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92D5FE5-ED49-41E5-8E56-98882B308059}">
  <a:tblStyle styleId="{992D5FE5-ED49-41E5-8E56-98882B30805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Good morning everyone.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Im Javier Prado from the university of oviedo, currently working in the high energy </a:t>
            </a:r>
            <a:r>
              <a:rPr lang="es"/>
              <a:t>physics</a:t>
            </a:r>
            <a:r>
              <a:rPr lang="es"/>
              <a:t> department. And today i want to introduce you to my work “Triggering on shower muons”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d1fe83352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d1fe83352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Drift tube applying an electric field in a known gaseous medium. When a muon </a:t>
            </a:r>
            <a:r>
              <a:rPr lang="es"/>
              <a:t>crosses</a:t>
            </a:r>
            <a:r>
              <a:rPr lang="es"/>
              <a:t> the gas it will ionize it and the electrons will drift towards the anode. Knowing the drift time, we can get the distance to the anode. But here we have a problem. We dont know from which side of the anode it </a:t>
            </a:r>
            <a:r>
              <a:rPr lang="es"/>
              <a:t>crossed</a:t>
            </a:r>
            <a:r>
              <a:rPr lang="es"/>
              <a:t>. We could have the distance X or the distance -X.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d19c525e79_2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d19c525e79_2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To solve that, the current algorithm used is the Analythical method. It takes groups of 3 or 4 active cells solving the the laterality problem and reconstructing the tracks with higher resolution than just using the active cells.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d19c525e79_2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d19c525e79_2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But what </a:t>
            </a:r>
            <a:r>
              <a:rPr lang="es"/>
              <a:t>happens</a:t>
            </a:r>
            <a:r>
              <a:rPr lang="es"/>
              <a:t> if a muon radiates and activates a bunch of cells in an small space?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 that case we have many groups of 3 or 4 cells that are compatible with a straight line, so the algorithm tries to calculate all the posible tracks.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(tik tik tik)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This is a waste of time and produces </a:t>
            </a:r>
            <a:r>
              <a:rPr lang="es"/>
              <a:t>spurious</a:t>
            </a:r>
            <a:r>
              <a:rPr lang="es"/>
              <a:t> data.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d1fe83352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d1fe83352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So, how can we solve it?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d1a7d20cd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d1a7d20cd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 know that the problem comes if we have a lot of hits in a single super layer.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 this case we have 3 events that did not radiate. When they cross through the super layer they activated 4 cells.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Each hit is stored during 16BXs, 400ns to account for the maximum drift time, so some time after the activation, they are deleted.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d1a7d20cd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d1a7d20cd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But showers are </a:t>
            </a:r>
            <a:r>
              <a:rPr lang="es"/>
              <a:t>characterized</a:t>
            </a:r>
            <a:r>
              <a:rPr lang="es"/>
              <a:t> by a large amount of hits in a short amount of time, as in this case. So what we do is define a threshold.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If the total amount of hits in a SL is above the threshold, the first thing that we do is flagging that the AM operations might not be correct.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After that, we use a peak detector so we can recover the maximum amount of hits before </a:t>
            </a:r>
            <a:r>
              <a:rPr lang="es"/>
              <a:t>performing</a:t>
            </a:r>
            <a:r>
              <a:rPr lang="es"/>
              <a:t> the calculations.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d1a7d20cd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d1a7d20cd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At the end the Shower algorithm will work in parallel with the current algorithm and will have the veto power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d26d96afd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d26d96afd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d1a7d20cd6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d1a7d20cd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And how well does it work? So for now we have tested it with 1000 events with good results, the </a:t>
            </a:r>
            <a:r>
              <a:rPr lang="es"/>
              <a:t>accuracy is above 99%, and the precision is 100% meaning that we should not interfere with the analytical method, while still being able to detect most of the showers.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d1a7d20cd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d1a7d20cd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And in the case of the false negatives, the amount of hits is really low, meaning that the AM will not lose a lot of time trying to reconstruct the tracks, and this tracks will be rejected in the high level trigger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d0c473b5f6_106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d0c473b5f6_106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chemeClr val="dk1"/>
                </a:solidFill>
              </a:rPr>
              <a:t>Although i think we all know,  i am going to start with a </a:t>
            </a:r>
            <a:r>
              <a:rPr lang="es" sz="1400">
                <a:solidFill>
                  <a:schemeClr val="dk1"/>
                </a:solidFill>
              </a:rPr>
              <a:t>brief introduction to the CMS experiment and the trigger system. </a:t>
            </a:r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d1a7d20cd6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d1a7d20cd6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 to summarize, we have presented a shower identification algorithm that works correctly to identify showers, and could be used not only for identification, but also for reconstruction.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It will also help the AM to be more robust against this events, improving its </a:t>
            </a:r>
            <a:r>
              <a:rPr lang="es"/>
              <a:t>efficiency</a:t>
            </a:r>
            <a:r>
              <a:rPr lang="e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Future work goes along the lines of studying different conditions, in the different stations of the barrel to test different thresholds.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And porting the algorithm fo FPGA implementation.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d26d96afd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d26d96afd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Good morning everyone. Im Javier Prado from the high energy physics department. And today i want to introduce you to my work “Triggering on shower muons”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d19c525e79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d19c525e79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Large Hadron Collider is a particle accelerator, with different detector, as Atlas, CMS and many more.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During run 2 it delivered </a:t>
            </a:r>
            <a:r>
              <a:rPr lang="es"/>
              <a:t>around</a:t>
            </a:r>
            <a:r>
              <a:rPr lang="es"/>
              <a:t> 163 inverse fb of proton proton </a:t>
            </a:r>
            <a:r>
              <a:rPr lang="es"/>
              <a:t>collisions</a:t>
            </a:r>
            <a:r>
              <a:rPr lang="es"/>
              <a:t> at an energy of 13TeV.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 are currently at Run 3, with an energy of 13.6 TeV and increasing the amount of simulation interactions.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d0e3a438b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d0e3a438b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CMS is one of the detectors at the LHC, comprised of multiple layers, but im going to focus on the outer layer, that is the muon chambers.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d0e3a438b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d0e3a438b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As I said, the detector has different systems, and each one is </a:t>
            </a:r>
            <a:r>
              <a:rPr lang="es"/>
              <a:t>running</a:t>
            </a:r>
            <a:r>
              <a:rPr lang="es"/>
              <a:t> its dedicated reconstruction algorithms, that are then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19c525e79_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d19c525e79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So, why do we need a trigger system? I think after Zabi presentation we already know that the amount of data generated is enormous, and that we are only </a:t>
            </a:r>
            <a:r>
              <a:rPr lang="es"/>
              <a:t>interested</a:t>
            </a:r>
            <a:r>
              <a:rPr lang="es"/>
              <a:t> in the rarest. We have 40 million collisions, generating more than 50TBs per second. However, we are only interested in the rarest, with a desired rate of arround 1000 per second. We must decide if a collision is interesting or not in 25ns, taking into account that the discarded data is lost forever!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d19c525e79_2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d19c525e79_2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So, to do that, the CMS trigger is divided in two levels. The first one, has the most strict timing and reduces the timing from 10MHz to 100KHz, executed in FPGAs or ASICS.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High level trigger reduces from 100KHz to 1Khz . As the timing requirements are not so demanding, it runs on CPUs and GPUs before storing the data.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d19c525e79_2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d19c525e79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So, now. How does the triggering in the drift tubes work?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As I said, im going to focus on the drift tubes, but first what are them and how do they work?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d1fe83352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d1fe83352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Here we have a section of CMS, Each of this stations are comprised of multiple SuperLayers like this one, and each of these are made of layers of drift tubes..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Lets focus on a single drift tube.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06525" y="4279325"/>
            <a:ext cx="869050" cy="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5587" y="4214350"/>
            <a:ext cx="1592838" cy="92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8428" y="4214347"/>
            <a:ext cx="1860531" cy="9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2097650" y="4566675"/>
            <a:ext cx="47592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javier.prado.pico@cern.ch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869050" cy="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0712" y="0"/>
            <a:ext cx="1592838" cy="92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3478" y="-3"/>
            <a:ext cx="1860531" cy="9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5" name="Google Shape;35;p6"/>
          <p:cNvSpPr txBox="1"/>
          <p:nvPr/>
        </p:nvSpPr>
        <p:spPr>
          <a:xfrm>
            <a:off x="2229900" y="4749900"/>
            <a:ext cx="4684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javier.prado.pico@cern.ch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3" name="Google Shape;43;p8"/>
          <p:cNvSpPr txBox="1"/>
          <p:nvPr/>
        </p:nvSpPr>
        <p:spPr>
          <a:xfrm>
            <a:off x="931500" y="25"/>
            <a:ext cx="47592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javier.prado.pico@cern.ch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44" name="Google Shape;4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869050" cy="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0712" y="0"/>
            <a:ext cx="1592838" cy="92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3478" y="-3"/>
            <a:ext cx="1860531" cy="9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Triggering on muon showers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/>
              <a:t>Javier Prado Pico</a:t>
            </a:r>
            <a:endParaRPr sz="2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Drift tubes</a:t>
            </a:r>
            <a:endParaRPr/>
          </a:p>
        </p:txBody>
      </p:sp>
      <p:sp>
        <p:nvSpPr>
          <p:cNvPr id="149" name="Google Shape;14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725" y="925526"/>
            <a:ext cx="4019284" cy="403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4221" y="358050"/>
            <a:ext cx="3098075" cy="169234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3509" y="2355192"/>
            <a:ext cx="3743195" cy="230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Local DT reconstruction</a:t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5506875" y="3988275"/>
            <a:ext cx="33255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3 or 4 active cells give an </a:t>
            </a:r>
            <a:r>
              <a:rPr lang="es" sz="1800">
                <a:solidFill>
                  <a:schemeClr val="dk2"/>
                </a:solidFill>
              </a:rPr>
              <a:t>unequivocal</a:t>
            </a:r>
            <a:r>
              <a:rPr lang="es" sz="1800">
                <a:solidFill>
                  <a:schemeClr val="dk2"/>
                </a:solidFill>
              </a:rPr>
              <a:t> track of the particle.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81625"/>
            <a:ext cx="9144001" cy="2070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23"/>
          <p:cNvCxnSpPr/>
          <p:nvPr/>
        </p:nvCxnSpPr>
        <p:spPr>
          <a:xfrm>
            <a:off x="3334725" y="1198375"/>
            <a:ext cx="1405500" cy="3310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161" name="Google Shape;161;p23"/>
          <p:cNvSpPr txBox="1"/>
          <p:nvPr/>
        </p:nvSpPr>
        <p:spPr>
          <a:xfrm>
            <a:off x="55550" y="3988275"/>
            <a:ext cx="33255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Using the Analytical Method (AM) we can accurately reconstruct tracks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2" name="Google Shape;16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25" y="1608963"/>
            <a:ext cx="7972425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Local DT reconstruction</a:t>
            </a:r>
            <a:endParaRPr/>
          </a:p>
        </p:txBody>
      </p:sp>
      <p:sp>
        <p:nvSpPr>
          <p:cNvPr id="169" name="Google Shape;169;p24"/>
          <p:cNvSpPr txBox="1"/>
          <p:nvPr/>
        </p:nvSpPr>
        <p:spPr>
          <a:xfrm>
            <a:off x="76275" y="3488100"/>
            <a:ext cx="202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What happens if a muon radiates?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1020225" y="4344000"/>
            <a:ext cx="202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Many active cells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3451050" y="4205400"/>
            <a:ext cx="2325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0000"/>
                </a:solidFill>
              </a:rPr>
              <a:t>Many possible tracks to calculate!</a:t>
            </a:r>
            <a:endParaRPr sz="1800">
              <a:solidFill>
                <a:srgbClr val="FF0000"/>
              </a:solidFill>
            </a:endParaRPr>
          </a:p>
        </p:txBody>
      </p:sp>
      <p:cxnSp>
        <p:nvCxnSpPr>
          <p:cNvPr id="172" name="Google Shape;172;p24"/>
          <p:cNvCxnSpPr/>
          <p:nvPr/>
        </p:nvCxnSpPr>
        <p:spPr>
          <a:xfrm>
            <a:off x="3439275" y="916500"/>
            <a:ext cx="1405500" cy="3310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173" name="Google Shape;173;p24"/>
          <p:cNvCxnSpPr/>
          <p:nvPr/>
        </p:nvCxnSpPr>
        <p:spPr>
          <a:xfrm flipH="1">
            <a:off x="3559950" y="711700"/>
            <a:ext cx="1823400" cy="3368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174" name="Google Shape;174;p24"/>
          <p:cNvCxnSpPr/>
          <p:nvPr/>
        </p:nvCxnSpPr>
        <p:spPr>
          <a:xfrm flipH="1">
            <a:off x="4049250" y="1117050"/>
            <a:ext cx="3478800" cy="289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175" name="Google Shape;175;p24"/>
          <p:cNvCxnSpPr/>
          <p:nvPr/>
        </p:nvCxnSpPr>
        <p:spPr>
          <a:xfrm flipH="1">
            <a:off x="2647125" y="977675"/>
            <a:ext cx="397200" cy="2935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176" name="Google Shape;176;p24"/>
          <p:cNvCxnSpPr/>
          <p:nvPr/>
        </p:nvCxnSpPr>
        <p:spPr>
          <a:xfrm flipH="1">
            <a:off x="1987350" y="826650"/>
            <a:ext cx="4588200" cy="3112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177" name="Google Shape;177;p24"/>
          <p:cNvCxnSpPr/>
          <p:nvPr/>
        </p:nvCxnSpPr>
        <p:spPr>
          <a:xfrm>
            <a:off x="2951550" y="1189750"/>
            <a:ext cx="3681600" cy="2529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178" name="Google Shape;178;p24"/>
          <p:cNvCxnSpPr/>
          <p:nvPr/>
        </p:nvCxnSpPr>
        <p:spPr>
          <a:xfrm flipH="1">
            <a:off x="6017925" y="1099600"/>
            <a:ext cx="1732200" cy="2817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179" name="Google Shape;179;p24"/>
          <p:cNvSpPr txBox="1"/>
          <p:nvPr/>
        </p:nvSpPr>
        <p:spPr>
          <a:xfrm>
            <a:off x="6183675" y="3711975"/>
            <a:ext cx="2919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0000"/>
                </a:solidFill>
              </a:rPr>
              <a:t>Waste of time and spurious data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80" name="Google Shape;18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How can we solve it?</a:t>
            </a:r>
            <a:endParaRPr/>
          </a:p>
        </p:txBody>
      </p:sp>
      <p:sp>
        <p:nvSpPr>
          <p:cNvPr id="186" name="Google Shape;18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Shower identification algorithm	</a:t>
            </a:r>
            <a:endParaRPr/>
          </a:p>
        </p:txBody>
      </p:sp>
      <p:pic>
        <p:nvPicPr>
          <p:cNvPr id="192" name="Google Shape;19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4675" y="1142625"/>
            <a:ext cx="5715700" cy="323755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 txBox="1"/>
          <p:nvPr/>
        </p:nvSpPr>
        <p:spPr>
          <a:xfrm>
            <a:off x="451775" y="1512600"/>
            <a:ext cx="2562900" cy="12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Each hit is stored for 16BXs (400ns) to account for their drift times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451775" y="2946375"/>
            <a:ext cx="2562900" cy="12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We can represent the total amount of hits in a given superlayer over time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5" name="Google Shape;19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6" name="Google Shape;196;p26"/>
          <p:cNvSpPr txBox="1"/>
          <p:nvPr/>
        </p:nvSpPr>
        <p:spPr>
          <a:xfrm>
            <a:off x="5441875" y="4322800"/>
            <a:ext cx="1790100" cy="39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Time (BXs)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Shower identification algorithm	</a:t>
            </a:r>
            <a:endParaRPr/>
          </a:p>
        </p:txBody>
      </p:sp>
      <p:sp>
        <p:nvSpPr>
          <p:cNvPr id="202" name="Google Shape;202;p27"/>
          <p:cNvSpPr txBox="1"/>
          <p:nvPr/>
        </p:nvSpPr>
        <p:spPr>
          <a:xfrm>
            <a:off x="451775" y="1512600"/>
            <a:ext cx="2562900" cy="12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Above a threshold we mark the event as a shower.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451775" y="2946375"/>
            <a:ext cx="2562900" cy="12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With a peak detector, we wait </a:t>
            </a:r>
            <a:r>
              <a:rPr lang="es" sz="1800">
                <a:solidFill>
                  <a:schemeClr val="dk2"/>
                </a:solidFill>
              </a:rPr>
              <a:t>until</a:t>
            </a:r>
            <a:r>
              <a:rPr lang="es" sz="1800">
                <a:solidFill>
                  <a:schemeClr val="dk2"/>
                </a:solidFill>
              </a:rPr>
              <a:t> we receive all the data from the event.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04" name="Google Shape;2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0200" y="1017725"/>
            <a:ext cx="5744324" cy="326329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06" name="Google Shape;206;p27"/>
          <p:cNvSpPr txBox="1"/>
          <p:nvPr/>
        </p:nvSpPr>
        <p:spPr>
          <a:xfrm>
            <a:off x="5430400" y="4281025"/>
            <a:ext cx="1790100" cy="39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Time (BXs)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Shower detection algorithm</a:t>
            </a:r>
            <a:endParaRPr/>
          </a:p>
        </p:txBody>
      </p:sp>
      <p:pic>
        <p:nvPicPr>
          <p:cNvPr id="212" name="Google Shape;21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825" y="1017725"/>
            <a:ext cx="7897231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How well does it work?</a:t>
            </a:r>
            <a:endParaRPr/>
          </a:p>
        </p:txBody>
      </p:sp>
      <p:sp>
        <p:nvSpPr>
          <p:cNvPr id="219" name="Google Shape;21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Results</a:t>
            </a:r>
            <a:endParaRPr/>
          </a:p>
        </p:txBody>
      </p:sp>
      <p:graphicFrame>
        <p:nvGraphicFramePr>
          <p:cNvPr id="225" name="Google Shape;225;p30"/>
          <p:cNvGraphicFramePr/>
          <p:nvPr/>
        </p:nvGraphicFramePr>
        <p:xfrm>
          <a:off x="919150" y="1074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{992D5FE5-ED49-41E5-8E56-98882B308059}</a:tableStyleId>
              </a:tblPr>
              <a:tblGrid>
                <a:gridCol w="1590675"/>
                <a:gridCol w="952500"/>
                <a:gridCol w="952500"/>
                <a:gridCol w="952500"/>
                <a:gridCol w="952500"/>
                <a:gridCol w="952500"/>
                <a:gridCol w="952500"/>
              </a:tblGrid>
              <a:tr h="27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SL1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SL2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SL3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76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True positives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602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609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620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 hMerge="1"/>
              </a:tr>
              <a:tr h="276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False positives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0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0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0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hMerge="1"/>
              </a:tr>
              <a:tr h="276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True negatives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390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383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376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 hMerge="1"/>
              </a:tr>
              <a:tr h="276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False negatives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8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8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4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hMerge="1"/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Accuracy(%)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99,2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99,2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99,6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76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Precision(%)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100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100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100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76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Recall(%)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98,7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98,7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99,3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76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F1(%)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99,3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99,3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/>
                        <a:t>99,6</a:t>
                      </a:r>
                      <a:endParaRPr sz="15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226" name="Google Shape;22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Shower detection algorithm</a:t>
            </a:r>
            <a:endParaRPr/>
          </a:p>
        </p:txBody>
      </p:sp>
      <p:pic>
        <p:nvPicPr>
          <p:cNvPr id="232" name="Google Shape;23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025" y="964600"/>
            <a:ext cx="7403927" cy="416842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Introduction to CMS and the trigger system</a:t>
            </a:r>
            <a:endParaRPr/>
          </a:p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Conclusions and future works</a:t>
            </a:r>
            <a:endParaRPr/>
          </a:p>
        </p:txBody>
      </p:sp>
      <p:sp>
        <p:nvSpPr>
          <p:cNvPr id="239" name="Google Shape;23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/>
              <a:t>The shower algorithm works well for the identification of showers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s"/>
              <a:t>Improved AM robustness against this events.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s"/>
              <a:t>More studies should be done in different conditions to test for different thresholds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s"/>
              <a:t>Converting the algorithm to VHDL for FPGA implementation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Triggering on muon showers</a:t>
            </a:r>
            <a:endParaRPr/>
          </a:p>
        </p:txBody>
      </p:sp>
      <p:sp>
        <p:nvSpPr>
          <p:cNvPr id="246" name="Google Shape;246;p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/>
              <a:t>Javier Prado Pico</a:t>
            </a:r>
            <a:endParaRPr sz="2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Large Hadron Collider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Run 2 (2015-2018):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Delivered ~163 fb-1 of pp collisions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 s = 13 TeV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17-37 average simulations interactions (PU)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Run 3 (2022-):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pp collisions at s = 13.6 TeV (highest up to date)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46-50 average simulations interactions</a:t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725" y="3074150"/>
            <a:ext cx="4651726" cy="199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5650" y="2744275"/>
            <a:ext cx="3296700" cy="239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7225" y="445036"/>
            <a:ext cx="3073550" cy="233121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/>
          <p:nvPr/>
        </p:nvSpPr>
        <p:spPr>
          <a:xfrm>
            <a:off x="781600" y="3589750"/>
            <a:ext cx="317400" cy="420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564850" y="3204850"/>
            <a:ext cx="7509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2"/>
                </a:solidFill>
              </a:rPr>
              <a:t>CMS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 CMS detector</a:t>
            </a:r>
            <a:endParaRPr/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311700" y="1152475"/>
            <a:ext cx="3685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"/>
              <a:t>Efficiency over 90% during the full data-taking period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Multiple layers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Silicon trackers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Electromagnetic calorimeter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Hadron calorimeter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Muon chambers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3.8 T magnetic field generated by the solenoid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6906" y="946550"/>
            <a:ext cx="4835369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Object reconstruction in CMS</a:t>
            </a:r>
            <a:endParaRPr/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311700" y="1152475"/>
            <a:ext cx="4036800" cy="38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Local reconstruction in each subdetector using dedicated algorithms.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Objects used at analysis level constructed combining information from all sub detectors</a:t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8525" y="1152475"/>
            <a:ext cx="4795475" cy="39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Why do we need a trigger system?</a:t>
            </a:r>
            <a:endParaRPr/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311700" y="1152475"/>
            <a:ext cx="56877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"/>
              <a:t>40 million proton-proton </a:t>
            </a:r>
            <a:r>
              <a:rPr lang="es"/>
              <a:t>collisions</a:t>
            </a:r>
            <a:r>
              <a:rPr lang="es"/>
              <a:t> per second</a:t>
            </a: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9462" y="693075"/>
            <a:ext cx="3144539" cy="445042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311700" y="1919963"/>
            <a:ext cx="56877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">
                <a:solidFill>
                  <a:srgbClr val="FF0000"/>
                </a:solidFill>
              </a:rPr>
              <a:t>50 Terabytes of data per second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705450" y="2687438"/>
            <a:ext cx="49002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"/>
              <a:t>Only interested in the rarest ~1000 per second</a:t>
            </a:r>
            <a:endParaRPr/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705450" y="3637300"/>
            <a:ext cx="2678100" cy="10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"/>
              <a:t>Must decide if a </a:t>
            </a:r>
            <a:r>
              <a:rPr lang="es"/>
              <a:t>collision</a:t>
            </a:r>
            <a:r>
              <a:rPr lang="es"/>
              <a:t> is interesting or not in 25ns</a:t>
            </a:r>
            <a:endParaRPr/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3909600" y="3730225"/>
            <a:ext cx="2089800" cy="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">
                <a:solidFill>
                  <a:srgbClr val="FF0000"/>
                </a:solidFill>
              </a:rPr>
              <a:t>Discarded data is lost forever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3" name="Google Shape;11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CMS trigger</a:t>
            </a:r>
            <a:endParaRPr/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311700" y="1152475"/>
            <a:ext cx="5969400" cy="29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/>
              <a:t>Level 1 trigger:</a:t>
            </a:r>
            <a:r>
              <a:rPr lang="es"/>
              <a:t> From 40MHz to 100KHz with the most strict timing latencies 4us. Executed in FPGAs or ASICS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u="sng"/>
              <a:t>High level trigger:</a:t>
            </a:r>
            <a:r>
              <a:rPr lang="es"/>
              <a:t> Reduce from 100kHz to 1kHz. Filtering events, executed in CPUs and GPUs, to reduce the rate for storage</a:t>
            </a:r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1029" y="1152475"/>
            <a:ext cx="2766895" cy="37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311700" y="4125575"/>
            <a:ext cx="5969400" cy="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>
                <a:solidFill>
                  <a:srgbClr val="FF0000"/>
                </a:solidFill>
              </a:rPr>
              <a:t>It should accept a wide variety of final states, we might not know what we are looking for!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Triggering in the drift tubes</a:t>
            </a:r>
            <a:endParaRPr/>
          </a:p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311700" y="312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Drift tubes</a:t>
            </a:r>
            <a:endParaRPr/>
          </a:p>
        </p:txBody>
      </p:sp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descr="PPT - The CMS Muon Detector PowerPoint Presentation, free download -  ID:6956974" id="135" name="Google Shape;135;p21"/>
          <p:cNvPicPr preferRelativeResize="0"/>
          <p:nvPr/>
        </p:nvPicPr>
        <p:blipFill rotWithShape="1">
          <a:blip r:embed="rId3">
            <a:alphaModFix/>
          </a:blip>
          <a:srcRect b="0" l="0" r="31958" t="6629"/>
          <a:stretch/>
        </p:blipFill>
        <p:spPr>
          <a:xfrm>
            <a:off x="714175" y="814500"/>
            <a:ext cx="3833050" cy="3944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1171" y="445763"/>
            <a:ext cx="3098075" cy="169234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Calibration of the CMS Drift Tube Chambers and Measurement of the Drift  Velocity with Cosmic Rays" id="138" name="Google Shape;13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1925" y="2530882"/>
            <a:ext cx="3316568" cy="2015276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39" name="Google Shape;139;p21"/>
          <p:cNvCxnSpPr/>
          <p:nvPr/>
        </p:nvCxnSpPr>
        <p:spPr>
          <a:xfrm>
            <a:off x="4003431" y="2334656"/>
            <a:ext cx="1718400" cy="185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" name="Google Shape;140;p21"/>
          <p:cNvCxnSpPr/>
          <p:nvPr/>
        </p:nvCxnSpPr>
        <p:spPr>
          <a:xfrm>
            <a:off x="3939989" y="3032312"/>
            <a:ext cx="1782000" cy="1522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" name="Google Shape;141;p21"/>
          <p:cNvCxnSpPr/>
          <p:nvPr/>
        </p:nvCxnSpPr>
        <p:spPr>
          <a:xfrm>
            <a:off x="5831170" y="2156169"/>
            <a:ext cx="2202000" cy="756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" name="Google Shape;142;p21"/>
          <p:cNvCxnSpPr/>
          <p:nvPr/>
        </p:nvCxnSpPr>
        <p:spPr>
          <a:xfrm flipH="1">
            <a:off x="8180446" y="2138104"/>
            <a:ext cx="748800" cy="775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" name="Google Shape;143;p21"/>
          <p:cNvSpPr txBox="1"/>
          <p:nvPr/>
        </p:nvSpPr>
        <p:spPr>
          <a:xfrm>
            <a:off x="7413550" y="15650"/>
            <a:ext cx="17304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595959"/>
                </a:solidFill>
              </a:rPr>
              <a:t>FPFE-J.Prado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