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6" r:id="rId7"/>
    <p:sldId id="261" r:id="rId8"/>
    <p:sldId id="262" r:id="rId9"/>
    <p:sldId id="263" r:id="rId10"/>
    <p:sldId id="265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Estilo oscuro 2 - Énfasis 5/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660B408-B3CF-4A94-85FC-2B1E0A45F4A2}" styleName="Estilo oscuro 2 - Énfasis 1/Énfasis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90"/>
    <p:restoredTop sz="94684"/>
  </p:normalViewPr>
  <p:slideViewPr>
    <p:cSldViewPr snapToGrid="0">
      <p:cViewPr varScale="1">
        <p:scale>
          <a:sx n="101" d="100"/>
          <a:sy n="101" d="100"/>
        </p:scale>
        <p:origin x="142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6016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2724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0588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048329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07107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03524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813853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911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9291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19757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74584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55004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40365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0277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238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25388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98B3F-30C7-8B44-8927-239B6FF0B77E}" type="datetimeFigureOut">
              <a:rPr lang="es-ES" smtClean="0"/>
              <a:t>7/5/24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53DED562-C3B2-A34A-9D40-E6BF9D35BDD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40015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8AE5E58-4B1A-E7CC-46BF-9AA3179AE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62743" y="1721111"/>
            <a:ext cx="9666514" cy="3052763"/>
          </a:xfrm>
        </p:spPr>
        <p:txBody>
          <a:bodyPr>
            <a:normAutofit fontScale="90000"/>
          </a:bodyPr>
          <a:lstStyle/>
          <a:p>
            <a:pPr algn="ctr"/>
            <a:r>
              <a:rPr lang="es-E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One-dimensional Convolutional Neural Networks (1D-CNN) for characterizing transiting exoplanets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A84BE21-9C3C-48BE-92F8-BAA816FCB3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45810" y="5810937"/>
            <a:ext cx="2900379" cy="444897"/>
          </a:xfrm>
        </p:spPr>
        <p:txBody>
          <a:bodyPr/>
          <a:lstStyle/>
          <a:p>
            <a:r>
              <a:rPr lang="es-ES" dirty="0">
                <a:solidFill>
                  <a:schemeClr val="tx1"/>
                </a:solidFill>
              </a:rPr>
              <a:t>Santiago Iglesias Álvarez</a:t>
            </a:r>
          </a:p>
        </p:txBody>
      </p:sp>
      <p:pic>
        <p:nvPicPr>
          <p:cNvPr id="4" name="Imagen 3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79A7A50D-2A35-6A29-EABE-B9E5E2CA92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2493" y="4986163"/>
            <a:ext cx="2589406" cy="16495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Imagen 4" descr="Imagen que contiene nombre de la empresa&#10;&#10;Descripción generada automáticamente">
            <a:extLst>
              <a:ext uri="{FF2B5EF4-FFF2-40B4-BE49-F238E27FC236}">
                <a16:creationId xmlns:a16="http://schemas.microsoft.com/office/drawing/2014/main" id="{44B0AABD-7B57-CB87-F714-144803BAB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101" y="4986163"/>
            <a:ext cx="2216581" cy="164954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76125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2EE27C-4D14-8A7F-854E-AE14854C3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966439"/>
            <a:ext cx="8596668" cy="1320800"/>
          </a:xfrm>
        </p:spPr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Summary</a:t>
            </a:r>
            <a:r>
              <a:rPr lang="es-ES" dirty="0">
                <a:solidFill>
                  <a:schemeClr val="tx1"/>
                </a:solidFill>
              </a:rPr>
              <a:t> and </a:t>
            </a:r>
            <a:r>
              <a:rPr lang="es-ES" dirty="0" err="1">
                <a:solidFill>
                  <a:schemeClr val="tx1"/>
                </a:solidFill>
              </a:rPr>
              <a:t>conclusions</a:t>
            </a:r>
            <a:endParaRPr lang="es-ES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C44DA23-8A0A-FD0F-2A88-0561E4ED284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1D-CNN </a:t>
                </a:r>
                <a:r>
                  <a:rPr lang="es-ES" dirty="0" err="1"/>
                  <a:t>models</a:t>
                </a:r>
                <a:r>
                  <a:rPr lang="es-ES" dirty="0"/>
                  <a:t> </a:t>
                </a:r>
                <a:r>
                  <a:rPr lang="es-ES" dirty="0" err="1"/>
                  <a:t>automatize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transits</a:t>
                </a:r>
                <a:r>
                  <a:rPr lang="es-ES" dirty="0"/>
                  <a:t> </a:t>
                </a:r>
                <a:r>
                  <a:rPr lang="es-ES" dirty="0" err="1"/>
                  <a:t>search</a:t>
                </a:r>
                <a:r>
                  <a:rPr lang="es-ES" dirty="0"/>
                  <a:t>.</a:t>
                </a:r>
              </a:p>
              <a:p>
                <a:r>
                  <a:rPr lang="es-ES" dirty="0"/>
                  <a:t>1D-CNN are </a:t>
                </a:r>
                <a:r>
                  <a:rPr lang="es-ES" dirty="0" err="1"/>
                  <a:t>able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extract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main</a:t>
                </a:r>
                <a:r>
                  <a:rPr lang="es-ES" dirty="0"/>
                  <a:t> </a:t>
                </a:r>
                <a:r>
                  <a:rPr lang="es-ES" dirty="0" err="1"/>
                  <a:t>planetary</a:t>
                </a:r>
                <a:r>
                  <a:rPr lang="es-ES" dirty="0"/>
                  <a:t> </a:t>
                </a:r>
                <a:r>
                  <a:rPr lang="es-ES" dirty="0" err="1"/>
                  <a:t>parameters</a:t>
                </a:r>
                <a:r>
                  <a:rPr lang="es-ES" dirty="0"/>
                  <a:t>.</a:t>
                </a:r>
              </a:p>
              <a:p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timeframe</a:t>
                </a:r>
                <a:r>
                  <a:rPr lang="es-ES" dirty="0"/>
                  <a:t> </a:t>
                </a:r>
                <a:r>
                  <a:rPr lang="es-ES" dirty="0" err="1"/>
                  <a:t>needed</a:t>
                </a:r>
                <a:r>
                  <a:rPr lang="es-ES" dirty="0"/>
                  <a:t> </a:t>
                </a:r>
                <a:r>
                  <a:rPr lang="es-ES" dirty="0" err="1"/>
                  <a:t>is</a:t>
                </a:r>
                <a:r>
                  <a:rPr lang="es-ES" dirty="0"/>
                  <a:t> </a:t>
                </a:r>
                <a:r>
                  <a:rPr lang="es-ES" dirty="0" err="1"/>
                  <a:t>much</a:t>
                </a:r>
                <a:r>
                  <a:rPr lang="es-ES" dirty="0"/>
                  <a:t> </a:t>
                </a:r>
                <a:r>
                  <a:rPr lang="es-ES" dirty="0" err="1"/>
                  <a:t>lower</a:t>
                </a:r>
                <a:r>
                  <a:rPr lang="es-ES" dirty="0"/>
                  <a:t> ((2-10)s/</a:t>
                </a:r>
                <a:r>
                  <a:rPr lang="es-ES" dirty="0" err="1"/>
                  <a:t>lc</a:t>
                </a:r>
                <a:r>
                  <a:rPr lang="es-ES" dirty="0"/>
                  <a:t> with </a:t>
                </a:r>
                <a:r>
                  <a:rPr lang="es-ES" dirty="0" err="1"/>
                  <a:t>current</a:t>
                </a:r>
                <a:r>
                  <a:rPr lang="es-ES" dirty="0"/>
                  <a:t> </a:t>
                </a:r>
                <a:r>
                  <a:rPr lang="es-ES" dirty="0" err="1"/>
                  <a:t>algorithms</a:t>
                </a:r>
                <a:r>
                  <a:rPr lang="es-ES" dirty="0"/>
                  <a:t> vs 74s </a:t>
                </a:r>
                <a:r>
                  <a:rPr lang="es-ES" dirty="0" err="1"/>
                  <a:t>for</a:t>
                </a:r>
                <a:r>
                  <a:rPr lang="es-ES" dirty="0"/>
                  <a:t> </a:t>
                </a:r>
                <a14:m>
                  <m:oMath xmlns:m="http://schemas.openxmlformats.org/officeDocument/2006/math">
                    <m:r>
                      <a:rPr lang="es-E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s-E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s-ES" dirty="0"/>
                  <a:t> lc.)</a:t>
                </a:r>
              </a:p>
              <a:p>
                <a:r>
                  <a:rPr lang="es-ES" dirty="0" err="1"/>
                  <a:t>Avoids</a:t>
                </a:r>
                <a:r>
                  <a:rPr lang="es-ES" dirty="0"/>
                  <a:t> human </a:t>
                </a:r>
                <a:r>
                  <a:rPr lang="es-ES" dirty="0" err="1"/>
                  <a:t>judge</a:t>
                </a:r>
                <a:r>
                  <a:rPr lang="es-ES" dirty="0"/>
                  <a:t> </a:t>
                </a:r>
                <a:r>
                  <a:rPr lang="es-ES" dirty="0" err="1"/>
                  <a:t>when</a:t>
                </a:r>
                <a:r>
                  <a:rPr lang="es-ES" dirty="0"/>
                  <a:t> </a:t>
                </a:r>
                <a:r>
                  <a:rPr lang="es-ES" dirty="0" err="1"/>
                  <a:t>classifying</a:t>
                </a:r>
                <a:r>
                  <a:rPr lang="es-ES" dirty="0"/>
                  <a:t> </a:t>
                </a:r>
                <a:r>
                  <a:rPr lang="es-ES" dirty="0" err="1"/>
                  <a:t>lc</a:t>
                </a:r>
                <a:r>
                  <a:rPr lang="es-ES" dirty="0"/>
                  <a:t>.</a:t>
                </a:r>
              </a:p>
              <a:p>
                <a:r>
                  <a:rPr lang="es-ES" dirty="0"/>
                  <a:t>Can be </a:t>
                </a:r>
                <a:r>
                  <a:rPr lang="es-ES" dirty="0" err="1"/>
                  <a:t>generalized</a:t>
                </a:r>
                <a:r>
                  <a:rPr lang="es-ES" dirty="0"/>
                  <a:t> </a:t>
                </a:r>
                <a:r>
                  <a:rPr lang="es-ES" dirty="0" err="1"/>
                  <a:t>to</a:t>
                </a:r>
                <a:r>
                  <a:rPr lang="es-ES" dirty="0"/>
                  <a:t> </a:t>
                </a:r>
                <a:r>
                  <a:rPr lang="es-ES" dirty="0" err="1"/>
                  <a:t>different</a:t>
                </a:r>
                <a:r>
                  <a:rPr lang="es-ES" dirty="0"/>
                  <a:t> surveys and </a:t>
                </a:r>
                <a:r>
                  <a:rPr lang="es-ES" dirty="0" err="1"/>
                  <a:t>telescopes</a:t>
                </a:r>
                <a:r>
                  <a:rPr lang="es-ES" dirty="0"/>
                  <a:t>.</a:t>
                </a:r>
              </a:p>
              <a:p>
                <a:endParaRPr lang="es-ES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4C44DA23-8A0A-FD0F-2A88-0561E4ED284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7" t="-3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81746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9D4980A-8460-3D88-4FBD-5E8A83D94A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419" y="1381744"/>
            <a:ext cx="10515600" cy="1325563"/>
          </a:xfrm>
        </p:spPr>
        <p:txBody>
          <a:bodyPr/>
          <a:lstStyle/>
          <a:p>
            <a:pPr algn="ctr"/>
            <a:r>
              <a:rPr lang="es-E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</a:t>
            </a:r>
            <a:r>
              <a:rPr lang="es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ES" sz="5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5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attention</a:t>
            </a:r>
            <a:endParaRPr lang="es-ES" sz="5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Marcador de contenido 6" descr="Interfaz de usuario gráfica, Texto&#10;&#10;Descripción generada automáticamente">
            <a:extLst>
              <a:ext uri="{FF2B5EF4-FFF2-40B4-BE49-F238E27FC236}">
                <a16:creationId xmlns:a16="http://schemas.microsoft.com/office/drawing/2014/main" id="{6208B68A-2B38-2EBC-429B-BB59995588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7544" y="4621004"/>
            <a:ext cx="8596312" cy="1402235"/>
          </a:xfrm>
        </p:spPr>
      </p:pic>
      <p:pic>
        <p:nvPicPr>
          <p:cNvPr id="9" name="Imagen 8" descr="Interfaz de usuario gráfica, Texto, Aplicación&#10;&#10;Descripción generada automáticamente">
            <a:extLst>
              <a:ext uri="{FF2B5EF4-FFF2-40B4-BE49-F238E27FC236}">
                <a16:creationId xmlns:a16="http://schemas.microsoft.com/office/drawing/2014/main" id="{86816B70-2574-9E31-A0E0-A0A657C57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544" y="2615259"/>
            <a:ext cx="7772400" cy="153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984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3BDC5F6-F761-F9D0-F8E5-9351557B9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Exoplanet detection: the transit method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B1329E-005B-B551-8DDB-C0230F4BD9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/>
              <a:t>Consists of detecting periodic dimmings in light curves (</a:t>
            </a:r>
            <a:r>
              <a:rPr lang="es-ES" dirty="0" err="1"/>
              <a:t>lc</a:t>
            </a:r>
            <a:r>
              <a:rPr lang="es-ES" dirty="0"/>
              <a:t>).</a:t>
            </a:r>
          </a:p>
          <a:p>
            <a:r>
              <a:rPr lang="es-ES" dirty="0"/>
              <a:t>The signals are separated by the value of the orbital period.</a:t>
            </a:r>
          </a:p>
          <a:p>
            <a:endParaRPr lang="es-ES" dirty="0"/>
          </a:p>
          <a:p>
            <a:endParaRPr lang="es-ES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CEB0D435-14BE-CDEA-09D2-CB5E4C928704}"/>
              </a:ext>
            </a:extLst>
          </p:cNvPr>
          <p:cNvGrpSpPr/>
          <p:nvPr/>
        </p:nvGrpSpPr>
        <p:grpSpPr>
          <a:xfrm>
            <a:off x="775149" y="3384377"/>
            <a:ext cx="4464602" cy="2977685"/>
            <a:chOff x="422531" y="2759696"/>
            <a:chExt cx="4505717" cy="3092462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E0500754-FA29-FA52-7143-AA4F7F1C24F7}"/>
                </a:ext>
              </a:extLst>
            </p:cNvPr>
            <p:cNvSpPr/>
            <p:nvPr/>
          </p:nvSpPr>
          <p:spPr>
            <a:xfrm>
              <a:off x="422531" y="2759696"/>
              <a:ext cx="4505717" cy="309246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" name="Elipse 5">
              <a:extLst>
                <a:ext uri="{FF2B5EF4-FFF2-40B4-BE49-F238E27FC236}">
                  <a16:creationId xmlns:a16="http://schemas.microsoft.com/office/drawing/2014/main" id="{B0BE2A6F-1A88-85AF-F64A-20FCB8755224}"/>
                </a:ext>
              </a:extLst>
            </p:cNvPr>
            <p:cNvSpPr/>
            <p:nvPr/>
          </p:nvSpPr>
          <p:spPr>
            <a:xfrm>
              <a:off x="672156" y="3505219"/>
              <a:ext cx="1178806" cy="1264601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08FA50C6-1C0C-EF3D-0C08-DA5FD0718BE2}"/>
                </a:ext>
              </a:extLst>
            </p:cNvPr>
            <p:cNvCxnSpPr>
              <a:cxnSpLocks/>
              <a:stCxn id="6" idx="2"/>
            </p:cNvCxnSpPr>
            <p:nvPr/>
          </p:nvCxnSpPr>
          <p:spPr>
            <a:xfrm>
              <a:off x="672156" y="4137520"/>
              <a:ext cx="226623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ector recto de flecha 7">
              <a:extLst>
                <a:ext uri="{FF2B5EF4-FFF2-40B4-BE49-F238E27FC236}">
                  <a16:creationId xmlns:a16="http://schemas.microsoft.com/office/drawing/2014/main" id="{EB34672B-9611-1E4D-6F76-3487AABB130D}"/>
                </a:ext>
              </a:extLst>
            </p:cNvPr>
            <p:cNvCxnSpPr>
              <a:cxnSpLocks/>
            </p:cNvCxnSpPr>
            <p:nvPr/>
          </p:nvCxnSpPr>
          <p:spPr>
            <a:xfrm>
              <a:off x="879285" y="3667348"/>
              <a:ext cx="2059102" cy="746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D5CB49E0-A959-1E6E-E217-A3A83F87D070}"/>
                </a:ext>
              </a:extLst>
            </p:cNvPr>
            <p:cNvCxnSpPr>
              <a:cxnSpLocks/>
              <a:stCxn id="6" idx="3"/>
            </p:cNvCxnSpPr>
            <p:nvPr/>
          </p:nvCxnSpPr>
          <p:spPr>
            <a:xfrm flipV="1">
              <a:off x="844789" y="4582464"/>
              <a:ext cx="2093597" cy="21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Gráfico 9" descr="Ojo contorno">
              <a:extLst>
                <a:ext uri="{FF2B5EF4-FFF2-40B4-BE49-F238E27FC236}">
                  <a16:creationId xmlns:a16="http://schemas.microsoft.com/office/drawing/2014/main" id="{24D5DB53-9D73-7BA5-1F1A-70FEDB58E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180545" y="3783470"/>
              <a:ext cx="694491" cy="739305"/>
            </a:xfrm>
            <a:prstGeom prst="rect">
              <a:avLst/>
            </a:prstGeom>
          </p:spPr>
        </p:pic>
        <p:sp>
          <p:nvSpPr>
            <p:cNvPr id="11" name="Elipse 10">
              <a:extLst>
                <a:ext uri="{FF2B5EF4-FFF2-40B4-BE49-F238E27FC236}">
                  <a16:creationId xmlns:a16="http://schemas.microsoft.com/office/drawing/2014/main" id="{5557A254-2CFA-63A0-CC51-07F6CD21DDEF}"/>
                </a:ext>
              </a:extLst>
            </p:cNvPr>
            <p:cNvSpPr/>
            <p:nvPr/>
          </p:nvSpPr>
          <p:spPr>
            <a:xfrm>
              <a:off x="1908835" y="2858872"/>
              <a:ext cx="368494" cy="396700"/>
            </a:xfrm>
            <a:prstGeom prst="ellipse">
              <a:avLst/>
            </a:prstGeom>
            <a:solidFill>
              <a:schemeClr val="accent2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2" name="Conector recto de flecha 11">
              <a:extLst>
                <a:ext uri="{FF2B5EF4-FFF2-40B4-BE49-F238E27FC236}">
                  <a16:creationId xmlns:a16="http://schemas.microsoft.com/office/drawing/2014/main" id="{FA64CE24-2BAC-43EA-BAC3-6D6F5E82C775}"/>
                </a:ext>
              </a:extLst>
            </p:cNvPr>
            <p:cNvCxnSpPr/>
            <p:nvPr/>
          </p:nvCxnSpPr>
          <p:spPr>
            <a:xfrm>
              <a:off x="2429778" y="3057221"/>
              <a:ext cx="0" cy="2154806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Rectángulo 12">
              <a:extLst>
                <a:ext uri="{FF2B5EF4-FFF2-40B4-BE49-F238E27FC236}">
                  <a16:creationId xmlns:a16="http://schemas.microsoft.com/office/drawing/2014/main" id="{95518B06-B223-0522-888A-4A31C5B42A8C}"/>
                </a:ext>
              </a:extLst>
            </p:cNvPr>
            <p:cNvSpPr/>
            <p:nvPr/>
          </p:nvSpPr>
          <p:spPr>
            <a:xfrm>
              <a:off x="1908835" y="5314967"/>
              <a:ext cx="1029549" cy="498549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dirty="0"/>
                <a:t>Exoplanet movement</a:t>
              </a:r>
            </a:p>
          </p:txBody>
        </p:sp>
        <p:sp>
          <p:nvSpPr>
            <p:cNvPr id="14" name="Rectángulo 13">
              <a:extLst>
                <a:ext uri="{FF2B5EF4-FFF2-40B4-BE49-F238E27FC236}">
                  <a16:creationId xmlns:a16="http://schemas.microsoft.com/office/drawing/2014/main" id="{6D950502-79E7-67D0-F072-A966F402BEA7}"/>
                </a:ext>
              </a:extLst>
            </p:cNvPr>
            <p:cNvSpPr/>
            <p:nvPr/>
          </p:nvSpPr>
          <p:spPr>
            <a:xfrm>
              <a:off x="3931310" y="3974717"/>
              <a:ext cx="832083" cy="38354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200" dirty="0"/>
                <a:t>Observer</a:t>
              </a:r>
            </a:p>
          </p:txBody>
        </p:sp>
        <p:cxnSp>
          <p:nvCxnSpPr>
            <p:cNvPr id="15" name="Conector recto 14">
              <a:extLst>
                <a:ext uri="{FF2B5EF4-FFF2-40B4-BE49-F238E27FC236}">
                  <a16:creationId xmlns:a16="http://schemas.microsoft.com/office/drawing/2014/main" id="{290A9929-70F0-826F-E0FB-5616EE7A0D1D}"/>
                </a:ext>
              </a:extLst>
            </p:cNvPr>
            <p:cNvCxnSpPr/>
            <p:nvPr/>
          </p:nvCxnSpPr>
          <p:spPr>
            <a:xfrm>
              <a:off x="1678330" y="3674813"/>
              <a:ext cx="0" cy="4627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ángulo 15">
              <a:extLst>
                <a:ext uri="{FF2B5EF4-FFF2-40B4-BE49-F238E27FC236}">
                  <a16:creationId xmlns:a16="http://schemas.microsoft.com/office/drawing/2014/main" id="{0938587D-3847-FD96-7C6E-FF32F3DE81A8}"/>
                </a:ext>
              </a:extLst>
            </p:cNvPr>
            <p:cNvSpPr/>
            <p:nvPr/>
          </p:nvSpPr>
          <p:spPr>
            <a:xfrm>
              <a:off x="1316208" y="3721574"/>
              <a:ext cx="208617" cy="225062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ES" sz="1100" dirty="0"/>
                <a:t>r</a:t>
              </a:r>
            </a:p>
          </p:txBody>
        </p:sp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id="{BEF1AAC3-D03F-44D6-0175-D585EAB541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3809" y="2788260"/>
              <a:ext cx="1276285" cy="11058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8" name="Conector recto 17">
              <a:extLst>
                <a:ext uri="{FF2B5EF4-FFF2-40B4-BE49-F238E27FC236}">
                  <a16:creationId xmlns:a16="http://schemas.microsoft.com/office/drawing/2014/main" id="{C5387961-A692-859A-7744-E0478E80F010}"/>
                </a:ext>
              </a:extLst>
            </p:cNvPr>
            <p:cNvCxnSpPr>
              <a:stCxn id="6" idx="0"/>
              <a:endCxn id="6" idx="4"/>
            </p:cNvCxnSpPr>
            <p:nvPr/>
          </p:nvCxnSpPr>
          <p:spPr>
            <a:xfrm>
              <a:off x="1261560" y="3505219"/>
              <a:ext cx="0" cy="12646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cto 18">
              <a:extLst>
                <a:ext uri="{FF2B5EF4-FFF2-40B4-BE49-F238E27FC236}">
                  <a16:creationId xmlns:a16="http://schemas.microsoft.com/office/drawing/2014/main" id="{D7E240B8-1715-1D24-591E-058C04FF89FB}"/>
                </a:ext>
              </a:extLst>
            </p:cNvPr>
            <p:cNvCxnSpPr>
              <a:cxnSpLocks/>
              <a:endCxn id="6" idx="7"/>
            </p:cNvCxnSpPr>
            <p:nvPr/>
          </p:nvCxnSpPr>
          <p:spPr>
            <a:xfrm flipV="1">
              <a:off x="1261560" y="3690415"/>
              <a:ext cx="416771" cy="44710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8" name="Picture 4" descr="El método del tránsito | ¿Hay alguien ahí fuera?">
            <a:extLst>
              <a:ext uri="{FF2B5EF4-FFF2-40B4-BE49-F238E27FC236}">
                <a16:creationId xmlns:a16="http://schemas.microsoft.com/office/drawing/2014/main" id="{482AB981-8A19-1088-0A6B-F1D9AF6799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023119"/>
            <a:ext cx="5861504" cy="327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uadroTexto 19">
            <a:extLst>
              <a:ext uri="{FF2B5EF4-FFF2-40B4-BE49-F238E27FC236}">
                <a16:creationId xmlns:a16="http://schemas.microsoft.com/office/drawing/2014/main" id="{108E5F26-B761-3B68-5150-E572E31ACEE9}"/>
              </a:ext>
            </a:extLst>
          </p:cNvPr>
          <p:cNvSpPr txBox="1"/>
          <p:nvPr/>
        </p:nvSpPr>
        <p:spPr>
          <a:xfrm>
            <a:off x="6096000" y="6271551"/>
            <a:ext cx="43815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400" dirty="0"/>
              <a:t>ESA: </a:t>
            </a:r>
            <a:r>
              <a:rPr lang="es-ES" sz="1400" dirty="0" err="1"/>
              <a:t>detecting</a:t>
            </a:r>
            <a:r>
              <a:rPr lang="es-ES" sz="1400" dirty="0"/>
              <a:t> </a:t>
            </a:r>
            <a:r>
              <a:rPr lang="es-ES" sz="1400" dirty="0" err="1"/>
              <a:t>exoplanets</a:t>
            </a:r>
            <a:r>
              <a:rPr lang="es-ES" sz="1400" dirty="0"/>
              <a:t> with </a:t>
            </a:r>
            <a:r>
              <a:rPr lang="es-ES" sz="1400" dirty="0" err="1"/>
              <a:t>the</a:t>
            </a:r>
            <a:r>
              <a:rPr lang="es-ES" sz="1400" dirty="0"/>
              <a:t> </a:t>
            </a:r>
            <a:r>
              <a:rPr lang="es-ES" sz="1400" dirty="0" err="1"/>
              <a:t>transits</a:t>
            </a:r>
            <a:r>
              <a:rPr lang="es-ES" sz="1400" dirty="0"/>
              <a:t> </a:t>
            </a:r>
            <a:r>
              <a:rPr lang="es-ES" sz="1400" dirty="0" err="1"/>
              <a:t>method</a:t>
            </a:r>
            <a:r>
              <a:rPr lang="es-E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277236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084E2-4A69-25F7-5CF2-49D12C5B63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814" y="261738"/>
            <a:ext cx="8596668" cy="1325563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1"/>
                </a:solidFill>
              </a:rPr>
              <a:t>Exoplanet detection: detrended light curves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C6DC145-20BD-78FF-1F84-E9B0F2785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814" y="1843399"/>
            <a:ext cx="8596668" cy="3880773"/>
          </a:xfrm>
        </p:spPr>
        <p:txBody>
          <a:bodyPr/>
          <a:lstStyle/>
          <a:p>
            <a:r>
              <a:rPr lang="es-ES" dirty="0"/>
              <a:t>Long-</a:t>
            </a:r>
            <a:r>
              <a:rPr lang="es-ES" dirty="0" err="1"/>
              <a:t>term</a:t>
            </a:r>
            <a:r>
              <a:rPr lang="es-ES" dirty="0"/>
              <a:t> </a:t>
            </a:r>
            <a:r>
              <a:rPr lang="es-ES" dirty="0" err="1"/>
              <a:t>trends</a:t>
            </a:r>
            <a:r>
              <a:rPr lang="es-ES" dirty="0"/>
              <a:t> are </a:t>
            </a:r>
            <a:r>
              <a:rPr lang="es-ES" dirty="0" err="1"/>
              <a:t>induced</a:t>
            </a:r>
            <a:r>
              <a:rPr lang="es-ES" dirty="0"/>
              <a:t> by </a:t>
            </a:r>
            <a:r>
              <a:rPr lang="es-ES" dirty="0" err="1"/>
              <a:t>stellar</a:t>
            </a:r>
            <a:r>
              <a:rPr lang="es-ES" dirty="0"/>
              <a:t> </a:t>
            </a:r>
            <a:r>
              <a:rPr lang="es-ES" dirty="0" err="1"/>
              <a:t>variability</a:t>
            </a:r>
            <a:r>
              <a:rPr lang="es-ES" dirty="0"/>
              <a:t> </a:t>
            </a:r>
            <a:r>
              <a:rPr lang="es-ES" dirty="0" err="1"/>
              <a:t>phenomena</a:t>
            </a:r>
            <a:r>
              <a:rPr lang="es-ES" dirty="0"/>
              <a:t>.</a:t>
            </a:r>
          </a:p>
          <a:p>
            <a:r>
              <a:rPr lang="es-ES" dirty="0" err="1"/>
              <a:t>This</a:t>
            </a:r>
            <a:r>
              <a:rPr lang="es-ES" dirty="0"/>
              <a:t> </a:t>
            </a:r>
            <a:r>
              <a:rPr lang="es-ES" dirty="0" err="1"/>
              <a:t>trends</a:t>
            </a:r>
            <a:r>
              <a:rPr lang="es-ES" dirty="0"/>
              <a:t> </a:t>
            </a:r>
            <a:r>
              <a:rPr lang="es-ES" dirty="0" err="1"/>
              <a:t>have</a:t>
            </a:r>
            <a:r>
              <a:rPr lang="es-ES" dirty="0"/>
              <a:t> </a:t>
            </a:r>
            <a:r>
              <a:rPr lang="es-ES" dirty="0" err="1"/>
              <a:t>to</a:t>
            </a:r>
            <a:r>
              <a:rPr lang="es-ES" dirty="0"/>
              <a:t> be removed </a:t>
            </a:r>
            <a:r>
              <a:rPr lang="es-ES" dirty="0" err="1"/>
              <a:t>before</a:t>
            </a:r>
            <a:r>
              <a:rPr lang="es-ES" dirty="0"/>
              <a:t> </a:t>
            </a:r>
            <a:r>
              <a:rPr lang="es-ES" dirty="0" err="1"/>
              <a:t>analyzing</a:t>
            </a:r>
            <a:r>
              <a:rPr lang="es-ES" dirty="0"/>
              <a:t> light curves.</a:t>
            </a:r>
          </a:p>
          <a:p>
            <a:pPr marL="0" indent="0">
              <a:buNone/>
            </a:pPr>
            <a:endParaRPr lang="es-ES" sz="2400" dirty="0"/>
          </a:p>
          <a:p>
            <a:endParaRPr lang="es-ES" dirty="0"/>
          </a:p>
        </p:txBody>
      </p:sp>
      <p:pic>
        <p:nvPicPr>
          <p:cNvPr id="3078" name="Picture 6">
            <a:extLst>
              <a:ext uri="{FF2B5EF4-FFF2-40B4-BE49-F238E27FC236}">
                <a16:creationId xmlns:a16="http://schemas.microsoft.com/office/drawing/2014/main" id="{025EE80B-D2AC-9677-0090-D65A2B493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491" y="3275785"/>
            <a:ext cx="5435019" cy="351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2D3CCBB5-1E91-0B71-825F-5AE7E6B0F8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490" y="3275784"/>
            <a:ext cx="5464707" cy="3518550"/>
          </a:xfrm>
          <a:prstGeom prst="rect">
            <a:avLst/>
          </a:prstGeom>
        </p:spPr>
      </p:pic>
      <p:sp>
        <p:nvSpPr>
          <p:cNvPr id="11" name="Flecha derecha 10">
            <a:extLst>
              <a:ext uri="{FF2B5EF4-FFF2-40B4-BE49-F238E27FC236}">
                <a16:creationId xmlns:a16="http://schemas.microsoft.com/office/drawing/2014/main" id="{51AE6527-D157-1F7C-6498-55C097496A12}"/>
              </a:ext>
            </a:extLst>
          </p:cNvPr>
          <p:cNvSpPr/>
          <p:nvPr/>
        </p:nvSpPr>
        <p:spPr>
          <a:xfrm>
            <a:off x="5683405" y="4799420"/>
            <a:ext cx="825190" cy="471279"/>
          </a:xfrm>
          <a:prstGeom prst="rightArrow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239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8999E48-5759-BBE3-D23F-9688037338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03017"/>
            <a:ext cx="9258403" cy="132080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Shape dependency of transit-</a:t>
            </a:r>
            <a:r>
              <a:rPr lang="es-ES" dirty="0" err="1">
                <a:solidFill>
                  <a:schemeClr val="tx1"/>
                </a:solidFill>
              </a:rPr>
              <a:t>like</a:t>
            </a:r>
            <a:r>
              <a:rPr lang="es-ES" dirty="0">
                <a:solidFill>
                  <a:schemeClr val="tx1"/>
                </a:solidFill>
              </a:rPr>
              <a:t> signals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35E043-1424-58A8-E554-C333DFAF4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105" y="1589522"/>
            <a:ext cx="8596668" cy="3880773"/>
          </a:xfrm>
        </p:spPr>
        <p:txBody>
          <a:bodyPr/>
          <a:lstStyle/>
          <a:p>
            <a:r>
              <a:rPr lang="es-ES" dirty="0"/>
              <a:t>Limb darkening effect makes the transits getting rounded.</a:t>
            </a:r>
          </a:p>
          <a:p>
            <a:r>
              <a:rPr lang="es-ES" dirty="0"/>
              <a:t>From a transit, different parameters can be inferred</a:t>
            </a:r>
            <a:r>
              <a:rPr lang="es-ES" sz="2400" dirty="0"/>
              <a:t>.</a:t>
            </a:r>
          </a:p>
        </p:txBody>
      </p:sp>
      <p:pic>
        <p:nvPicPr>
          <p:cNvPr id="2050" name="Picture 2" descr="Limb darkening">
            <a:extLst>
              <a:ext uri="{FF2B5EF4-FFF2-40B4-BE49-F238E27FC236}">
                <a16:creationId xmlns:a16="http://schemas.microsoft.com/office/drawing/2014/main" id="{B8742853-C12D-6803-7363-55B4ACF14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5973" y="1431287"/>
            <a:ext cx="1525143" cy="1325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2D0F0B14-9582-7A8A-FBB0-B621373109C4}"/>
              </a:ext>
            </a:extLst>
          </p:cNvPr>
          <p:cNvGrpSpPr/>
          <p:nvPr/>
        </p:nvGrpSpPr>
        <p:grpSpPr>
          <a:xfrm>
            <a:off x="7101752" y="2958403"/>
            <a:ext cx="4671143" cy="3546478"/>
            <a:chOff x="6848085" y="2862072"/>
            <a:chExt cx="3760216" cy="2916934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75ED74B4-0AB8-E52A-2BA3-2DF35FB5F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48085" y="2862072"/>
              <a:ext cx="3760216" cy="2916934"/>
            </a:xfrm>
            <a:prstGeom prst="rect">
              <a:avLst/>
            </a:prstGeom>
            <a:ln>
              <a:noFill/>
            </a:ln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0009695F-3053-2A3E-1B96-DF3149AFF68D}"/>
                </a:ext>
              </a:extLst>
            </p:cNvPr>
            <p:cNvSpPr txBox="1">
              <a:spLocks/>
            </p:cNvSpPr>
            <p:nvPr/>
          </p:nvSpPr>
          <p:spPr>
            <a:xfrm rot="16200000">
              <a:off x="6717954" y="4212537"/>
              <a:ext cx="507233" cy="216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200" dirty="0"/>
                <a:t>Flux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7FA1B23C-D5B4-A78A-C907-9F819B7F7215}"/>
                </a:ext>
              </a:extLst>
            </p:cNvPr>
            <p:cNvSpPr txBox="1"/>
            <p:nvPr/>
          </p:nvSpPr>
          <p:spPr>
            <a:xfrm>
              <a:off x="8595360" y="5431536"/>
              <a:ext cx="585216" cy="2769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s-ES" sz="1200" dirty="0"/>
                <a:t>Time 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795D59CF-A85C-8C68-C8C0-A2076E6E06E0}"/>
              </a:ext>
            </a:extLst>
          </p:cNvPr>
          <p:cNvGrpSpPr/>
          <p:nvPr/>
        </p:nvGrpSpPr>
        <p:grpSpPr>
          <a:xfrm>
            <a:off x="518576" y="2958403"/>
            <a:ext cx="5504430" cy="3546478"/>
            <a:chOff x="6522443" y="2997317"/>
            <a:chExt cx="5504430" cy="3546478"/>
          </a:xfrm>
        </p:grpSpPr>
        <p:pic>
          <p:nvPicPr>
            <p:cNvPr id="2052" name="Picture 4">
              <a:extLst>
                <a:ext uri="{FF2B5EF4-FFF2-40B4-BE49-F238E27FC236}">
                  <a16:creationId xmlns:a16="http://schemas.microsoft.com/office/drawing/2014/main" id="{76826B66-9D89-1075-BD96-003E21EB7C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22443" y="2997317"/>
              <a:ext cx="5504430" cy="354647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9" name="Conector recto de flecha 8">
              <a:extLst>
                <a:ext uri="{FF2B5EF4-FFF2-40B4-BE49-F238E27FC236}">
                  <a16:creationId xmlns:a16="http://schemas.microsoft.com/office/drawing/2014/main" id="{B263FC24-0CD8-B2A0-DEDD-097078B2247B}"/>
                </a:ext>
              </a:extLst>
            </p:cNvPr>
            <p:cNvCxnSpPr/>
            <p:nvPr/>
          </p:nvCxnSpPr>
          <p:spPr>
            <a:xfrm>
              <a:off x="8519532" y="4906537"/>
              <a:ext cx="113742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ector recto de flecha 10">
              <a:extLst>
                <a:ext uri="{FF2B5EF4-FFF2-40B4-BE49-F238E27FC236}">
                  <a16:creationId xmlns:a16="http://schemas.microsoft.com/office/drawing/2014/main" id="{A8264452-2279-6B38-4F40-A4D37404A266}"/>
                </a:ext>
              </a:extLst>
            </p:cNvPr>
            <p:cNvCxnSpPr/>
            <p:nvPr/>
          </p:nvCxnSpPr>
          <p:spPr>
            <a:xfrm>
              <a:off x="9831659" y="4906537"/>
              <a:ext cx="1137424" cy="0"/>
            </a:xfrm>
            <a:prstGeom prst="straightConnector1">
              <a:avLst/>
            </a:prstGeom>
            <a:ln>
              <a:headEnd type="triangle"/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CuadroTexto 11">
              <a:extLst>
                <a:ext uri="{FF2B5EF4-FFF2-40B4-BE49-F238E27FC236}">
                  <a16:creationId xmlns:a16="http://schemas.microsoft.com/office/drawing/2014/main" id="{9C3DC8B2-913C-8D3F-D31C-7FDEB080E1E4}"/>
                </a:ext>
              </a:extLst>
            </p:cNvPr>
            <p:cNvSpPr txBox="1"/>
            <p:nvPr/>
          </p:nvSpPr>
          <p:spPr>
            <a:xfrm>
              <a:off x="8841428" y="4537205"/>
              <a:ext cx="68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P(d)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B6DAFE57-B8F4-D36C-B817-96F9A10E5064}"/>
                </a:ext>
              </a:extLst>
            </p:cNvPr>
            <p:cNvSpPr txBox="1"/>
            <p:nvPr/>
          </p:nvSpPr>
          <p:spPr>
            <a:xfrm>
              <a:off x="10139988" y="4537205"/>
              <a:ext cx="68096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dirty="0"/>
                <a:t>P(d)</a:t>
              </a:r>
            </a:p>
          </p:txBody>
        </p:sp>
      </p:grpSp>
      <p:sp>
        <p:nvSpPr>
          <p:cNvPr id="8" name="Flecha doblada hacia arriba 7">
            <a:extLst>
              <a:ext uri="{FF2B5EF4-FFF2-40B4-BE49-F238E27FC236}">
                <a16:creationId xmlns:a16="http://schemas.microsoft.com/office/drawing/2014/main" id="{F6C742FF-CD17-7F2F-7317-CF9A99D76A81}"/>
              </a:ext>
            </a:extLst>
          </p:cNvPr>
          <p:cNvSpPr/>
          <p:nvPr/>
        </p:nvSpPr>
        <p:spPr>
          <a:xfrm rot="10800000">
            <a:off x="9437160" y="1993047"/>
            <a:ext cx="699105" cy="763803"/>
          </a:xfrm>
          <a:prstGeom prst="bentUp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5694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3902F4-A30F-DEE3-EB02-FF9BCCF57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386" y="632269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dirty="0">
                <a:solidFill>
                  <a:schemeClr val="tx1"/>
                </a:solidFill>
              </a:rPr>
              <a:t>Convolutional Neural Networks (CNN)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261049-B981-22F3-203B-F6F922F69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712" y="1707025"/>
            <a:ext cx="8596668" cy="3880773"/>
          </a:xfrm>
        </p:spPr>
        <p:txBody>
          <a:bodyPr>
            <a:normAutofit/>
          </a:bodyPr>
          <a:lstStyle/>
          <a:p>
            <a:r>
              <a:rPr lang="es-ES" dirty="0"/>
              <a:t>CNN are a </a:t>
            </a:r>
            <a:r>
              <a:rPr lang="es-ES" dirty="0" err="1"/>
              <a:t>type</a:t>
            </a:r>
            <a:r>
              <a:rPr lang="es-ES" dirty="0"/>
              <a:t> of Artificial </a:t>
            </a:r>
            <a:r>
              <a:rPr lang="es-ES" dirty="0" err="1"/>
              <a:t>Intelligence</a:t>
            </a:r>
            <a:r>
              <a:rPr lang="es-ES" dirty="0"/>
              <a:t> (AI) ideal for detecting </a:t>
            </a:r>
            <a:r>
              <a:rPr lang="es-ES" dirty="0" err="1"/>
              <a:t>shape-dependency</a:t>
            </a:r>
            <a:r>
              <a:rPr lang="es-ES" dirty="0"/>
              <a:t> </a:t>
            </a:r>
            <a:r>
              <a:rPr lang="es-ES" dirty="0" err="1"/>
              <a:t>features</a:t>
            </a:r>
            <a:r>
              <a:rPr lang="es-ES" dirty="0"/>
              <a:t>.</a:t>
            </a:r>
          </a:p>
          <a:p>
            <a:r>
              <a:rPr lang="es-ES" dirty="0"/>
              <a:t>CNN </a:t>
            </a:r>
            <a:r>
              <a:rPr lang="es-ES" dirty="0" err="1"/>
              <a:t>filters</a:t>
            </a:r>
            <a:r>
              <a:rPr lang="es-ES" dirty="0"/>
              <a:t> </a:t>
            </a:r>
            <a:r>
              <a:rPr lang="es-ES" dirty="0" err="1"/>
              <a:t>extract</a:t>
            </a:r>
            <a:r>
              <a:rPr lang="es-ES" dirty="0"/>
              <a:t> the </a:t>
            </a:r>
            <a:r>
              <a:rPr lang="es-ES" dirty="0" err="1"/>
              <a:t>main</a:t>
            </a:r>
            <a:r>
              <a:rPr lang="es-ES" dirty="0"/>
              <a:t> </a:t>
            </a:r>
            <a:r>
              <a:rPr lang="es-ES" dirty="0" err="1"/>
              <a:t>characteristics</a:t>
            </a:r>
            <a:r>
              <a:rPr lang="es-ES" dirty="0"/>
              <a:t>.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56BC729C-84EB-2FC2-E085-705C5FC34C31}"/>
              </a:ext>
            </a:extLst>
          </p:cNvPr>
          <p:cNvGrpSpPr/>
          <p:nvPr/>
        </p:nvGrpSpPr>
        <p:grpSpPr>
          <a:xfrm>
            <a:off x="682082" y="3299523"/>
            <a:ext cx="10827835" cy="3256156"/>
            <a:chOff x="680223" y="3133493"/>
            <a:chExt cx="10827835" cy="3256156"/>
          </a:xfrm>
        </p:grpSpPr>
        <p:sp>
          <p:nvSpPr>
            <p:cNvPr id="4" name="Rectángulo 3">
              <a:extLst>
                <a:ext uri="{FF2B5EF4-FFF2-40B4-BE49-F238E27FC236}">
                  <a16:creationId xmlns:a16="http://schemas.microsoft.com/office/drawing/2014/main" id="{23E07870-54C2-4F91-37FD-08ACBD7DEDFD}"/>
                </a:ext>
              </a:extLst>
            </p:cNvPr>
            <p:cNvSpPr/>
            <p:nvPr/>
          </p:nvSpPr>
          <p:spPr>
            <a:xfrm>
              <a:off x="680223" y="3133493"/>
              <a:ext cx="10827835" cy="3256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grpSp>
          <p:nvGrpSpPr>
            <p:cNvPr id="58" name="Grupo 57">
              <a:extLst>
                <a:ext uri="{FF2B5EF4-FFF2-40B4-BE49-F238E27FC236}">
                  <a16:creationId xmlns:a16="http://schemas.microsoft.com/office/drawing/2014/main" id="{5EA9BE30-0A6A-DDB0-8544-8EA0108C0743}"/>
                </a:ext>
              </a:extLst>
            </p:cNvPr>
            <p:cNvGrpSpPr/>
            <p:nvPr/>
          </p:nvGrpSpPr>
          <p:grpSpPr>
            <a:xfrm>
              <a:off x="762114" y="3243243"/>
              <a:ext cx="10667771" cy="3066587"/>
              <a:chOff x="55985" y="2062974"/>
              <a:chExt cx="10667771" cy="3066587"/>
            </a:xfrm>
          </p:grpSpPr>
          <p:grpSp>
            <p:nvGrpSpPr>
              <p:cNvPr id="59" name="Grupo 58">
                <a:extLst>
                  <a:ext uri="{FF2B5EF4-FFF2-40B4-BE49-F238E27FC236}">
                    <a16:creationId xmlns:a16="http://schemas.microsoft.com/office/drawing/2014/main" id="{AFD4A660-CAFC-5FFA-2BCE-8986E6BD9EF8}"/>
                  </a:ext>
                </a:extLst>
              </p:cNvPr>
              <p:cNvGrpSpPr/>
              <p:nvPr/>
            </p:nvGrpSpPr>
            <p:grpSpPr>
              <a:xfrm>
                <a:off x="55985" y="2062974"/>
                <a:ext cx="10667771" cy="3066587"/>
                <a:chOff x="55985" y="2062974"/>
                <a:chExt cx="10667771" cy="3066587"/>
              </a:xfrm>
            </p:grpSpPr>
            <p:pic>
              <p:nvPicPr>
                <p:cNvPr id="61" name="Picture 2">
                  <a:extLst>
                    <a:ext uri="{FF2B5EF4-FFF2-40B4-BE49-F238E27FC236}">
                      <a16:creationId xmlns:a16="http://schemas.microsoft.com/office/drawing/2014/main" id="{6621FA82-7927-ABC2-03B3-D9CC842CE3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5985" y="2547821"/>
                  <a:ext cx="3098878" cy="2096894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cxnSp>
              <p:nvCxnSpPr>
                <p:cNvPr id="62" name="Conector recto de flecha 61">
                  <a:extLst>
                    <a:ext uri="{FF2B5EF4-FFF2-40B4-BE49-F238E27FC236}">
                      <a16:creationId xmlns:a16="http://schemas.microsoft.com/office/drawing/2014/main" id="{943E33AE-B1D3-CA17-8F1E-D640AC5FA073}"/>
                    </a:ext>
                  </a:extLst>
                </p:cNvPr>
                <p:cNvCxnSpPr>
                  <a:cxnSpLocks/>
                  <a:stCxn id="96" idx="6"/>
                  <a:endCxn id="94" idx="2"/>
                </p:cNvCxnSpPr>
                <p:nvPr/>
              </p:nvCxnSpPr>
              <p:spPr>
                <a:xfrm>
                  <a:off x="8142201" y="3467717"/>
                  <a:ext cx="540800" cy="524919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Conector recto de flecha 62">
                  <a:extLst>
                    <a:ext uri="{FF2B5EF4-FFF2-40B4-BE49-F238E27FC236}">
                      <a16:creationId xmlns:a16="http://schemas.microsoft.com/office/drawing/2014/main" id="{7C075393-54DE-D980-E7E3-FFA3209617B8}"/>
                    </a:ext>
                  </a:extLst>
                </p:cNvPr>
                <p:cNvCxnSpPr>
                  <a:cxnSpLocks/>
                  <a:stCxn id="97" idx="6"/>
                  <a:endCxn id="94" idx="2"/>
                </p:cNvCxnSpPr>
                <p:nvPr/>
              </p:nvCxnSpPr>
              <p:spPr>
                <a:xfrm flipV="1">
                  <a:off x="8142202" y="3992636"/>
                  <a:ext cx="540799" cy="546410"/>
                </a:xfrm>
                <a:prstGeom prst="straightConnector1">
                  <a:avLst/>
                </a:prstGeom>
                <a:ln>
                  <a:solidFill>
                    <a:schemeClr val="accent2">
                      <a:lumMod val="75000"/>
                    </a:schemeClr>
                  </a:solidFill>
                  <a:tailEnd type="triangle"/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64" name="Grupo 63">
                  <a:extLst>
                    <a:ext uri="{FF2B5EF4-FFF2-40B4-BE49-F238E27FC236}">
                      <a16:creationId xmlns:a16="http://schemas.microsoft.com/office/drawing/2014/main" id="{BF44C882-33D3-4197-1585-81E6970361B9}"/>
                    </a:ext>
                  </a:extLst>
                </p:cNvPr>
                <p:cNvGrpSpPr/>
                <p:nvPr/>
              </p:nvGrpSpPr>
              <p:grpSpPr>
                <a:xfrm>
                  <a:off x="3601840" y="2062974"/>
                  <a:ext cx="7121916" cy="3066587"/>
                  <a:chOff x="3226416" y="1895706"/>
                  <a:chExt cx="7121916" cy="3066587"/>
                </a:xfrm>
              </p:grpSpPr>
              <p:sp>
                <p:nvSpPr>
                  <p:cNvPr id="70" name="Rectángulo 69">
                    <a:extLst>
                      <a:ext uri="{FF2B5EF4-FFF2-40B4-BE49-F238E27FC236}">
                        <a16:creationId xmlns:a16="http://schemas.microsoft.com/office/drawing/2014/main" id="{49496CAE-3B3E-7DAF-F7DF-D6461F6AC591}"/>
                      </a:ext>
                    </a:extLst>
                  </p:cNvPr>
                  <p:cNvSpPr/>
                  <p:nvPr/>
                </p:nvSpPr>
                <p:spPr>
                  <a:xfrm>
                    <a:off x="9322419" y="3111458"/>
                    <a:ext cx="1025913" cy="376002"/>
                  </a:xfrm>
                  <a:prstGeom prst="rect">
                    <a:avLst/>
                  </a:prstGeom>
                  <a:solidFill>
                    <a:schemeClr val="accent6">
                      <a:lumMod val="60000"/>
                      <a:lumOff val="40000"/>
                    </a:schemeClr>
                  </a:solidFill>
                  <a:ln>
                    <a:solidFill>
                      <a:schemeClr val="accent6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s-ES" dirty="0">
                        <a:solidFill>
                          <a:schemeClr val="tx1"/>
                        </a:solidFill>
                      </a:rPr>
                      <a:t>Output</a:t>
                    </a:r>
                  </a:p>
                </p:txBody>
              </p:sp>
              <p:sp>
                <p:nvSpPr>
                  <p:cNvPr id="71" name="Rectángulo 70">
                    <a:extLst>
                      <a:ext uri="{FF2B5EF4-FFF2-40B4-BE49-F238E27FC236}">
                        <a16:creationId xmlns:a16="http://schemas.microsoft.com/office/drawing/2014/main" id="{40F30D59-5249-202C-B656-C9BE72379AD3}"/>
                      </a:ext>
                    </a:extLst>
                  </p:cNvPr>
                  <p:cNvSpPr/>
                  <p:nvPr/>
                </p:nvSpPr>
                <p:spPr>
                  <a:xfrm>
                    <a:off x="4709383" y="2323520"/>
                    <a:ext cx="564607" cy="2189251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sp>
                <p:nvSpPr>
                  <p:cNvPr id="72" name="Rectángulo 71">
                    <a:extLst>
                      <a:ext uri="{FF2B5EF4-FFF2-40B4-BE49-F238E27FC236}">
                        <a16:creationId xmlns:a16="http://schemas.microsoft.com/office/drawing/2014/main" id="{08FF021A-0E98-7ABF-6144-C0596AE63C83}"/>
                      </a:ext>
                    </a:extLst>
                  </p:cNvPr>
                  <p:cNvSpPr/>
                  <p:nvPr/>
                </p:nvSpPr>
                <p:spPr>
                  <a:xfrm>
                    <a:off x="4782989" y="2245166"/>
                    <a:ext cx="564607" cy="2189251"/>
                  </a:xfrm>
                  <a:prstGeom prst="rect">
                    <a:avLst/>
                  </a:prstGeom>
                  <a:solidFill>
                    <a:schemeClr val="accent1">
                      <a:lumMod val="40000"/>
                      <a:lumOff val="60000"/>
                    </a:schemeClr>
                  </a:solidFill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s-ES"/>
                  </a:p>
                </p:txBody>
              </p:sp>
              <p:grpSp>
                <p:nvGrpSpPr>
                  <p:cNvPr id="73" name="Grupo 72">
                    <a:extLst>
                      <a:ext uri="{FF2B5EF4-FFF2-40B4-BE49-F238E27FC236}">
                        <a16:creationId xmlns:a16="http://schemas.microsoft.com/office/drawing/2014/main" id="{113512A4-5F07-E77B-2A04-1427B8AA23D6}"/>
                      </a:ext>
                    </a:extLst>
                  </p:cNvPr>
                  <p:cNvGrpSpPr/>
                  <p:nvPr/>
                </p:nvGrpSpPr>
                <p:grpSpPr>
                  <a:xfrm>
                    <a:off x="3226416" y="1895706"/>
                    <a:ext cx="949712" cy="3066587"/>
                    <a:chOff x="2754350" y="936703"/>
                    <a:chExt cx="949712" cy="3066587"/>
                  </a:xfrm>
                </p:grpSpPr>
                <p:sp>
                  <p:nvSpPr>
                    <p:cNvPr id="107" name="Rectángulo 106">
                      <a:extLst>
                        <a:ext uri="{FF2B5EF4-FFF2-40B4-BE49-F238E27FC236}">
                          <a16:creationId xmlns:a16="http://schemas.microsoft.com/office/drawing/2014/main" id="{4EB79F51-DC99-7057-A248-FFC06F2E53D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754350" y="1271240"/>
                      <a:ext cx="568713" cy="273205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8" name="Rectángulo 107">
                      <a:extLst>
                        <a:ext uri="{FF2B5EF4-FFF2-40B4-BE49-F238E27FC236}">
                          <a16:creationId xmlns:a16="http://schemas.microsoft.com/office/drawing/2014/main" id="{769900CC-9C49-BDCD-6B42-30F64853CD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849135" y="1159728"/>
                      <a:ext cx="568713" cy="273205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9" name="Rectángulo 108">
                      <a:extLst>
                        <a:ext uri="{FF2B5EF4-FFF2-40B4-BE49-F238E27FC236}">
                          <a16:creationId xmlns:a16="http://schemas.microsoft.com/office/drawing/2014/main" id="{271B6A09-19C5-15A5-99F2-A32B42D37A6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992242" y="1048215"/>
                      <a:ext cx="568713" cy="2732051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0" name="Rectángulo 109">
                      <a:extLst>
                        <a:ext uri="{FF2B5EF4-FFF2-40B4-BE49-F238E27FC236}">
                          <a16:creationId xmlns:a16="http://schemas.microsoft.com/office/drawing/2014/main" id="{27DFC8E8-01EC-AACF-31DC-3940441180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349" y="936703"/>
                      <a:ext cx="568713" cy="54641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1" name="Rectángulo 110">
                      <a:extLst>
                        <a:ext uri="{FF2B5EF4-FFF2-40B4-BE49-F238E27FC236}">
                          <a16:creationId xmlns:a16="http://schemas.microsoft.com/office/drawing/2014/main" id="{D9EF749B-6CE3-6D35-5D7E-847F79C87D4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5349" y="1483113"/>
                      <a:ext cx="568713" cy="54641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2" name="Rectángulo 111">
                      <a:extLst>
                        <a:ext uri="{FF2B5EF4-FFF2-40B4-BE49-F238E27FC236}">
                          <a16:creationId xmlns:a16="http://schemas.microsoft.com/office/drawing/2014/main" id="{133AF1CC-E1FB-2274-914C-86A4377BB4A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3491" y="2029523"/>
                      <a:ext cx="568713" cy="54641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3" name="Rectángulo 112">
                      <a:extLst>
                        <a:ext uri="{FF2B5EF4-FFF2-40B4-BE49-F238E27FC236}">
                          <a16:creationId xmlns:a16="http://schemas.microsoft.com/office/drawing/2014/main" id="{39227021-8B7C-612E-A2A9-4AD1F089764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1633" y="2575933"/>
                      <a:ext cx="568713" cy="54641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14" name="Rectángulo 113">
                      <a:extLst>
                        <a:ext uri="{FF2B5EF4-FFF2-40B4-BE49-F238E27FC236}">
                          <a16:creationId xmlns:a16="http://schemas.microsoft.com/office/drawing/2014/main" id="{BAB3F3D7-9A40-57DA-136E-A562C7029BE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1632" y="3122343"/>
                      <a:ext cx="568713" cy="546410"/>
                    </a:xfrm>
                    <a:prstGeom prst="rect">
                      <a:avLst/>
                    </a:prstGeom>
                    <a:solidFill>
                      <a:schemeClr val="accent3">
                        <a:lumMod val="60000"/>
                        <a:lumOff val="4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grpSp>
                <p:nvGrpSpPr>
                  <p:cNvPr id="74" name="Grupo 73">
                    <a:extLst>
                      <a:ext uri="{FF2B5EF4-FFF2-40B4-BE49-F238E27FC236}">
                        <a16:creationId xmlns:a16="http://schemas.microsoft.com/office/drawing/2014/main" id="{2870145E-B94B-FCC8-C4F9-BBE197210C72}"/>
                      </a:ext>
                    </a:extLst>
                  </p:cNvPr>
                  <p:cNvGrpSpPr/>
                  <p:nvPr/>
                </p:nvGrpSpPr>
                <p:grpSpPr>
                  <a:xfrm>
                    <a:off x="4874401" y="2168911"/>
                    <a:ext cx="568714" cy="2163931"/>
                    <a:chOff x="5254618" y="1895706"/>
                    <a:chExt cx="568714" cy="2163931"/>
                  </a:xfrm>
                </p:grpSpPr>
                <p:sp>
                  <p:nvSpPr>
                    <p:cNvPr id="103" name="Rectángulo 102">
                      <a:extLst>
                        <a:ext uri="{FF2B5EF4-FFF2-40B4-BE49-F238E27FC236}">
                          <a16:creationId xmlns:a16="http://schemas.microsoft.com/office/drawing/2014/main" id="{2C103D50-9D10-21C0-8D4B-89698BE889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4619" y="1895706"/>
                      <a:ext cx="568713" cy="2150906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 dirty="0"/>
                    </a:p>
                  </p:txBody>
                </p:sp>
                <p:sp>
                  <p:nvSpPr>
                    <p:cNvPr id="104" name="Rectángulo 103">
                      <a:extLst>
                        <a:ext uri="{FF2B5EF4-FFF2-40B4-BE49-F238E27FC236}">
                          <a16:creationId xmlns:a16="http://schemas.microsoft.com/office/drawing/2014/main" id="{08FF9C3A-50EC-0193-2174-3A566ABDD64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4618" y="2433432"/>
                      <a:ext cx="568713" cy="54641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5" name="Rectángulo 104">
                      <a:extLst>
                        <a:ext uri="{FF2B5EF4-FFF2-40B4-BE49-F238E27FC236}">
                          <a16:creationId xmlns:a16="http://schemas.microsoft.com/office/drawing/2014/main" id="{CD8124F5-0FB0-2D1F-54DC-91A75EEEDE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4618" y="2979842"/>
                      <a:ext cx="568713" cy="546410"/>
                    </a:xfrm>
                    <a:prstGeom prst="rect">
                      <a:avLst/>
                    </a:prstGeom>
                    <a:solidFill>
                      <a:schemeClr val="accent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106" name="Rectángulo 105">
                      <a:extLst>
                        <a:ext uri="{FF2B5EF4-FFF2-40B4-BE49-F238E27FC236}">
                          <a16:creationId xmlns:a16="http://schemas.microsoft.com/office/drawing/2014/main" id="{8467347D-5FBF-9D06-F962-BD9C9568CA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54618" y="3513227"/>
                      <a:ext cx="568713" cy="546410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cxnSp>
                <p:nvCxnSpPr>
                  <p:cNvPr id="75" name="Conector recto 74">
                    <a:extLst>
                      <a:ext uri="{FF2B5EF4-FFF2-40B4-BE49-F238E27FC236}">
                        <a16:creationId xmlns:a16="http://schemas.microsoft.com/office/drawing/2014/main" id="{00BCACAB-1E02-F0D1-2CEA-2B70B15F643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01840" y="2978553"/>
                    <a:ext cx="1272560" cy="265811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6" name="Conector recto 75">
                    <a:extLst>
                      <a:ext uri="{FF2B5EF4-FFF2-40B4-BE49-F238E27FC236}">
                        <a16:creationId xmlns:a16="http://schemas.microsoft.com/office/drawing/2014/main" id="{6F42DD63-D8A4-D1C8-D8E1-36835F78B13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70550" y="2985065"/>
                    <a:ext cx="1272560" cy="265811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7" name="Conector recto 76">
                    <a:extLst>
                      <a:ext uri="{FF2B5EF4-FFF2-40B4-BE49-F238E27FC236}">
                        <a16:creationId xmlns:a16="http://schemas.microsoft.com/office/drawing/2014/main" id="{D1B0EC34-98AB-C700-7F86-8E3F07B2D0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3601840" y="3521847"/>
                    <a:ext cx="1272560" cy="265811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Conector recto 77">
                    <a:extLst>
                      <a:ext uri="{FF2B5EF4-FFF2-40B4-BE49-F238E27FC236}">
                        <a16:creationId xmlns:a16="http://schemas.microsoft.com/office/drawing/2014/main" id="{F4CE2EF6-7441-BD96-8544-344C82D3282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170550" y="3532694"/>
                    <a:ext cx="1272560" cy="265811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79" name="Grupo 78">
                    <a:extLst>
                      <a:ext uri="{FF2B5EF4-FFF2-40B4-BE49-F238E27FC236}">
                        <a16:creationId xmlns:a16="http://schemas.microsoft.com/office/drawing/2014/main" id="{664B3675-58B4-5B13-CD91-A79F7BA0A3BB}"/>
                      </a:ext>
                    </a:extLst>
                  </p:cNvPr>
                  <p:cNvGrpSpPr/>
                  <p:nvPr/>
                </p:nvGrpSpPr>
                <p:grpSpPr>
                  <a:xfrm>
                    <a:off x="5980081" y="2518270"/>
                    <a:ext cx="681017" cy="1709946"/>
                    <a:chOff x="6437714" y="2521481"/>
                    <a:chExt cx="681017" cy="1709946"/>
                  </a:xfrm>
                </p:grpSpPr>
                <p:sp>
                  <p:nvSpPr>
                    <p:cNvPr id="98" name="Rectángulo 97">
                      <a:extLst>
                        <a:ext uri="{FF2B5EF4-FFF2-40B4-BE49-F238E27FC236}">
                          <a16:creationId xmlns:a16="http://schemas.microsoft.com/office/drawing/2014/main" id="{32BD18E7-03DB-DF02-C841-200BC7919F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37714" y="2604862"/>
                      <a:ext cx="568713" cy="1626565"/>
                    </a:xfrm>
                    <a:prstGeom prst="rect">
                      <a:avLst/>
                    </a:prstGeom>
                    <a:solidFill>
                      <a:schemeClr val="accent1">
                        <a:lumMod val="40000"/>
                        <a:lumOff val="60000"/>
                      </a:schemeClr>
                    </a:solidFill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grpSp>
                  <p:nvGrpSpPr>
                    <p:cNvPr id="99" name="Grupo 98">
                      <a:extLst>
                        <a:ext uri="{FF2B5EF4-FFF2-40B4-BE49-F238E27FC236}">
                          <a16:creationId xmlns:a16="http://schemas.microsoft.com/office/drawing/2014/main" id="{255DFAF1-792D-268F-E438-B305EE7630C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6550018" y="2521481"/>
                      <a:ext cx="568713" cy="1636619"/>
                      <a:chOff x="6449658" y="2199167"/>
                      <a:chExt cx="568713" cy="1636619"/>
                    </a:xfrm>
                  </p:grpSpPr>
                  <p:sp>
                    <p:nvSpPr>
                      <p:cNvPr id="100" name="Rectángulo 99">
                        <a:extLst>
                          <a:ext uri="{FF2B5EF4-FFF2-40B4-BE49-F238E27FC236}">
                            <a16:creationId xmlns:a16="http://schemas.microsoft.com/office/drawing/2014/main" id="{AED3C378-79C7-B72F-EA4E-83AF23B8990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9658" y="2199167"/>
                        <a:ext cx="568713" cy="546410"/>
                      </a:xfrm>
                      <a:prstGeom prst="rect">
                        <a:avLst/>
                      </a:prstGeom>
                      <a:solidFill>
                        <a:schemeClr val="accent5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 dirty="0"/>
                      </a:p>
                    </p:txBody>
                  </p:sp>
                  <p:sp>
                    <p:nvSpPr>
                      <p:cNvPr id="101" name="Rectángulo 100">
                        <a:extLst>
                          <a:ext uri="{FF2B5EF4-FFF2-40B4-BE49-F238E27FC236}">
                            <a16:creationId xmlns:a16="http://schemas.microsoft.com/office/drawing/2014/main" id="{415E3B8F-C83A-492B-C334-DD060A905FC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9658" y="3289376"/>
                        <a:ext cx="568713" cy="54641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  <p:sp>
                    <p:nvSpPr>
                      <p:cNvPr id="102" name="Rectángulo 101">
                        <a:extLst>
                          <a:ext uri="{FF2B5EF4-FFF2-40B4-BE49-F238E27FC236}">
                            <a16:creationId xmlns:a16="http://schemas.microsoft.com/office/drawing/2014/main" id="{1D4E03E6-0815-A891-45BD-F00FA9D769D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6449658" y="2745577"/>
                        <a:ext cx="568713" cy="546410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40000"/>
                          <a:lumOff val="60000"/>
                        </a:schemeClr>
                      </a:solidFill>
                      <a:ln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15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s-ES"/>
                      </a:p>
                    </p:txBody>
                  </p:sp>
                </p:grpSp>
              </p:grpSp>
              <p:cxnSp>
                <p:nvCxnSpPr>
                  <p:cNvPr id="80" name="Conector recto 79">
                    <a:extLst>
                      <a:ext uri="{FF2B5EF4-FFF2-40B4-BE49-F238E27FC236}">
                        <a16:creationId xmlns:a16="http://schemas.microsoft.com/office/drawing/2014/main" id="{A9C34161-530F-86CB-0AD1-75ACF904F76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21202" y="2172300"/>
                    <a:ext cx="1239896" cy="327776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ector recto 80">
                    <a:extLst>
                      <a:ext uri="{FF2B5EF4-FFF2-40B4-BE49-F238E27FC236}">
                        <a16:creationId xmlns:a16="http://schemas.microsoft.com/office/drawing/2014/main" id="{A566F07D-F309-D6D3-B4EF-CBB0888D436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73840" y="2693311"/>
                    <a:ext cx="1233124" cy="369198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2" name="Conector recto 81">
                    <a:extLst>
                      <a:ext uri="{FF2B5EF4-FFF2-40B4-BE49-F238E27FC236}">
                        <a16:creationId xmlns:a16="http://schemas.microsoft.com/office/drawing/2014/main" id="{11B54497-245E-595B-F515-BA85BD3350D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5439009" y="2704661"/>
                    <a:ext cx="1222089" cy="348337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5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3" name="Grupo 82">
                    <a:extLst>
                      <a:ext uri="{FF2B5EF4-FFF2-40B4-BE49-F238E27FC236}">
                        <a16:creationId xmlns:a16="http://schemas.microsoft.com/office/drawing/2014/main" id="{6462CAEF-1F0A-C24F-5A78-8EFEFA31E6CB}"/>
                      </a:ext>
                    </a:extLst>
                  </p:cNvPr>
                  <p:cNvGrpSpPr/>
                  <p:nvPr/>
                </p:nvGrpSpPr>
                <p:grpSpPr>
                  <a:xfrm>
                    <a:off x="7198064" y="1937885"/>
                    <a:ext cx="568714" cy="2707098"/>
                    <a:chOff x="7506633" y="1895706"/>
                    <a:chExt cx="568714" cy="2707098"/>
                  </a:xfrm>
                </p:grpSpPr>
                <p:sp>
                  <p:nvSpPr>
                    <p:cNvPr id="95" name="Elipse 94">
                      <a:extLst>
                        <a:ext uri="{FF2B5EF4-FFF2-40B4-BE49-F238E27FC236}">
                          <a16:creationId xmlns:a16="http://schemas.microsoft.com/office/drawing/2014/main" id="{14867683-B1C0-AC49-3E2D-9307D49A14B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6634" y="1895706"/>
                      <a:ext cx="568713" cy="54641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6" name="Elipse 95">
                      <a:extLst>
                        <a:ext uri="{FF2B5EF4-FFF2-40B4-BE49-F238E27FC236}">
                          <a16:creationId xmlns:a16="http://schemas.microsoft.com/office/drawing/2014/main" id="{32B6D075-A04F-D141-FF97-9AAF7593108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6633" y="2985065"/>
                      <a:ext cx="568713" cy="54641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7" name="Elipse 96">
                      <a:extLst>
                        <a:ext uri="{FF2B5EF4-FFF2-40B4-BE49-F238E27FC236}">
                          <a16:creationId xmlns:a16="http://schemas.microsoft.com/office/drawing/2014/main" id="{B4C790A7-0ABF-C05B-2AF3-0819F16E502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6634" y="4056394"/>
                      <a:ext cx="568713" cy="54641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cxnSp>
                <p:nvCxnSpPr>
                  <p:cNvPr id="84" name="Conector recto 83">
                    <a:extLst>
                      <a:ext uri="{FF2B5EF4-FFF2-40B4-BE49-F238E27FC236}">
                        <a16:creationId xmlns:a16="http://schemas.microsoft.com/office/drawing/2014/main" id="{8F980D16-8FAB-6D99-DB3F-5A48EEF916FE}"/>
                      </a:ext>
                    </a:extLst>
                  </p:cNvPr>
                  <p:cNvCxnSpPr>
                    <a:cxnSpLocks/>
                    <a:endCxn id="95" idx="0"/>
                  </p:cNvCxnSpPr>
                  <p:nvPr/>
                </p:nvCxnSpPr>
                <p:spPr>
                  <a:xfrm flipV="1">
                    <a:off x="6661098" y="1937885"/>
                    <a:ext cx="821324" cy="573263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6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5" name="Conector recto 84">
                    <a:extLst>
                      <a:ext uri="{FF2B5EF4-FFF2-40B4-BE49-F238E27FC236}">
                        <a16:creationId xmlns:a16="http://schemas.microsoft.com/office/drawing/2014/main" id="{DD8B17DD-9439-8A56-BE10-CD3F6A56F4A0}"/>
                      </a:ext>
                    </a:extLst>
                  </p:cNvPr>
                  <p:cNvCxnSpPr>
                    <a:cxnSpLocks/>
                    <a:endCxn id="97" idx="4"/>
                  </p:cNvCxnSpPr>
                  <p:nvPr/>
                </p:nvCxnSpPr>
                <p:spPr>
                  <a:xfrm>
                    <a:off x="6661098" y="4154889"/>
                    <a:ext cx="821324" cy="490094"/>
                  </a:xfrm>
                  <a:prstGeom prst="line">
                    <a:avLst/>
                  </a:prstGeom>
                  <a:ln w="19050" cap="flat" cmpd="sng" algn="ctr">
                    <a:solidFill>
                      <a:schemeClr val="accent6"/>
                    </a:solidFill>
                    <a:prstDash val="dash"/>
                    <a:round/>
                    <a:headEnd type="none" w="med" len="med"/>
                    <a:tailEnd type="none" w="med" len="med"/>
                  </a:ln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86" name="Grupo 85">
                    <a:extLst>
                      <a:ext uri="{FF2B5EF4-FFF2-40B4-BE49-F238E27FC236}">
                        <a16:creationId xmlns:a16="http://schemas.microsoft.com/office/drawing/2014/main" id="{9EDBECB9-EFC6-DB97-A0A2-D7A82CB3B188}"/>
                      </a:ext>
                    </a:extLst>
                  </p:cNvPr>
                  <p:cNvGrpSpPr/>
                  <p:nvPr/>
                </p:nvGrpSpPr>
                <p:grpSpPr>
                  <a:xfrm>
                    <a:off x="8307577" y="2462804"/>
                    <a:ext cx="568714" cy="1635769"/>
                    <a:chOff x="8307577" y="1934465"/>
                    <a:chExt cx="568714" cy="1635769"/>
                  </a:xfrm>
                </p:grpSpPr>
                <p:sp>
                  <p:nvSpPr>
                    <p:cNvPr id="93" name="Elipse 92">
                      <a:extLst>
                        <a:ext uri="{FF2B5EF4-FFF2-40B4-BE49-F238E27FC236}">
                          <a16:creationId xmlns:a16="http://schemas.microsoft.com/office/drawing/2014/main" id="{19440164-0632-F977-E273-3371C9C3E6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7578" y="1934465"/>
                      <a:ext cx="568713" cy="54641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  <p:sp>
                  <p:nvSpPr>
                    <p:cNvPr id="94" name="Elipse 93">
                      <a:extLst>
                        <a:ext uri="{FF2B5EF4-FFF2-40B4-BE49-F238E27FC236}">
                          <a16:creationId xmlns:a16="http://schemas.microsoft.com/office/drawing/2014/main" id="{2472B4D1-A9C0-F917-0F8B-B2B90B10980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307577" y="3023824"/>
                      <a:ext cx="568713" cy="546410"/>
                    </a:xfrm>
                    <a:prstGeom prst="ellipse">
                      <a:avLst/>
                    </a:prstGeom>
                    <a:solidFill>
                      <a:srgbClr val="7030A0"/>
                    </a:solidFill>
                    <a:ln>
                      <a:solidFill>
                        <a:srgbClr val="7030A0"/>
                      </a:solidFill>
                    </a:ln>
                  </p:spPr>
                  <p:style>
                    <a:lnRef idx="2">
                      <a:schemeClr val="accent1">
                        <a:shade val="15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s-ES"/>
                    </a:p>
                  </p:txBody>
                </p:sp>
              </p:grpSp>
              <p:cxnSp>
                <p:nvCxnSpPr>
                  <p:cNvPr id="87" name="Conector recto de flecha 86">
                    <a:extLst>
                      <a:ext uri="{FF2B5EF4-FFF2-40B4-BE49-F238E27FC236}">
                        <a16:creationId xmlns:a16="http://schemas.microsoft.com/office/drawing/2014/main" id="{A1472BEE-7462-C920-6A4B-F0482574D696}"/>
                      </a:ext>
                    </a:extLst>
                  </p:cNvPr>
                  <p:cNvCxnSpPr>
                    <a:stCxn id="95" idx="6"/>
                    <a:endCxn id="93" idx="2"/>
                  </p:cNvCxnSpPr>
                  <p:nvPr/>
                </p:nvCxnSpPr>
                <p:spPr>
                  <a:xfrm>
                    <a:off x="7766778" y="2211090"/>
                    <a:ext cx="540800" cy="524919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8" name="Conector recto de flecha 87">
                    <a:extLst>
                      <a:ext uri="{FF2B5EF4-FFF2-40B4-BE49-F238E27FC236}">
                        <a16:creationId xmlns:a16="http://schemas.microsoft.com/office/drawing/2014/main" id="{20125C96-E9D6-8244-275C-60DAABFC5E5D}"/>
                      </a:ext>
                    </a:extLst>
                  </p:cNvPr>
                  <p:cNvCxnSpPr>
                    <a:cxnSpLocks/>
                    <a:endCxn id="94" idx="2"/>
                  </p:cNvCxnSpPr>
                  <p:nvPr/>
                </p:nvCxnSpPr>
                <p:spPr>
                  <a:xfrm>
                    <a:off x="7766777" y="2211089"/>
                    <a:ext cx="540800" cy="1614279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9" name="Conector recto de flecha 88">
                    <a:extLst>
                      <a:ext uri="{FF2B5EF4-FFF2-40B4-BE49-F238E27FC236}">
                        <a16:creationId xmlns:a16="http://schemas.microsoft.com/office/drawing/2014/main" id="{9658452E-794F-C2E2-9638-6A33248E434E}"/>
                      </a:ext>
                    </a:extLst>
                  </p:cNvPr>
                  <p:cNvCxnSpPr>
                    <a:cxnSpLocks/>
                    <a:stCxn id="96" idx="6"/>
                    <a:endCxn id="93" idx="2"/>
                  </p:cNvCxnSpPr>
                  <p:nvPr/>
                </p:nvCxnSpPr>
                <p:spPr>
                  <a:xfrm flipV="1">
                    <a:off x="7766777" y="2736009"/>
                    <a:ext cx="540801" cy="564440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0" name="Conector recto de flecha 89">
                    <a:extLst>
                      <a:ext uri="{FF2B5EF4-FFF2-40B4-BE49-F238E27FC236}">
                        <a16:creationId xmlns:a16="http://schemas.microsoft.com/office/drawing/2014/main" id="{7448F650-8934-52DF-C139-FA7295129071}"/>
                      </a:ext>
                    </a:extLst>
                  </p:cNvPr>
                  <p:cNvCxnSpPr>
                    <a:cxnSpLocks/>
                    <a:stCxn id="97" idx="6"/>
                    <a:endCxn id="93" idx="2"/>
                  </p:cNvCxnSpPr>
                  <p:nvPr/>
                </p:nvCxnSpPr>
                <p:spPr>
                  <a:xfrm flipV="1">
                    <a:off x="7766778" y="2736009"/>
                    <a:ext cx="540800" cy="1635769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1" name="Conector recto de flecha 90">
                    <a:extLst>
                      <a:ext uri="{FF2B5EF4-FFF2-40B4-BE49-F238E27FC236}">
                        <a16:creationId xmlns:a16="http://schemas.microsoft.com/office/drawing/2014/main" id="{15CB2552-5234-CD68-65EE-63D9E2B8DAD9}"/>
                      </a:ext>
                    </a:extLst>
                  </p:cNvPr>
                  <p:cNvCxnSpPr>
                    <a:cxnSpLocks/>
                    <a:stCxn id="93" idx="6"/>
                    <a:endCxn id="70" idx="0"/>
                  </p:cNvCxnSpPr>
                  <p:nvPr/>
                </p:nvCxnSpPr>
                <p:spPr>
                  <a:xfrm>
                    <a:off x="8876291" y="2736009"/>
                    <a:ext cx="959085" cy="375449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92" name="Conector recto de flecha 91">
                    <a:extLst>
                      <a:ext uri="{FF2B5EF4-FFF2-40B4-BE49-F238E27FC236}">
                        <a16:creationId xmlns:a16="http://schemas.microsoft.com/office/drawing/2014/main" id="{27FCD0CE-D688-8568-86BB-5DF5140BC673}"/>
                      </a:ext>
                    </a:extLst>
                  </p:cNvPr>
                  <p:cNvCxnSpPr>
                    <a:cxnSpLocks/>
                    <a:stCxn id="94" idx="6"/>
                    <a:endCxn id="70" idx="2"/>
                  </p:cNvCxnSpPr>
                  <p:nvPr/>
                </p:nvCxnSpPr>
                <p:spPr>
                  <a:xfrm flipV="1">
                    <a:off x="8876290" y="3487460"/>
                    <a:ext cx="959086" cy="337908"/>
                  </a:xfrm>
                  <a:prstGeom prst="straightConnector1">
                    <a:avLst/>
                  </a:prstGeom>
                  <a:ln>
                    <a:solidFill>
                      <a:schemeClr val="accent2">
                        <a:lumMod val="75000"/>
                      </a:schemeClr>
                    </a:solidFill>
                    <a:tailEnd type="triangle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cxnSp>
              <p:nvCxnSpPr>
                <p:cNvPr id="65" name="Conector recto 64">
                  <a:extLst>
                    <a:ext uri="{FF2B5EF4-FFF2-40B4-BE49-F238E27FC236}">
                      <a16:creationId xmlns:a16="http://schemas.microsoft.com/office/drawing/2014/main" id="{E0109572-515D-6E21-E88F-6E39386F706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245878" y="2346080"/>
                  <a:ext cx="1239896" cy="327776"/>
                </a:xfrm>
                <a:prstGeom prst="line">
                  <a:avLst/>
                </a:prstGeom>
                <a:ln w="19050" cap="flat" cmpd="sng" algn="ctr">
                  <a:solidFill>
                    <a:schemeClr val="accent5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Conector recto 65">
                  <a:extLst>
                    <a:ext uri="{FF2B5EF4-FFF2-40B4-BE49-F238E27FC236}">
                      <a16:creationId xmlns:a16="http://schemas.microsoft.com/office/drawing/2014/main" id="{12DC0818-69A5-0AC8-C07E-E761CB4E029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3500" y="4236185"/>
                  <a:ext cx="1399941" cy="554132"/>
                </a:xfrm>
                <a:prstGeom prst="line">
                  <a:avLst/>
                </a:prstGeom>
                <a:ln w="19050" cap="flat" cmpd="sng" algn="ctr">
                  <a:solidFill>
                    <a:schemeClr val="accent5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7" name="Conector recto 66">
                  <a:extLst>
                    <a:ext uri="{FF2B5EF4-FFF2-40B4-BE49-F238E27FC236}">
                      <a16:creationId xmlns:a16="http://schemas.microsoft.com/office/drawing/2014/main" id="{5D15F2F9-F1AF-3EF6-C7AE-39D05B657A9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901945" y="4236185"/>
                  <a:ext cx="1649607" cy="558839"/>
                </a:xfrm>
                <a:prstGeom prst="line">
                  <a:avLst/>
                </a:prstGeom>
                <a:ln w="19050" cap="flat" cmpd="sng" algn="ctr">
                  <a:solidFill>
                    <a:schemeClr val="accent5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Conector recto 67">
                  <a:extLst>
                    <a:ext uri="{FF2B5EF4-FFF2-40B4-BE49-F238E27FC236}">
                      <a16:creationId xmlns:a16="http://schemas.microsoft.com/office/drawing/2014/main" id="{CE24F9FA-DB78-2B38-B8B7-B5CB70D95B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03500" y="3941877"/>
                  <a:ext cx="1370048" cy="323964"/>
                </a:xfrm>
                <a:prstGeom prst="line">
                  <a:avLst/>
                </a:prstGeom>
                <a:ln w="19050" cap="flat" cmpd="sng" algn="ctr">
                  <a:solidFill>
                    <a:schemeClr val="accent5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Conector recto 68">
                  <a:extLst>
                    <a:ext uri="{FF2B5EF4-FFF2-40B4-BE49-F238E27FC236}">
                      <a16:creationId xmlns:a16="http://schemas.microsoft.com/office/drawing/2014/main" id="{7D00D836-0DCC-21A8-B79C-0FD5C14C09F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887856" y="3940735"/>
                  <a:ext cx="1668827" cy="320308"/>
                </a:xfrm>
                <a:prstGeom prst="line">
                  <a:avLst/>
                </a:prstGeom>
                <a:ln w="19050" cap="flat" cmpd="sng" algn="ctr">
                  <a:solidFill>
                    <a:schemeClr val="accent5"/>
                  </a:solidFill>
                  <a:prstDash val="dash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Rectángulo 59">
                <a:extLst>
                  <a:ext uri="{FF2B5EF4-FFF2-40B4-BE49-F238E27FC236}">
                    <a16:creationId xmlns:a16="http://schemas.microsoft.com/office/drawing/2014/main" id="{B303190F-CF77-7F93-563D-AED94085E9F1}"/>
                  </a:ext>
                </a:extLst>
              </p:cNvPr>
              <p:cNvSpPr/>
              <p:nvPr/>
            </p:nvSpPr>
            <p:spPr>
              <a:xfrm>
                <a:off x="2603500" y="3926506"/>
                <a:ext cx="292100" cy="309679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1520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38D35F-97C9-CE4D-6A9E-F68C56BFC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err="1">
                <a:solidFill>
                  <a:schemeClr val="tx1"/>
                </a:solidFill>
              </a:rPr>
              <a:t>The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Transiting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Exoplanet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Survey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Satellite</a:t>
            </a:r>
            <a:r>
              <a:rPr lang="es-ES" dirty="0">
                <a:solidFill>
                  <a:schemeClr val="tx1"/>
                </a:solidFill>
              </a:rPr>
              <a:t> (TESS)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2AF7F75-727E-BFF0-B3BF-B0087F13D3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s-ES" dirty="0"/>
                  <a:t>Space </a:t>
                </a:r>
                <a:r>
                  <a:rPr lang="es-ES" dirty="0" err="1"/>
                  <a:t>telescope</a:t>
                </a:r>
                <a:r>
                  <a:rPr lang="es-ES" dirty="0"/>
                  <a:t> </a:t>
                </a:r>
                <a:r>
                  <a:rPr lang="es-ES" dirty="0" err="1"/>
                  <a:t>launched</a:t>
                </a:r>
                <a:r>
                  <a:rPr lang="es-ES" dirty="0"/>
                  <a:t> </a:t>
                </a:r>
                <a:r>
                  <a:rPr lang="es-ES" dirty="0" err="1"/>
                  <a:t>on</a:t>
                </a:r>
                <a:r>
                  <a:rPr lang="es-ES" dirty="0"/>
                  <a:t> April 2018.</a:t>
                </a:r>
              </a:p>
              <a:p>
                <a:r>
                  <a:rPr lang="es-ES" dirty="0" err="1"/>
                  <a:t>Observing</a:t>
                </a:r>
                <a:r>
                  <a:rPr lang="es-ES" dirty="0"/>
                  <a:t> </a:t>
                </a:r>
                <a:r>
                  <a:rPr lang="es-ES" dirty="0" err="1"/>
                  <a:t>field</a:t>
                </a:r>
                <a:r>
                  <a:rPr lang="es-ES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24</m:t>
                        </m:r>
                      </m:e>
                      <m:sup>
                        <m:r>
                          <a:rPr lang="es-ES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  <m:r>
                      <a:rPr lang="es-ES">
                        <a:latin typeface="Cambria Math" panose="02040503050406030204" pitchFamily="18" charset="0"/>
                      </a:rPr>
                      <m:t> </m:t>
                    </m:r>
                    <m:r>
                      <a:rPr lang="es-ES">
                        <a:latin typeface="Cambria Math" panose="02040503050406030204" pitchFamily="18" charset="0"/>
                      </a:rPr>
                      <m:t>𝑥</m:t>
                    </m:r>
                    <m:r>
                      <a:rPr lang="es-ES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96</m:t>
                        </m:r>
                      </m:e>
                      <m:sup>
                        <m:r>
                          <a:rPr lang="es-ES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s-ES" dirty="0"/>
                  <a:t>.</a:t>
                </a:r>
              </a:p>
              <a:p>
                <a:r>
                  <a:rPr lang="es-ES" dirty="0"/>
                  <a:t>Sector mean </a:t>
                </a:r>
                <a:r>
                  <a:rPr lang="es-ES" dirty="0" err="1"/>
                  <a:t>duration</a:t>
                </a:r>
                <a:r>
                  <a:rPr lang="es-ES" dirty="0"/>
                  <a:t>. 27 </a:t>
                </a:r>
                <a:r>
                  <a:rPr lang="es-ES" dirty="0" err="1"/>
                  <a:t>days</a:t>
                </a:r>
                <a:r>
                  <a:rPr lang="es-ES" dirty="0"/>
                  <a:t>.</a:t>
                </a:r>
              </a:p>
              <a:p>
                <a:r>
                  <a:rPr lang="es-ES" dirty="0" err="1"/>
                  <a:t>Observing</a:t>
                </a:r>
                <a:r>
                  <a:rPr lang="es-ES" dirty="0"/>
                  <a:t> </a:t>
                </a:r>
                <a:r>
                  <a:rPr lang="es-ES" dirty="0" err="1"/>
                  <a:t>cadence</a:t>
                </a:r>
                <a:r>
                  <a:rPr lang="es-ES" dirty="0"/>
                  <a:t>: 2 min (short) and 30 min (</a:t>
                </a:r>
                <a:r>
                  <a:rPr lang="es-ES" dirty="0" err="1"/>
                  <a:t>long</a:t>
                </a:r>
                <a:r>
                  <a:rPr lang="es-ES" dirty="0"/>
                  <a:t>).</a:t>
                </a:r>
              </a:p>
              <a:p>
                <a:r>
                  <a:rPr lang="es-ES" dirty="0" err="1"/>
                  <a:t>Composed</a:t>
                </a:r>
                <a:r>
                  <a:rPr lang="es-ES" dirty="0"/>
                  <a:t> </a:t>
                </a:r>
                <a:r>
                  <a:rPr lang="es-ES" dirty="0" err="1"/>
                  <a:t>of</a:t>
                </a:r>
                <a:r>
                  <a:rPr lang="es-ES" dirty="0"/>
                  <a:t> 4 cameras with 7 </a:t>
                </a:r>
                <a:r>
                  <a:rPr lang="es-ES" dirty="0" err="1"/>
                  <a:t>lenses</a:t>
                </a:r>
                <a:r>
                  <a:rPr lang="es-ES" dirty="0"/>
                  <a:t>/camera.</a:t>
                </a:r>
              </a:p>
              <a:p>
                <a:r>
                  <a:rPr lang="es-ES" dirty="0"/>
                  <a:t>Prime misión: 07/25/2018 </a:t>
                </a:r>
                <a:r>
                  <a:rPr lang="es-ES" dirty="0" err="1"/>
                  <a:t>to</a:t>
                </a:r>
                <a:r>
                  <a:rPr lang="es-ES" dirty="0"/>
                  <a:t> 07/04/2020.</a:t>
                </a:r>
              </a:p>
              <a:p>
                <a:r>
                  <a:rPr lang="es-ES" dirty="0" err="1"/>
                  <a:t>Confirmed</a:t>
                </a:r>
                <a:r>
                  <a:rPr lang="es-ES" dirty="0"/>
                  <a:t> </a:t>
                </a:r>
                <a:r>
                  <a:rPr lang="es-ES" dirty="0" err="1"/>
                  <a:t>planets</a:t>
                </a:r>
                <a:r>
                  <a:rPr lang="es-ES" dirty="0"/>
                  <a:t>: 440 (</a:t>
                </a:r>
                <a:r>
                  <a:rPr lang="es-ES" dirty="0" err="1"/>
                  <a:t>until</a:t>
                </a:r>
                <a:r>
                  <a:rPr lang="es-ES" dirty="0"/>
                  <a:t> 06/05/2024; </a:t>
                </a:r>
              </a:p>
              <a:p>
                <a:pPr marL="0" indent="0">
                  <a:buNone/>
                </a:pPr>
                <a:r>
                  <a:rPr lang="es-ES" dirty="0"/>
                  <a:t>     </a:t>
                </a:r>
                <a:r>
                  <a:rPr lang="es-ES" dirty="0" err="1"/>
                  <a:t>Exoplanet</a:t>
                </a:r>
                <a:r>
                  <a:rPr lang="es-ES" dirty="0"/>
                  <a:t> Archive)</a:t>
                </a:r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82AF7F75-727E-BFF0-B3BF-B0087F13D3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7" t="-326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TESS - NASA Science">
            <a:extLst>
              <a:ext uri="{FF2B5EF4-FFF2-40B4-BE49-F238E27FC236}">
                <a16:creationId xmlns:a16="http://schemas.microsoft.com/office/drawing/2014/main" id="{2D82DB16-902E-8221-1381-0354D45EA4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16" r="12392"/>
          <a:stretch/>
        </p:blipFill>
        <p:spPr bwMode="auto">
          <a:xfrm>
            <a:off x="7349952" y="2154858"/>
            <a:ext cx="3848100" cy="4093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400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85A952-2CA7-0C44-DB86-6E567920A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720604" y="410070"/>
            <a:ext cx="8596668" cy="1320800"/>
          </a:xfrm>
        </p:spPr>
        <p:txBody>
          <a:bodyPr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Dataset</a:t>
            </a:r>
            <a:r>
              <a:rPr lang="es-ES" dirty="0">
                <a:solidFill>
                  <a:schemeClr val="tx1"/>
                </a:solidFill>
              </a:rPr>
              <a:t> </a:t>
            </a:r>
            <a:r>
              <a:rPr lang="es-ES" dirty="0" err="1">
                <a:solidFill>
                  <a:schemeClr val="tx1"/>
                </a:solidFill>
              </a:rPr>
              <a:t>simulation</a:t>
            </a:r>
            <a:endParaRPr lang="es-ES" dirty="0">
              <a:solidFill>
                <a:schemeClr val="tx1"/>
              </a:solidFill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16270B6-B972-3DC5-C361-457808C4B7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583" y="1346235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 err="1"/>
              <a:t>There</a:t>
            </a:r>
            <a:r>
              <a:rPr lang="es-ES" dirty="0"/>
              <a:t> are </a:t>
            </a:r>
            <a:r>
              <a:rPr lang="es-ES" dirty="0" err="1"/>
              <a:t>not</a:t>
            </a:r>
            <a:r>
              <a:rPr lang="es-ES" dirty="0"/>
              <a:t> </a:t>
            </a:r>
            <a:r>
              <a:rPr lang="es-ES" dirty="0" err="1"/>
              <a:t>enough</a:t>
            </a:r>
            <a:r>
              <a:rPr lang="es-ES" dirty="0"/>
              <a:t> real light curves with transits.</a:t>
            </a:r>
          </a:p>
          <a:p>
            <a:r>
              <a:rPr lang="es-ES" dirty="0"/>
              <a:t>Batman </a:t>
            </a:r>
            <a:r>
              <a:rPr lang="es-ES" dirty="0" err="1"/>
              <a:t>package</a:t>
            </a:r>
            <a:r>
              <a:rPr lang="es-ES" dirty="0"/>
              <a:t>: </a:t>
            </a:r>
            <a:r>
              <a:rPr lang="es-ES" dirty="0" err="1"/>
              <a:t>simulates</a:t>
            </a:r>
            <a:r>
              <a:rPr lang="es-ES" dirty="0"/>
              <a:t> light curves with transits </a:t>
            </a:r>
            <a:r>
              <a:rPr lang="es-ES" dirty="0" err="1"/>
              <a:t>but</a:t>
            </a:r>
            <a:r>
              <a:rPr lang="es-ES" dirty="0"/>
              <a:t> </a:t>
            </a:r>
            <a:r>
              <a:rPr lang="es-ES" dirty="0" err="1"/>
              <a:t>without</a:t>
            </a:r>
            <a:r>
              <a:rPr lang="es-ES" dirty="0"/>
              <a:t> noise.</a:t>
            </a:r>
          </a:p>
          <a:p>
            <a:r>
              <a:rPr lang="es-ES" dirty="0"/>
              <a:t>Noise: Gaussian </a:t>
            </a:r>
            <a:r>
              <a:rPr lang="es-ES" dirty="0" err="1"/>
              <a:t>considering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SNR </a:t>
            </a:r>
            <a:r>
              <a:rPr lang="es-ES" dirty="0" err="1"/>
              <a:t>expected</a:t>
            </a:r>
            <a:r>
              <a:rPr lang="es-ES" dirty="0"/>
              <a:t> for TESS light curves..</a:t>
            </a:r>
          </a:p>
          <a:p>
            <a:r>
              <a:rPr lang="es-ES" dirty="0"/>
              <a:t>Stellar and </a:t>
            </a:r>
            <a:r>
              <a:rPr lang="es-ES" dirty="0" err="1"/>
              <a:t>planetary</a:t>
            </a:r>
            <a:r>
              <a:rPr lang="es-ES" dirty="0"/>
              <a:t> </a:t>
            </a:r>
            <a:r>
              <a:rPr lang="es-ES" dirty="0" err="1"/>
              <a:t>parameters</a:t>
            </a:r>
            <a:r>
              <a:rPr lang="es-ES" dirty="0"/>
              <a:t>: </a:t>
            </a:r>
            <a:r>
              <a:rPr lang="es-ES" dirty="0" err="1"/>
              <a:t>simulated</a:t>
            </a:r>
            <a:r>
              <a:rPr lang="es-ES" dirty="0"/>
              <a:t> </a:t>
            </a:r>
            <a:r>
              <a:rPr lang="es-ES" dirty="0" err="1"/>
              <a:t>considering</a:t>
            </a:r>
            <a:r>
              <a:rPr lang="es-ES" dirty="0"/>
              <a:t> </a:t>
            </a:r>
            <a:r>
              <a:rPr lang="es-ES" dirty="0" err="1"/>
              <a:t>physical</a:t>
            </a:r>
            <a:r>
              <a:rPr lang="es-ES" dirty="0"/>
              <a:t> </a:t>
            </a:r>
            <a:r>
              <a:rPr lang="es-ES" dirty="0" err="1"/>
              <a:t>limits</a:t>
            </a:r>
            <a:r>
              <a:rPr lang="es-ES" dirty="0"/>
              <a:t>.</a:t>
            </a: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6D67335-4631-020C-EFEB-155A17EB7C8E}"/>
              </a:ext>
            </a:extLst>
          </p:cNvPr>
          <p:cNvGrpSpPr/>
          <p:nvPr/>
        </p:nvGrpSpPr>
        <p:grpSpPr>
          <a:xfrm>
            <a:off x="400861" y="3497619"/>
            <a:ext cx="2296194" cy="749759"/>
            <a:chOff x="232648" y="3286272"/>
            <a:chExt cx="2296194" cy="749759"/>
          </a:xfrm>
        </p:grpSpPr>
        <p:sp>
          <p:nvSpPr>
            <p:cNvPr id="5" name="Rectángulo 4">
              <a:extLst>
                <a:ext uri="{FF2B5EF4-FFF2-40B4-BE49-F238E27FC236}">
                  <a16:creationId xmlns:a16="http://schemas.microsoft.com/office/drawing/2014/main" id="{2A38AE66-B01E-AB7D-9F1B-C75B12286258}"/>
                </a:ext>
              </a:extLst>
            </p:cNvPr>
            <p:cNvSpPr/>
            <p:nvPr/>
          </p:nvSpPr>
          <p:spPr>
            <a:xfrm>
              <a:off x="232648" y="3286272"/>
              <a:ext cx="2296194" cy="749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B6465992-F446-9AC6-1912-FF7EDFD48958}"/>
                    </a:ext>
                  </a:extLst>
                </p:cNvPr>
                <p:cNvSpPr txBox="1"/>
                <p:nvPr/>
              </p:nvSpPr>
              <p:spPr>
                <a:xfrm>
                  <a:off x="300444" y="3346162"/>
                  <a:ext cx="2207623" cy="62998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𝑆𝑁𝑅</m:t>
                        </m:r>
                        <m:r>
                          <a:rPr lang="es-ES" sz="24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unc>
                          <m:funcPr>
                            <m:ctrlPr>
                              <a:rPr lang="es-E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s-ES" sz="2400" b="0" i="0" smtClean="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sub>
                            </m:sSub>
                          </m:fName>
                          <m:e>
                            <m:d>
                              <m:dPr>
                                <m:ctrlPr>
                                  <a:rPr lang="es-E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s-ES" sz="24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num>
                                  <m:den>
                                    <m:r>
                                      <a:rPr lang="es-ES" sz="2400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den>
                                </m:f>
                              </m:e>
                            </m:d>
                          </m:e>
                        </m:func>
                      </m:oMath>
                    </m:oMathPara>
                  </a14:m>
                  <a:endParaRPr lang="es-ES" sz="2400" dirty="0"/>
                </a:p>
              </p:txBody>
            </p:sp>
          </mc:Choice>
          <mc:Fallback xmlns="">
            <p:sp>
              <p:nvSpPr>
                <p:cNvPr id="4" name="CuadroTexto 3">
                  <a:extLst>
                    <a:ext uri="{FF2B5EF4-FFF2-40B4-BE49-F238E27FC236}">
                      <a16:creationId xmlns:a16="http://schemas.microsoft.com/office/drawing/2014/main" id="{B6465992-F446-9AC6-1912-FF7EDFD489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0444" y="3346162"/>
                  <a:ext cx="2207623" cy="629981"/>
                </a:xfrm>
                <a:prstGeom prst="rect">
                  <a:avLst/>
                </a:prstGeom>
                <a:blipFill>
                  <a:blip r:embed="rId2"/>
                  <a:stretch>
                    <a:fillRect l="-3977" b="-12000"/>
                  </a:stretch>
                </a:blipFill>
              </p:spPr>
              <p:txBody>
                <a:bodyPr/>
                <a:lstStyle/>
                <a:p>
                  <a:r>
                    <a:rPr lang="es-ES">
                      <a:noFill/>
                    </a:rPr>
                    <a:t> </a:t>
                  </a:r>
                </a:p>
              </p:txBody>
            </p:sp>
          </mc:Fallback>
        </mc:AlternateContent>
      </p:grpSp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809D4B3D-DD19-9371-5641-4F246D5221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7460073"/>
              </p:ext>
            </p:extLst>
          </p:nvPr>
        </p:nvGraphicFramePr>
        <p:xfrm>
          <a:off x="420627" y="4360593"/>
          <a:ext cx="2013859" cy="2042160"/>
        </p:xfrm>
        <a:graphic>
          <a:graphicData uri="http://schemas.openxmlformats.org/drawingml/2006/table">
            <a:tbl>
              <a:tblPr firstRow="1" bandRow="1">
                <a:tableStyleId>{46F890A9-2807-4EBB-B81D-B2AA78EC7F39}</a:tableStyleId>
              </a:tblPr>
              <a:tblGrid>
                <a:gridCol w="1249576">
                  <a:extLst>
                    <a:ext uri="{9D8B030D-6E8A-4147-A177-3AD203B41FA5}">
                      <a16:colId xmlns:a16="http://schemas.microsoft.com/office/drawing/2014/main" val="2855728724"/>
                    </a:ext>
                  </a:extLst>
                </a:gridCol>
                <a:gridCol w="764283">
                  <a:extLst>
                    <a:ext uri="{9D8B030D-6E8A-4147-A177-3AD203B41FA5}">
                      <a16:colId xmlns:a16="http://schemas.microsoft.com/office/drawing/2014/main" val="4090184737"/>
                    </a:ext>
                  </a:extLst>
                </a:gridCol>
              </a:tblGrid>
              <a:tr h="480684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Stellar</a:t>
                      </a:r>
                    </a:p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Magnitude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es-ES" sz="1400" dirty="0">
                          <a:solidFill>
                            <a:schemeClr val="tx1"/>
                          </a:solidFill>
                        </a:rPr>
                        <a:t>SNR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3860244"/>
                  </a:ext>
                </a:extLst>
              </a:tr>
              <a:tr h="27849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40.84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556002"/>
                  </a:ext>
                </a:extLst>
              </a:tr>
              <a:tr h="27849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36.20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87390561"/>
                  </a:ext>
                </a:extLst>
              </a:tr>
              <a:tr h="27849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31.56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1223373"/>
                  </a:ext>
                </a:extLst>
              </a:tr>
              <a:tr h="27849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26.92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6212395"/>
                  </a:ext>
                </a:extLst>
              </a:tr>
              <a:tr h="278492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22.28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9233881"/>
                  </a:ext>
                </a:extLst>
              </a:tr>
            </a:tbl>
          </a:graphicData>
        </a:graphic>
      </p:graphicFrame>
      <p:grpSp>
        <p:nvGrpSpPr>
          <p:cNvPr id="9" name="Grupo 8">
            <a:extLst>
              <a:ext uri="{FF2B5EF4-FFF2-40B4-BE49-F238E27FC236}">
                <a16:creationId xmlns:a16="http://schemas.microsoft.com/office/drawing/2014/main" id="{14B056EF-DBA3-944D-C36F-038EAD606684}"/>
              </a:ext>
            </a:extLst>
          </p:cNvPr>
          <p:cNvGrpSpPr/>
          <p:nvPr/>
        </p:nvGrpSpPr>
        <p:grpSpPr>
          <a:xfrm>
            <a:off x="2713548" y="4186065"/>
            <a:ext cx="4162516" cy="2671935"/>
            <a:chOff x="2743381" y="1771427"/>
            <a:chExt cx="7001510" cy="4688737"/>
          </a:xfrm>
        </p:grpSpPr>
        <p:pic>
          <p:nvPicPr>
            <p:cNvPr id="1026" name="Picture 2">
              <a:extLst>
                <a:ext uri="{FF2B5EF4-FFF2-40B4-BE49-F238E27FC236}">
                  <a16:creationId xmlns:a16="http://schemas.microsoft.com/office/drawing/2014/main" id="{5CA675FA-6573-1441-444E-5F2DA2B8967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3381" y="1771427"/>
              <a:ext cx="7001510" cy="46887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ángulo 7">
              <a:extLst>
                <a:ext uri="{FF2B5EF4-FFF2-40B4-BE49-F238E27FC236}">
                  <a16:creationId xmlns:a16="http://schemas.microsoft.com/office/drawing/2014/main" id="{8B4A9DF1-48B7-FC01-264F-0A9185517D0D}"/>
                </a:ext>
              </a:extLst>
            </p:cNvPr>
            <p:cNvSpPr/>
            <p:nvPr/>
          </p:nvSpPr>
          <p:spPr>
            <a:xfrm>
              <a:off x="4032069" y="1950720"/>
              <a:ext cx="4902925" cy="144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</p:grpSp>
      <p:sp>
        <p:nvSpPr>
          <p:cNvPr id="10" name="Flecha derecha 9">
            <a:extLst>
              <a:ext uri="{FF2B5EF4-FFF2-40B4-BE49-F238E27FC236}">
                <a16:creationId xmlns:a16="http://schemas.microsoft.com/office/drawing/2014/main" id="{5DE6D3E7-D2A0-763A-6BEB-380C79DD4523}"/>
              </a:ext>
            </a:extLst>
          </p:cNvPr>
          <p:cNvSpPr/>
          <p:nvPr/>
        </p:nvSpPr>
        <p:spPr>
          <a:xfrm>
            <a:off x="7064841" y="5122807"/>
            <a:ext cx="836023" cy="574766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02298D44-4BB1-0DA5-C4CC-B87E8FEC9C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2055" y="4186066"/>
            <a:ext cx="3957892" cy="2671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C84BF471-D119-E731-C73B-6D3FE82B75D4}"/>
              </a:ext>
            </a:extLst>
          </p:cNvPr>
          <p:cNvSpPr/>
          <p:nvPr/>
        </p:nvSpPr>
        <p:spPr>
          <a:xfrm>
            <a:off x="6985369" y="4356280"/>
            <a:ext cx="994968" cy="391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>
                <a:solidFill>
                  <a:schemeClr val="tx1"/>
                </a:solidFill>
              </a:rPr>
              <a:t>Gaussian noise</a:t>
            </a:r>
          </a:p>
        </p:txBody>
      </p:sp>
    </p:spTree>
    <p:extLst>
      <p:ext uri="{BB962C8B-B14F-4D97-AF65-F5344CB8AC3E}">
        <p14:creationId xmlns:p14="http://schemas.microsoft.com/office/powerpoint/2010/main" val="2106760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BD562F-FB92-352E-A091-E5AF25671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03973" y="364274"/>
            <a:ext cx="8596668" cy="1320800"/>
          </a:xfrm>
        </p:spPr>
        <p:txBody>
          <a:bodyPr/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Two</a:t>
            </a:r>
            <a:r>
              <a:rPr lang="es-ES" dirty="0">
                <a:solidFill>
                  <a:schemeClr val="tx1"/>
                </a:solidFill>
              </a:rPr>
              <a:t> 1D CNN </a:t>
            </a:r>
            <a:r>
              <a:rPr lang="es-ES" dirty="0" err="1">
                <a:solidFill>
                  <a:schemeClr val="tx1"/>
                </a:solidFill>
              </a:rPr>
              <a:t>models</a:t>
            </a:r>
            <a:r>
              <a:rPr lang="es-ES" dirty="0">
                <a:solidFill>
                  <a:schemeClr val="tx1"/>
                </a:solidFill>
              </a:rPr>
              <a:t>: </a:t>
            </a:r>
            <a:r>
              <a:rPr lang="es-ES" dirty="0" err="1">
                <a:solidFill>
                  <a:schemeClr val="tx1"/>
                </a:solidFill>
              </a:rPr>
              <a:t>train</a:t>
            </a:r>
            <a:r>
              <a:rPr lang="es-ES" dirty="0">
                <a:solidFill>
                  <a:schemeClr val="tx1"/>
                </a:solidFill>
              </a:rPr>
              <a:t> a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C92A019-1832-C685-05AC-B9DE300E071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43519" y="1248593"/>
                <a:ext cx="8596668" cy="3880773"/>
              </a:xfrm>
            </p:spPr>
            <p:txBody>
              <a:bodyPr>
                <a:normAutofit/>
              </a:bodyPr>
              <a:lstStyle/>
              <a:p>
                <a:r>
                  <a:rPr lang="es-ES" dirty="0"/>
                  <a:t>Models: 4-layers </a:t>
                </a:r>
                <a:r>
                  <a:rPr lang="es-ES" dirty="0" err="1"/>
                  <a:t>Convolutional</a:t>
                </a:r>
                <a:r>
                  <a:rPr lang="es-ES" dirty="0"/>
                  <a:t> </a:t>
                </a:r>
                <a:r>
                  <a:rPr lang="es-ES" dirty="0" err="1"/>
                  <a:t>part</a:t>
                </a:r>
                <a:r>
                  <a:rPr lang="es-ES" dirty="0"/>
                  <a:t> and 2-layers MLP </a:t>
                </a:r>
                <a:r>
                  <a:rPr lang="es-ES" dirty="0" err="1"/>
                  <a:t>part</a:t>
                </a:r>
                <a:r>
                  <a:rPr lang="es-ES" dirty="0"/>
                  <a:t>.</a:t>
                </a:r>
              </a:p>
              <a:p>
                <a:r>
                  <a:rPr lang="es-ES" dirty="0"/>
                  <a:t>2 </a:t>
                </a:r>
                <a:r>
                  <a:rPr lang="es-ES" dirty="0" err="1"/>
                  <a:t>datasets</a:t>
                </a:r>
                <a:r>
                  <a:rPr lang="es-ES" dirty="0"/>
                  <a:t> for training and </a:t>
                </a:r>
                <a:r>
                  <a:rPr lang="es-ES" dirty="0" err="1"/>
                  <a:t>testing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model</a:t>
                </a:r>
                <a:r>
                  <a:rPr lang="es-ES" dirty="0"/>
                  <a:t> (</a:t>
                </a:r>
                <a14:m>
                  <m:oMath xmlns:m="http://schemas.openxmlformats.org/officeDocument/2006/math">
                    <m:r>
                      <a:rPr lang="es-ES">
                        <a:latin typeface="Cambria Math" panose="02040503050406030204" pitchFamily="18" charset="0"/>
                      </a:rPr>
                      <m:t>6.5∗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</m:oMath>
                </a14:m>
                <a:r>
                  <a:rPr lang="es-ES" dirty="0"/>
                  <a:t> and </a:t>
                </a:r>
                <a14:m>
                  <m:oMath xmlns:m="http://schemas.openxmlformats.org/officeDocument/2006/math">
                    <m:r>
                      <a:rPr lang="es-ES" dirty="0">
                        <a:latin typeface="Cambria Math" panose="02040503050406030204" pitchFamily="18" charset="0"/>
                      </a:rPr>
                      <m:t>1</m:t>
                    </m:r>
                    <m:r>
                      <a:rPr lang="es-ES">
                        <a:latin typeface="Cambria Math" panose="02040503050406030204" pitchFamily="18" charset="0"/>
                      </a:rPr>
                      <m:t>.5∗</m:t>
                    </m:r>
                    <m:sSup>
                      <m:sSupPr>
                        <m:ctrlPr>
                          <a:rPr lang="es-E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s-ES"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a:rPr lang="es-ES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s-ES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s-ES" dirty="0"/>
                  <a:t>)</a:t>
                </a:r>
              </a:p>
              <a:p>
                <a:r>
                  <a:rPr lang="es-ES" dirty="0" err="1"/>
                  <a:t>Model</a:t>
                </a:r>
                <a:r>
                  <a:rPr lang="es-ES" dirty="0"/>
                  <a:t> 1: </a:t>
                </a:r>
              </a:p>
              <a:p>
                <a:pPr lvl="1"/>
                <a:r>
                  <a:rPr lang="es-ES" dirty="0"/>
                  <a:t>Input: complete light curves.</a:t>
                </a:r>
              </a:p>
              <a:p>
                <a:pPr lvl="1"/>
                <a:r>
                  <a:rPr lang="es-ES" dirty="0"/>
                  <a:t>Output: orbital period.</a:t>
                </a:r>
              </a:p>
              <a:p>
                <a:r>
                  <a:rPr lang="es-ES" dirty="0" err="1"/>
                  <a:t>Model</a:t>
                </a:r>
                <a:r>
                  <a:rPr lang="es-ES" dirty="0"/>
                  <a:t> 2:</a:t>
                </a:r>
              </a:p>
              <a:p>
                <a:pPr lvl="1"/>
                <a:r>
                  <a:rPr lang="es-ES" dirty="0"/>
                  <a:t>Input: pase-</a:t>
                </a:r>
                <a:r>
                  <a:rPr lang="es-ES" dirty="0" err="1"/>
                  <a:t>folded</a:t>
                </a:r>
                <a:r>
                  <a:rPr lang="es-ES" dirty="0"/>
                  <a:t> light curves.</a:t>
                </a:r>
              </a:p>
              <a:p>
                <a:pPr lvl="1"/>
                <a:r>
                  <a:rPr lang="es-ES" dirty="0" err="1"/>
                  <a:t>Ourput</a:t>
                </a:r>
                <a:r>
                  <a:rPr lang="es-ES" dirty="0"/>
                  <a:t>: </a:t>
                </a:r>
                <a:r>
                  <a:rPr lang="es-ES" dirty="0" err="1"/>
                  <a:t>planet</a:t>
                </a:r>
                <a:r>
                  <a:rPr lang="es-ES" dirty="0"/>
                  <a:t> </a:t>
                </a:r>
                <a:r>
                  <a:rPr lang="es-ES" dirty="0" err="1"/>
                  <a:t>radius</a:t>
                </a:r>
                <a:r>
                  <a:rPr lang="es-ES" dirty="0"/>
                  <a:t> and </a:t>
                </a:r>
                <a:r>
                  <a:rPr lang="es-ES" dirty="0" err="1"/>
                  <a:t>semimajor</a:t>
                </a:r>
                <a:r>
                  <a:rPr lang="es-ES" dirty="0"/>
                  <a:t> axis </a:t>
                </a:r>
                <a:r>
                  <a:rPr lang="es-ES" dirty="0" err="1"/>
                  <a:t>of</a:t>
                </a:r>
                <a:r>
                  <a:rPr lang="es-ES" dirty="0"/>
                  <a:t> </a:t>
                </a:r>
                <a:r>
                  <a:rPr lang="es-ES" dirty="0" err="1"/>
                  <a:t>the</a:t>
                </a:r>
                <a:r>
                  <a:rPr lang="es-ES" dirty="0"/>
                  <a:t> </a:t>
                </a:r>
                <a:r>
                  <a:rPr lang="es-ES" dirty="0" err="1"/>
                  <a:t>orbit</a:t>
                </a:r>
                <a:r>
                  <a:rPr lang="es-ES" dirty="0"/>
                  <a:t>.</a:t>
                </a:r>
              </a:p>
              <a:p>
                <a:pPr lvl="1"/>
                <a:endParaRPr lang="es-ES" dirty="0"/>
              </a:p>
              <a:p>
                <a:endParaRPr lang="es-ES" sz="1800" dirty="0"/>
              </a:p>
            </p:txBody>
          </p:sp>
        </mc:Choice>
        <mc:Fallback xmlns="">
          <p:sp>
            <p:nvSpPr>
              <p:cNvPr id="3" name="Marcador de contenido 2">
                <a:extLst>
                  <a:ext uri="{FF2B5EF4-FFF2-40B4-BE49-F238E27FC236}">
                    <a16:creationId xmlns:a16="http://schemas.microsoft.com/office/drawing/2014/main" id="{CC92A019-1832-C685-05AC-B9DE300E071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43519" y="1248593"/>
                <a:ext cx="8596668" cy="3880773"/>
              </a:xfrm>
              <a:blipFill>
                <a:blip r:embed="rId2"/>
                <a:stretch>
                  <a:fillRect l="-147" t="-654"/>
                </a:stretch>
              </a:blipFill>
            </p:spPr>
            <p:txBody>
              <a:bodyPr/>
              <a:lstStyle/>
              <a:p>
                <a:r>
                  <a:rPr lang="es-E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n 5">
            <a:extLst>
              <a:ext uri="{FF2B5EF4-FFF2-40B4-BE49-F238E27FC236}">
                <a16:creationId xmlns:a16="http://schemas.microsoft.com/office/drawing/2014/main" id="{E5A963D0-EA19-FF74-80CC-C7EA768E90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5228" y="2740068"/>
            <a:ext cx="3121293" cy="3753658"/>
          </a:xfrm>
          <a:prstGeom prst="rect">
            <a:avLst/>
          </a:prstGeom>
          <a:ln>
            <a:solidFill>
              <a:schemeClr val="tx1"/>
            </a:solidFill>
          </a:ln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394B8832-A336-B23A-A58F-1A128DFF0A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661038"/>
                  </p:ext>
                </p:extLst>
              </p:nvPr>
            </p:nvGraphicFramePr>
            <p:xfrm>
              <a:off x="998634" y="5129366"/>
              <a:ext cx="3644538" cy="1221825"/>
            </p:xfrm>
            <a:graphic>
              <a:graphicData uri="http://schemas.openxmlformats.org/drawingml/2006/table">
                <a:tbl>
                  <a:tblPr firstRow="1" bandRow="1">
                    <a:tableStyleId>{46F890A9-2807-4EBB-B81D-B2AA78EC7F39}</a:tableStyleId>
                  </a:tblPr>
                  <a:tblGrid>
                    <a:gridCol w="1258390">
                      <a:extLst>
                        <a:ext uri="{9D8B030D-6E8A-4147-A177-3AD203B41FA5}">
                          <a16:colId xmlns:a16="http://schemas.microsoft.com/office/drawing/2014/main" val="2855728724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4090184737"/>
                        </a:ext>
                      </a:extLst>
                    </a:gridCol>
                    <a:gridCol w="1105988">
                      <a:extLst>
                        <a:ext uri="{9D8B030D-6E8A-4147-A177-3AD203B41FA5}">
                          <a16:colId xmlns:a16="http://schemas.microsoft.com/office/drawing/2014/main" val="10811843"/>
                        </a:ext>
                      </a:extLst>
                    </a:gridCol>
                  </a:tblGrid>
                  <a:tr h="307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solidFill>
                                <a:schemeClr val="tx1"/>
                              </a:solidFill>
                            </a:rPr>
                            <a:t>MAE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solidFill>
                                <a:schemeClr val="tx1"/>
                              </a:solidFill>
                            </a:rPr>
                            <a:t>MAPE(%)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860244"/>
                      </a:ext>
                    </a:extLst>
                  </a:tr>
                  <a:tr h="263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P(d)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0.015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4.19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8556002"/>
                      </a:ext>
                    </a:extLst>
                  </a:tr>
                  <a:tr h="263104"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sub>
                                </m:sSub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[</m:t>
                                </m:r>
                                <m:sSub>
                                  <m:sSubPr>
                                    <m:ctrlP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𝑅</m:t>
                                    </m:r>
                                  </m:e>
                                  <m:sub>
                                    <m:r>
                                      <a:rPr lang="es-ES" sz="1400" b="0" i="1" smtClean="0">
                                        <a:latin typeface="Cambria Math" panose="02040503050406030204" pitchFamily="18" charset="0"/>
                                      </a:rPr>
                                      <m:t>⋆</m:t>
                                    </m:r>
                                  </m:sub>
                                </m:sSub>
                                <m:r>
                                  <a:rPr lang="es-ES" sz="1400" b="0" i="1" smtClean="0">
                                    <a:latin typeface="Cambria Math" panose="02040503050406030204" pitchFamily="18" charset="0"/>
                                  </a:rPr>
                                  <m:t>]</m:t>
                                </m:r>
                              </m:oMath>
                            </m:oMathPara>
                          </a14:m>
                          <a:endParaRPr lang="es-E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0.0003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5.70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87390561"/>
                      </a:ext>
                    </a:extLst>
                  </a:tr>
                  <a:tr h="263104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b="0" dirty="0"/>
                            <a:t>a</a:t>
                          </a:r>
                          <a14:m>
                            <m:oMath xmlns:m="http://schemas.openxmlformats.org/officeDocument/2006/math"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[</m:t>
                              </m:r>
                              <m:sSub>
                                <m:sSubPr>
                                  <m:ctrlP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s-ES" sz="1400" b="0" i="1" smtClean="0">
                                      <a:latin typeface="Cambria Math" panose="02040503050406030204" pitchFamily="18" charset="0"/>
                                    </a:rPr>
                                    <m:t>⋆</m:t>
                                  </m:r>
                                </m:sub>
                              </m:sSub>
                              <m:r>
                                <a:rPr lang="es-ES" sz="1400" b="0" i="1" smtClean="0">
                                  <a:latin typeface="Cambria Math" panose="02040503050406030204" pitchFamily="18" charset="0"/>
                                </a:rPr>
                                <m:t>]</m:t>
                              </m:r>
                            </m:oMath>
                          </a14:m>
                          <a:endParaRPr lang="es-ES" sz="14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0.91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5.15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122337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7" name="Tabla 6">
                <a:extLst>
                  <a:ext uri="{FF2B5EF4-FFF2-40B4-BE49-F238E27FC236}">
                    <a16:creationId xmlns:a16="http://schemas.microsoft.com/office/drawing/2014/main" id="{394B8832-A336-B23A-A58F-1A128DFF0A0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30661038"/>
                  </p:ext>
                </p:extLst>
              </p:nvPr>
            </p:nvGraphicFramePr>
            <p:xfrm>
              <a:off x="998634" y="5129366"/>
              <a:ext cx="3644538" cy="1221825"/>
            </p:xfrm>
            <a:graphic>
              <a:graphicData uri="http://schemas.openxmlformats.org/drawingml/2006/table">
                <a:tbl>
                  <a:tblPr firstRow="1" bandRow="1">
                    <a:tableStyleId>{46F890A9-2807-4EBB-B81D-B2AA78EC7F39}</a:tableStyleId>
                  </a:tblPr>
                  <a:tblGrid>
                    <a:gridCol w="1258390">
                      <a:extLst>
                        <a:ext uri="{9D8B030D-6E8A-4147-A177-3AD203B41FA5}">
                          <a16:colId xmlns:a16="http://schemas.microsoft.com/office/drawing/2014/main" val="2855728724"/>
                        </a:ext>
                      </a:extLst>
                    </a:gridCol>
                    <a:gridCol w="1280160">
                      <a:extLst>
                        <a:ext uri="{9D8B030D-6E8A-4147-A177-3AD203B41FA5}">
                          <a16:colId xmlns:a16="http://schemas.microsoft.com/office/drawing/2014/main" val="4090184737"/>
                        </a:ext>
                      </a:extLst>
                    </a:gridCol>
                    <a:gridCol w="1105988">
                      <a:extLst>
                        <a:ext uri="{9D8B030D-6E8A-4147-A177-3AD203B41FA5}">
                          <a16:colId xmlns:a16="http://schemas.microsoft.com/office/drawing/2014/main" val="10811843"/>
                        </a:ext>
                      </a:extLst>
                    </a:gridCol>
                  </a:tblGrid>
                  <a:tr h="307425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solidFill>
                                <a:schemeClr val="tx1"/>
                              </a:solidFill>
                            </a:rPr>
                            <a:t>Parameter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solidFill>
                                <a:schemeClr val="tx1"/>
                              </a:solidFill>
                            </a:rPr>
                            <a:t>MAE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>
                              <a:solidFill>
                                <a:schemeClr val="tx1"/>
                              </a:solidFill>
                            </a:rPr>
                            <a:t>MAPE(%)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accent5">
                            <a:lumMod val="60000"/>
                            <a:lumOff val="4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03860244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P(d)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0.015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4.19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1658556002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0" t="-196000" r="-191919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0.0003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5.70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387390561"/>
                      </a:ext>
                    </a:extLst>
                  </a:tr>
                  <a:tr h="304800">
                    <a:tc>
                      <a:txBody>
                        <a:bodyPr/>
                        <a:lstStyle/>
                        <a:p>
                          <a:endParaRPr lang="es-ES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l="-1010" t="-308333" r="-191919" b="-208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0.91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s-ES" sz="1400" dirty="0"/>
                            <a:t>5.15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8122337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20320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1667B7-B1EC-A7FA-57D9-A99872AE78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545" y="323805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s-ES" dirty="0" err="1">
                <a:solidFill>
                  <a:schemeClr val="tx1"/>
                </a:solidFill>
              </a:rPr>
              <a:t>Comparison</a:t>
            </a:r>
            <a:r>
              <a:rPr lang="es-ES" dirty="0">
                <a:solidFill>
                  <a:schemeClr val="tx1"/>
                </a:solidFill>
              </a:rPr>
              <a:t>: Real vs </a:t>
            </a:r>
            <a:r>
              <a:rPr lang="es-ES" dirty="0" err="1">
                <a:solidFill>
                  <a:schemeClr val="tx1"/>
                </a:solidFill>
              </a:rPr>
              <a:t>simulated</a:t>
            </a:r>
            <a:r>
              <a:rPr lang="es-ES" dirty="0">
                <a:solidFill>
                  <a:schemeClr val="tx1"/>
                </a:solidFill>
              </a:rPr>
              <a:t> data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FAE57F0-919F-95D6-576C-BD4EF08312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49858"/>
            <a:ext cx="10515600" cy="4351338"/>
          </a:xfrm>
        </p:spPr>
        <p:txBody>
          <a:bodyPr>
            <a:normAutofit/>
          </a:bodyPr>
          <a:lstStyle/>
          <a:p>
            <a:r>
              <a:rPr lang="es-ES" dirty="0" err="1"/>
              <a:t>We</a:t>
            </a:r>
            <a:r>
              <a:rPr lang="es-ES" dirty="0"/>
              <a:t> </a:t>
            </a:r>
            <a:r>
              <a:rPr lang="es-ES" dirty="0" err="1"/>
              <a:t>tested</a:t>
            </a:r>
            <a:r>
              <a:rPr lang="es-ES" dirty="0"/>
              <a:t> </a:t>
            </a:r>
            <a:r>
              <a:rPr lang="es-ES" dirty="0" err="1"/>
              <a:t>our</a:t>
            </a:r>
            <a:r>
              <a:rPr lang="es-ES" dirty="0"/>
              <a:t> </a:t>
            </a:r>
            <a:r>
              <a:rPr lang="es-ES" dirty="0" err="1"/>
              <a:t>models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real TESS.</a:t>
            </a:r>
          </a:p>
          <a:p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results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similar.</a:t>
            </a:r>
          </a:p>
          <a:p>
            <a:r>
              <a:rPr lang="es-ES" dirty="0" err="1"/>
              <a:t>The</a:t>
            </a:r>
            <a:r>
              <a:rPr lang="es-ES" dirty="0"/>
              <a:t> CNN </a:t>
            </a:r>
            <a:r>
              <a:rPr lang="es-ES" dirty="0" err="1"/>
              <a:t>results</a:t>
            </a:r>
            <a:r>
              <a:rPr lang="es-ES" dirty="0"/>
              <a:t> </a:t>
            </a:r>
            <a:r>
              <a:rPr lang="es-ES" dirty="0" err="1"/>
              <a:t>were</a:t>
            </a:r>
            <a:r>
              <a:rPr lang="es-ES" dirty="0"/>
              <a:t> </a:t>
            </a:r>
            <a:r>
              <a:rPr lang="es-ES" dirty="0" err="1"/>
              <a:t>compared</a:t>
            </a:r>
            <a:r>
              <a:rPr lang="es-ES" dirty="0"/>
              <a:t> with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ones</a:t>
            </a:r>
            <a:r>
              <a:rPr lang="es-ES" dirty="0"/>
              <a:t> </a:t>
            </a:r>
            <a:r>
              <a:rPr lang="es-ES" dirty="0" err="1"/>
              <a:t>from</a:t>
            </a:r>
            <a:r>
              <a:rPr lang="es-ES" dirty="0"/>
              <a:t> </a:t>
            </a:r>
            <a:r>
              <a:rPr lang="es-ES" dirty="0" err="1"/>
              <a:t>Transit</a:t>
            </a:r>
            <a:r>
              <a:rPr lang="es-ES" dirty="0"/>
              <a:t> </a:t>
            </a:r>
            <a:r>
              <a:rPr lang="es-ES" dirty="0" err="1"/>
              <a:t>Least</a:t>
            </a:r>
            <a:r>
              <a:rPr lang="es-ES" dirty="0"/>
              <a:t> </a:t>
            </a:r>
            <a:r>
              <a:rPr lang="es-ES" dirty="0" err="1"/>
              <a:t>Squares</a:t>
            </a:r>
            <a:r>
              <a:rPr lang="es-ES" dirty="0"/>
              <a:t>.</a:t>
            </a:r>
          </a:p>
          <a:p>
            <a:endParaRPr lang="es-ES" sz="1800" dirty="0"/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7B67F666-7BD2-9C8B-EC0E-7BC1256CF772}"/>
              </a:ext>
            </a:extLst>
          </p:cNvPr>
          <p:cNvGrpSpPr/>
          <p:nvPr/>
        </p:nvGrpSpPr>
        <p:grpSpPr>
          <a:xfrm>
            <a:off x="838199" y="3099854"/>
            <a:ext cx="4955177" cy="3655494"/>
            <a:chOff x="283464" y="1894043"/>
            <a:chExt cx="5812536" cy="4645241"/>
          </a:xfrm>
        </p:grpSpPr>
        <p:pic>
          <p:nvPicPr>
            <p:cNvPr id="5" name="Imagen 4" descr="Gráfico&#10;&#10;Descripción generada automáticamente">
              <a:extLst>
                <a:ext uri="{FF2B5EF4-FFF2-40B4-BE49-F238E27FC236}">
                  <a16:creationId xmlns:a16="http://schemas.microsoft.com/office/drawing/2014/main" id="{37B033FF-94E0-7761-3F20-FC1F672B39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3464" y="1894043"/>
              <a:ext cx="5812536" cy="4279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77EB64B6-C842-141F-F154-713B33B88996}"/>
                </a:ext>
              </a:extLst>
            </p:cNvPr>
            <p:cNvSpPr txBox="1"/>
            <p:nvPr/>
          </p:nvSpPr>
          <p:spPr>
            <a:xfrm>
              <a:off x="283464" y="6173943"/>
              <a:ext cx="5812536" cy="3653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Simulated light curve</a:t>
              </a:r>
            </a:p>
          </p:txBody>
        </p:sp>
      </p:grpSp>
      <p:grpSp>
        <p:nvGrpSpPr>
          <p:cNvPr id="7" name="Grupo 6">
            <a:extLst>
              <a:ext uri="{FF2B5EF4-FFF2-40B4-BE49-F238E27FC236}">
                <a16:creationId xmlns:a16="http://schemas.microsoft.com/office/drawing/2014/main" id="{3E678D64-10DD-0E6F-F5CF-12E9A2BAD910}"/>
              </a:ext>
            </a:extLst>
          </p:cNvPr>
          <p:cNvGrpSpPr/>
          <p:nvPr/>
        </p:nvGrpSpPr>
        <p:grpSpPr>
          <a:xfrm>
            <a:off x="6398626" y="3072759"/>
            <a:ext cx="4955175" cy="3646539"/>
            <a:chOff x="6264510" y="1894043"/>
            <a:chExt cx="5753100" cy="4645241"/>
          </a:xfrm>
        </p:grpSpPr>
        <p:sp>
          <p:nvSpPr>
            <p:cNvPr id="8" name="CuadroTexto 7">
              <a:extLst>
                <a:ext uri="{FF2B5EF4-FFF2-40B4-BE49-F238E27FC236}">
                  <a16:creationId xmlns:a16="http://schemas.microsoft.com/office/drawing/2014/main" id="{D15DA3D3-4591-E514-9A5C-0FC0CCF7C760}"/>
                </a:ext>
              </a:extLst>
            </p:cNvPr>
            <p:cNvSpPr txBox="1"/>
            <p:nvPr/>
          </p:nvSpPr>
          <p:spPr>
            <a:xfrm>
              <a:off x="6264510" y="6173943"/>
              <a:ext cx="5753100" cy="36534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1400" dirty="0"/>
                <a:t>Real light curve: TIC 183537452</a:t>
              </a:r>
            </a:p>
          </p:txBody>
        </p:sp>
        <p:pic>
          <p:nvPicPr>
            <p:cNvPr id="9" name="Imagen 8" descr="Gráfico&#10;&#10;Descripción generada automáticamente">
              <a:extLst>
                <a:ext uri="{FF2B5EF4-FFF2-40B4-BE49-F238E27FC236}">
                  <a16:creationId xmlns:a16="http://schemas.microsoft.com/office/drawing/2014/main" id="{336BDCC5-1B23-74D9-709F-BDABB7B6AA3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64510" y="1894043"/>
              <a:ext cx="5753100" cy="42799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59304467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a">
  <a:themeElements>
    <a:clrScheme name="Faceta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358</TotalTime>
  <Words>477</Words>
  <Application>Microsoft Macintosh PowerPoint</Application>
  <PresentationFormat>Panorámica</PresentationFormat>
  <Paragraphs>87</Paragraphs>
  <Slides>11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Cambria Math</vt:lpstr>
      <vt:lpstr>Trebuchet MS</vt:lpstr>
      <vt:lpstr>Wingdings 3</vt:lpstr>
      <vt:lpstr>Faceta</vt:lpstr>
      <vt:lpstr>One-dimensional Convolutional Neural Networks (1D-CNN) for characterizing transiting exoplanets</vt:lpstr>
      <vt:lpstr>Exoplanet detection: the transit method</vt:lpstr>
      <vt:lpstr>Exoplanet detection: detrended light curves</vt:lpstr>
      <vt:lpstr>Shape dependency of transit-like signals</vt:lpstr>
      <vt:lpstr>Convolutional Neural Networks (CNN)</vt:lpstr>
      <vt:lpstr>The Transiting Exoplanet Survey Satellite (TESS)</vt:lpstr>
      <vt:lpstr>Dataset simulation</vt:lpstr>
      <vt:lpstr>Two 1D CNN models: train a test</vt:lpstr>
      <vt:lpstr>Comparison: Real vs simulated data</vt:lpstr>
      <vt:lpstr>Summary and conclusions</vt:lpstr>
      <vt:lpstr>Thanks for your attention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One-dimensional Convolutional Neural Networks (1D-CNN) for characterizing transiting exoplanets</dc:title>
  <dc:creator>SANTIAGO IGLESIAS ALVAREZ</dc:creator>
  <cp:lastModifiedBy>SANTIAGO IGLESIAS ALVAREZ</cp:lastModifiedBy>
  <cp:revision>29</cp:revision>
  <dcterms:created xsi:type="dcterms:W3CDTF">2024-04-25T09:58:28Z</dcterms:created>
  <dcterms:modified xsi:type="dcterms:W3CDTF">2024-05-07T09:23:46Z</dcterms:modified>
</cp:coreProperties>
</file>