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6" r:id="rId2"/>
    <p:sldId id="377" r:id="rId3"/>
    <p:sldId id="378" r:id="rId4"/>
    <p:sldId id="386" r:id="rId5"/>
    <p:sldId id="381" r:id="rId6"/>
  </p:sldIdLst>
  <p:sldSz cx="9144000" cy="6858000" type="screen4x3"/>
  <p:notesSz cx="6186488" cy="9009063"/>
  <p:defaultTextStyle>
    <a:defPPr>
      <a:defRPr lang="de-CH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  <a:srgbClr val="FF33CC"/>
    <a:srgbClr val="FF9900"/>
    <a:srgbClr val="FF3300"/>
    <a:srgbClr val="FF9933"/>
    <a:srgbClr val="FFFF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FD7FB-1764-E541-A1D8-B75766CF463B}" v="1" dt="2024-06-26T21:16:28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7"/>
    <p:restoredTop sz="95281"/>
  </p:normalViewPr>
  <p:slideViewPr>
    <p:cSldViewPr snapToGrid="0">
      <p:cViewPr varScale="1">
        <p:scale>
          <a:sx n="149" d="100"/>
          <a:sy n="149" d="100"/>
        </p:scale>
        <p:origin x="1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UAREZ RECIO" userId="288fae4c-b945-4db6-8723-f16c65c197bd" providerId="ADAL" clId="{2E2FD7FB-1764-E541-A1D8-B75766CF463B}"/>
    <pc:docChg chg="modSld">
      <pc:chgData name="JORGE SUAREZ RECIO" userId="288fae4c-b945-4db6-8723-f16c65c197bd" providerId="ADAL" clId="{2E2FD7FB-1764-E541-A1D8-B75766CF463B}" dt="2024-06-26T21:16:46.068" v="12" actId="20577"/>
      <pc:docMkLst>
        <pc:docMk/>
      </pc:docMkLst>
      <pc:sldChg chg="addSp modSp mod">
        <pc:chgData name="JORGE SUAREZ RECIO" userId="288fae4c-b945-4db6-8723-f16c65c197bd" providerId="ADAL" clId="{2E2FD7FB-1764-E541-A1D8-B75766CF463B}" dt="2024-06-26T21:16:46.068" v="12" actId="20577"/>
        <pc:sldMkLst>
          <pc:docMk/>
          <pc:sldMk cId="0" sldId="386"/>
        </pc:sldMkLst>
        <pc:spChg chg="mod">
          <ac:chgData name="JORGE SUAREZ RECIO" userId="288fae4c-b945-4db6-8723-f16c65c197bd" providerId="ADAL" clId="{2E2FD7FB-1764-E541-A1D8-B75766CF463B}" dt="2024-06-26T21:16:19.295" v="1" actId="1076"/>
          <ac:spMkLst>
            <pc:docMk/>
            <pc:sldMk cId="0" sldId="386"/>
            <ac:spMk id="3" creationId="{78F646CB-A709-BE3D-79D1-2885938D8C81}"/>
          </ac:spMkLst>
        </pc:spChg>
        <pc:spChg chg="mod">
          <ac:chgData name="JORGE SUAREZ RECIO" userId="288fae4c-b945-4db6-8723-f16c65c197bd" providerId="ADAL" clId="{2E2FD7FB-1764-E541-A1D8-B75766CF463B}" dt="2024-06-26T21:16:26.609" v="2" actId="1076"/>
          <ac:spMkLst>
            <pc:docMk/>
            <pc:sldMk cId="0" sldId="386"/>
            <ac:spMk id="4" creationId="{190C4B0D-9A36-AB6E-3E26-6E043D95F2B8}"/>
          </ac:spMkLst>
        </pc:spChg>
        <pc:spChg chg="add mod">
          <ac:chgData name="JORGE SUAREZ RECIO" userId="288fae4c-b945-4db6-8723-f16c65c197bd" providerId="ADAL" clId="{2E2FD7FB-1764-E541-A1D8-B75766CF463B}" dt="2024-06-26T21:16:46.068" v="12" actId="20577"/>
          <ac:spMkLst>
            <pc:docMk/>
            <pc:sldMk cId="0" sldId="386"/>
            <ac:spMk id="6" creationId="{4DCF9790-3945-A7C7-7C87-97713074FE37}"/>
          </ac:spMkLst>
        </pc:spChg>
        <pc:spChg chg="mod">
          <ac:chgData name="JORGE SUAREZ RECIO" userId="288fae4c-b945-4db6-8723-f16c65c197bd" providerId="ADAL" clId="{2E2FD7FB-1764-E541-A1D8-B75766CF463B}" dt="2024-06-26T21:16:15.403" v="0" actId="1076"/>
          <ac:spMkLst>
            <pc:docMk/>
            <pc:sldMk cId="0" sldId="386"/>
            <ac:spMk id="215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algn="l" defTabSz="868363">
              <a:defRPr sz="1100" baseline="30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0520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algn="l" defTabSz="868363">
              <a:defRPr sz="1100" baseline="30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charset="0"/>
              </a:defRPr>
            </a:lvl1pPr>
          </a:lstStyle>
          <a:p>
            <a:fld id="{1A153E37-E80F-4A46-A951-3E327916878A}" type="slidenum">
              <a:rPr lang="en-GB" altLang="es-ES_tradnl"/>
              <a:pPr/>
              <a:t>‹#›</a:t>
            </a:fld>
            <a:endParaRPr lang="en-GB" altLang="es-ES_tradnl"/>
          </a:p>
        </p:txBody>
      </p:sp>
    </p:spTree>
    <p:extLst>
      <p:ext uri="{BB962C8B-B14F-4D97-AF65-F5344CB8AC3E}">
        <p14:creationId xmlns:p14="http://schemas.microsoft.com/office/powerpoint/2010/main" val="5040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algn="l" defTabSz="868363">
              <a:defRPr sz="1100" baseline="30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05200" y="0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2963" y="676275"/>
            <a:ext cx="4503737" cy="337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25500" y="4279900"/>
            <a:ext cx="4535488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/>
              <a:t>Mastertextformat bearbeiten</a:t>
            </a:r>
          </a:p>
          <a:p>
            <a:pPr lvl="1"/>
            <a:r>
              <a:rPr lang="de-DE" altLang="es-ES_tradnl"/>
              <a:t>Zweite Ebene</a:t>
            </a:r>
          </a:p>
          <a:p>
            <a:pPr lvl="2"/>
            <a:r>
              <a:rPr lang="de-DE" altLang="es-ES_tradnl"/>
              <a:t>Dritte Ebene</a:t>
            </a:r>
          </a:p>
          <a:p>
            <a:pPr lvl="3"/>
            <a:r>
              <a:rPr lang="de-DE" altLang="es-ES_tradnl"/>
              <a:t>Vierte Ebene</a:t>
            </a:r>
          </a:p>
          <a:p>
            <a:pPr lvl="4"/>
            <a:r>
              <a:rPr lang="de-DE" altLang="es-ES_tradnl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algn="l" defTabSz="868363">
              <a:defRPr sz="1100" baseline="300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558213"/>
            <a:ext cx="2681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831" tIns="43416" rIns="86831" bIns="43416" numCol="1" anchor="b" anchorCtr="0" compatLnSpc="1">
            <a:prstTxWarp prst="textNoShape">
              <a:avLst/>
            </a:prstTxWarp>
          </a:bodyPr>
          <a:lstStyle>
            <a:lvl1pPr algn="r" defTabSz="868363">
              <a:defRPr sz="1100" baseline="30000">
                <a:latin typeface="Times" charset="0"/>
              </a:defRPr>
            </a:lvl1pPr>
          </a:lstStyle>
          <a:p>
            <a:fld id="{ECBD4842-68A8-8348-8B9F-C73F3372F3AB}" type="slidenum">
              <a:rPr lang="de-DE" altLang="es-ES_tradnl"/>
              <a:pPr/>
              <a:t>‹#›</a:t>
            </a:fld>
            <a:endParaRPr lang="de-DE" altLang="es-ES_tradnl"/>
          </a:p>
        </p:txBody>
      </p:sp>
    </p:spTree>
    <p:extLst>
      <p:ext uri="{BB962C8B-B14F-4D97-AF65-F5344CB8AC3E}">
        <p14:creationId xmlns:p14="http://schemas.microsoft.com/office/powerpoint/2010/main" val="87780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 altLang="es-ES_tradnl">
              <a:latin typeface="Times" charset="0"/>
              <a:ea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F099EA8-F66A-B548-BBA9-846FA5B2349C}" type="slidenum">
              <a:rPr lang="de-DE" altLang="es-ES_tradnl" sz="1100">
                <a:latin typeface="Times" charset="0"/>
              </a:rPr>
              <a:pPr/>
              <a:t>1</a:t>
            </a:fld>
            <a:endParaRPr lang="de-DE" altLang="es-ES_tradnl" sz="11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6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04800" y="774700"/>
            <a:ext cx="8534400" cy="5613400"/>
          </a:xfrm>
          <a:prstGeom prst="rect">
            <a:avLst/>
          </a:prstGeom>
          <a:solidFill>
            <a:srgbClr val="B3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s-ES" altLang="es-ES_tradnl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609600"/>
          </a:xfrm>
          <a:noFill/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95600"/>
            <a:ext cx="8534400" cy="6858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 Box 35">
            <a:extLst>
              <a:ext uri="{FF2B5EF4-FFF2-40B4-BE49-F238E27FC236}">
                <a16:creationId xmlns:a16="http://schemas.microsoft.com/office/drawing/2014/main" id="{916ECFFB-294C-DEC0-D434-6D613096BA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2122667698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7" name="Text Box 35">
            <a:extLst>
              <a:ext uri="{FF2B5EF4-FFF2-40B4-BE49-F238E27FC236}">
                <a16:creationId xmlns:a16="http://schemas.microsoft.com/office/drawing/2014/main" id="{E1B4024C-A34B-4843-07D5-FB44057D40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79189168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1066800"/>
            <a:ext cx="2133600" cy="53197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6248400" cy="53197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7" name="Text Box 35">
            <a:extLst>
              <a:ext uri="{FF2B5EF4-FFF2-40B4-BE49-F238E27FC236}">
                <a16:creationId xmlns:a16="http://schemas.microsoft.com/office/drawing/2014/main" id="{0AB4D0D8-6597-2B3B-BDB3-3C5477C1DF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1639969083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4800" y="1066800"/>
            <a:ext cx="8534400" cy="53197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6" name="Text Box 35">
            <a:extLst>
              <a:ext uri="{FF2B5EF4-FFF2-40B4-BE49-F238E27FC236}">
                <a16:creationId xmlns:a16="http://schemas.microsoft.com/office/drawing/2014/main" id="{42604975-DBD7-B59D-0A9C-C5A0D22347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7768736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533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1995488"/>
            <a:ext cx="4191000" cy="43910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95488"/>
            <a:ext cx="4191000" cy="4391025"/>
          </a:xfrm>
        </p:spPr>
        <p:txBody>
          <a:bodyPr/>
          <a:lstStyle/>
          <a:p>
            <a:pPr lvl="0"/>
            <a:endParaRPr lang="es-ES" noProof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D6AEA3B3-5019-F3FD-4537-F8C92BDF36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172012713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A52B79-AAAB-C7B0-4B1C-202B81A9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7" name="Text Box 35">
            <a:extLst>
              <a:ext uri="{FF2B5EF4-FFF2-40B4-BE49-F238E27FC236}">
                <a16:creationId xmlns:a16="http://schemas.microsoft.com/office/drawing/2014/main" id="{C6D509B6-7B5E-FB04-DEC9-A2A98AF83C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167765632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7" name="Object 1033"/>
          <p:cNvGraphicFramePr>
            <a:graphicFrameLocks noChangeAspect="1"/>
          </p:cNvGraphicFramePr>
          <p:nvPr userDrawn="1"/>
        </p:nvGraphicFramePr>
        <p:xfrm>
          <a:off x="79375" y="125413"/>
          <a:ext cx="28162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705100" imgH="800100" progId="Word.Document.8">
                  <p:embed/>
                </p:oleObj>
              </mc:Choice>
              <mc:Fallback>
                <p:oleObj name="Document" r:id="rId2" imgW="2705100" imgH="800100" progId="Word.Document.8">
                  <p:embed/>
                  <p:pic>
                    <p:nvPicPr>
                      <p:cNvPr id="7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25413"/>
                        <a:ext cx="28162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A727FEE0-F250-13E7-0793-7FAFC7A872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205700239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8" name="Object 1033"/>
          <p:cNvGraphicFramePr>
            <a:graphicFrameLocks noChangeAspect="1"/>
          </p:cNvGraphicFramePr>
          <p:nvPr userDrawn="1"/>
        </p:nvGraphicFramePr>
        <p:xfrm>
          <a:off x="79375" y="125413"/>
          <a:ext cx="28162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705100" imgH="800100" progId="Word.Document.8">
                  <p:embed/>
                </p:oleObj>
              </mc:Choice>
              <mc:Fallback>
                <p:oleObj name="Document" r:id="rId2" imgW="2705100" imgH="800100" progId="Word.Document.8">
                  <p:embed/>
                  <p:pic>
                    <p:nvPicPr>
                      <p:cNvPr id="8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25413"/>
                        <a:ext cx="28162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995488"/>
            <a:ext cx="41910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95488"/>
            <a:ext cx="41910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A07AA611-79EA-CAEC-9CE3-7332C5CD6F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1847436131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9" name="Object 1033"/>
          <p:cNvGraphicFramePr>
            <a:graphicFrameLocks noChangeAspect="1"/>
          </p:cNvGraphicFramePr>
          <p:nvPr userDrawn="1"/>
        </p:nvGraphicFramePr>
        <p:xfrm>
          <a:off x="79375" y="125413"/>
          <a:ext cx="28162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705100" imgH="800100" progId="Word.Document.8">
                  <p:embed/>
                </p:oleObj>
              </mc:Choice>
              <mc:Fallback>
                <p:oleObj name="Document" r:id="rId2" imgW="2705100" imgH="800100" progId="Word.Document.8">
                  <p:embed/>
                  <p:pic>
                    <p:nvPicPr>
                      <p:cNvPr id="9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25413"/>
                        <a:ext cx="28162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BF44D902-FF0E-2E7C-F23F-F7D4C762C4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154048539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7" name="Text Box 35">
            <a:extLst>
              <a:ext uri="{FF2B5EF4-FFF2-40B4-BE49-F238E27FC236}">
                <a16:creationId xmlns:a16="http://schemas.microsoft.com/office/drawing/2014/main" id="{5C3B00CD-8D0F-28B5-5A05-8B67BD1CD6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43950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87511830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5" name="Text Box 35">
            <a:extLst>
              <a:ext uri="{FF2B5EF4-FFF2-40B4-BE49-F238E27FC236}">
                <a16:creationId xmlns:a16="http://schemas.microsoft.com/office/drawing/2014/main" id="{392DA685-CE6F-ABE2-DE3F-23EDBF1A5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2145337479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E34FE328-24BE-D233-81B9-86DB378E22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436576423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" y="-8577"/>
            <a:ext cx="933333" cy="1015814"/>
          </a:xfrm>
          <a:prstGeom prst="rect">
            <a:avLst/>
          </a:prstGeom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718A2E6E-F09D-1DFF-6B54-6CEE803F65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  <p:extLst>
      <p:ext uri="{BB962C8B-B14F-4D97-AF65-F5344CB8AC3E}">
        <p14:creationId xmlns:p14="http://schemas.microsoft.com/office/powerpoint/2010/main" val="173580320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95488"/>
            <a:ext cx="8534400" cy="4391025"/>
          </a:xfrm>
          <a:prstGeom prst="rect">
            <a:avLst/>
          </a:prstGeom>
          <a:solidFill>
            <a:srgbClr val="DF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62000" tIns="226800" rIns="162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_tradnl"/>
              <a:t>Mastertextformat bearbeiten</a:t>
            </a:r>
          </a:p>
          <a:p>
            <a:pPr lvl="1"/>
            <a:r>
              <a:rPr lang="en-GB" altLang="es-ES_tradnl"/>
              <a:t>Zweite Ebene</a:t>
            </a:r>
          </a:p>
          <a:p>
            <a:pPr lvl="2"/>
            <a:r>
              <a:rPr lang="en-GB" altLang="es-ES_tradnl"/>
              <a:t>Dritte Ebene</a:t>
            </a:r>
          </a:p>
          <a:p>
            <a:pPr lvl="3"/>
            <a:r>
              <a:rPr lang="en-GB" altLang="es-ES_tradnl"/>
              <a:t>Vierte Ebene</a:t>
            </a:r>
          </a:p>
          <a:p>
            <a:pPr lvl="4"/>
            <a:r>
              <a:rPr lang="en-GB" altLang="es-ES_tradnl"/>
              <a:t>Fünfte Ebene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68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_tradnl"/>
              <a:t>Mastertitelformat bearbeiten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1031" name="Object 1033"/>
          <p:cNvGraphicFramePr>
            <a:graphicFrameLocks noChangeAspect="1"/>
          </p:cNvGraphicFramePr>
          <p:nvPr userDrawn="1"/>
        </p:nvGraphicFramePr>
        <p:xfrm>
          <a:off x="79375" y="125413"/>
          <a:ext cx="28162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15" imgW="2705100" imgH="800100" progId="Word.Document.8">
                  <p:embed/>
                </p:oleObj>
              </mc:Choice>
              <mc:Fallback>
                <p:oleObj name="Documento" r:id="rId15" imgW="2705100" imgH="800100" progId="Word.Document.8">
                  <p:embed/>
                  <p:pic>
                    <p:nvPicPr>
                      <p:cNvPr id="1031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25413"/>
                        <a:ext cx="28162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5">
            <a:extLst>
              <a:ext uri="{FF2B5EF4-FFF2-40B4-BE49-F238E27FC236}">
                <a16:creationId xmlns:a16="http://schemas.microsoft.com/office/drawing/2014/main" id="{066E39FD-FC5C-3F49-8C97-5F2F393613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3336" y="6553889"/>
            <a:ext cx="861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1000" dirty="0">
                <a:cs typeface="ＭＳ Ｐゴシック" charset="0"/>
              </a:rPr>
              <a:t>R. Iglesias, </a:t>
            </a:r>
            <a:r>
              <a:rPr lang="de-DE" sz="1000" dirty="0" err="1">
                <a:cs typeface="ＭＳ Ｐゴシック" charset="0"/>
              </a:rPr>
              <a:t>Jornada</a:t>
            </a:r>
            <a:r>
              <a:rPr lang="de-DE" sz="1000" dirty="0">
                <a:cs typeface="ＭＳ Ｐゴシック" charset="0"/>
              </a:rPr>
              <a:t> C3</a:t>
            </a:r>
            <a:r>
              <a:rPr lang="de-DE" sz="1000" baseline="0" dirty="0">
                <a:cs typeface="ＭＳ Ｐゴシック" charset="0"/>
              </a:rPr>
              <a:t>, 27/06/2024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accent2"/>
        </a:buClr>
        <a:defRPr sz="21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81000" indent="-1905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SzPct val="100000"/>
        <a:buFont typeface="Times" charset="0"/>
        <a:buChar char="•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762000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charset="0"/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3pPr>
      <a:lvl4pPr marL="1143000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4pPr>
      <a:lvl5pPr marL="1524000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imaco.grupos.uniovi.es/" TargetMode="External"/><Relationship Id="rId2" Type="http://schemas.openxmlformats.org/officeDocument/2006/relationships/hyperlink" Target="mailto:roberto@uniovi.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o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53" y="4200803"/>
            <a:ext cx="11525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-93639" y="1618864"/>
            <a:ext cx="8387123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2050" b="1" dirty="0"/>
              <a:t>M. A. </a:t>
            </a:r>
            <a:r>
              <a:rPr lang="de-CH" altLang="es-ES_tradnl" sz="2050" b="1" dirty="0" err="1"/>
              <a:t>Cerdeira</a:t>
            </a:r>
            <a:r>
              <a:rPr lang="de-CH" altLang="es-ES_tradnl" sz="2050" b="1" dirty="0"/>
              <a:t>, J. M. Fern</a:t>
            </a:r>
            <a:r>
              <a:rPr lang="es-ES" altLang="es-ES_tradnl" sz="2050" b="1" dirty="0" err="1"/>
              <a:t>ández</a:t>
            </a:r>
            <a:r>
              <a:rPr lang="es-ES" altLang="es-ES_tradnl" sz="2050" b="1" dirty="0"/>
              <a:t>-Díaz, </a:t>
            </a:r>
            <a:r>
              <a:rPr lang="de-CH" altLang="es-ES_tradnl" sz="2050" b="1" dirty="0"/>
              <a:t>D. Fernández-</a:t>
            </a:r>
            <a:r>
              <a:rPr lang="de-CH" altLang="es-ES_tradnl" sz="2050" b="1" dirty="0" err="1"/>
              <a:t>Pello</a:t>
            </a:r>
            <a:r>
              <a:rPr lang="de-CH" altLang="es-ES_tradnl" sz="2050" b="1" dirty="0"/>
              <a:t>, S. L. </a:t>
            </a:r>
            <a:r>
              <a:rPr lang="de-CH" altLang="es-ES_tradnl" sz="2050" b="1" dirty="0" err="1"/>
              <a:t>Palacios</a:t>
            </a:r>
            <a:r>
              <a:rPr lang="de-CH" altLang="es-ES_tradnl" sz="2050" b="1" dirty="0"/>
              <a:t>, </a:t>
            </a:r>
            <a:r>
              <a:rPr lang="es-ES" altLang="es-ES_tradnl" sz="2050" b="1" dirty="0"/>
              <a:t>C. González (UCM), P. Nieves, J. Suárez-Recio, </a:t>
            </a:r>
            <a:r>
              <a:rPr lang="de-CH" altLang="es-ES_tradnl" sz="2050" b="1" dirty="0"/>
              <a:t>R. Iglesias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700463" y="2490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s-ES" altLang="es-ES_tradnl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2400" y="4572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altLang="es-ES_tradnl" sz="1800" b="1" i="1"/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7211853" y="5400953"/>
            <a:ext cx="647700" cy="647700"/>
            <a:chOff x="748" y="3113"/>
            <a:chExt cx="635" cy="634"/>
          </a:xfrm>
        </p:grpSpPr>
        <p:sp>
          <p:nvSpPr>
            <p:cNvPr id="17434" name="Oval 9"/>
            <p:cNvSpPr>
              <a:spLocks noChangeArrowheads="1"/>
            </p:cNvSpPr>
            <p:nvPr/>
          </p:nvSpPr>
          <p:spPr bwMode="auto">
            <a:xfrm>
              <a:off x="748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35" name="Oval 10"/>
            <p:cNvSpPr>
              <a:spLocks noChangeArrowheads="1"/>
            </p:cNvSpPr>
            <p:nvPr/>
          </p:nvSpPr>
          <p:spPr bwMode="auto">
            <a:xfrm>
              <a:off x="748" y="3385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36" name="Oval 11"/>
            <p:cNvSpPr>
              <a:spLocks noChangeArrowheads="1"/>
            </p:cNvSpPr>
            <p:nvPr/>
          </p:nvSpPr>
          <p:spPr bwMode="auto">
            <a:xfrm>
              <a:off x="748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37" name="Oval 12"/>
            <p:cNvSpPr>
              <a:spLocks noChangeArrowheads="1"/>
            </p:cNvSpPr>
            <p:nvPr/>
          </p:nvSpPr>
          <p:spPr bwMode="auto">
            <a:xfrm>
              <a:off x="748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38" name="Oval 13"/>
            <p:cNvSpPr>
              <a:spLocks noChangeArrowheads="1"/>
            </p:cNvSpPr>
            <p:nvPr/>
          </p:nvSpPr>
          <p:spPr bwMode="auto">
            <a:xfrm>
              <a:off x="748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39" name="Oval 14"/>
            <p:cNvSpPr>
              <a:spLocks noChangeArrowheads="1"/>
            </p:cNvSpPr>
            <p:nvPr/>
          </p:nvSpPr>
          <p:spPr bwMode="auto">
            <a:xfrm>
              <a:off x="884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0" name="Oval 15"/>
            <p:cNvSpPr>
              <a:spLocks noChangeArrowheads="1"/>
            </p:cNvSpPr>
            <p:nvPr/>
          </p:nvSpPr>
          <p:spPr bwMode="auto">
            <a:xfrm>
              <a:off x="884" y="3385"/>
              <a:ext cx="91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1" name="Oval 16"/>
            <p:cNvSpPr>
              <a:spLocks noChangeArrowheads="1"/>
            </p:cNvSpPr>
            <p:nvPr/>
          </p:nvSpPr>
          <p:spPr bwMode="auto">
            <a:xfrm>
              <a:off x="884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2" name="Oval 17"/>
            <p:cNvSpPr>
              <a:spLocks noChangeArrowheads="1"/>
            </p:cNvSpPr>
            <p:nvPr/>
          </p:nvSpPr>
          <p:spPr bwMode="auto">
            <a:xfrm>
              <a:off x="884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3" name="Oval 18"/>
            <p:cNvSpPr>
              <a:spLocks noChangeArrowheads="1"/>
            </p:cNvSpPr>
            <p:nvPr/>
          </p:nvSpPr>
          <p:spPr bwMode="auto">
            <a:xfrm>
              <a:off x="884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4" name="Oval 19"/>
            <p:cNvSpPr>
              <a:spLocks noChangeArrowheads="1"/>
            </p:cNvSpPr>
            <p:nvPr/>
          </p:nvSpPr>
          <p:spPr bwMode="auto">
            <a:xfrm>
              <a:off x="1020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5" name="Oval 20"/>
            <p:cNvSpPr>
              <a:spLocks noChangeArrowheads="1"/>
            </p:cNvSpPr>
            <p:nvPr/>
          </p:nvSpPr>
          <p:spPr bwMode="auto">
            <a:xfrm>
              <a:off x="1020" y="3385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6" name="Oval 21"/>
            <p:cNvSpPr>
              <a:spLocks noChangeArrowheads="1"/>
            </p:cNvSpPr>
            <p:nvPr/>
          </p:nvSpPr>
          <p:spPr bwMode="auto">
            <a:xfrm>
              <a:off x="1020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7" name="Oval 22"/>
            <p:cNvSpPr>
              <a:spLocks noChangeArrowheads="1"/>
            </p:cNvSpPr>
            <p:nvPr/>
          </p:nvSpPr>
          <p:spPr bwMode="auto">
            <a:xfrm>
              <a:off x="1020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8" name="Oval 23"/>
            <p:cNvSpPr>
              <a:spLocks noChangeArrowheads="1"/>
            </p:cNvSpPr>
            <p:nvPr/>
          </p:nvSpPr>
          <p:spPr bwMode="auto">
            <a:xfrm>
              <a:off x="1020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49" name="Oval 24"/>
            <p:cNvSpPr>
              <a:spLocks noChangeArrowheads="1"/>
            </p:cNvSpPr>
            <p:nvPr/>
          </p:nvSpPr>
          <p:spPr bwMode="auto">
            <a:xfrm>
              <a:off x="1156" y="3249"/>
              <a:ext cx="91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0" name="Oval 25"/>
            <p:cNvSpPr>
              <a:spLocks noChangeArrowheads="1"/>
            </p:cNvSpPr>
            <p:nvPr/>
          </p:nvSpPr>
          <p:spPr bwMode="auto">
            <a:xfrm>
              <a:off x="1156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1" name="Oval 26"/>
            <p:cNvSpPr>
              <a:spLocks noChangeArrowheads="1"/>
            </p:cNvSpPr>
            <p:nvPr/>
          </p:nvSpPr>
          <p:spPr bwMode="auto">
            <a:xfrm>
              <a:off x="1156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2" name="Oval 27"/>
            <p:cNvSpPr>
              <a:spLocks noChangeArrowheads="1"/>
            </p:cNvSpPr>
            <p:nvPr/>
          </p:nvSpPr>
          <p:spPr bwMode="auto">
            <a:xfrm>
              <a:off x="1156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3" name="Oval 28"/>
            <p:cNvSpPr>
              <a:spLocks noChangeArrowheads="1"/>
            </p:cNvSpPr>
            <p:nvPr/>
          </p:nvSpPr>
          <p:spPr bwMode="auto">
            <a:xfrm>
              <a:off x="1292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4" name="Oval 29"/>
            <p:cNvSpPr>
              <a:spLocks noChangeArrowheads="1"/>
            </p:cNvSpPr>
            <p:nvPr/>
          </p:nvSpPr>
          <p:spPr bwMode="auto">
            <a:xfrm>
              <a:off x="1292" y="3385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5" name="Oval 30"/>
            <p:cNvSpPr>
              <a:spLocks noChangeArrowheads="1"/>
            </p:cNvSpPr>
            <p:nvPr/>
          </p:nvSpPr>
          <p:spPr bwMode="auto">
            <a:xfrm>
              <a:off x="1292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6" name="Oval 31"/>
            <p:cNvSpPr>
              <a:spLocks noChangeArrowheads="1"/>
            </p:cNvSpPr>
            <p:nvPr/>
          </p:nvSpPr>
          <p:spPr bwMode="auto">
            <a:xfrm>
              <a:off x="1292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7" name="Oval 32"/>
            <p:cNvSpPr>
              <a:spLocks noChangeArrowheads="1"/>
            </p:cNvSpPr>
            <p:nvPr/>
          </p:nvSpPr>
          <p:spPr bwMode="auto">
            <a:xfrm>
              <a:off x="1292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7458" name="Line 33"/>
            <p:cNvSpPr>
              <a:spLocks noChangeShapeType="1"/>
            </p:cNvSpPr>
            <p:nvPr/>
          </p:nvSpPr>
          <p:spPr bwMode="auto">
            <a:xfrm flipH="1">
              <a:off x="1066" y="3430"/>
              <a:ext cx="136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17415" name="Picture 34" descr="dog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40" y="792440"/>
            <a:ext cx="10795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Line 35"/>
          <p:cNvSpPr>
            <a:spLocks noChangeShapeType="1"/>
          </p:cNvSpPr>
          <p:nvPr/>
        </p:nvSpPr>
        <p:spPr bwMode="auto">
          <a:xfrm flipV="1">
            <a:off x="7715090" y="5042178"/>
            <a:ext cx="144463" cy="288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pic>
        <p:nvPicPr>
          <p:cNvPr id="17417" name="Picture 36" descr="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15" y="1838603"/>
            <a:ext cx="10810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Line 37"/>
          <p:cNvSpPr>
            <a:spLocks noChangeShapeType="1"/>
          </p:cNvSpPr>
          <p:nvPr/>
        </p:nvSpPr>
        <p:spPr bwMode="auto">
          <a:xfrm flipV="1">
            <a:off x="8794590" y="1622703"/>
            <a:ext cx="144463" cy="288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grpSp>
        <p:nvGrpSpPr>
          <p:cNvPr id="17419" name="Group 41"/>
          <p:cNvGrpSpPr>
            <a:grpSpLocks/>
          </p:cNvGrpSpPr>
          <p:nvPr/>
        </p:nvGrpSpPr>
        <p:grpSpPr bwMode="auto">
          <a:xfrm>
            <a:off x="7500778" y="3026053"/>
            <a:ext cx="1077912" cy="1008062"/>
            <a:chOff x="2381" y="1434"/>
            <a:chExt cx="725" cy="590"/>
          </a:xfrm>
        </p:grpSpPr>
        <p:sp>
          <p:nvSpPr>
            <p:cNvPr id="17423" name="Rectangle 42"/>
            <p:cNvSpPr>
              <a:spLocks noChangeArrowheads="1"/>
            </p:cNvSpPr>
            <p:nvPr/>
          </p:nvSpPr>
          <p:spPr bwMode="auto">
            <a:xfrm>
              <a:off x="2381" y="1434"/>
              <a:ext cx="725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pic>
          <p:nvPicPr>
            <p:cNvPr id="17424" name="Picture 43" descr="nifcch1rd_20k_fig6_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615"/>
              <a:ext cx="27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Line 44"/>
            <p:cNvSpPr>
              <a:spLocks noChangeShapeType="1"/>
            </p:cNvSpPr>
            <p:nvPr/>
          </p:nvSpPr>
          <p:spPr bwMode="auto">
            <a:xfrm flipH="1" flipV="1">
              <a:off x="2744" y="1480"/>
              <a:ext cx="272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26" name="Line 45"/>
            <p:cNvSpPr>
              <a:spLocks noChangeShapeType="1"/>
            </p:cNvSpPr>
            <p:nvPr/>
          </p:nvSpPr>
          <p:spPr bwMode="auto">
            <a:xfrm flipH="1" flipV="1">
              <a:off x="2426" y="1570"/>
              <a:ext cx="273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27" name="Line 46"/>
            <p:cNvSpPr>
              <a:spLocks noChangeShapeType="1"/>
            </p:cNvSpPr>
            <p:nvPr/>
          </p:nvSpPr>
          <p:spPr bwMode="auto">
            <a:xfrm flipV="1">
              <a:off x="2698" y="1524"/>
              <a:ext cx="318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28" name="Line 47"/>
            <p:cNvSpPr>
              <a:spLocks noChangeShapeType="1"/>
            </p:cNvSpPr>
            <p:nvPr/>
          </p:nvSpPr>
          <p:spPr bwMode="auto">
            <a:xfrm flipV="1">
              <a:off x="2426" y="1479"/>
              <a:ext cx="318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29" name="Line 48"/>
            <p:cNvSpPr>
              <a:spLocks noChangeShapeType="1"/>
            </p:cNvSpPr>
            <p:nvPr/>
          </p:nvSpPr>
          <p:spPr bwMode="auto">
            <a:xfrm flipV="1">
              <a:off x="2698" y="1887"/>
              <a:ext cx="318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30" name="Line 49"/>
            <p:cNvSpPr>
              <a:spLocks noChangeShapeType="1"/>
            </p:cNvSpPr>
            <p:nvPr/>
          </p:nvSpPr>
          <p:spPr bwMode="auto">
            <a:xfrm>
              <a:off x="3016" y="1524"/>
              <a:ext cx="0" cy="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31" name="Line 50"/>
            <p:cNvSpPr>
              <a:spLocks noChangeShapeType="1"/>
            </p:cNvSpPr>
            <p:nvPr/>
          </p:nvSpPr>
          <p:spPr bwMode="auto">
            <a:xfrm>
              <a:off x="2426" y="1569"/>
              <a:ext cx="0" cy="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32" name="Line 51"/>
            <p:cNvSpPr>
              <a:spLocks noChangeShapeType="1"/>
            </p:cNvSpPr>
            <p:nvPr/>
          </p:nvSpPr>
          <p:spPr bwMode="auto">
            <a:xfrm>
              <a:off x="2698" y="1615"/>
              <a:ext cx="0" cy="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33" name="Line 52"/>
            <p:cNvSpPr>
              <a:spLocks noChangeShapeType="1"/>
            </p:cNvSpPr>
            <p:nvPr/>
          </p:nvSpPr>
          <p:spPr bwMode="auto">
            <a:xfrm flipH="1" flipV="1">
              <a:off x="2426" y="1933"/>
              <a:ext cx="273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7420" name="Line 53"/>
          <p:cNvSpPr>
            <a:spLocks noChangeShapeType="1"/>
          </p:cNvSpPr>
          <p:nvPr/>
        </p:nvSpPr>
        <p:spPr bwMode="auto">
          <a:xfrm flipV="1">
            <a:off x="8075453" y="3961090"/>
            <a:ext cx="144462" cy="288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421" name="Line 38"/>
          <p:cNvSpPr>
            <a:spLocks noChangeShapeType="1"/>
          </p:cNvSpPr>
          <p:nvPr/>
        </p:nvSpPr>
        <p:spPr bwMode="auto">
          <a:xfrm flipV="1">
            <a:off x="8437403" y="2775228"/>
            <a:ext cx="144462" cy="288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7422" name="Rectangle 54"/>
          <p:cNvSpPr>
            <a:spLocks noChangeArrowheads="1"/>
          </p:cNvSpPr>
          <p:nvPr/>
        </p:nvSpPr>
        <p:spPr bwMode="auto">
          <a:xfrm>
            <a:off x="-128357" y="2178798"/>
            <a:ext cx="820063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1800" b="1" dirty="0" err="1">
                <a:solidFill>
                  <a:srgbClr val="3366FF"/>
                </a:solidFill>
              </a:rPr>
              <a:t>Collaborations</a:t>
            </a:r>
            <a:endParaRPr lang="de-CH" altLang="es-ES_tradnl" sz="1800" b="1" dirty="0">
              <a:solidFill>
                <a:srgbClr val="3366FF"/>
              </a:solidFill>
            </a:endParaRPr>
          </a:p>
          <a:p>
            <a:pPr>
              <a:spcBef>
                <a:spcPts val="0"/>
              </a:spcBef>
            </a:pPr>
            <a:r>
              <a:rPr lang="de-CH" altLang="es-ES_tradnl" sz="1800" b="1" dirty="0"/>
              <a:t>UNIOVI: J. M. M. Aguado, B. Fern</a:t>
            </a:r>
            <a:r>
              <a:rPr lang="es-ES" altLang="es-ES_tradnl" sz="1800" b="1" dirty="0" err="1"/>
              <a:t>ández</a:t>
            </a:r>
            <a:r>
              <a:rPr lang="es-ES" altLang="es-ES_tradnl" sz="1800" b="1" dirty="0"/>
              <a:t>-Pérez, A. Rubio, J. L. R. Gallego, J. M. Recio, M. A. </a:t>
            </a:r>
            <a:r>
              <a:rPr lang="es-ES" altLang="es-ES_tradnl" sz="1800" b="1" dirty="0" err="1"/>
              <a:t>Salvadó</a:t>
            </a:r>
            <a:r>
              <a:rPr lang="es-ES" altLang="es-ES_tradnl" sz="1800" b="1" dirty="0"/>
              <a:t>, J. A. Blanco, P. </a:t>
            </a:r>
            <a:r>
              <a:rPr lang="es-ES" altLang="es-ES_tradnl" sz="1800" b="1" dirty="0" err="1"/>
              <a:t>Gorria</a:t>
            </a:r>
            <a:r>
              <a:rPr lang="es-ES" altLang="es-ES_tradnl" sz="1800" b="1" dirty="0"/>
              <a:t>, M. Rivas; </a:t>
            </a:r>
            <a:r>
              <a:rPr lang="de-CH" altLang="es-ES_tradnl" sz="1800" b="1" dirty="0"/>
              <a:t>BSC: J. J. Gutiérrez </a:t>
            </a:r>
          </a:p>
          <a:p>
            <a:r>
              <a:rPr lang="de-CH" altLang="es-ES_tradnl" sz="1800" b="1" dirty="0"/>
              <a:t>   IFN (UPM): J. M. </a:t>
            </a:r>
            <a:r>
              <a:rPr lang="de-CH" altLang="es-ES_tradnl" sz="1800" b="1" dirty="0" err="1"/>
              <a:t>Perlado</a:t>
            </a:r>
            <a:r>
              <a:rPr lang="de-CH" altLang="es-ES_tradnl" sz="1800" b="1" dirty="0"/>
              <a:t>, R. González-</a:t>
            </a:r>
            <a:r>
              <a:rPr lang="de-CH" altLang="es-ES_tradnl" sz="1800" b="1" dirty="0" err="1"/>
              <a:t>Arrabal</a:t>
            </a:r>
            <a:r>
              <a:rPr lang="de-CH" altLang="es-ES_tradnl" sz="1800" b="1" dirty="0"/>
              <a:t>, A. Rivera, O. Peña,</a:t>
            </a:r>
          </a:p>
          <a:p>
            <a:r>
              <a:rPr lang="de-CH" altLang="es-ES_tradnl" sz="1800" b="1" dirty="0"/>
              <a:t>J. </a:t>
            </a:r>
            <a:r>
              <a:rPr lang="de-CH" altLang="es-ES_tradnl" sz="1800" b="1" dirty="0" err="1"/>
              <a:t>Kohanoff</a:t>
            </a:r>
            <a:r>
              <a:rPr lang="de-CH" altLang="es-ES_tradnl" sz="1800" b="1" dirty="0"/>
              <a:t>; </a:t>
            </a:r>
            <a:r>
              <a:rPr lang="es-ES" altLang="es-ES_tradnl" sz="1800" b="1" dirty="0"/>
              <a:t>US: J. J. Plata, A. M. Márquez</a:t>
            </a:r>
            <a:r>
              <a:rPr lang="de-CH" altLang="es-ES_tradnl" sz="1800" b="1" dirty="0"/>
              <a:t>; </a:t>
            </a:r>
            <a:r>
              <a:rPr lang="de-CH" altLang="es-ES_tradnl" sz="1800" b="1" dirty="0" err="1"/>
              <a:t>ICAMCyL</a:t>
            </a:r>
            <a:r>
              <a:rPr lang="de-CH" altLang="es-ES_tradnl" sz="1800" b="1" dirty="0"/>
              <a:t>: S. </a:t>
            </a:r>
            <a:r>
              <a:rPr lang="de-CH" altLang="es-ES_tradnl" sz="1800" b="1" dirty="0" err="1"/>
              <a:t>Cuesta</a:t>
            </a:r>
            <a:r>
              <a:rPr lang="de-CH" altLang="es-ES_tradnl" sz="1800" b="1" dirty="0"/>
              <a:t>-López</a:t>
            </a:r>
            <a:endParaRPr lang="es-ES" altLang="es-ES_tradnl" sz="1800" b="1" dirty="0"/>
          </a:p>
          <a:p>
            <a:r>
              <a:rPr lang="de-CH" altLang="es-ES_tradnl" sz="1800" b="1" dirty="0"/>
              <a:t>HUCA: D. </a:t>
            </a:r>
            <a:r>
              <a:rPr lang="de-CH" altLang="es-ES_tradnl" sz="1800" b="1" dirty="0" err="1"/>
              <a:t>Rodr</a:t>
            </a:r>
            <a:r>
              <a:rPr lang="es-ES" altLang="es-ES_tradnl" sz="1800" b="1" dirty="0" err="1"/>
              <a:t>íguez</a:t>
            </a:r>
            <a:r>
              <a:rPr lang="es-ES" altLang="es-ES_tradnl" sz="1800" b="1" dirty="0"/>
              <a:t>-Latorre, A. </a:t>
            </a:r>
            <a:r>
              <a:rPr lang="es-ES" altLang="es-ES_tradnl" sz="1800" b="1" dirty="0" err="1"/>
              <a:t>Villacé</a:t>
            </a:r>
            <a:r>
              <a:rPr lang="es-ES" altLang="es-ES_tradnl" sz="1800" b="1" dirty="0"/>
              <a:t>, J. Fernández, S. Fernández</a:t>
            </a:r>
          </a:p>
          <a:p>
            <a:r>
              <a:rPr lang="de-CH" altLang="es-ES_tradnl" sz="1800" b="1" dirty="0"/>
              <a:t>HT-MAT (PSI): M. </a:t>
            </a:r>
            <a:r>
              <a:rPr lang="de-CH" altLang="es-ES_tradnl" sz="1800" b="1" dirty="0" err="1"/>
              <a:t>Pouchon</a:t>
            </a:r>
            <a:r>
              <a:rPr lang="de-CH" altLang="es-ES_tradnl" sz="1800" b="1" dirty="0"/>
              <a:t>, A. </a:t>
            </a:r>
            <a:r>
              <a:rPr lang="de-CH" altLang="es-ES_tradnl" sz="1800" b="1" dirty="0" err="1"/>
              <a:t>Froideval</a:t>
            </a:r>
            <a:r>
              <a:rPr lang="de-CH" altLang="es-ES_tradnl" sz="1800" b="1" dirty="0"/>
              <a:t>; </a:t>
            </a:r>
            <a:r>
              <a:rPr lang="de-CH" altLang="es-ES_tradnl" sz="1800" b="1" dirty="0" err="1"/>
              <a:t>Synapsis</a:t>
            </a:r>
            <a:r>
              <a:rPr lang="de-CH" altLang="es-ES_tradnl" sz="1800" b="1" dirty="0"/>
              <a:t>: I. García-</a:t>
            </a:r>
            <a:r>
              <a:rPr lang="de-CH" altLang="es-ES_tradnl" sz="1800" b="1" dirty="0" err="1"/>
              <a:t>Bragado</a:t>
            </a:r>
            <a:endParaRPr lang="de-CH" altLang="es-ES_tradnl" sz="1800" b="1" dirty="0"/>
          </a:p>
          <a:p>
            <a:r>
              <a:rPr lang="de-CH" altLang="es-ES_tradnl" sz="1800" b="1" dirty="0"/>
              <a:t>Princeton: R. Car; GWU: A. Caro; </a:t>
            </a:r>
            <a:r>
              <a:rPr lang="de-CH" altLang="es-ES_tradnl" sz="1800" b="1" dirty="0" err="1"/>
              <a:t>Clemson</a:t>
            </a:r>
            <a:r>
              <a:rPr lang="de-CH" altLang="es-ES_tradnl" sz="1800" b="1" dirty="0"/>
              <a:t>: E. Martínez; IC2N: A. </a:t>
            </a:r>
            <a:r>
              <a:rPr lang="de-CH" altLang="es-ES_tradnl" sz="1800" b="1" dirty="0" err="1"/>
              <a:t>Fraile</a:t>
            </a:r>
            <a:endParaRPr lang="de-CH" altLang="es-ES_tradnl" sz="1800" b="1" dirty="0"/>
          </a:p>
          <a:p>
            <a:r>
              <a:rPr lang="de-CH" altLang="es-ES_tradnl" sz="1800" b="1" dirty="0"/>
              <a:t>Texas A&amp;M: M. </a:t>
            </a:r>
            <a:r>
              <a:rPr lang="de-CH" altLang="es-ES_tradnl" sz="1800" b="1" dirty="0" err="1"/>
              <a:t>Demkowicz</a:t>
            </a:r>
            <a:r>
              <a:rPr lang="de-CH" altLang="es-ES_tradnl" sz="1800" b="1" dirty="0"/>
              <a:t>; LLNL: M. Victoria, A. Tamm</a:t>
            </a:r>
          </a:p>
          <a:p>
            <a:r>
              <a:rPr lang="de-CH" altLang="es-ES_tradnl" sz="1800" b="1" dirty="0"/>
              <a:t>NOMATEN: J. Domínguez; CTU: T. </a:t>
            </a:r>
            <a:r>
              <a:rPr lang="de-CH" altLang="es-ES_tradnl" sz="1800" b="1" dirty="0" err="1"/>
              <a:t>Polcar</a:t>
            </a:r>
            <a:r>
              <a:rPr lang="de-CH" altLang="es-ES_tradnl" sz="1800" b="1" dirty="0"/>
              <a:t>, L. Juha; </a:t>
            </a:r>
            <a:r>
              <a:rPr lang="de-CH" altLang="es-ES_tradnl" sz="1800" b="1" dirty="0" err="1"/>
              <a:t>NGune</a:t>
            </a:r>
            <a:r>
              <a:rPr lang="de-CH" altLang="es-ES_tradnl" sz="1800" b="1" dirty="0"/>
              <a:t>: P. </a:t>
            </a:r>
            <a:r>
              <a:rPr lang="de-CH" altLang="es-ES_tradnl" sz="1800" b="1" dirty="0" err="1"/>
              <a:t>Piaggi</a:t>
            </a:r>
            <a:endParaRPr lang="de-CH" altLang="es-ES_tradnl" sz="1800" b="1" dirty="0"/>
          </a:p>
          <a:p>
            <a:r>
              <a:rPr lang="de-CH" altLang="es-ES_tradnl" sz="1800" b="1" dirty="0"/>
              <a:t>IT4I: S. </a:t>
            </a:r>
            <a:r>
              <a:rPr lang="de-CH" altLang="es-ES_tradnl" sz="1800" b="1" dirty="0" err="1"/>
              <a:t>Arapan</a:t>
            </a:r>
            <a:r>
              <a:rPr lang="de-CH" altLang="es-ES_tradnl" sz="1800" b="1" dirty="0"/>
              <a:t>, D. </a:t>
            </a:r>
            <a:r>
              <a:rPr lang="de-CH" altLang="es-ES_tradnl" sz="1800" b="1" dirty="0" err="1"/>
              <a:t>Legut</a:t>
            </a:r>
            <a:r>
              <a:rPr lang="de-CH" altLang="es-ES_tradnl" sz="1800" b="1" dirty="0"/>
              <a:t>, I. </a:t>
            </a:r>
            <a:r>
              <a:rPr lang="de-CH" altLang="es-ES_tradnl" sz="1800" b="1" dirty="0" err="1"/>
              <a:t>Korniienko</a:t>
            </a:r>
            <a:r>
              <a:rPr lang="de-CH" altLang="es-ES_tradnl" sz="1800" b="1" dirty="0"/>
              <a:t>; UNICA: F. </a:t>
            </a:r>
            <a:r>
              <a:rPr lang="de-CH" altLang="es-ES_tradnl" sz="1800" b="1" dirty="0" err="1"/>
              <a:t>Delogu</a:t>
            </a:r>
            <a:r>
              <a:rPr lang="de-CH" altLang="es-ES_tradnl" sz="1800" b="1" dirty="0"/>
              <a:t>, M. </a:t>
            </a:r>
            <a:r>
              <a:rPr lang="de-CH" altLang="es-ES_tradnl" sz="1800" b="1" dirty="0" err="1"/>
              <a:t>Mascia</a:t>
            </a:r>
            <a:r>
              <a:rPr lang="de-CH" altLang="es-ES_tradnl" sz="1800" b="1" dirty="0"/>
              <a:t>, A. </a:t>
            </a:r>
            <a:r>
              <a:rPr lang="de-CH" altLang="es-ES_tradnl" sz="1800" b="1" dirty="0" err="1"/>
              <a:t>Locci</a:t>
            </a:r>
            <a:endParaRPr lang="de-CH" altLang="es-ES_tradnl" sz="1800" b="1" dirty="0"/>
          </a:p>
          <a:p>
            <a:r>
              <a:rPr lang="de-CH" altLang="es-ES_tradnl" sz="1800" b="1" dirty="0"/>
              <a:t>ENEA: M. L. </a:t>
            </a:r>
            <a:r>
              <a:rPr lang="de-CH" altLang="es-ES_tradnl" sz="1800" b="1" dirty="0" err="1"/>
              <a:t>Grilli</a:t>
            </a:r>
            <a:r>
              <a:rPr lang="de-CH" altLang="es-ES_tradnl" sz="1800" b="1" dirty="0"/>
              <a:t>, A. Rizzo, D. </a:t>
            </a:r>
            <a:r>
              <a:rPr lang="de-CH" altLang="es-ES_tradnl" sz="1800" b="1" dirty="0" err="1"/>
              <a:t>Valerini</a:t>
            </a:r>
            <a:r>
              <a:rPr lang="de-CH" altLang="es-ES_tradnl" sz="1800" b="1" dirty="0"/>
              <a:t>; </a:t>
            </a:r>
            <a:r>
              <a:rPr lang="de-CH" altLang="es-ES_tradnl" sz="1800" b="1" dirty="0" err="1"/>
              <a:t>UTartu</a:t>
            </a:r>
            <a:r>
              <a:rPr lang="de-CH" altLang="es-ES_tradnl" sz="1800" b="1" dirty="0"/>
              <a:t>: A. </a:t>
            </a:r>
            <a:r>
              <a:rPr lang="de-CH" altLang="es-ES_tradnl" sz="1800" b="1" dirty="0" err="1"/>
              <a:t>Aabloo</a:t>
            </a:r>
            <a:r>
              <a:rPr lang="de-CH" altLang="es-ES_tradnl" sz="1800" b="1" dirty="0"/>
              <a:t>, V. </a:t>
            </a:r>
            <a:r>
              <a:rPr lang="de-CH" altLang="es-ES_tradnl" sz="1800" b="1" dirty="0" err="1"/>
              <a:t>Zadin</a:t>
            </a:r>
            <a:endParaRPr lang="de-CH" altLang="es-ES_tradnl" sz="1800" b="1" dirty="0"/>
          </a:p>
          <a:p>
            <a:r>
              <a:rPr lang="de-CH" altLang="es-ES_tradnl" sz="1800" b="1" dirty="0"/>
              <a:t>U. Helsinki: K. </a:t>
            </a:r>
            <a:r>
              <a:rPr lang="de-CH" altLang="es-ES_tradnl" sz="1800" b="1" dirty="0" err="1"/>
              <a:t>Nordlund</a:t>
            </a:r>
            <a:r>
              <a:rPr lang="de-CH" altLang="es-ES_tradnl" sz="1800" b="1" dirty="0"/>
              <a:t>, F. </a:t>
            </a:r>
            <a:r>
              <a:rPr lang="de-CH" altLang="es-ES_tradnl" sz="1800" b="1" dirty="0" err="1"/>
              <a:t>Djurabekova</a:t>
            </a:r>
            <a:r>
              <a:rPr lang="de-CH" altLang="es-ES_tradnl" sz="1800" b="1" dirty="0"/>
              <a:t>, A. López-</a:t>
            </a:r>
            <a:r>
              <a:rPr lang="de-CH" altLang="es-ES_tradnl" sz="1800" b="1" dirty="0" err="1"/>
              <a:t>Cazalilla</a:t>
            </a:r>
            <a:endParaRPr lang="de-CH" altLang="es-ES_tradnl" sz="1800" b="1" dirty="0"/>
          </a:p>
          <a:p>
            <a:r>
              <a:rPr lang="de-CH" altLang="es-ES_tradnl" sz="1800" b="1" dirty="0"/>
              <a:t>LSBU: S. </a:t>
            </a:r>
            <a:r>
              <a:rPr lang="de-CH" altLang="es-ES_tradnl" sz="1800" b="1" dirty="0" err="1"/>
              <a:t>Goel</a:t>
            </a:r>
            <a:r>
              <a:rPr lang="de-CH" altLang="es-ES_tradnl" sz="1800" b="1" dirty="0"/>
              <a:t>, G. </a:t>
            </a:r>
            <a:r>
              <a:rPr lang="de-CH" altLang="es-ES_tradnl" sz="1800" b="1" dirty="0" err="1"/>
              <a:t>Goel</a:t>
            </a:r>
            <a:r>
              <a:rPr lang="de-CH" altLang="es-ES_tradnl" sz="1800" b="1" dirty="0"/>
              <a:t>; </a:t>
            </a:r>
            <a:r>
              <a:rPr lang="de-CH" altLang="es-ES_tradnl" sz="1800" b="1" dirty="0" err="1"/>
              <a:t>UUppsala</a:t>
            </a:r>
            <a:r>
              <a:rPr lang="de-CH" altLang="es-ES_tradnl" sz="1800" b="1" dirty="0"/>
              <a:t>: M. </a:t>
            </a:r>
            <a:r>
              <a:rPr lang="de-CH" altLang="es-ES_tradnl" sz="1800" b="1" dirty="0" err="1"/>
              <a:t>Klintenberg</a:t>
            </a:r>
            <a:r>
              <a:rPr lang="de-CH" altLang="es-ES_tradnl" sz="1800" b="1" dirty="0"/>
              <a:t>, E. </a:t>
            </a:r>
            <a:r>
              <a:rPr lang="de-CH" altLang="es-ES_tradnl" sz="1800" b="1" dirty="0" err="1"/>
              <a:t>Metsanurk</a:t>
            </a:r>
            <a:endParaRPr lang="de-CH" altLang="es-ES_tradnl" sz="1800" b="1" dirty="0"/>
          </a:p>
          <a:p>
            <a:r>
              <a:rPr lang="de-CH" altLang="es-ES_tradnl" sz="1800" b="1" dirty="0"/>
              <a:t>COST CRM-EXTREME, ITHACA, COST TUMIEE, COST </a:t>
            </a:r>
            <a:r>
              <a:rPr lang="de-CH" altLang="es-ES_tradnl" sz="1800" b="1" dirty="0" err="1"/>
              <a:t>EuMINe</a:t>
            </a:r>
            <a:r>
              <a:rPr lang="de-CH" altLang="es-ES_tradnl" sz="1800" b="1" dirty="0"/>
              <a:t>, COST EU-MACE, SOCIEMAT, CEMAG, AUSE, SETN, CEIDEN, EMMC,</a:t>
            </a:r>
          </a:p>
          <a:p>
            <a:r>
              <a:rPr lang="de-CH" altLang="es-ES_tradnl" sz="1800" b="1" dirty="0"/>
              <a:t>EERA-JPNM, TMS, ERRIN, S3P</a:t>
            </a:r>
          </a:p>
        </p:txBody>
      </p:sp>
      <p:sp>
        <p:nvSpPr>
          <p:cNvPr id="53" name="Rectangle 43"/>
          <p:cNvSpPr>
            <a:spLocks noChangeArrowheads="1"/>
          </p:cNvSpPr>
          <p:nvPr/>
        </p:nvSpPr>
        <p:spPr bwMode="auto">
          <a:xfrm>
            <a:off x="916781" y="95819"/>
            <a:ext cx="7310437" cy="5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s-ES_tradnl" sz="4000" b="1" dirty="0">
                <a:solidFill>
                  <a:srgbClr val="FF0000"/>
                </a:solidFill>
              </a:rPr>
              <a:t>CIMACO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393A3D15-A6D2-644A-98E7-F4A91B43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04" y="665602"/>
            <a:ext cx="7397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3200" b="1" dirty="0" err="1">
                <a:solidFill>
                  <a:srgbClr val="0000FF"/>
                </a:solidFill>
              </a:rPr>
              <a:t>Computational</a:t>
            </a:r>
            <a:r>
              <a:rPr lang="de-CH" altLang="es-ES_tradnl" sz="3200" b="1" dirty="0">
                <a:solidFill>
                  <a:srgbClr val="0000FF"/>
                </a:solidFill>
              </a:rPr>
              <a:t> Materials Science </a:t>
            </a:r>
            <a:r>
              <a:rPr lang="de-CH" altLang="es-ES_tradnl" sz="3200" b="1" dirty="0" err="1">
                <a:solidFill>
                  <a:srgbClr val="0000FF"/>
                </a:solidFill>
              </a:rPr>
              <a:t>and</a:t>
            </a:r>
            <a:r>
              <a:rPr lang="de-CH" altLang="es-ES_tradnl" sz="3200" b="1" dirty="0">
                <a:solidFill>
                  <a:srgbClr val="0000FF"/>
                </a:solidFill>
              </a:rPr>
              <a:t> </a:t>
            </a:r>
            <a:r>
              <a:rPr lang="de-CH" altLang="es-ES_tradnl" sz="3200" b="1" dirty="0" err="1">
                <a:solidFill>
                  <a:srgbClr val="0000FF"/>
                </a:solidFill>
              </a:rPr>
              <a:t>Multiscale</a:t>
            </a:r>
            <a:r>
              <a:rPr lang="de-CH" altLang="es-ES_tradnl" sz="3200" b="1" dirty="0">
                <a:solidFill>
                  <a:srgbClr val="0000FF"/>
                </a:solidFill>
              </a:rPr>
              <a:t> </a:t>
            </a:r>
            <a:r>
              <a:rPr lang="de-CH" altLang="es-ES_tradnl" sz="3200" b="1" dirty="0" err="1">
                <a:solidFill>
                  <a:srgbClr val="0000FF"/>
                </a:solidFill>
              </a:rPr>
              <a:t>Modelling</a:t>
            </a:r>
            <a:r>
              <a:rPr lang="de-CH" altLang="es-ES_tradnl" sz="3200" b="1" dirty="0">
                <a:solidFill>
                  <a:srgbClr val="0000FF"/>
                </a:solidFill>
              </a:rPr>
              <a:t> at </a:t>
            </a:r>
            <a:r>
              <a:rPr lang="de-CH" altLang="es-ES_tradnl" sz="3200" b="1" dirty="0" err="1">
                <a:solidFill>
                  <a:srgbClr val="0000FF"/>
                </a:solidFill>
              </a:rPr>
              <a:t>Uniovi</a:t>
            </a:r>
            <a:endParaRPr lang="en-US" altLang="es-ES_tradnl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bo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681413"/>
            <a:ext cx="19462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Picture 2" descr="fe12_diagonal_box"/>
          <p:cNvSpPr>
            <a:spLocks noChangeAspect="1" noChangeArrowheads="1"/>
          </p:cNvSpPr>
          <p:nvPr/>
        </p:nvSpPr>
        <p:spPr bwMode="auto">
          <a:xfrm>
            <a:off x="2916238" y="3541713"/>
            <a:ext cx="18716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s-ES" altLang="es-ES_tradnl"/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4787900" y="2806700"/>
            <a:ext cx="1584325" cy="1368425"/>
            <a:chOff x="2381" y="1434"/>
            <a:chExt cx="725" cy="590"/>
          </a:xfrm>
        </p:grpSpPr>
        <p:sp>
          <p:nvSpPr>
            <p:cNvPr id="19514" name="Rectangle 5"/>
            <p:cNvSpPr>
              <a:spLocks noChangeArrowheads="1"/>
            </p:cNvSpPr>
            <p:nvPr/>
          </p:nvSpPr>
          <p:spPr bwMode="auto">
            <a:xfrm>
              <a:off x="2381" y="1434"/>
              <a:ext cx="725" cy="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pic>
          <p:nvPicPr>
            <p:cNvPr id="19515" name="Picture 6" descr="nifcch1rd_20k_fig6_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615"/>
              <a:ext cx="27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6" name="Line 7"/>
            <p:cNvSpPr>
              <a:spLocks noChangeShapeType="1"/>
            </p:cNvSpPr>
            <p:nvPr/>
          </p:nvSpPr>
          <p:spPr bwMode="auto">
            <a:xfrm flipH="1" flipV="1">
              <a:off x="2744" y="1480"/>
              <a:ext cx="272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17" name="Line 8"/>
            <p:cNvSpPr>
              <a:spLocks noChangeShapeType="1"/>
            </p:cNvSpPr>
            <p:nvPr/>
          </p:nvSpPr>
          <p:spPr bwMode="auto">
            <a:xfrm flipH="1" flipV="1">
              <a:off x="2426" y="1570"/>
              <a:ext cx="273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18" name="Line 9"/>
            <p:cNvSpPr>
              <a:spLocks noChangeShapeType="1"/>
            </p:cNvSpPr>
            <p:nvPr/>
          </p:nvSpPr>
          <p:spPr bwMode="auto">
            <a:xfrm flipV="1">
              <a:off x="2698" y="1524"/>
              <a:ext cx="318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19" name="Line 10"/>
            <p:cNvSpPr>
              <a:spLocks noChangeShapeType="1"/>
            </p:cNvSpPr>
            <p:nvPr/>
          </p:nvSpPr>
          <p:spPr bwMode="auto">
            <a:xfrm flipV="1">
              <a:off x="2426" y="1479"/>
              <a:ext cx="318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20" name="Line 11"/>
            <p:cNvSpPr>
              <a:spLocks noChangeShapeType="1"/>
            </p:cNvSpPr>
            <p:nvPr/>
          </p:nvSpPr>
          <p:spPr bwMode="auto">
            <a:xfrm flipV="1">
              <a:off x="2698" y="1887"/>
              <a:ext cx="318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21" name="Line 12"/>
            <p:cNvSpPr>
              <a:spLocks noChangeShapeType="1"/>
            </p:cNvSpPr>
            <p:nvPr/>
          </p:nvSpPr>
          <p:spPr bwMode="auto">
            <a:xfrm>
              <a:off x="3016" y="1524"/>
              <a:ext cx="0" cy="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22" name="Line 13"/>
            <p:cNvSpPr>
              <a:spLocks noChangeShapeType="1"/>
            </p:cNvSpPr>
            <p:nvPr/>
          </p:nvSpPr>
          <p:spPr bwMode="auto">
            <a:xfrm>
              <a:off x="2426" y="1569"/>
              <a:ext cx="0" cy="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23" name="Line 14"/>
            <p:cNvSpPr>
              <a:spLocks noChangeShapeType="1"/>
            </p:cNvSpPr>
            <p:nvPr/>
          </p:nvSpPr>
          <p:spPr bwMode="auto">
            <a:xfrm>
              <a:off x="2698" y="1615"/>
              <a:ext cx="0" cy="3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24" name="Line 15"/>
            <p:cNvSpPr>
              <a:spLocks noChangeShapeType="1"/>
            </p:cNvSpPr>
            <p:nvPr/>
          </p:nvSpPr>
          <p:spPr bwMode="auto">
            <a:xfrm flipH="1" flipV="1">
              <a:off x="2426" y="1933"/>
              <a:ext cx="273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9460" name="Group 16"/>
          <p:cNvGrpSpPr>
            <a:grpSpLocks/>
          </p:cNvGrpSpPr>
          <p:nvPr/>
        </p:nvGrpSpPr>
        <p:grpSpPr bwMode="auto">
          <a:xfrm>
            <a:off x="1403350" y="4514850"/>
            <a:ext cx="1247775" cy="1171575"/>
            <a:chOff x="748" y="3113"/>
            <a:chExt cx="635" cy="634"/>
          </a:xfrm>
        </p:grpSpPr>
        <p:sp>
          <p:nvSpPr>
            <p:cNvPr id="19489" name="Oval 17"/>
            <p:cNvSpPr>
              <a:spLocks noChangeArrowheads="1"/>
            </p:cNvSpPr>
            <p:nvPr/>
          </p:nvSpPr>
          <p:spPr bwMode="auto">
            <a:xfrm>
              <a:off x="748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0" name="Oval 18"/>
            <p:cNvSpPr>
              <a:spLocks noChangeArrowheads="1"/>
            </p:cNvSpPr>
            <p:nvPr/>
          </p:nvSpPr>
          <p:spPr bwMode="auto">
            <a:xfrm>
              <a:off x="748" y="3385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1" name="Oval 19"/>
            <p:cNvSpPr>
              <a:spLocks noChangeArrowheads="1"/>
            </p:cNvSpPr>
            <p:nvPr/>
          </p:nvSpPr>
          <p:spPr bwMode="auto">
            <a:xfrm>
              <a:off x="748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2" name="Oval 20"/>
            <p:cNvSpPr>
              <a:spLocks noChangeArrowheads="1"/>
            </p:cNvSpPr>
            <p:nvPr/>
          </p:nvSpPr>
          <p:spPr bwMode="auto">
            <a:xfrm>
              <a:off x="748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3" name="Oval 21"/>
            <p:cNvSpPr>
              <a:spLocks noChangeArrowheads="1"/>
            </p:cNvSpPr>
            <p:nvPr/>
          </p:nvSpPr>
          <p:spPr bwMode="auto">
            <a:xfrm>
              <a:off x="748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4" name="Oval 22"/>
            <p:cNvSpPr>
              <a:spLocks noChangeArrowheads="1"/>
            </p:cNvSpPr>
            <p:nvPr/>
          </p:nvSpPr>
          <p:spPr bwMode="auto">
            <a:xfrm>
              <a:off x="884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5" name="Oval 23"/>
            <p:cNvSpPr>
              <a:spLocks noChangeArrowheads="1"/>
            </p:cNvSpPr>
            <p:nvPr/>
          </p:nvSpPr>
          <p:spPr bwMode="auto">
            <a:xfrm>
              <a:off x="884" y="3385"/>
              <a:ext cx="91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6" name="Oval 24"/>
            <p:cNvSpPr>
              <a:spLocks noChangeArrowheads="1"/>
            </p:cNvSpPr>
            <p:nvPr/>
          </p:nvSpPr>
          <p:spPr bwMode="auto">
            <a:xfrm>
              <a:off x="884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7" name="Oval 25"/>
            <p:cNvSpPr>
              <a:spLocks noChangeArrowheads="1"/>
            </p:cNvSpPr>
            <p:nvPr/>
          </p:nvSpPr>
          <p:spPr bwMode="auto">
            <a:xfrm>
              <a:off x="884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8" name="Oval 26"/>
            <p:cNvSpPr>
              <a:spLocks noChangeArrowheads="1"/>
            </p:cNvSpPr>
            <p:nvPr/>
          </p:nvSpPr>
          <p:spPr bwMode="auto">
            <a:xfrm>
              <a:off x="884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499" name="Oval 27"/>
            <p:cNvSpPr>
              <a:spLocks noChangeArrowheads="1"/>
            </p:cNvSpPr>
            <p:nvPr/>
          </p:nvSpPr>
          <p:spPr bwMode="auto">
            <a:xfrm>
              <a:off x="1020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0" name="Oval 28"/>
            <p:cNvSpPr>
              <a:spLocks noChangeArrowheads="1"/>
            </p:cNvSpPr>
            <p:nvPr/>
          </p:nvSpPr>
          <p:spPr bwMode="auto">
            <a:xfrm>
              <a:off x="1020" y="3385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1" name="Oval 29"/>
            <p:cNvSpPr>
              <a:spLocks noChangeArrowheads="1"/>
            </p:cNvSpPr>
            <p:nvPr/>
          </p:nvSpPr>
          <p:spPr bwMode="auto">
            <a:xfrm>
              <a:off x="1020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2" name="Oval 30"/>
            <p:cNvSpPr>
              <a:spLocks noChangeArrowheads="1"/>
            </p:cNvSpPr>
            <p:nvPr/>
          </p:nvSpPr>
          <p:spPr bwMode="auto">
            <a:xfrm>
              <a:off x="1020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3" name="Oval 31"/>
            <p:cNvSpPr>
              <a:spLocks noChangeArrowheads="1"/>
            </p:cNvSpPr>
            <p:nvPr/>
          </p:nvSpPr>
          <p:spPr bwMode="auto">
            <a:xfrm>
              <a:off x="1020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4" name="Oval 32"/>
            <p:cNvSpPr>
              <a:spLocks noChangeArrowheads="1"/>
            </p:cNvSpPr>
            <p:nvPr/>
          </p:nvSpPr>
          <p:spPr bwMode="auto">
            <a:xfrm>
              <a:off x="1156" y="3249"/>
              <a:ext cx="91" cy="9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5" name="Oval 33"/>
            <p:cNvSpPr>
              <a:spLocks noChangeArrowheads="1"/>
            </p:cNvSpPr>
            <p:nvPr/>
          </p:nvSpPr>
          <p:spPr bwMode="auto">
            <a:xfrm>
              <a:off x="1156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6" name="Oval 34"/>
            <p:cNvSpPr>
              <a:spLocks noChangeArrowheads="1"/>
            </p:cNvSpPr>
            <p:nvPr/>
          </p:nvSpPr>
          <p:spPr bwMode="auto">
            <a:xfrm>
              <a:off x="1156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7" name="Oval 35"/>
            <p:cNvSpPr>
              <a:spLocks noChangeArrowheads="1"/>
            </p:cNvSpPr>
            <p:nvPr/>
          </p:nvSpPr>
          <p:spPr bwMode="auto">
            <a:xfrm>
              <a:off x="1156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8" name="Oval 36"/>
            <p:cNvSpPr>
              <a:spLocks noChangeArrowheads="1"/>
            </p:cNvSpPr>
            <p:nvPr/>
          </p:nvSpPr>
          <p:spPr bwMode="auto">
            <a:xfrm>
              <a:off x="1292" y="3249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09" name="Oval 37"/>
            <p:cNvSpPr>
              <a:spLocks noChangeArrowheads="1"/>
            </p:cNvSpPr>
            <p:nvPr/>
          </p:nvSpPr>
          <p:spPr bwMode="auto">
            <a:xfrm>
              <a:off x="1292" y="3385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10" name="Oval 38"/>
            <p:cNvSpPr>
              <a:spLocks noChangeArrowheads="1"/>
            </p:cNvSpPr>
            <p:nvPr/>
          </p:nvSpPr>
          <p:spPr bwMode="auto">
            <a:xfrm>
              <a:off x="1292" y="3521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11" name="Oval 39"/>
            <p:cNvSpPr>
              <a:spLocks noChangeArrowheads="1"/>
            </p:cNvSpPr>
            <p:nvPr/>
          </p:nvSpPr>
          <p:spPr bwMode="auto">
            <a:xfrm>
              <a:off x="1292" y="3657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12" name="Oval 40"/>
            <p:cNvSpPr>
              <a:spLocks noChangeArrowheads="1"/>
            </p:cNvSpPr>
            <p:nvPr/>
          </p:nvSpPr>
          <p:spPr bwMode="auto">
            <a:xfrm>
              <a:off x="1292" y="3113"/>
              <a:ext cx="91" cy="9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  <p:sp>
          <p:nvSpPr>
            <p:cNvPr id="19513" name="Line 41"/>
            <p:cNvSpPr>
              <a:spLocks noChangeShapeType="1"/>
            </p:cNvSpPr>
            <p:nvPr/>
          </p:nvSpPr>
          <p:spPr bwMode="auto">
            <a:xfrm flipH="1">
              <a:off x="1066" y="3430"/>
              <a:ext cx="136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19461" name="Picture 42" descr="fig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97050"/>
            <a:ext cx="15843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4"/>
          <p:cNvSpPr txBox="1">
            <a:spLocks noChangeArrowheads="1"/>
          </p:cNvSpPr>
          <p:nvPr/>
        </p:nvSpPr>
        <p:spPr bwMode="auto">
          <a:xfrm>
            <a:off x="287338" y="1366838"/>
            <a:ext cx="692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1600"/>
              <a:t>Time [s]</a:t>
            </a:r>
          </a:p>
        </p:txBody>
      </p:sp>
      <p:sp>
        <p:nvSpPr>
          <p:cNvPr id="19463" name="Text Box 45"/>
          <p:cNvSpPr txBox="1">
            <a:spLocks noChangeArrowheads="1"/>
          </p:cNvSpPr>
          <p:nvPr/>
        </p:nvSpPr>
        <p:spPr bwMode="auto">
          <a:xfrm>
            <a:off x="234950" y="1727200"/>
            <a:ext cx="69373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1800"/>
              <a:t>10</a:t>
            </a:r>
            <a:r>
              <a:rPr lang="de-CH" altLang="es-ES_tradnl" sz="1800" baseline="30000"/>
              <a:t>0</a:t>
            </a:r>
          </a:p>
          <a:p>
            <a:endParaRPr lang="de-CH" altLang="es-ES_tradnl" sz="1800"/>
          </a:p>
          <a:p>
            <a:endParaRPr lang="de-CH" altLang="es-ES_tradnl" sz="1800"/>
          </a:p>
          <a:p>
            <a:r>
              <a:rPr lang="de-CH" altLang="es-ES_tradnl" sz="1800"/>
              <a:t>10</a:t>
            </a:r>
            <a:r>
              <a:rPr lang="de-CH" altLang="es-ES_tradnl" sz="1800" baseline="30000"/>
              <a:t>-3</a:t>
            </a:r>
          </a:p>
          <a:p>
            <a:endParaRPr lang="de-CH" altLang="es-ES_tradnl" sz="1800"/>
          </a:p>
          <a:p>
            <a:endParaRPr lang="de-CH" altLang="es-ES_tradnl" sz="1800"/>
          </a:p>
          <a:p>
            <a:r>
              <a:rPr lang="de-CH" altLang="es-ES_tradnl" sz="1800"/>
              <a:t>10</a:t>
            </a:r>
            <a:r>
              <a:rPr lang="de-CH" altLang="es-ES_tradnl" sz="1800" baseline="30000"/>
              <a:t>-6</a:t>
            </a:r>
          </a:p>
          <a:p>
            <a:endParaRPr lang="de-CH" altLang="es-ES_tradnl" sz="1800"/>
          </a:p>
          <a:p>
            <a:endParaRPr lang="de-CH" altLang="es-ES_tradnl" sz="1800"/>
          </a:p>
          <a:p>
            <a:r>
              <a:rPr lang="de-CH" altLang="es-ES_tradnl" sz="1800"/>
              <a:t>10</a:t>
            </a:r>
            <a:r>
              <a:rPr lang="de-CH" altLang="es-ES_tradnl" sz="1800" baseline="30000"/>
              <a:t>-9</a:t>
            </a:r>
          </a:p>
          <a:p>
            <a:endParaRPr lang="de-CH" altLang="es-ES_tradnl" sz="1800"/>
          </a:p>
          <a:p>
            <a:endParaRPr lang="de-CH" altLang="es-ES_tradnl" sz="1800"/>
          </a:p>
          <a:p>
            <a:r>
              <a:rPr lang="de-CH" altLang="es-ES_tradnl" sz="1800"/>
              <a:t>10</a:t>
            </a:r>
            <a:r>
              <a:rPr lang="de-CH" altLang="es-ES_tradnl" sz="1800" baseline="30000"/>
              <a:t>-12</a:t>
            </a:r>
          </a:p>
          <a:p>
            <a:endParaRPr lang="de-CH" altLang="es-ES_tradnl" sz="1800"/>
          </a:p>
          <a:p>
            <a:r>
              <a:rPr lang="de-CH" altLang="es-ES_tradnl" sz="1800"/>
              <a:t>10</a:t>
            </a:r>
            <a:r>
              <a:rPr lang="de-CH" altLang="es-ES_tradnl" sz="1800" baseline="30000"/>
              <a:t>-15</a:t>
            </a:r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1042988" y="1727200"/>
            <a:ext cx="0" cy="4141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19465" name="Text Box 47"/>
          <p:cNvSpPr txBox="1">
            <a:spLocks noChangeArrowheads="1"/>
          </p:cNvSpPr>
          <p:nvPr/>
        </p:nvSpPr>
        <p:spPr bwMode="auto">
          <a:xfrm>
            <a:off x="1085850" y="5988050"/>
            <a:ext cx="6804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1800"/>
              <a:t>10</a:t>
            </a:r>
            <a:r>
              <a:rPr lang="de-CH" altLang="es-ES_tradnl" sz="1800" baseline="30000"/>
              <a:t>-10</a:t>
            </a:r>
            <a:r>
              <a:rPr lang="de-CH" altLang="es-ES_tradnl" sz="1800"/>
              <a:t>          10</a:t>
            </a:r>
            <a:r>
              <a:rPr lang="de-CH" altLang="es-ES_tradnl" sz="1800" baseline="30000"/>
              <a:t>-9</a:t>
            </a:r>
            <a:r>
              <a:rPr lang="de-CH" altLang="es-ES_tradnl" sz="1800"/>
              <a:t>                       10</a:t>
            </a:r>
            <a:r>
              <a:rPr lang="de-CH" altLang="es-ES_tradnl" sz="1800" baseline="30000"/>
              <a:t>-6</a:t>
            </a:r>
            <a:r>
              <a:rPr lang="de-CH" altLang="es-ES_tradnl" sz="1800"/>
              <a:t>                     10</a:t>
            </a:r>
            <a:r>
              <a:rPr lang="de-CH" altLang="es-ES_tradnl" sz="1800" baseline="30000"/>
              <a:t>-3</a:t>
            </a:r>
            <a:r>
              <a:rPr lang="de-CH" altLang="es-ES_tradnl" sz="1800"/>
              <a:t>                     10</a:t>
            </a:r>
            <a:r>
              <a:rPr lang="de-CH" altLang="es-ES_tradnl" sz="1800" baseline="30000"/>
              <a:t>0</a:t>
            </a:r>
            <a:r>
              <a:rPr lang="de-CH" altLang="es-ES_tradnl" sz="1800"/>
              <a:t> </a:t>
            </a:r>
          </a:p>
        </p:txBody>
      </p:sp>
      <p:sp>
        <p:nvSpPr>
          <p:cNvPr id="19466" name="Text Box 48"/>
          <p:cNvSpPr txBox="1">
            <a:spLocks noChangeArrowheads="1"/>
          </p:cNvSpPr>
          <p:nvPr/>
        </p:nvSpPr>
        <p:spPr bwMode="auto">
          <a:xfrm>
            <a:off x="7900988" y="5975350"/>
            <a:ext cx="93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1600"/>
              <a:t>Length [m]</a:t>
            </a:r>
          </a:p>
        </p:txBody>
      </p:sp>
      <p:sp>
        <p:nvSpPr>
          <p:cNvPr id="19467" name="Line 49"/>
          <p:cNvSpPr>
            <a:spLocks noChangeShapeType="1"/>
          </p:cNvSpPr>
          <p:nvPr/>
        </p:nvSpPr>
        <p:spPr bwMode="auto">
          <a:xfrm rot="16200000" flipV="1">
            <a:off x="4797426" y="2168525"/>
            <a:ext cx="0" cy="7470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47" name="Rectangle 51"/>
          <p:cNvSpPr>
            <a:spLocks noChangeArrowheads="1"/>
          </p:cNvSpPr>
          <p:nvPr/>
        </p:nvSpPr>
        <p:spPr bwMode="auto">
          <a:xfrm>
            <a:off x="6229350" y="1582738"/>
            <a:ext cx="1871663" cy="1728787"/>
          </a:xfrm>
          <a:prstGeom prst="rect">
            <a:avLst/>
          </a:prstGeom>
          <a:solidFill>
            <a:srgbClr val="FBD1C9">
              <a:alpha val="70195"/>
            </a:srgb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2000" b="1">
                <a:solidFill>
                  <a:srgbClr val="CC0000"/>
                </a:solidFill>
              </a:rPr>
              <a:t>Dislocation</a:t>
            </a:r>
          </a:p>
          <a:p>
            <a:r>
              <a:rPr lang="de-CH" altLang="es-ES_tradnl" sz="2000" b="1">
                <a:solidFill>
                  <a:srgbClr val="CC0000"/>
                </a:solidFill>
              </a:rPr>
              <a:t>Dynamics</a:t>
            </a:r>
          </a:p>
          <a:p>
            <a:endParaRPr lang="de-CH" altLang="es-ES_tradnl" sz="1200" b="1">
              <a:solidFill>
                <a:srgbClr val="CC0000"/>
              </a:solidFill>
            </a:endParaRPr>
          </a:p>
          <a:p>
            <a:r>
              <a:rPr lang="de-CH" altLang="es-ES_tradnl" sz="1600" b="1">
                <a:solidFill>
                  <a:srgbClr val="990000"/>
                </a:solidFill>
              </a:rPr>
              <a:t>5 </a:t>
            </a:r>
            <a:r>
              <a:rPr lang="de-CH" altLang="es-ES_tradnl" sz="1600" b="1">
                <a:solidFill>
                  <a:srgbClr val="990000"/>
                </a:solidFill>
                <a:latin typeface="Symbol" charset="2"/>
              </a:rPr>
              <a:t>m</a:t>
            </a:r>
            <a:r>
              <a:rPr lang="de-CH" altLang="es-ES_tradnl" sz="1600" b="1">
                <a:solidFill>
                  <a:srgbClr val="990000"/>
                </a:solidFill>
              </a:rPr>
              <a:t>m</a:t>
            </a:r>
          </a:p>
          <a:p>
            <a:r>
              <a:rPr lang="en-US" altLang="es-ES_tradnl" sz="1600" b="1">
                <a:solidFill>
                  <a:srgbClr val="990000"/>
                </a:solidFill>
              </a:rPr>
              <a:t>10000 segments</a:t>
            </a:r>
            <a:endParaRPr lang="de-CH" altLang="es-ES_tradnl" sz="1600" b="1">
              <a:solidFill>
                <a:srgbClr val="990000"/>
              </a:solidFill>
            </a:endParaRPr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4787900" y="2808288"/>
            <a:ext cx="1871663" cy="1511300"/>
          </a:xfrm>
          <a:prstGeom prst="rect">
            <a:avLst/>
          </a:prstGeom>
          <a:solidFill>
            <a:srgbClr val="F1DB8B">
              <a:alpha val="76077"/>
            </a:srgbClr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2000" b="1">
                <a:solidFill>
                  <a:srgbClr val="FF9900"/>
                </a:solidFill>
              </a:rPr>
              <a:t>Kinetic</a:t>
            </a:r>
          </a:p>
          <a:p>
            <a:r>
              <a:rPr lang="de-CH" altLang="es-ES_tradnl" sz="2000" b="1">
                <a:solidFill>
                  <a:srgbClr val="FF9900"/>
                </a:solidFill>
              </a:rPr>
              <a:t>Monte Carlo</a:t>
            </a:r>
          </a:p>
          <a:p>
            <a:r>
              <a:rPr lang="de-CH" altLang="es-ES_tradnl" sz="1600" b="1">
                <a:solidFill>
                  <a:srgbClr val="FF9900"/>
                </a:solidFill>
              </a:rPr>
              <a:t>1 </a:t>
            </a:r>
            <a:r>
              <a:rPr lang="de-CH" altLang="es-ES_tradnl" sz="1600" b="1">
                <a:solidFill>
                  <a:srgbClr val="FF9900"/>
                </a:solidFill>
                <a:latin typeface="Symbol" charset="2"/>
              </a:rPr>
              <a:t>m</a:t>
            </a:r>
            <a:r>
              <a:rPr lang="de-CH" altLang="es-ES_tradnl" sz="1600" b="1">
                <a:solidFill>
                  <a:srgbClr val="FF9900"/>
                </a:solidFill>
              </a:rPr>
              <a:t>m</a:t>
            </a:r>
          </a:p>
          <a:p>
            <a:r>
              <a:rPr lang="de-CH" altLang="es-ES_tradnl" sz="1600" b="1">
                <a:solidFill>
                  <a:srgbClr val="FF9933"/>
                </a:solidFill>
              </a:rPr>
              <a:t>1000s</a:t>
            </a:r>
          </a:p>
        </p:txBody>
      </p:sp>
      <p:pic>
        <p:nvPicPr>
          <p:cNvPr id="19470" name="Picture 53" descr="DSC_0106_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295400"/>
            <a:ext cx="1333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50" name="Rectangle 54"/>
          <p:cNvSpPr>
            <a:spLocks noChangeArrowheads="1"/>
          </p:cNvSpPr>
          <p:nvPr/>
        </p:nvSpPr>
        <p:spPr bwMode="auto">
          <a:xfrm>
            <a:off x="2844800" y="3382963"/>
            <a:ext cx="2303463" cy="1944687"/>
          </a:xfrm>
          <a:prstGeom prst="rect">
            <a:avLst/>
          </a:prstGeom>
          <a:solidFill>
            <a:srgbClr val="BBFDBE">
              <a:alpha val="81175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2000" b="1">
                <a:solidFill>
                  <a:srgbClr val="009900"/>
                </a:solidFill>
              </a:rPr>
              <a:t>Molecular</a:t>
            </a:r>
          </a:p>
          <a:p>
            <a:r>
              <a:rPr lang="de-CH" altLang="es-ES_tradnl" sz="2000" b="1">
                <a:solidFill>
                  <a:srgbClr val="009900"/>
                </a:solidFill>
              </a:rPr>
              <a:t>Dynamics</a:t>
            </a:r>
          </a:p>
          <a:p>
            <a:r>
              <a:rPr lang="de-CH" altLang="es-ES_tradnl" sz="2000" b="1">
                <a:solidFill>
                  <a:srgbClr val="009900"/>
                </a:solidFill>
              </a:rPr>
              <a:t>1.2 million atoms</a:t>
            </a:r>
          </a:p>
          <a:p>
            <a:r>
              <a:rPr lang="de-CH" altLang="es-ES_tradnl" sz="2000" b="1">
                <a:solidFill>
                  <a:srgbClr val="009900"/>
                </a:solidFill>
              </a:rPr>
              <a:t>24 nm</a:t>
            </a:r>
          </a:p>
          <a:p>
            <a:r>
              <a:rPr lang="de-CH" altLang="es-ES_tradnl" sz="2000" b="1">
                <a:solidFill>
                  <a:srgbClr val="009900"/>
                </a:solidFill>
              </a:rPr>
              <a:t>100 ps</a:t>
            </a:r>
          </a:p>
        </p:txBody>
      </p:sp>
      <p:sp>
        <p:nvSpPr>
          <p:cNvPr id="55351" name="Rectangle 55"/>
          <p:cNvSpPr>
            <a:spLocks noChangeArrowheads="1"/>
          </p:cNvSpPr>
          <p:nvPr/>
        </p:nvSpPr>
        <p:spPr bwMode="auto">
          <a:xfrm>
            <a:off x="7451725" y="1150938"/>
            <a:ext cx="1368425" cy="647700"/>
          </a:xfrm>
          <a:prstGeom prst="rect">
            <a:avLst/>
          </a:prstGeom>
          <a:solidFill>
            <a:srgbClr val="CAC8FC">
              <a:alpha val="85097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1800" b="1">
                <a:solidFill>
                  <a:schemeClr val="accent2"/>
                </a:solidFill>
              </a:rPr>
              <a:t>Continuum</a:t>
            </a:r>
          </a:p>
        </p:txBody>
      </p:sp>
      <p:sp>
        <p:nvSpPr>
          <p:cNvPr id="55358" name="Freeform 62"/>
          <p:cNvSpPr>
            <a:spLocks/>
          </p:cNvSpPr>
          <p:nvPr/>
        </p:nvSpPr>
        <p:spPr bwMode="auto">
          <a:xfrm>
            <a:off x="2195513" y="3944938"/>
            <a:ext cx="706437" cy="433387"/>
          </a:xfrm>
          <a:custGeom>
            <a:avLst/>
            <a:gdLst>
              <a:gd name="T0" fmla="*/ 2147483647 w 264"/>
              <a:gd name="T1" fmla="*/ 2147483647 h 227"/>
              <a:gd name="T2" fmla="*/ 2147483647 w 264"/>
              <a:gd name="T3" fmla="*/ 2147483647 h 227"/>
              <a:gd name="T4" fmla="*/ 2147483647 w 264"/>
              <a:gd name="T5" fmla="*/ 0 h 227"/>
              <a:gd name="T6" fmla="*/ 0 60000 65536"/>
              <a:gd name="T7" fmla="*/ 0 60000 65536"/>
              <a:gd name="T8" fmla="*/ 0 60000 65536"/>
              <a:gd name="T9" fmla="*/ 0 w 264"/>
              <a:gd name="T10" fmla="*/ 0 h 227"/>
              <a:gd name="T11" fmla="*/ 264 w 264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27">
                <a:moveTo>
                  <a:pt x="38" y="227"/>
                </a:moveTo>
                <a:cubicBezTo>
                  <a:pt x="19" y="155"/>
                  <a:pt x="0" y="83"/>
                  <a:pt x="38" y="45"/>
                </a:cubicBezTo>
                <a:cubicBezTo>
                  <a:pt x="76" y="7"/>
                  <a:pt x="226" y="7"/>
                  <a:pt x="264" y="0"/>
                </a:cubicBezTo>
              </a:path>
            </a:pathLst>
          </a:custGeom>
          <a:noFill/>
          <a:ln w="28575" cap="flat" cmpd="sng">
            <a:solidFill>
              <a:srgbClr val="CC3399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59" name="Freeform 63"/>
          <p:cNvSpPr>
            <a:spLocks/>
          </p:cNvSpPr>
          <p:nvPr/>
        </p:nvSpPr>
        <p:spPr bwMode="auto">
          <a:xfrm>
            <a:off x="1258888" y="1798638"/>
            <a:ext cx="5353050" cy="2592387"/>
          </a:xfrm>
          <a:custGeom>
            <a:avLst/>
            <a:gdLst>
              <a:gd name="T0" fmla="*/ 2147483647 w 1308"/>
              <a:gd name="T1" fmla="*/ 2147483647 h 862"/>
              <a:gd name="T2" fmla="*/ 2147483647 w 1308"/>
              <a:gd name="T3" fmla="*/ 2147483647 h 862"/>
              <a:gd name="T4" fmla="*/ 2147483647 w 1308"/>
              <a:gd name="T5" fmla="*/ 0 h 862"/>
              <a:gd name="T6" fmla="*/ 0 60000 65536"/>
              <a:gd name="T7" fmla="*/ 0 60000 65536"/>
              <a:gd name="T8" fmla="*/ 0 60000 65536"/>
              <a:gd name="T9" fmla="*/ 0 w 1308"/>
              <a:gd name="T10" fmla="*/ 0 h 862"/>
              <a:gd name="T11" fmla="*/ 1308 w 130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8" h="862">
                <a:moveTo>
                  <a:pt x="265" y="862"/>
                </a:moveTo>
                <a:cubicBezTo>
                  <a:pt x="132" y="616"/>
                  <a:pt x="0" y="371"/>
                  <a:pt x="174" y="227"/>
                </a:cubicBezTo>
                <a:cubicBezTo>
                  <a:pt x="348" y="83"/>
                  <a:pt x="828" y="41"/>
                  <a:pt x="1308" y="0"/>
                </a:cubicBezTo>
              </a:path>
            </a:pathLst>
          </a:custGeom>
          <a:noFill/>
          <a:ln w="28575" cap="flat" cmpd="sng">
            <a:solidFill>
              <a:srgbClr val="CC3399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61" name="Freeform 65"/>
          <p:cNvSpPr>
            <a:spLocks/>
          </p:cNvSpPr>
          <p:nvPr/>
        </p:nvSpPr>
        <p:spPr bwMode="auto">
          <a:xfrm>
            <a:off x="1331913" y="1222375"/>
            <a:ext cx="6264275" cy="3168650"/>
          </a:xfrm>
          <a:custGeom>
            <a:avLst/>
            <a:gdLst>
              <a:gd name="T0" fmla="*/ 2147483647 w 2207"/>
              <a:gd name="T1" fmla="*/ 2147483647 h 1950"/>
              <a:gd name="T2" fmla="*/ 2147483647 w 2207"/>
              <a:gd name="T3" fmla="*/ 2147483647 h 1950"/>
              <a:gd name="T4" fmla="*/ 2147483647 w 2207"/>
              <a:gd name="T5" fmla="*/ 0 h 1950"/>
              <a:gd name="T6" fmla="*/ 0 60000 65536"/>
              <a:gd name="T7" fmla="*/ 0 60000 65536"/>
              <a:gd name="T8" fmla="*/ 0 60000 65536"/>
              <a:gd name="T9" fmla="*/ 0 w 2207"/>
              <a:gd name="T10" fmla="*/ 0 h 1950"/>
              <a:gd name="T11" fmla="*/ 2207 w 2207"/>
              <a:gd name="T12" fmla="*/ 1950 h 19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7" h="1950">
                <a:moveTo>
                  <a:pt x="393" y="1950"/>
                </a:moveTo>
                <a:cubicBezTo>
                  <a:pt x="196" y="1523"/>
                  <a:pt x="0" y="1096"/>
                  <a:pt x="302" y="771"/>
                </a:cubicBezTo>
                <a:cubicBezTo>
                  <a:pt x="604" y="446"/>
                  <a:pt x="1405" y="223"/>
                  <a:pt x="2207" y="0"/>
                </a:cubicBezTo>
              </a:path>
            </a:pathLst>
          </a:custGeom>
          <a:noFill/>
          <a:ln w="28575" cap="flat" cmpd="sng">
            <a:solidFill>
              <a:srgbClr val="CC3399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65" name="Freeform 69"/>
          <p:cNvSpPr>
            <a:spLocks/>
          </p:cNvSpPr>
          <p:nvPr/>
        </p:nvSpPr>
        <p:spPr bwMode="auto">
          <a:xfrm>
            <a:off x="4140200" y="3095625"/>
            <a:ext cx="706438" cy="431800"/>
          </a:xfrm>
          <a:custGeom>
            <a:avLst/>
            <a:gdLst>
              <a:gd name="T0" fmla="*/ 2147483647 w 264"/>
              <a:gd name="T1" fmla="*/ 2147483647 h 227"/>
              <a:gd name="T2" fmla="*/ 2147483647 w 264"/>
              <a:gd name="T3" fmla="*/ 2147483647 h 227"/>
              <a:gd name="T4" fmla="*/ 2147483647 w 264"/>
              <a:gd name="T5" fmla="*/ 0 h 227"/>
              <a:gd name="T6" fmla="*/ 0 60000 65536"/>
              <a:gd name="T7" fmla="*/ 0 60000 65536"/>
              <a:gd name="T8" fmla="*/ 0 60000 65536"/>
              <a:gd name="T9" fmla="*/ 0 w 264"/>
              <a:gd name="T10" fmla="*/ 0 h 227"/>
              <a:gd name="T11" fmla="*/ 264 w 264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27">
                <a:moveTo>
                  <a:pt x="38" y="227"/>
                </a:moveTo>
                <a:cubicBezTo>
                  <a:pt x="19" y="155"/>
                  <a:pt x="0" y="83"/>
                  <a:pt x="38" y="45"/>
                </a:cubicBezTo>
                <a:cubicBezTo>
                  <a:pt x="76" y="7"/>
                  <a:pt x="226" y="7"/>
                  <a:pt x="264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66" name="Freeform 70"/>
          <p:cNvSpPr>
            <a:spLocks/>
          </p:cNvSpPr>
          <p:nvPr/>
        </p:nvSpPr>
        <p:spPr bwMode="auto">
          <a:xfrm>
            <a:off x="5927725" y="2446338"/>
            <a:ext cx="419100" cy="360362"/>
          </a:xfrm>
          <a:custGeom>
            <a:avLst/>
            <a:gdLst>
              <a:gd name="T0" fmla="*/ 2147483647 w 264"/>
              <a:gd name="T1" fmla="*/ 2147483647 h 227"/>
              <a:gd name="T2" fmla="*/ 2147483647 w 264"/>
              <a:gd name="T3" fmla="*/ 2147483647 h 227"/>
              <a:gd name="T4" fmla="*/ 2147483647 w 264"/>
              <a:gd name="T5" fmla="*/ 0 h 227"/>
              <a:gd name="T6" fmla="*/ 0 60000 65536"/>
              <a:gd name="T7" fmla="*/ 0 60000 65536"/>
              <a:gd name="T8" fmla="*/ 0 60000 65536"/>
              <a:gd name="T9" fmla="*/ 0 w 264"/>
              <a:gd name="T10" fmla="*/ 0 h 227"/>
              <a:gd name="T11" fmla="*/ 264 w 264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27">
                <a:moveTo>
                  <a:pt x="38" y="227"/>
                </a:moveTo>
                <a:cubicBezTo>
                  <a:pt x="19" y="155"/>
                  <a:pt x="0" y="83"/>
                  <a:pt x="38" y="45"/>
                </a:cubicBezTo>
                <a:cubicBezTo>
                  <a:pt x="76" y="7"/>
                  <a:pt x="226" y="7"/>
                  <a:pt x="264" y="0"/>
                </a:cubicBezTo>
              </a:path>
            </a:pathLst>
          </a:custGeom>
          <a:noFill/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67" name="Freeform 71"/>
          <p:cNvSpPr>
            <a:spLocks/>
          </p:cNvSpPr>
          <p:nvPr/>
        </p:nvSpPr>
        <p:spPr bwMode="auto">
          <a:xfrm>
            <a:off x="7319963" y="1366838"/>
            <a:ext cx="276225" cy="360362"/>
          </a:xfrm>
          <a:custGeom>
            <a:avLst/>
            <a:gdLst>
              <a:gd name="T0" fmla="*/ 2147483647 w 264"/>
              <a:gd name="T1" fmla="*/ 2147483647 h 227"/>
              <a:gd name="T2" fmla="*/ 2147483647 w 264"/>
              <a:gd name="T3" fmla="*/ 2147483647 h 227"/>
              <a:gd name="T4" fmla="*/ 2147483647 w 264"/>
              <a:gd name="T5" fmla="*/ 0 h 227"/>
              <a:gd name="T6" fmla="*/ 0 60000 65536"/>
              <a:gd name="T7" fmla="*/ 0 60000 65536"/>
              <a:gd name="T8" fmla="*/ 0 60000 65536"/>
              <a:gd name="T9" fmla="*/ 0 w 264"/>
              <a:gd name="T10" fmla="*/ 0 h 227"/>
              <a:gd name="T11" fmla="*/ 264 w 264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27">
                <a:moveTo>
                  <a:pt x="38" y="227"/>
                </a:moveTo>
                <a:cubicBezTo>
                  <a:pt x="19" y="155"/>
                  <a:pt x="0" y="83"/>
                  <a:pt x="38" y="45"/>
                </a:cubicBezTo>
                <a:cubicBezTo>
                  <a:pt x="76" y="7"/>
                  <a:pt x="226" y="7"/>
                  <a:pt x="26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68" name="Freeform 72"/>
          <p:cNvSpPr>
            <a:spLocks/>
          </p:cNvSpPr>
          <p:nvPr/>
        </p:nvSpPr>
        <p:spPr bwMode="auto">
          <a:xfrm>
            <a:off x="2051050" y="2951163"/>
            <a:ext cx="2736850" cy="1427162"/>
          </a:xfrm>
          <a:custGeom>
            <a:avLst/>
            <a:gdLst>
              <a:gd name="T0" fmla="*/ 2147483647 w 960"/>
              <a:gd name="T1" fmla="*/ 2147483647 h 817"/>
              <a:gd name="T2" fmla="*/ 2147483647 w 960"/>
              <a:gd name="T3" fmla="*/ 2147483647 h 817"/>
              <a:gd name="T4" fmla="*/ 2147483647 w 960"/>
              <a:gd name="T5" fmla="*/ 0 h 817"/>
              <a:gd name="T6" fmla="*/ 0 60000 65536"/>
              <a:gd name="T7" fmla="*/ 0 60000 65536"/>
              <a:gd name="T8" fmla="*/ 0 60000 65536"/>
              <a:gd name="T9" fmla="*/ 0 w 960"/>
              <a:gd name="T10" fmla="*/ 0 h 817"/>
              <a:gd name="T11" fmla="*/ 960 w 960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17">
                <a:moveTo>
                  <a:pt x="98" y="817"/>
                </a:moveTo>
                <a:cubicBezTo>
                  <a:pt x="49" y="544"/>
                  <a:pt x="0" y="272"/>
                  <a:pt x="144" y="136"/>
                </a:cubicBezTo>
                <a:cubicBezTo>
                  <a:pt x="288" y="0"/>
                  <a:pt x="824" y="23"/>
                  <a:pt x="960" y="0"/>
                </a:cubicBezTo>
              </a:path>
            </a:pathLst>
          </a:custGeom>
          <a:noFill/>
          <a:ln w="28575" cmpd="sng">
            <a:solidFill>
              <a:srgbClr val="CC3399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69" name="Freeform 73"/>
          <p:cNvSpPr>
            <a:spLocks/>
          </p:cNvSpPr>
          <p:nvPr/>
        </p:nvSpPr>
        <p:spPr bwMode="auto">
          <a:xfrm>
            <a:off x="5795963" y="1366838"/>
            <a:ext cx="1884362" cy="1439862"/>
          </a:xfrm>
          <a:custGeom>
            <a:avLst/>
            <a:gdLst>
              <a:gd name="T0" fmla="*/ 2147483647 w 960"/>
              <a:gd name="T1" fmla="*/ 2147483647 h 817"/>
              <a:gd name="T2" fmla="*/ 2147483647 w 960"/>
              <a:gd name="T3" fmla="*/ 2147483647 h 817"/>
              <a:gd name="T4" fmla="*/ 2147483647 w 960"/>
              <a:gd name="T5" fmla="*/ 0 h 817"/>
              <a:gd name="T6" fmla="*/ 0 60000 65536"/>
              <a:gd name="T7" fmla="*/ 0 60000 65536"/>
              <a:gd name="T8" fmla="*/ 0 60000 65536"/>
              <a:gd name="T9" fmla="*/ 0 w 960"/>
              <a:gd name="T10" fmla="*/ 0 h 817"/>
              <a:gd name="T11" fmla="*/ 960 w 960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17">
                <a:moveTo>
                  <a:pt x="98" y="817"/>
                </a:moveTo>
                <a:cubicBezTo>
                  <a:pt x="49" y="544"/>
                  <a:pt x="0" y="272"/>
                  <a:pt x="144" y="136"/>
                </a:cubicBezTo>
                <a:cubicBezTo>
                  <a:pt x="288" y="0"/>
                  <a:pt x="824" y="23"/>
                  <a:pt x="960" y="0"/>
                </a:cubicBezTo>
              </a:path>
            </a:pathLst>
          </a:custGeom>
          <a:noFill/>
          <a:ln w="28575" cmpd="sng">
            <a:solidFill>
              <a:srgbClr val="FF9933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70" name="Freeform 74"/>
          <p:cNvSpPr>
            <a:spLocks/>
          </p:cNvSpPr>
          <p:nvPr/>
        </p:nvSpPr>
        <p:spPr bwMode="auto">
          <a:xfrm>
            <a:off x="3995738" y="1943100"/>
            <a:ext cx="2376487" cy="1584325"/>
          </a:xfrm>
          <a:custGeom>
            <a:avLst/>
            <a:gdLst>
              <a:gd name="T0" fmla="*/ 2147483647 w 960"/>
              <a:gd name="T1" fmla="*/ 2147483647 h 817"/>
              <a:gd name="T2" fmla="*/ 2147483647 w 960"/>
              <a:gd name="T3" fmla="*/ 2147483647 h 817"/>
              <a:gd name="T4" fmla="*/ 2147483647 w 960"/>
              <a:gd name="T5" fmla="*/ 0 h 817"/>
              <a:gd name="T6" fmla="*/ 0 60000 65536"/>
              <a:gd name="T7" fmla="*/ 0 60000 65536"/>
              <a:gd name="T8" fmla="*/ 0 60000 65536"/>
              <a:gd name="T9" fmla="*/ 0 w 960"/>
              <a:gd name="T10" fmla="*/ 0 h 817"/>
              <a:gd name="T11" fmla="*/ 960 w 960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17">
                <a:moveTo>
                  <a:pt x="98" y="817"/>
                </a:moveTo>
                <a:cubicBezTo>
                  <a:pt x="49" y="544"/>
                  <a:pt x="0" y="272"/>
                  <a:pt x="144" y="136"/>
                </a:cubicBezTo>
                <a:cubicBezTo>
                  <a:pt x="288" y="0"/>
                  <a:pt x="824" y="23"/>
                  <a:pt x="96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71" name="Freeform 75"/>
          <p:cNvSpPr>
            <a:spLocks/>
          </p:cNvSpPr>
          <p:nvPr/>
        </p:nvSpPr>
        <p:spPr bwMode="auto">
          <a:xfrm>
            <a:off x="3732213" y="1295400"/>
            <a:ext cx="3863975" cy="2232025"/>
          </a:xfrm>
          <a:custGeom>
            <a:avLst/>
            <a:gdLst>
              <a:gd name="T0" fmla="*/ 2147483647 w 2116"/>
              <a:gd name="T1" fmla="*/ 2147483647 h 1860"/>
              <a:gd name="T2" fmla="*/ 2147483647 w 2116"/>
              <a:gd name="T3" fmla="*/ 2147483647 h 1860"/>
              <a:gd name="T4" fmla="*/ 2147483647 w 2116"/>
              <a:gd name="T5" fmla="*/ 0 h 1860"/>
              <a:gd name="T6" fmla="*/ 0 60000 65536"/>
              <a:gd name="T7" fmla="*/ 0 60000 65536"/>
              <a:gd name="T8" fmla="*/ 0 60000 65536"/>
              <a:gd name="T9" fmla="*/ 0 w 2116"/>
              <a:gd name="T10" fmla="*/ 0 h 1860"/>
              <a:gd name="T11" fmla="*/ 2116 w 2116"/>
              <a:gd name="T12" fmla="*/ 1860 h 18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6" h="1860">
                <a:moveTo>
                  <a:pt x="302" y="1860"/>
                </a:moveTo>
                <a:cubicBezTo>
                  <a:pt x="151" y="1334"/>
                  <a:pt x="0" y="809"/>
                  <a:pt x="302" y="499"/>
                </a:cubicBezTo>
                <a:cubicBezTo>
                  <a:pt x="604" y="189"/>
                  <a:pt x="1360" y="94"/>
                  <a:pt x="2116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_tradnl"/>
          </a:p>
        </p:txBody>
      </p:sp>
      <p:sp>
        <p:nvSpPr>
          <p:cNvPr id="55346" name="Rectangle 50"/>
          <p:cNvSpPr>
            <a:spLocks noChangeArrowheads="1"/>
          </p:cNvSpPr>
          <p:nvPr/>
        </p:nvSpPr>
        <p:spPr bwMode="auto">
          <a:xfrm>
            <a:off x="1154113" y="4391025"/>
            <a:ext cx="1727200" cy="1368425"/>
          </a:xfrm>
          <a:prstGeom prst="rect">
            <a:avLst/>
          </a:prstGeom>
          <a:solidFill>
            <a:srgbClr val="FCBCED">
              <a:alpha val="87057"/>
            </a:srgbClr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2000" b="1">
                <a:solidFill>
                  <a:srgbClr val="800080"/>
                </a:solidFill>
              </a:rPr>
              <a:t>ab initio</a:t>
            </a:r>
          </a:p>
          <a:p>
            <a:r>
              <a:rPr lang="de-CH" altLang="es-ES_tradnl" sz="2000" b="1">
                <a:solidFill>
                  <a:srgbClr val="800080"/>
                </a:solidFill>
              </a:rPr>
              <a:t>10</a:t>
            </a:r>
            <a:r>
              <a:rPr lang="de-CH" altLang="es-ES_tradnl" sz="2000" b="1" baseline="30000">
                <a:solidFill>
                  <a:srgbClr val="800080"/>
                </a:solidFill>
              </a:rPr>
              <a:t>2</a:t>
            </a:r>
            <a:r>
              <a:rPr lang="de-CH" altLang="es-ES_tradnl" sz="2000" b="1">
                <a:solidFill>
                  <a:srgbClr val="800080"/>
                </a:solidFill>
              </a:rPr>
              <a:t>-10</a:t>
            </a:r>
            <a:r>
              <a:rPr lang="de-CH" altLang="es-ES_tradnl" sz="2000" b="1" baseline="30000">
                <a:solidFill>
                  <a:srgbClr val="800080"/>
                </a:solidFill>
              </a:rPr>
              <a:t>3</a:t>
            </a:r>
            <a:r>
              <a:rPr lang="de-CH" altLang="es-ES_tradnl" sz="2000" b="1">
                <a:solidFill>
                  <a:srgbClr val="800080"/>
                </a:solidFill>
              </a:rPr>
              <a:t> atoms</a:t>
            </a:r>
          </a:p>
          <a:p>
            <a:r>
              <a:rPr lang="de-CH" altLang="es-ES_tradnl" sz="2000" b="1">
                <a:solidFill>
                  <a:srgbClr val="800080"/>
                </a:solidFill>
              </a:rPr>
              <a:t>1.3 nm</a:t>
            </a:r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1246188" y="808038"/>
            <a:ext cx="6424612" cy="3228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EC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9" name="Text Box 58"/>
          <p:cNvSpPr txBox="1">
            <a:spLocks noChangeArrowheads="1"/>
          </p:cNvSpPr>
          <p:nvPr/>
        </p:nvSpPr>
        <p:spPr bwMode="auto">
          <a:xfrm>
            <a:off x="3267075" y="1489075"/>
            <a:ext cx="196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3200" b="1">
                <a:solidFill>
                  <a:srgbClr val="FF0000"/>
                </a:solidFill>
              </a:rPr>
              <a:t>Modelling</a:t>
            </a:r>
          </a:p>
        </p:txBody>
      </p:sp>
      <p:grpSp>
        <p:nvGrpSpPr>
          <p:cNvPr id="2" name="Agrupar 1"/>
          <p:cNvGrpSpPr>
            <a:grpSpLocks/>
          </p:cNvGrpSpPr>
          <p:nvPr/>
        </p:nvGrpSpPr>
        <p:grpSpPr bwMode="auto">
          <a:xfrm>
            <a:off x="1292225" y="2032000"/>
            <a:ext cx="7058025" cy="3816350"/>
            <a:chOff x="1292225" y="2032000"/>
            <a:chExt cx="7058025" cy="3816350"/>
          </a:xfrm>
        </p:grpSpPr>
        <p:sp>
          <p:nvSpPr>
            <p:cNvPr id="19487" name="AutoShape 2"/>
            <p:cNvSpPr>
              <a:spLocks noChangeArrowheads="1"/>
            </p:cNvSpPr>
            <p:nvPr/>
          </p:nvSpPr>
          <p:spPr bwMode="auto">
            <a:xfrm flipH="1" flipV="1">
              <a:off x="1292225" y="2032000"/>
              <a:ext cx="7058025" cy="38163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s-ES_tradnl"/>
            </a:p>
          </p:txBody>
        </p:sp>
        <p:sp>
          <p:nvSpPr>
            <p:cNvPr id="19488" name="Text Box 59"/>
            <p:cNvSpPr txBox="1">
              <a:spLocks noChangeArrowheads="1"/>
            </p:cNvSpPr>
            <p:nvPr/>
          </p:nvSpPr>
          <p:spPr bwMode="auto">
            <a:xfrm>
              <a:off x="3363888" y="4287838"/>
              <a:ext cx="25781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de-CH" altLang="es-ES_tradnl" sz="3200" b="1">
                  <a:solidFill>
                    <a:srgbClr val="0000FF"/>
                  </a:solidFill>
                </a:rPr>
                <a:t>Experimental</a:t>
              </a:r>
            </a:p>
            <a:p>
              <a:r>
                <a:rPr lang="de-CH" altLang="es-ES_tradnl" sz="3200" b="1">
                  <a:solidFill>
                    <a:srgbClr val="0000FF"/>
                  </a:solidFill>
                </a:rPr>
                <a:t>validation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47" grpId="0" animBg="1"/>
      <p:bldP spid="55348" grpId="0" animBg="1"/>
      <p:bldP spid="55350" grpId="0" animBg="1"/>
      <p:bldP spid="55351" grpId="0" animBg="1"/>
      <p:bldP spid="55358" grpId="0" animBg="1"/>
      <p:bldP spid="55359" grpId="0" animBg="1"/>
      <p:bldP spid="55361" grpId="0" animBg="1"/>
      <p:bldP spid="55365" grpId="0" animBg="1"/>
      <p:bldP spid="55366" grpId="0" animBg="1"/>
      <p:bldP spid="55367" grpId="0" animBg="1"/>
      <p:bldP spid="55368" grpId="0" animBg="1"/>
      <p:bldP spid="55369" grpId="0" animBg="1"/>
      <p:bldP spid="55370" grpId="0" animBg="1"/>
      <p:bldP spid="55371" grpId="0" animBg="1"/>
      <p:bldP spid="55346" grpId="0" animBg="1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3225800" y="2741825"/>
            <a:ext cx="269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3200" b="1" dirty="0">
                <a:solidFill>
                  <a:srgbClr val="0000FF"/>
                </a:solidFill>
              </a:rPr>
              <a:t>Research </a:t>
            </a:r>
            <a:r>
              <a:rPr lang="de-CH" altLang="es-ES_tradnl" sz="3200" b="1" dirty="0" err="1">
                <a:solidFill>
                  <a:srgbClr val="0000FF"/>
                </a:solidFill>
              </a:rPr>
              <a:t>lines</a:t>
            </a:r>
            <a:endParaRPr lang="de-CH" altLang="es-ES_tradnl" sz="3200" b="1" dirty="0">
              <a:solidFill>
                <a:srgbClr val="0000FF"/>
              </a:solidFill>
            </a:endParaRPr>
          </a:p>
        </p:txBody>
      </p:sp>
      <p:sp>
        <p:nvSpPr>
          <p:cNvPr id="20482" name="Rectangle 43"/>
          <p:cNvSpPr>
            <a:spLocks noChangeArrowheads="1"/>
          </p:cNvSpPr>
          <p:nvPr/>
        </p:nvSpPr>
        <p:spPr bwMode="auto">
          <a:xfrm>
            <a:off x="919163" y="813463"/>
            <a:ext cx="7310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s-ES_tradnl" sz="3200" b="1" dirty="0">
                <a:solidFill>
                  <a:srgbClr val="0000FF"/>
                </a:solidFill>
              </a:rPr>
              <a:t>Multiscale modelling</a:t>
            </a:r>
          </a:p>
        </p:txBody>
      </p:sp>
      <p:grpSp>
        <p:nvGrpSpPr>
          <p:cNvPr id="20483" name="13 Grupo"/>
          <p:cNvGrpSpPr>
            <a:grpSpLocks/>
          </p:cNvGrpSpPr>
          <p:nvPr/>
        </p:nvGrpSpPr>
        <p:grpSpPr bwMode="auto">
          <a:xfrm>
            <a:off x="190196" y="1398789"/>
            <a:ext cx="8715680" cy="1531736"/>
            <a:chOff x="397079" y="1398130"/>
            <a:chExt cx="7831776" cy="1668760"/>
          </a:xfrm>
        </p:grpSpPr>
        <p:sp>
          <p:nvSpPr>
            <p:cNvPr id="20494" name="Text Box 5"/>
            <p:cNvSpPr txBox="1">
              <a:spLocks noChangeArrowheads="1"/>
            </p:cNvSpPr>
            <p:nvPr/>
          </p:nvSpPr>
          <p:spPr bwMode="auto">
            <a:xfrm>
              <a:off x="397079" y="1434584"/>
              <a:ext cx="7831776" cy="163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s-ES_tradnl" sz="2000" b="1"/>
                <a:t>MM approach= powerful tool:</a:t>
              </a:r>
            </a:p>
            <a:p>
              <a:pPr algn="l"/>
              <a:r>
                <a:rPr lang="en-US" altLang="es-ES_tradnl" sz="2000" b="1">
                  <a:sym typeface="Symbol" charset="2"/>
                </a:rPr>
                <a:t></a:t>
              </a:r>
              <a:r>
                <a:rPr lang="en-US" altLang="es-ES_tradnl" sz="2000" b="1"/>
                <a:t> Prediction of long term behaviour of materials.</a:t>
              </a:r>
            </a:p>
            <a:p>
              <a:pPr algn="l"/>
              <a:r>
                <a:rPr lang="en-US" altLang="es-ES_tradnl" sz="2000" b="1">
                  <a:sym typeface="Symbol" charset="2"/>
                </a:rPr>
                <a:t></a:t>
              </a:r>
              <a:r>
                <a:rPr lang="en-US" altLang="es-ES_tradnl" sz="2000" b="1"/>
                <a:t> Avoidance of experimental extra cost, issues related to time and space scales.</a:t>
              </a:r>
            </a:p>
            <a:p>
              <a:pPr algn="l"/>
              <a:r>
                <a:rPr lang="en-US" altLang="es-ES_tradnl" sz="2000" b="1">
                  <a:sym typeface="Symbol" charset="2"/>
                </a:rPr>
                <a:t></a:t>
              </a:r>
              <a:r>
                <a:rPr lang="en-GB" altLang="es-ES_tradnl" sz="2000" b="1">
                  <a:solidFill>
                    <a:srgbClr val="000000"/>
                  </a:solidFill>
                </a:rPr>
                <a:t> Establish methodologies/ theories not accessible to experiments.</a:t>
              </a:r>
              <a:r>
                <a:rPr lang="en-US" altLang="es-ES_tradnl" sz="2000" b="1"/>
                <a:t> </a:t>
              </a:r>
            </a:p>
          </p:txBody>
        </p:sp>
        <p:sp>
          <p:nvSpPr>
            <p:cNvPr id="20495" name="10 Rectángulo redondeado"/>
            <p:cNvSpPr>
              <a:spLocks noChangeArrowheads="1"/>
            </p:cNvSpPr>
            <p:nvPr/>
          </p:nvSpPr>
          <p:spPr bwMode="auto">
            <a:xfrm>
              <a:off x="397352" y="1398130"/>
              <a:ext cx="7790214" cy="1444727"/>
            </a:xfrm>
            <a:prstGeom prst="roundRect">
              <a:avLst>
                <a:gd name="adj" fmla="val 16667"/>
              </a:avLst>
            </a:prstGeom>
            <a:solidFill>
              <a:srgbClr val="FF33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s-ES" altLang="es-ES_tradnl"/>
            </a:p>
          </p:txBody>
        </p:sp>
      </p:grp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1026" y="3315115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es-ES_tradnl" sz="2000" dirty="0">
                <a:sym typeface="Symbol" charset="2"/>
              </a:rPr>
              <a:t></a:t>
            </a:r>
            <a:r>
              <a:rPr lang="en-US" altLang="es-ES_tradnl" sz="2000" dirty="0"/>
              <a:t> </a:t>
            </a:r>
            <a:r>
              <a:rPr lang="es-ES" altLang="es-ES_tradnl" sz="2000" b="1" dirty="0" err="1"/>
              <a:t>Computational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characterization</a:t>
            </a:r>
            <a:r>
              <a:rPr lang="es-ES" altLang="es-ES_tradnl" sz="2000" b="1" dirty="0"/>
              <a:t> (</a:t>
            </a:r>
            <a:r>
              <a:rPr lang="es-ES" altLang="es-ES_tradnl" sz="2000" b="1" dirty="0" err="1"/>
              <a:t>structure</a:t>
            </a:r>
            <a:r>
              <a:rPr lang="es-ES" altLang="es-ES_tradnl" sz="2000" b="1" dirty="0"/>
              <a:t>, </a:t>
            </a:r>
            <a:r>
              <a:rPr lang="es-ES" altLang="es-ES_tradnl" sz="2000" b="1" dirty="0" err="1"/>
              <a:t>magnetism</a:t>
            </a:r>
            <a:r>
              <a:rPr lang="es-ES" altLang="es-ES_tradnl" sz="2000" b="1" dirty="0"/>
              <a:t>, </a:t>
            </a:r>
            <a:r>
              <a:rPr lang="es-ES" altLang="es-ES_tradnl" sz="2000" b="1" dirty="0" err="1"/>
              <a:t>transport</a:t>
            </a:r>
            <a:r>
              <a:rPr lang="es-ES" altLang="es-ES_tradnl" sz="2000" b="1" dirty="0"/>
              <a:t>) of </a:t>
            </a:r>
            <a:r>
              <a:rPr lang="es-ES" altLang="es-ES_tradnl" sz="2000" b="1" dirty="0" err="1"/>
              <a:t>materials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for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highly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demanding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engineering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applications</a:t>
            </a:r>
            <a:r>
              <a:rPr lang="es-ES" altLang="es-ES_tradnl" sz="2000" b="1" dirty="0"/>
              <a:t>.</a:t>
            </a:r>
          </a:p>
          <a:p>
            <a:pPr algn="l"/>
            <a:r>
              <a:rPr lang="en-US" altLang="es-ES_tradnl" sz="2000" b="1" dirty="0">
                <a:sym typeface="Symbol" charset="2"/>
              </a:rPr>
              <a:t></a:t>
            </a:r>
            <a:r>
              <a:rPr lang="en-US" altLang="es-ES_tradnl" sz="2000" b="1" dirty="0"/>
              <a:t> </a:t>
            </a:r>
            <a:r>
              <a:rPr lang="es-ES" altLang="es-ES_tradnl" sz="2000" b="1" dirty="0"/>
              <a:t>Surface and interface </a:t>
            </a:r>
            <a:r>
              <a:rPr lang="es-ES" altLang="es-ES_tradnl" sz="2000" b="1" dirty="0" err="1"/>
              <a:t>simulations</a:t>
            </a:r>
            <a:r>
              <a:rPr lang="es-ES" altLang="es-ES_tradnl" sz="2000" b="1" dirty="0"/>
              <a:t>, </a:t>
            </a:r>
            <a:r>
              <a:rPr lang="es-ES" altLang="es-ES_tradnl" sz="2000" b="1" dirty="0" err="1"/>
              <a:t>high-throughput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computational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screening</a:t>
            </a:r>
            <a:r>
              <a:rPr lang="es-ES" altLang="es-ES_tradnl" sz="2000" b="1" dirty="0"/>
              <a:t>.</a:t>
            </a:r>
          </a:p>
          <a:p>
            <a:pPr algn="l"/>
            <a:r>
              <a:rPr lang="en-US" altLang="es-ES_tradnl" sz="2000" b="1" dirty="0">
                <a:sym typeface="Symbol" charset="2"/>
              </a:rPr>
              <a:t></a:t>
            </a:r>
            <a:r>
              <a:rPr lang="en-US" altLang="es-ES_tradnl" sz="2000" b="1" dirty="0"/>
              <a:t> </a:t>
            </a:r>
            <a:r>
              <a:rPr lang="es-ES" altLang="es-ES_tradnl" sz="2000" b="1" dirty="0" err="1"/>
              <a:t>Modelling</a:t>
            </a:r>
            <a:r>
              <a:rPr lang="es-ES" altLang="es-ES_tradnl" sz="2000" b="1" dirty="0"/>
              <a:t> of </a:t>
            </a:r>
            <a:r>
              <a:rPr lang="es-ES" altLang="es-ES_tradnl" sz="2000" b="1" dirty="0" err="1"/>
              <a:t>the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degradation</a:t>
            </a:r>
            <a:r>
              <a:rPr lang="es-ES" altLang="es-ES_tradnl" sz="2000" b="1" dirty="0"/>
              <a:t> and </a:t>
            </a:r>
            <a:r>
              <a:rPr lang="es-ES" altLang="es-ES_tradnl" sz="2000" b="1" dirty="0" err="1"/>
              <a:t>reliability</a:t>
            </a:r>
            <a:r>
              <a:rPr lang="es-ES" altLang="es-ES_tradnl" sz="2000" b="1" dirty="0"/>
              <a:t> of </a:t>
            </a:r>
            <a:r>
              <a:rPr lang="es-ES" altLang="es-ES_tradnl" sz="2000" b="1" dirty="0" err="1"/>
              <a:t>crystalline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materials</a:t>
            </a:r>
            <a:r>
              <a:rPr lang="es-ES" altLang="es-ES_tradnl" sz="2000" b="1" dirty="0"/>
              <a:t> and </a:t>
            </a:r>
            <a:r>
              <a:rPr lang="es-ES" altLang="es-ES_tradnl" sz="2000" b="1" dirty="0" err="1"/>
              <a:t>heterointerfaces</a:t>
            </a:r>
            <a:r>
              <a:rPr lang="es-ES" altLang="es-ES_tradnl" sz="2000" b="1" dirty="0"/>
              <a:t> in </a:t>
            </a:r>
            <a:r>
              <a:rPr lang="es-ES" altLang="es-ES_tradnl" sz="2000" b="1" dirty="0" err="1"/>
              <a:t>multilayered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nanocomposites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subject</a:t>
            </a:r>
            <a:r>
              <a:rPr lang="es-ES" altLang="es-ES_tradnl" sz="2000" b="1" dirty="0"/>
              <a:t> to </a:t>
            </a:r>
            <a:r>
              <a:rPr lang="es-ES" altLang="es-ES_tradnl" sz="2000" b="1" dirty="0" err="1"/>
              <a:t>radiation</a:t>
            </a:r>
            <a:r>
              <a:rPr lang="es-ES" altLang="es-ES_tradnl" sz="2000" b="1" dirty="0"/>
              <a:t> </a:t>
            </a:r>
            <a:r>
              <a:rPr lang="es-ES" altLang="es-ES_tradnl" sz="2000" b="1" dirty="0" err="1"/>
              <a:t>damage</a:t>
            </a:r>
            <a:r>
              <a:rPr lang="es-ES" altLang="es-ES_tradnl" sz="2000" b="1" dirty="0"/>
              <a:t>.</a:t>
            </a:r>
          </a:p>
          <a:p>
            <a:pPr algn="l"/>
            <a:r>
              <a:rPr lang="en-US" altLang="es-ES_tradnl" sz="2000" b="1" dirty="0">
                <a:sym typeface="Symbol" charset="2"/>
              </a:rPr>
              <a:t> </a:t>
            </a:r>
            <a:r>
              <a:rPr lang="en-US" altLang="es-ES_tradnl" sz="2000" b="1" dirty="0" err="1">
                <a:sym typeface="Symbol" charset="2"/>
              </a:rPr>
              <a:t>Multiscale</a:t>
            </a:r>
            <a:r>
              <a:rPr lang="en-US" altLang="es-ES_tradnl" sz="2000" b="1" dirty="0">
                <a:sym typeface="Symbol" charset="2"/>
              </a:rPr>
              <a:t> modelling of materials: diffusivity data for </a:t>
            </a:r>
            <a:r>
              <a:rPr lang="en-US" altLang="es-ES_tradnl" sz="2000" b="1" dirty="0" err="1">
                <a:sym typeface="Symbol" charset="2"/>
              </a:rPr>
              <a:t>kMC</a:t>
            </a:r>
            <a:r>
              <a:rPr lang="en-US" altLang="es-ES_tradnl" sz="2000" b="1" dirty="0">
                <a:sym typeface="Symbol" charset="2"/>
              </a:rPr>
              <a:t>, ML-based interatomic potential build-up, coupled TDDFT-ED approach to </a:t>
            </a:r>
            <a:r>
              <a:rPr lang="en-US" altLang="es-ES_tradnl" sz="2000" b="1" dirty="0" err="1">
                <a:sym typeface="Symbol" charset="2"/>
              </a:rPr>
              <a:t>ionising</a:t>
            </a:r>
            <a:r>
              <a:rPr lang="en-US" altLang="es-ES_tradnl" sz="2000" b="1" dirty="0">
                <a:sym typeface="Symbol" charset="2"/>
              </a:rPr>
              <a:t> radiation </a:t>
            </a:r>
          </a:p>
          <a:p>
            <a:pPr algn="l">
              <a:buFont typeface="Symbol" pitchFamily="2" charset="2"/>
              <a:buChar char="·"/>
            </a:pPr>
            <a:r>
              <a:rPr lang="en-US" altLang="es-ES_tradnl" sz="2000" b="1" dirty="0">
                <a:sym typeface="Symbol" charset="2"/>
              </a:rPr>
              <a:t>Substitution, recovery and recycling of critical raw materials in extreme conditions and aggressive environments.</a:t>
            </a:r>
          </a:p>
          <a:p>
            <a:pPr algn="l">
              <a:buFont typeface="Symbol" pitchFamily="2" charset="2"/>
              <a:buChar char="·"/>
            </a:pPr>
            <a:r>
              <a:rPr lang="en-US" altLang="es-ES_tradnl" sz="2000" b="1" dirty="0">
                <a:sym typeface="Symbol" charset="2"/>
              </a:rPr>
              <a:t>Artificial Intelligence (ML, DM, EA) techniques: materials by (inverse) design</a:t>
            </a:r>
            <a:endParaRPr lang="en-US" altLang="es-ES_tradnl" sz="2000" b="1" dirty="0"/>
          </a:p>
        </p:txBody>
      </p:sp>
      <p:sp>
        <p:nvSpPr>
          <p:cNvPr id="20485" name="11 Rectángulo redondeado"/>
          <p:cNvSpPr>
            <a:spLocks noChangeArrowheads="1"/>
          </p:cNvSpPr>
          <p:nvPr/>
        </p:nvSpPr>
        <p:spPr bwMode="auto">
          <a:xfrm>
            <a:off x="46302" y="3299657"/>
            <a:ext cx="9051402" cy="3161296"/>
          </a:xfrm>
          <a:prstGeom prst="roundRect">
            <a:avLst>
              <a:gd name="adj" fmla="val 16667"/>
            </a:avLst>
          </a:prstGeom>
          <a:solidFill>
            <a:srgbClr val="FF33CC">
              <a:alpha val="4980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s-ES" altLang="es-ES_tradnl"/>
          </a:p>
        </p:txBody>
      </p:sp>
      <p:grpSp>
        <p:nvGrpSpPr>
          <p:cNvPr id="29" name="Agrupar 28"/>
          <p:cNvGrpSpPr/>
          <p:nvPr/>
        </p:nvGrpSpPr>
        <p:grpSpPr>
          <a:xfrm>
            <a:off x="24488" y="5354038"/>
            <a:ext cx="9116697" cy="1323975"/>
            <a:chOff x="24488" y="5273013"/>
            <a:chExt cx="9116697" cy="1323975"/>
          </a:xfrm>
        </p:grpSpPr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217" y="5273013"/>
              <a:ext cx="11811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8" y="5441289"/>
              <a:ext cx="1595965" cy="87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White">
            <a:xfrm>
              <a:off x="2800782" y="5510076"/>
              <a:ext cx="1608347" cy="77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822" y="5472393"/>
              <a:ext cx="1184275" cy="92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mage result for gpa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817" y="5522313"/>
              <a:ext cx="1750589" cy="87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mage result for lammp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127" y="5775286"/>
              <a:ext cx="2073058" cy="604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7"/>
          <p:cNvSpPr txBox="1">
            <a:spLocks noChangeArrowheads="1"/>
          </p:cNvSpPr>
          <p:nvPr/>
        </p:nvSpPr>
        <p:spPr bwMode="auto">
          <a:xfrm>
            <a:off x="3106738" y="125413"/>
            <a:ext cx="3433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de-CH" altLang="es-ES_tradnl" sz="3200" b="1">
                <a:solidFill>
                  <a:srgbClr val="0000FF"/>
                </a:solidFill>
              </a:rPr>
              <a:t>Equipment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-195997" y="1260475"/>
            <a:ext cx="282798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ca-ES" altLang="es-ES_tradnl" sz="2200" b="1" dirty="0"/>
              <a:t>8 </a:t>
            </a:r>
            <a:r>
              <a:rPr lang="ca-ES" altLang="es-ES_tradnl" sz="2200" b="1" dirty="0" err="1"/>
              <a:t>Xeon</a:t>
            </a:r>
            <a:r>
              <a:rPr lang="ca-ES" altLang="es-ES_tradnl" sz="2200" b="1" dirty="0"/>
              <a:t> </a:t>
            </a:r>
            <a:r>
              <a:rPr lang="ca-ES" altLang="es-ES_tradnl" sz="2200" b="1" dirty="0" err="1"/>
              <a:t>Westmere</a:t>
            </a:r>
            <a:r>
              <a:rPr lang="ca-ES" altLang="es-ES_tradnl" sz="2200" b="1" dirty="0"/>
              <a:t> X5650 2.66 GHz 6-core </a:t>
            </a:r>
            <a:r>
              <a:rPr lang="ca-ES" altLang="es-ES_tradnl" sz="2200" b="1" dirty="0" err="1"/>
              <a:t>processors</a:t>
            </a:r>
            <a:r>
              <a:rPr lang="ca-ES" altLang="es-ES_tradnl" sz="2200" b="1" dirty="0"/>
              <a:t>, 3 500GB HD, 1 TB extra HD, 24x4GB DDR3 RAM, 16-port Gigabit </a:t>
            </a:r>
            <a:r>
              <a:rPr lang="ca-ES" altLang="es-ES_tradnl" sz="2200" b="1" dirty="0" err="1"/>
              <a:t>switch</a:t>
            </a:r>
            <a:r>
              <a:rPr lang="ca-ES" altLang="es-ES_tradnl" sz="2200" b="1" dirty="0"/>
              <a:t> </a:t>
            </a:r>
            <a:endParaRPr lang="es-ES_tradnl" altLang="es-ES_tradnl" sz="2200" b="1" dirty="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231750" y="999238"/>
            <a:ext cx="3016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200" b="1" dirty="0"/>
              <a:t>4 AMD Opteron 6386SE 2.8 GHz 16-core </a:t>
            </a:r>
            <a:r>
              <a:rPr lang="es-ES" altLang="es-ES_tradnl" sz="2200" b="1" dirty="0" err="1"/>
              <a:t>processors</a:t>
            </a:r>
            <a:r>
              <a:rPr lang="es-ES" altLang="es-ES_tradnl" sz="2200" b="1" dirty="0"/>
              <a:t>, 3 900 GB HD, 24x8GB DDR3 RAM, 4-port Gigabit switch</a:t>
            </a:r>
            <a:endParaRPr lang="en-US" altLang="es-ES_tradnl" sz="2200" b="1" dirty="0"/>
          </a:p>
        </p:txBody>
      </p:sp>
      <p:sp>
        <p:nvSpPr>
          <p:cNvPr id="21511" name="11 Rectángulo redondeado"/>
          <p:cNvSpPr>
            <a:spLocks noChangeArrowheads="1"/>
          </p:cNvSpPr>
          <p:nvPr/>
        </p:nvSpPr>
        <p:spPr bwMode="auto">
          <a:xfrm>
            <a:off x="3268717" y="5914381"/>
            <a:ext cx="5865758" cy="454025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000" dirty="0">
                <a:solidFill>
                  <a:srgbClr val="CC0099"/>
                </a:solidFill>
              </a:rPr>
              <a:t>RES, PRACE, JFRS-1 (</a:t>
            </a:r>
            <a:r>
              <a:rPr lang="es-ES" altLang="es-ES_tradnl" sz="2000" dirty="0" err="1">
                <a:solidFill>
                  <a:srgbClr val="CC0099"/>
                </a:solidFill>
              </a:rPr>
              <a:t>EUROFusion</a:t>
            </a:r>
            <a:r>
              <a:rPr lang="es-ES" altLang="es-ES_tradnl" sz="2000" dirty="0">
                <a:solidFill>
                  <a:srgbClr val="CC0099"/>
                </a:solidFill>
              </a:rPr>
              <a:t>), IT4i, C3 </a:t>
            </a:r>
            <a:r>
              <a:rPr lang="es-ES" altLang="es-ES_tradnl" sz="2000" dirty="0" err="1">
                <a:solidFill>
                  <a:srgbClr val="CC0099"/>
                </a:solidFill>
              </a:rPr>
              <a:t>Uniovi</a:t>
            </a:r>
            <a:endParaRPr lang="es-ES" altLang="es-ES_tradnl" sz="2000" dirty="0">
              <a:solidFill>
                <a:srgbClr val="CC0099"/>
              </a:solidFill>
            </a:endParaRPr>
          </a:p>
        </p:txBody>
      </p:sp>
      <p:sp>
        <p:nvSpPr>
          <p:cNvPr id="21512" name="11 Rectángulo redondeado"/>
          <p:cNvSpPr>
            <a:spLocks noChangeArrowheads="1"/>
          </p:cNvSpPr>
          <p:nvPr/>
        </p:nvSpPr>
        <p:spPr bwMode="auto">
          <a:xfrm>
            <a:off x="956469" y="800100"/>
            <a:ext cx="1016000" cy="460375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000">
                <a:solidFill>
                  <a:srgbClr val="CC0099"/>
                </a:solidFill>
              </a:rPr>
              <a:t>OFELIA</a:t>
            </a:r>
          </a:p>
        </p:txBody>
      </p:sp>
      <p:sp>
        <p:nvSpPr>
          <p:cNvPr id="21513" name="11 Rectángulo redondeado"/>
          <p:cNvSpPr>
            <a:spLocks noChangeArrowheads="1"/>
          </p:cNvSpPr>
          <p:nvPr/>
        </p:nvSpPr>
        <p:spPr bwMode="auto">
          <a:xfrm>
            <a:off x="6972114" y="3122896"/>
            <a:ext cx="1619250" cy="492125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000" dirty="0">
                <a:solidFill>
                  <a:srgbClr val="CC0099"/>
                </a:solidFill>
              </a:rPr>
              <a:t>DESDEMONA</a:t>
            </a:r>
          </a:p>
        </p:txBody>
      </p:sp>
      <p:sp>
        <p:nvSpPr>
          <p:cNvPr id="21514" name="Text Box 5"/>
          <p:cNvSpPr txBox="1">
            <a:spLocks noChangeArrowheads="1"/>
          </p:cNvSpPr>
          <p:nvPr/>
        </p:nvSpPr>
        <p:spPr bwMode="auto">
          <a:xfrm>
            <a:off x="-64617" y="4188126"/>
            <a:ext cx="26733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s-ES_tradnl" sz="2200" b="1" dirty="0" err="1"/>
              <a:t>AZServer</a:t>
            </a:r>
            <a:r>
              <a:rPr lang="en-US" altLang="es-ES_tradnl" sz="2200" b="1" dirty="0"/>
              <a:t> 4G+ Pro with 2 x 4-core Intel Xeon E5-2609v2, 2 x Intel Xeon Phi 7120P 1,24GHz 61 cores, 1TB HD</a:t>
            </a:r>
          </a:p>
        </p:txBody>
      </p:sp>
      <p:sp>
        <p:nvSpPr>
          <p:cNvPr id="21515" name="11 Rectángulo redondeado"/>
          <p:cNvSpPr>
            <a:spLocks noChangeArrowheads="1"/>
          </p:cNvSpPr>
          <p:nvPr/>
        </p:nvSpPr>
        <p:spPr bwMode="auto">
          <a:xfrm>
            <a:off x="591344" y="3715394"/>
            <a:ext cx="1381125" cy="460375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000">
                <a:solidFill>
                  <a:srgbClr val="CC0099"/>
                </a:solidFill>
              </a:rPr>
              <a:t>ROSALIND</a:t>
            </a:r>
          </a:p>
        </p:txBody>
      </p:sp>
      <p:pic>
        <p:nvPicPr>
          <p:cNvPr id="5" name="Imagen 4" descr="Imagen que contiene electrónica, gabinete, computadora, interior&#10;&#10;Descripción generada automáticamente">
            <a:extLst>
              <a:ext uri="{FF2B5EF4-FFF2-40B4-BE49-F238E27FC236}">
                <a16:creationId xmlns:a16="http://schemas.microsoft.com/office/drawing/2014/main" id="{157B6E68-E1C0-BF04-E674-6838DD83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34" y="800100"/>
            <a:ext cx="3793244" cy="5057659"/>
          </a:xfrm>
          <a:prstGeom prst="rect">
            <a:avLst/>
          </a:prstGeom>
        </p:spPr>
      </p:pic>
      <p:sp>
        <p:nvSpPr>
          <p:cNvPr id="3" name="11 Rectángulo redondeado">
            <a:extLst>
              <a:ext uri="{FF2B5EF4-FFF2-40B4-BE49-F238E27FC236}">
                <a16:creationId xmlns:a16="http://schemas.microsoft.com/office/drawing/2014/main" id="{78F646CB-A709-BE3D-79D1-2885938D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14" y="3722688"/>
            <a:ext cx="1619250" cy="492125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000" dirty="0">
                <a:solidFill>
                  <a:srgbClr val="CC0099"/>
                </a:solidFill>
              </a:rPr>
              <a:t>OTELO</a:t>
            </a:r>
          </a:p>
        </p:txBody>
      </p:sp>
      <p:sp>
        <p:nvSpPr>
          <p:cNvPr id="4" name="11 Rectángulo redondeado">
            <a:extLst>
              <a:ext uri="{FF2B5EF4-FFF2-40B4-BE49-F238E27FC236}">
                <a16:creationId xmlns:a16="http://schemas.microsoft.com/office/drawing/2014/main" id="{190C4B0D-9A36-AB6E-3E26-6E043D95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14" y="4322480"/>
            <a:ext cx="1619250" cy="492125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000" dirty="0">
                <a:solidFill>
                  <a:srgbClr val="CC0099"/>
                </a:solidFill>
              </a:rPr>
              <a:t>RICHARD3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1E1553B5-22BB-CEEE-B03F-372122173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253" y="6389705"/>
            <a:ext cx="3683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200" b="1" dirty="0" err="1"/>
              <a:t>October</a:t>
            </a:r>
            <a:r>
              <a:rPr lang="es-ES" altLang="es-ES_tradnl" sz="2200" b="1" dirty="0"/>
              <a:t> 2024: 20 k€ </a:t>
            </a:r>
            <a:r>
              <a:rPr lang="es-ES" altLang="es-ES_tradnl" sz="2200" b="1" dirty="0" err="1"/>
              <a:t>funding</a:t>
            </a:r>
            <a:endParaRPr lang="en-US" altLang="es-ES_tradnl" sz="2200" b="1" dirty="0"/>
          </a:p>
        </p:txBody>
      </p:sp>
      <p:sp>
        <p:nvSpPr>
          <p:cNvPr id="6" name="11 Rectángulo redondeado">
            <a:extLst>
              <a:ext uri="{FF2B5EF4-FFF2-40B4-BE49-F238E27FC236}">
                <a16:creationId xmlns:a16="http://schemas.microsoft.com/office/drawing/2014/main" id="{4DCF9790-3945-A7C7-7C87-97713074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14" y="4922272"/>
            <a:ext cx="1619250" cy="492125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s-ES" altLang="es-ES_tradnl" sz="2000">
                <a:solidFill>
                  <a:srgbClr val="CC0099"/>
                </a:solidFill>
              </a:rPr>
              <a:t>SHYLOCK</a:t>
            </a:r>
            <a:endParaRPr lang="es-ES" altLang="es-ES_tradnl" sz="20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3"/>
          <p:cNvSpPr>
            <a:spLocks noChangeArrowheads="1"/>
          </p:cNvSpPr>
          <p:nvPr/>
        </p:nvSpPr>
        <p:spPr bwMode="auto">
          <a:xfrm>
            <a:off x="919163" y="836613"/>
            <a:ext cx="7310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s-ES_tradnl" sz="2800" b="1">
                <a:solidFill>
                  <a:srgbClr val="0000FF"/>
                </a:solidFill>
              </a:rPr>
              <a:t> </a:t>
            </a:r>
            <a:r>
              <a:rPr lang="en-US" altLang="es-ES_tradnl" sz="3200" b="1">
                <a:solidFill>
                  <a:srgbClr val="0000FF"/>
                </a:solidFill>
              </a:rPr>
              <a:t>Contact details</a:t>
            </a: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1184564" y="1721922"/>
            <a:ext cx="6774873" cy="4073236"/>
          </a:xfrm>
          <a:prstGeom prst="round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224" lon="18883146" rev="2409746"/>
            </a:camera>
            <a:lightRig rig="flood" dir="t">
              <a:rot lat="0" lon="0" rev="1200000"/>
            </a:lightRig>
          </a:scene3d>
          <a:sp3d extrusionH="146050" prstMaterial="metal">
            <a:bevelB w="152400" prst="coolSlant"/>
            <a:extrusionClr>
              <a:srgbClr val="FF5050"/>
            </a:extrusionClr>
          </a:sp3d>
        </p:spPr>
        <p:txBody>
          <a:bodyPr wrap="none" anchor="ctr"/>
          <a:lstStyle/>
          <a:p>
            <a:pPr>
              <a:defRPr/>
            </a:pPr>
            <a:r>
              <a:rPr lang="es-ES" sz="3200" b="1" dirty="0">
                <a:latin typeface="Times New Roman" pitchFamily="18" charset="0"/>
                <a:ea typeface="+mn-ea"/>
              </a:rPr>
              <a:t>Roberto Iglesias</a:t>
            </a:r>
          </a:p>
          <a:p>
            <a:pPr>
              <a:defRPr/>
            </a:pPr>
            <a:r>
              <a:rPr lang="es-ES" sz="3200" b="1" dirty="0" err="1">
                <a:latin typeface="Times New Roman" pitchFamily="18" charset="0"/>
                <a:ea typeface="+mn-ea"/>
              </a:rPr>
              <a:t>Department</a:t>
            </a:r>
            <a:r>
              <a:rPr lang="es-ES" sz="3200" b="1" dirty="0">
                <a:latin typeface="Times New Roman" pitchFamily="18" charset="0"/>
                <a:ea typeface="+mn-ea"/>
              </a:rPr>
              <a:t> of </a:t>
            </a:r>
            <a:r>
              <a:rPr lang="es-ES" sz="3200" b="1" dirty="0" err="1">
                <a:latin typeface="Times New Roman" pitchFamily="18" charset="0"/>
                <a:ea typeface="+mn-ea"/>
              </a:rPr>
              <a:t>Physics</a:t>
            </a:r>
            <a:endParaRPr lang="es-ES" sz="3200" b="1" dirty="0">
              <a:latin typeface="Times New Roman" pitchFamily="18" charset="0"/>
              <a:ea typeface="+mn-ea"/>
            </a:endParaRPr>
          </a:p>
          <a:p>
            <a:pPr>
              <a:defRPr/>
            </a:pPr>
            <a:r>
              <a:rPr lang="es-ES" sz="3200" b="1" dirty="0" err="1">
                <a:latin typeface="Times New Roman" pitchFamily="18" charset="0"/>
                <a:ea typeface="+mn-ea"/>
              </a:rPr>
              <a:t>University</a:t>
            </a:r>
            <a:r>
              <a:rPr lang="es-ES" sz="3200" b="1" dirty="0">
                <a:latin typeface="Times New Roman" pitchFamily="18" charset="0"/>
                <a:ea typeface="+mn-ea"/>
              </a:rPr>
              <a:t> of Oviedo</a:t>
            </a:r>
          </a:p>
          <a:p>
            <a:pPr>
              <a:defRPr/>
            </a:pPr>
            <a:r>
              <a:rPr lang="es-ES" sz="3200" b="1" dirty="0">
                <a:latin typeface="Times New Roman" pitchFamily="18" charset="0"/>
                <a:ea typeface="+mn-ea"/>
              </a:rPr>
              <a:t>+34 985102898</a:t>
            </a:r>
          </a:p>
          <a:p>
            <a:pPr>
              <a:defRPr/>
            </a:pPr>
            <a:r>
              <a:rPr lang="es-ES" sz="3200" b="1" dirty="0">
                <a:latin typeface="Times New Roman" pitchFamily="18" charset="0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roberto@uniovi.es</a:t>
            </a:r>
            <a:endParaRPr lang="es-ES" sz="3200" b="1" dirty="0">
              <a:latin typeface="Times New Roman" pitchFamily="18" charset="0"/>
              <a:ea typeface="+mn-ea"/>
            </a:endParaRPr>
          </a:p>
          <a:p>
            <a:pPr>
              <a:defRPr/>
            </a:pPr>
            <a:r>
              <a:rPr lang="es-ES" sz="3200" b="1" dirty="0">
                <a:latin typeface="Times New Roman" pitchFamily="18" charset="0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https://cimaco.grupos.uniovi.es</a:t>
            </a:r>
            <a:endParaRPr lang="es-ES" sz="3200" b="1" dirty="0"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psi-vorlage_quer">
  <a:themeElements>
    <a:clrScheme name="psi-vorlage_qu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i-vorlage_quer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5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5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si-vorlage_qu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i-vorlage_qu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i-vorlage_qu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i-vorlage_qu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i-vorlage_qu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i-vorlage_qu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i-vorlage_qu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i-vorlage_qu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i-vorlage_qu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i-vorlage_qu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i-vorlage_qu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i-vorlage_qu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psi-vorlage_quer</Template>
  <TotalTime>2209</TotalTime>
  <Words>694</Words>
  <Application>Microsoft Macintosh PowerPoint</Application>
  <PresentationFormat>On-screen Show (4:3)</PresentationFormat>
  <Paragraphs>89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 Narrow</vt:lpstr>
      <vt:lpstr>Symbol</vt:lpstr>
      <vt:lpstr>Times</vt:lpstr>
      <vt:lpstr>Times New Roman</vt:lpstr>
      <vt:lpstr>psi-vorlage_quer</vt:lpstr>
      <vt:lpstr>Documento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ROBERTO LUIS IGLESIAS PASTRANA</dc:creator>
  <cp:keywords/>
  <dc:description/>
  <cp:lastModifiedBy>JORGE SUAREZ RECIO</cp:lastModifiedBy>
  <cp:revision>66</cp:revision>
  <cp:lastPrinted>2004-07-12T09:37:01Z</cp:lastPrinted>
  <dcterms:created xsi:type="dcterms:W3CDTF">2018-06-08T15:04:14Z</dcterms:created>
  <dcterms:modified xsi:type="dcterms:W3CDTF">2024-06-26T21:16:56Z</dcterms:modified>
  <cp:category/>
</cp:coreProperties>
</file>