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584" r:id="rId2"/>
    <p:sldId id="679" r:id="rId3"/>
    <p:sldId id="676" r:id="rId4"/>
    <p:sldId id="677" r:id="rId5"/>
    <p:sldId id="678" r:id="rId6"/>
    <p:sldId id="604" r:id="rId7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7161"/>
    <a:srgbClr val="E6E6E6"/>
    <a:srgbClr val="FFFFFF"/>
    <a:srgbClr val="A2D28E"/>
    <a:srgbClr val="CCFFCC"/>
    <a:srgbClr val="99FFCC"/>
    <a:srgbClr val="FF9999"/>
    <a:srgbClr val="66FF33"/>
    <a:srgbClr val="BBE0E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965" autoAdjust="0"/>
  </p:normalViewPr>
  <p:slideViewPr>
    <p:cSldViewPr snapToGrid="0">
      <p:cViewPr varScale="1">
        <p:scale>
          <a:sx n="157" d="100"/>
          <a:sy n="157" d="100"/>
        </p:scale>
        <p:origin x="324" y="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1"/>
    </p:cViewPr>
  </p:sorterViewPr>
  <p:notesViewPr>
    <p:cSldViewPr snapToGrid="0">
      <p:cViewPr varScale="1">
        <p:scale>
          <a:sx n="86" d="100"/>
          <a:sy n="86" d="100"/>
        </p:scale>
        <p:origin x="-135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5A70AA-300A-412B-9DB2-5AA45C83E6C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68E214-A139-4265-A936-E2F8C694BF1C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8E214-A139-4265-A936-E2F8C694BF1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28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893876"/>
          </a:xfrm>
          <a:prstGeom prst="rect">
            <a:avLst/>
          </a:prstGeom>
          <a:gradFill flip="none" rotWithShape="1">
            <a:gsLst>
              <a:gs pos="0">
                <a:srgbClr val="057161">
                  <a:alpha val="10000"/>
                </a:srgbClr>
              </a:gs>
              <a:gs pos="50000">
                <a:srgbClr val="E6E6E6">
                  <a:alpha val="5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2311" r="1826" b="39190"/>
          <a:stretch/>
        </p:blipFill>
        <p:spPr>
          <a:xfrm>
            <a:off x="11211679" y="254732"/>
            <a:ext cx="980321" cy="61549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1337279" y="-31958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5716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IUOPA</a:t>
            </a:r>
            <a:endParaRPr lang="en-US" sz="1600" dirty="0">
              <a:solidFill>
                <a:srgbClr val="05716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8.jpeg"/><Relationship Id="rId18" Type="http://schemas.openxmlformats.org/officeDocument/2006/relationships/image" Target="../media/image33.png"/><Relationship Id="rId3" Type="http://schemas.openxmlformats.org/officeDocument/2006/relationships/image" Target="../media/image20.jpeg"/><Relationship Id="rId21" Type="http://schemas.openxmlformats.org/officeDocument/2006/relationships/image" Target="../media/image36.png"/><Relationship Id="rId7" Type="http://schemas.openxmlformats.org/officeDocument/2006/relationships/image" Target="../media/image24.jpeg"/><Relationship Id="rId12" Type="http://schemas.openxmlformats.org/officeDocument/2006/relationships/image" Target="../media/image27.png"/><Relationship Id="rId17" Type="http://schemas.openxmlformats.org/officeDocument/2006/relationships/image" Target="../media/image32.gif"/><Relationship Id="rId2" Type="http://schemas.openxmlformats.org/officeDocument/2006/relationships/image" Target="../media/image19.jpeg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11" Type="http://schemas.openxmlformats.org/officeDocument/2006/relationships/image" Target="../media/image26.jpg"/><Relationship Id="rId5" Type="http://schemas.openxmlformats.org/officeDocument/2006/relationships/image" Target="../media/image22.jp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jpeg"/><Relationship Id="rId19" Type="http://schemas.openxmlformats.org/officeDocument/2006/relationships/image" Target="../media/image34.png"/><Relationship Id="rId4" Type="http://schemas.openxmlformats.org/officeDocument/2006/relationships/image" Target="../media/image21.jpeg"/><Relationship Id="rId9" Type="http://schemas.openxmlformats.org/officeDocument/2006/relationships/image" Target="../media/image13.jpe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12" Type="http://schemas.openxmlformats.org/officeDocument/2006/relationships/image" Target="../media/image46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jpeg"/><Relationship Id="rId11" Type="http://schemas.openxmlformats.org/officeDocument/2006/relationships/image" Target="../media/image45.jpeg"/><Relationship Id="rId5" Type="http://schemas.openxmlformats.org/officeDocument/2006/relationships/image" Target="../media/image41.jpg"/><Relationship Id="rId10" Type="http://schemas.openxmlformats.org/officeDocument/2006/relationships/image" Target="../media/image44.jpeg"/><Relationship Id="rId4" Type="http://schemas.openxmlformats.org/officeDocument/2006/relationships/image" Target="../media/image40.png"/><Relationship Id="rId9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441" y="141689"/>
            <a:ext cx="10789920" cy="1143000"/>
          </a:xfrm>
        </p:spPr>
        <p:txBody>
          <a:bodyPr/>
          <a:lstStyle/>
          <a:p>
            <a:pPr algn="ctr"/>
            <a:r>
              <a:rPr lang="es-ES" dirty="0" smtClean="0"/>
              <a:t>Biología  Molecular  del  Cáncer  en  el  C</a:t>
            </a:r>
            <a:r>
              <a:rPr lang="es-ES" baseline="30000" dirty="0" smtClean="0"/>
              <a:t>3</a:t>
            </a:r>
            <a:endParaRPr lang="en-US" sz="32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02374" y="5498255"/>
            <a:ext cx="49765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Xose S.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Puente</a:t>
            </a:r>
          </a:p>
          <a:p>
            <a:pPr algn="r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Dpto. Bioquímica y Biología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Molecular / IUOPA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Mieres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2024-06-27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05" y="5888646"/>
            <a:ext cx="1440000" cy="73353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0410" y="1461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320201"/>
              </p:ext>
            </p:extLst>
          </p:nvPr>
        </p:nvGraphicFramePr>
        <p:xfrm>
          <a:off x="91483" y="5710901"/>
          <a:ext cx="68072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Worksheet" r:id="rId5" imgW="7664298" imgH="1244525" progId="Excel.Sheet.12">
                  <p:embed/>
                </p:oleObj>
              </mc:Choice>
              <mc:Fallback>
                <p:oleObj name="Worksheet" r:id="rId5" imgW="7664298" imgH="124452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83" y="5710901"/>
                        <a:ext cx="680720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FE89FDC7-65B0-3010-071E-999085617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0414" r="61133" b="21208"/>
          <a:stretch/>
        </p:blipFill>
        <p:spPr bwMode="auto">
          <a:xfrm>
            <a:off x="6644916" y="1725637"/>
            <a:ext cx="5287798" cy="28907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9" t="18125" r="29108" b="21620"/>
          <a:stretch/>
        </p:blipFill>
        <p:spPr>
          <a:xfrm>
            <a:off x="240489" y="1885085"/>
            <a:ext cx="3053306" cy="2731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rain_axis.jpg"/>
          <p:cNvPicPr>
            <a:picLocks noChangeAspect="1"/>
          </p:cNvPicPr>
          <p:nvPr/>
        </p:nvPicPr>
        <p:blipFill rotWithShape="1">
          <a:blip r:embed="rId9" cstate="print"/>
          <a:srcRect l="12839" t="3497" r="855" b="16642"/>
          <a:stretch/>
        </p:blipFill>
        <p:spPr>
          <a:xfrm>
            <a:off x="3298683" y="2265521"/>
            <a:ext cx="3600000" cy="18957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59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Genómica</a:t>
            </a:r>
            <a:r>
              <a:rPr lang="en-US" dirty="0" smtClean="0"/>
              <a:t>  del  </a:t>
            </a:r>
            <a:r>
              <a:rPr lang="en-US" dirty="0" err="1" smtClean="0"/>
              <a:t>Cáncer</a:t>
            </a:r>
            <a:r>
              <a:rPr lang="en-US" dirty="0" smtClean="0"/>
              <a:t>  y  </a:t>
            </a:r>
            <a:r>
              <a:rPr lang="en-US" dirty="0" err="1" smtClean="0"/>
              <a:t>Envejecimiento</a:t>
            </a:r>
            <a:endParaRPr lang="en-US" dirty="0"/>
          </a:p>
        </p:txBody>
      </p:sp>
      <p:pic>
        <p:nvPicPr>
          <p:cNvPr id="4" name="Content Placeholder 3" descr="mut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811" y="1432182"/>
            <a:ext cx="2400000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443717" y="959291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CÁNCER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5475" y="959291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GENOMAS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80" y="1427437"/>
            <a:ext cx="2880001" cy="216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9588" y="959291"/>
            <a:ext cx="2448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ENVEJECIMIENTO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2" descr="C:\Documents and Settings\Xose Anton\My Documents\users\XA\DIAPOS\gordon_01jul04\face1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90" y="1427437"/>
            <a:ext cx="1904117" cy="195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7" y="3867752"/>
            <a:ext cx="2314877" cy="1303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69" y="3655473"/>
            <a:ext cx="2150442" cy="16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http://www.nature.com/nature/journal/v428/n6982/images/cover_natur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46468" y="3363483"/>
            <a:ext cx="720000" cy="936001"/>
          </a:xfrm>
          <a:prstGeom prst="rect">
            <a:avLst/>
          </a:prstGeom>
          <a:noFill/>
        </p:spPr>
      </p:pic>
      <p:pic>
        <p:nvPicPr>
          <p:cNvPr id="18" name="Picture 4" descr="http://www.nature.com/nature/journal/v437/n7055/images/cover_natur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82856" y="3330058"/>
            <a:ext cx="720000" cy="960000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3353666"/>
            <a:ext cx="720000" cy="9458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24133" r="56950" b="54918"/>
          <a:stretch/>
        </p:blipFill>
        <p:spPr>
          <a:xfrm>
            <a:off x="9038578" y="4396739"/>
            <a:ext cx="1342226" cy="10083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603" y="4407916"/>
            <a:ext cx="716294" cy="108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451" y="5454615"/>
            <a:ext cx="1245405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012010-C3CD-A0B5-BB4F-BEE4B455BE0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3384" t="3728" r="23065" b="9636"/>
          <a:stretch/>
        </p:blipFill>
        <p:spPr>
          <a:xfrm>
            <a:off x="6141012" y="3487596"/>
            <a:ext cx="1470481" cy="2063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033082" y="5333298"/>
            <a:ext cx="80987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Comprender bases moleculares del cáncer y envejecimiento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Análisis de genomas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Medicina de precisión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20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Historia  y  Evolución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63406" y="2494942"/>
            <a:ext cx="11238983" cy="554433"/>
          </a:xfrm>
          <a:prstGeom prst="rightArrow">
            <a:avLst>
              <a:gd name="adj1" fmla="val 21779"/>
              <a:gd name="adj2" fmla="val 78835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1165" y="240282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1990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20" y="240282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86075" y="240282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2010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33529" y="240282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2024</a:t>
            </a:r>
            <a:endParaRPr lang="en-US" dirty="0"/>
          </a:p>
        </p:txBody>
      </p:sp>
      <p:pic>
        <p:nvPicPr>
          <p:cNvPr id="1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2" y="974564"/>
            <a:ext cx="1800000" cy="135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3798" y="2896587"/>
            <a:ext cx="1794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&lt;10 secuencias</a:t>
            </a:r>
          </a:p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24" y="3832656"/>
            <a:ext cx="1440000" cy="14376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4" y="5004873"/>
            <a:ext cx="1080000" cy="622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t="1962" r="51442" b="50759"/>
          <a:stretch/>
        </p:blipFill>
        <p:spPr>
          <a:xfrm>
            <a:off x="9815669" y="3508952"/>
            <a:ext cx="1800000" cy="1627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4" name="Group 43"/>
          <p:cNvGrpSpPr/>
          <p:nvPr/>
        </p:nvGrpSpPr>
        <p:grpSpPr>
          <a:xfrm>
            <a:off x="2849302" y="916334"/>
            <a:ext cx="3140444" cy="5844690"/>
            <a:chOff x="2849302" y="916334"/>
            <a:chExt cx="3140444" cy="58446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941" y="916334"/>
              <a:ext cx="1106100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2265" y="916334"/>
              <a:ext cx="1052100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2" descr="http://www.nature.com/nature/journal/v428/n6982/images/cover_nature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49302" y="3541751"/>
              <a:ext cx="1080000" cy="14040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4" descr="http://www.nature.com/nature/journal/v437/n7055/images/cover_nature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06524" y="3541751"/>
              <a:ext cx="1053000" cy="140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6" descr="http://www.nature.com/nature/journal/v453/n7192/images/cover_nature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936746" y="3541751"/>
              <a:ext cx="1053000" cy="140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59" t="14062" r="21830" b="12026"/>
            <a:stretch/>
          </p:blipFill>
          <p:spPr>
            <a:xfrm rot="1952400">
              <a:off x="3713492" y="5064729"/>
              <a:ext cx="1062023" cy="1440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862" y="6041024"/>
              <a:ext cx="581157" cy="720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3237764" y="2857182"/>
              <a:ext cx="21146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smtClean="0"/>
                <a:t>1 genoma</a:t>
              </a:r>
            </a:p>
            <a:p>
              <a:pPr algn="ctr"/>
              <a:r>
                <a:rPr lang="es-ES" dirty="0" smtClean="0"/>
                <a:t>&lt;1.000 secuencias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67040" y="776231"/>
            <a:ext cx="3079916" cy="5699005"/>
            <a:chOff x="5994972" y="776231"/>
            <a:chExt cx="3079916" cy="569900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2897" y="776231"/>
              <a:ext cx="2921295" cy="1644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99" t="18125" r="29108" b="21620"/>
            <a:stretch/>
          </p:blipFill>
          <p:spPr>
            <a:xfrm>
              <a:off x="6148949" y="3656714"/>
              <a:ext cx="1440000" cy="12881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1"/>
            <p:cNvPicPr>
              <a:picLocks noChangeAspect="1" noChangeArrowheads="1"/>
            </p:cNvPicPr>
            <p:nvPr/>
          </p:nvPicPr>
          <p:blipFill rotWithShape="1">
            <a:blip r:embed="rId15" cstate="print"/>
            <a:srcRect l="-392" r="-309"/>
            <a:stretch/>
          </p:blipFill>
          <p:spPr bwMode="auto">
            <a:xfrm>
              <a:off x="7634888" y="3896039"/>
              <a:ext cx="1440000" cy="809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29" descr="C:\Users\XOSEAN~1\AppData\Local\Temp\fullsizeoutput_d21.jpeg"/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549" y="5094221"/>
              <a:ext cx="1943432" cy="13810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7403" y="5094221"/>
              <a:ext cx="290579" cy="3600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972" y="5482932"/>
              <a:ext cx="710062" cy="3600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982" y="5861024"/>
              <a:ext cx="360000" cy="3600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6531511" y="2836465"/>
              <a:ext cx="214244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/>
                <a:t>&gt;</a:t>
              </a:r>
              <a:r>
                <a:rPr lang="es-ES" dirty="0" smtClean="0"/>
                <a:t>1.000 genomas</a:t>
              </a:r>
            </a:p>
            <a:p>
              <a:pPr algn="ctr"/>
              <a:r>
                <a:rPr lang="es-ES" dirty="0" smtClean="0"/>
                <a:t>9x10</a:t>
              </a:r>
              <a:r>
                <a:rPr lang="es-ES" baseline="30000" dirty="0" smtClean="0"/>
                <a:t>11</a:t>
              </a:r>
              <a:r>
                <a:rPr lang="es-ES" dirty="0" smtClean="0"/>
                <a:t> secuencias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159988" y="927529"/>
            <a:ext cx="2880000" cy="5604821"/>
            <a:chOff x="9159988" y="927529"/>
            <a:chExt cx="2880000" cy="560482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539"/>
            <a:stretch/>
          </p:blipFill>
          <p:spPr>
            <a:xfrm>
              <a:off x="9159988" y="927529"/>
              <a:ext cx="2880000" cy="135195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5829" y="5083885"/>
              <a:ext cx="1855135" cy="139135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855" y="4956200"/>
              <a:ext cx="290578" cy="3600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0144" y="5380415"/>
              <a:ext cx="360000" cy="3600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0144" y="5779560"/>
              <a:ext cx="360000" cy="3600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3685" y="6172350"/>
              <a:ext cx="360000" cy="3600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506820" y="2783105"/>
              <a:ext cx="181793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/>
                <a:t>&gt;</a:t>
              </a:r>
              <a:r>
                <a:rPr lang="es-ES" dirty="0" smtClean="0"/>
                <a:t>10.000 células</a:t>
              </a:r>
            </a:p>
            <a:p>
              <a:pPr algn="ctr"/>
              <a:r>
                <a:rPr lang="es-ES" dirty="0" smtClean="0"/>
                <a:t>10</a:t>
              </a:r>
              <a:r>
                <a:rPr lang="es-ES" baseline="30000" dirty="0" smtClean="0"/>
                <a:t>10</a:t>
              </a:r>
              <a:r>
                <a:rPr lang="es-ES" dirty="0" smtClean="0"/>
                <a:t> secuencias</a:t>
              </a:r>
            </a:p>
            <a:p>
              <a:pPr algn="ctr"/>
              <a:endParaRPr lang="en-US" dirty="0"/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t="3017" r="2608" b="71463"/>
          <a:stretch/>
        </p:blipFill>
        <p:spPr>
          <a:xfrm>
            <a:off x="10862400" y="6139560"/>
            <a:ext cx="720000" cy="2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0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127" y="1021620"/>
            <a:ext cx="10972800" cy="4525963"/>
          </a:xfrm>
        </p:spPr>
        <p:txBody>
          <a:bodyPr/>
          <a:lstStyle/>
          <a:p>
            <a:r>
              <a:rPr lang="es-ES" dirty="0" smtClean="0"/>
              <a:t>Equipo </a:t>
            </a:r>
            <a:r>
              <a:rPr lang="es-ES" dirty="0" smtClean="0"/>
              <a:t>1 (</a:t>
            </a:r>
            <a:r>
              <a:rPr lang="es-ES" i="1" dirty="0" err="1" smtClean="0"/>
              <a:t>pinchinX</a:t>
            </a:r>
            <a:r>
              <a:rPr lang="es-ES" dirty="0" smtClean="0"/>
              <a:t>): </a:t>
            </a:r>
            <a:r>
              <a:rPr lang="es-ES" dirty="0" smtClean="0"/>
              <a:t>Instalado en C3 en Mayo de 2020 (1</a:t>
            </a:r>
            <a:r>
              <a:rPr lang="es-ES" baseline="30000" dirty="0" smtClean="0"/>
              <a:t>er</a:t>
            </a:r>
            <a:r>
              <a:rPr lang="es-ES" dirty="0" smtClean="0"/>
              <a:t> equipo del C3!)</a:t>
            </a:r>
          </a:p>
          <a:p>
            <a:pPr lvl="1">
              <a:spcBef>
                <a:spcPts val="0"/>
              </a:spcBef>
            </a:pPr>
            <a:r>
              <a:rPr lang="es-ES" dirty="0" smtClean="0"/>
              <a:t>Dell </a:t>
            </a:r>
            <a:r>
              <a:rPr lang="es-ES" dirty="0" err="1" smtClean="0"/>
              <a:t>PowerEdge</a:t>
            </a:r>
            <a:r>
              <a:rPr lang="es-ES" dirty="0" smtClean="0"/>
              <a:t> </a:t>
            </a:r>
            <a:r>
              <a:rPr lang="es-ES" dirty="0" smtClean="0"/>
              <a:t>R740XD (92 </a:t>
            </a:r>
            <a:r>
              <a:rPr lang="es-ES" dirty="0"/>
              <a:t>núcleos) + </a:t>
            </a:r>
            <a:r>
              <a:rPr lang="es-ES" dirty="0" smtClean="0"/>
              <a:t>GPU NVIDIA </a:t>
            </a:r>
            <a:r>
              <a:rPr lang="es-ES" dirty="0"/>
              <a:t>Ampere A40 48GB</a:t>
            </a:r>
            <a:endParaRPr lang="es-ES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s-ES" dirty="0" smtClean="0"/>
              <a:t>RAM: 512 </a:t>
            </a:r>
            <a:r>
              <a:rPr lang="es-ES" dirty="0" smtClean="0"/>
              <a:t>GB, Almacenamiento</a:t>
            </a:r>
            <a:r>
              <a:rPr lang="es-ES" dirty="0" smtClean="0"/>
              <a:t>: 60 TB</a:t>
            </a:r>
          </a:p>
          <a:p>
            <a:r>
              <a:rPr lang="es-ES" dirty="0" smtClean="0"/>
              <a:t>Equipo 2 (</a:t>
            </a:r>
            <a:r>
              <a:rPr lang="es-ES" i="1" dirty="0" smtClean="0"/>
              <a:t>pinchin</a:t>
            </a:r>
            <a:r>
              <a:rPr lang="es-ES" i="1" dirty="0" smtClean="0"/>
              <a:t>0</a:t>
            </a:r>
            <a:r>
              <a:rPr lang="es-ES" dirty="0" smtClean="0"/>
              <a:t>)</a:t>
            </a:r>
            <a:r>
              <a:rPr lang="es-ES" dirty="0" smtClean="0"/>
              <a:t>:</a:t>
            </a:r>
            <a:endParaRPr lang="es-ES" dirty="0" smtClean="0"/>
          </a:p>
          <a:p>
            <a:pPr lvl="1"/>
            <a:r>
              <a:rPr lang="es-ES" dirty="0" smtClean="0"/>
              <a:t>HP </a:t>
            </a:r>
            <a:r>
              <a:rPr lang="es-ES" dirty="0"/>
              <a:t>E7530 DL580 G7 2P </a:t>
            </a:r>
            <a:r>
              <a:rPr lang="es-ES" dirty="0" smtClean="0"/>
              <a:t>FIO (44 núcleos)</a:t>
            </a:r>
            <a:endParaRPr lang="es-ES" dirty="0"/>
          </a:p>
          <a:p>
            <a:pPr lvl="1"/>
            <a:r>
              <a:rPr lang="es-ES" dirty="0" smtClean="0"/>
              <a:t>RAM: 128 </a:t>
            </a:r>
            <a:r>
              <a:rPr lang="es-ES" dirty="0" smtClean="0"/>
              <a:t>GB, Almacenamiento</a:t>
            </a:r>
            <a:r>
              <a:rPr lang="es-ES" dirty="0" smtClean="0"/>
              <a:t>: 150 </a:t>
            </a:r>
            <a:r>
              <a:rPr lang="es-ES" dirty="0" smtClean="0"/>
              <a:t>TB</a:t>
            </a:r>
          </a:p>
          <a:p>
            <a:pPr lvl="1"/>
            <a:endParaRPr lang="es-ES" dirty="0" smtClean="0"/>
          </a:p>
          <a:p>
            <a:r>
              <a:rPr lang="es-ES" dirty="0" smtClean="0"/>
              <a:t>Equipo </a:t>
            </a:r>
            <a:r>
              <a:rPr lang="es-ES" dirty="0"/>
              <a:t>3</a:t>
            </a:r>
            <a:r>
              <a:rPr lang="es-ES" dirty="0" smtClean="0"/>
              <a:t> (</a:t>
            </a:r>
            <a:r>
              <a:rPr lang="es-ES" i="1" dirty="0" err="1" smtClean="0"/>
              <a:t>pinchinY</a:t>
            </a:r>
            <a:r>
              <a:rPr lang="es-ES" dirty="0" smtClean="0"/>
              <a:t>):</a:t>
            </a:r>
          </a:p>
          <a:p>
            <a:pPr lvl="1"/>
            <a:r>
              <a:rPr lang="es-ES" dirty="0"/>
              <a:t>Dell </a:t>
            </a:r>
            <a:r>
              <a:rPr lang="es-ES" dirty="0" err="1"/>
              <a:t>PowerEdge</a:t>
            </a:r>
            <a:r>
              <a:rPr lang="es-ES" dirty="0"/>
              <a:t> </a:t>
            </a:r>
            <a:r>
              <a:rPr lang="es-ES" dirty="0" smtClean="0"/>
              <a:t>R750 (</a:t>
            </a:r>
            <a:r>
              <a:rPr lang="es-ES" dirty="0" smtClean="0"/>
              <a:t>64 núcleos)</a:t>
            </a:r>
          </a:p>
          <a:p>
            <a:pPr lvl="1"/>
            <a:r>
              <a:rPr lang="es-ES" dirty="0" smtClean="0"/>
              <a:t>RAM: 512 GB, </a:t>
            </a:r>
            <a:r>
              <a:rPr lang="es-ES" dirty="0" smtClean="0"/>
              <a:t>Almacenamiento: 28 TB</a:t>
            </a:r>
          </a:p>
          <a:p>
            <a:pPr lvl="1"/>
            <a:endParaRPr lang="es-ES" dirty="0" smtClean="0"/>
          </a:p>
          <a:p>
            <a:r>
              <a:rPr lang="es-ES" dirty="0" smtClean="0"/>
              <a:t>Equipo 4 (</a:t>
            </a:r>
            <a:r>
              <a:rPr lang="es-ES" i="1" dirty="0" err="1" smtClean="0"/>
              <a:t>pinchinW</a:t>
            </a:r>
            <a:r>
              <a:rPr lang="es-ES" dirty="0" smtClean="0"/>
              <a:t>):</a:t>
            </a:r>
          </a:p>
          <a:p>
            <a:pPr lvl="1"/>
            <a:r>
              <a:rPr lang="es-ES" dirty="0"/>
              <a:t>Dell </a:t>
            </a:r>
            <a:r>
              <a:rPr lang="es-ES" dirty="0" err="1"/>
              <a:t>PowerEdge</a:t>
            </a:r>
            <a:r>
              <a:rPr lang="es-ES" dirty="0"/>
              <a:t> </a:t>
            </a:r>
            <a:r>
              <a:rPr lang="es-ES" dirty="0" smtClean="0"/>
              <a:t>R250 (4 núcleos)</a:t>
            </a:r>
          </a:p>
          <a:p>
            <a:pPr lvl="1"/>
            <a:r>
              <a:rPr lang="es-ES" dirty="0" smtClean="0"/>
              <a:t>RAM: 16 GB, Almacenamiento: 1TB</a:t>
            </a:r>
            <a:endParaRPr lang="es-E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Hardware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Medicina de precisión: genomas </a:t>
            </a:r>
            <a:r>
              <a:rPr lang="es-ES" dirty="0" smtClean="0"/>
              <a:t>tumorales </a:t>
            </a:r>
            <a:r>
              <a:rPr lang="es-ES" dirty="0" smtClean="0"/>
              <a:t>(</a:t>
            </a:r>
            <a:r>
              <a:rPr lang="es-ES" dirty="0" smtClean="0"/>
              <a:t>1 </a:t>
            </a:r>
            <a:r>
              <a:rPr lang="es-ES" dirty="0" smtClean="0"/>
              <a:t>paciente </a:t>
            </a:r>
            <a:r>
              <a:rPr lang="es-ES" dirty="0" smtClean="0"/>
              <a:t>= </a:t>
            </a:r>
            <a:r>
              <a:rPr lang="es-ES" dirty="0" smtClean="0"/>
              <a:t>2x50 </a:t>
            </a:r>
            <a:r>
              <a:rPr lang="es-ES" dirty="0" smtClean="0"/>
              <a:t>GB)</a:t>
            </a:r>
          </a:p>
          <a:p>
            <a:endParaRPr lang="es-ES" dirty="0" smtClean="0"/>
          </a:p>
          <a:p>
            <a:r>
              <a:rPr lang="es-ES" dirty="0" smtClean="0"/>
              <a:t>Desarrollo de herramientas para análisis de </a:t>
            </a:r>
            <a:r>
              <a:rPr lang="es-ES" dirty="0" smtClean="0"/>
              <a:t>mutaciones: </a:t>
            </a:r>
            <a:r>
              <a:rPr lang="es-ES" dirty="0" err="1" smtClean="0"/>
              <a:t>CPUs</a:t>
            </a:r>
            <a:r>
              <a:rPr lang="es-ES" dirty="0" smtClean="0"/>
              <a:t> + </a:t>
            </a:r>
            <a:r>
              <a:rPr lang="es-ES" dirty="0" err="1" smtClean="0"/>
              <a:t>GPUs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Secuenciación de célula única: </a:t>
            </a:r>
            <a:r>
              <a:rPr lang="es-ES" dirty="0" err="1" smtClean="0"/>
              <a:t>CPUs</a:t>
            </a:r>
            <a:r>
              <a:rPr lang="es-ES" dirty="0" smtClean="0"/>
              <a:t> + </a:t>
            </a:r>
            <a:r>
              <a:rPr lang="es-ES" dirty="0" err="1" smtClean="0"/>
              <a:t>GPUs</a:t>
            </a:r>
            <a:r>
              <a:rPr lang="es-ES" dirty="0" smtClean="0"/>
              <a:t> para anotación tipo celular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Análisis de genomas de otras especies y </a:t>
            </a:r>
            <a:r>
              <a:rPr lang="es-ES" dirty="0" err="1" smtClean="0"/>
              <a:t>metagenomas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Necesidades</a:t>
            </a:r>
            <a:r>
              <a:rPr lang="es-ES" dirty="0" smtClean="0"/>
              <a:t>: datos sensibles, protección de datos y ciberseguridad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Uso  y  Necesidades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3 Imagen" descr="logo_carlos_III.png"/>
          <p:cNvPicPr>
            <a:picLocks noChangeAspect="1"/>
          </p:cNvPicPr>
          <p:nvPr/>
        </p:nvPicPr>
        <p:blipFill rotWithShape="1">
          <a:blip r:embed="rId3" cstate="print"/>
          <a:srcRect r="81381"/>
          <a:stretch/>
        </p:blipFill>
        <p:spPr bwMode="auto">
          <a:xfrm>
            <a:off x="6317484" y="5993702"/>
            <a:ext cx="965563" cy="74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452" y="5909279"/>
            <a:ext cx="2407907" cy="8604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t="10531" r="10596" b="9167"/>
          <a:stretch/>
        </p:blipFill>
        <p:spPr>
          <a:xfrm>
            <a:off x="10066267" y="5700639"/>
            <a:ext cx="2074415" cy="108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26" y="5954631"/>
            <a:ext cx="1621536" cy="826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45" y="4620639"/>
            <a:ext cx="2481137" cy="1080000"/>
          </a:xfrm>
          <a:prstGeom prst="rect">
            <a:avLst/>
          </a:prstGeom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456784"/>
              </p:ext>
            </p:extLst>
          </p:nvPr>
        </p:nvGraphicFramePr>
        <p:xfrm>
          <a:off x="133721" y="5823123"/>
          <a:ext cx="68072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Worksheet" r:id="rId8" imgW="7664298" imgH="1244525" progId="Excel.Sheet.12">
                  <p:embed/>
                </p:oleObj>
              </mc:Choice>
              <mc:Fallback>
                <p:oleObj name="Worksheet" r:id="rId8" imgW="7664298" imgH="1244525" progId="Excel.Sheet.12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21" y="5823123"/>
                        <a:ext cx="6807200" cy="1089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algn="ctr"/>
            <a:r>
              <a:rPr lang="es-ES" dirty="0" smtClean="0"/>
              <a:t>Biología  Molecular  del  Cáncer  en  el  C</a:t>
            </a:r>
            <a:r>
              <a:rPr lang="es-ES" baseline="30000" dirty="0" smtClean="0"/>
              <a:t>3</a:t>
            </a:r>
            <a:endParaRPr lang="en-US" baseline="30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12242" r="7393" b="11636"/>
          <a:stretch/>
        </p:blipFill>
        <p:spPr>
          <a:xfrm>
            <a:off x="3962813" y="4383122"/>
            <a:ext cx="2082038" cy="14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269" y="4743990"/>
            <a:ext cx="3608101" cy="1080000"/>
          </a:xfrm>
          <a:prstGeom prst="rect">
            <a:avLst/>
          </a:prstGeom>
        </p:spPr>
      </p:pic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s-ES" dirty="0" smtClean="0"/>
              <a:t>Xose S Puente</a:t>
            </a:r>
          </a:p>
          <a:p>
            <a:r>
              <a:rPr lang="es-ES" dirty="0" smtClean="0"/>
              <a:t>Víctor Quesada</a:t>
            </a:r>
          </a:p>
          <a:p>
            <a:r>
              <a:rPr lang="es-ES" dirty="0" smtClean="0"/>
              <a:t>Pablo </a:t>
            </a:r>
            <a:r>
              <a:rPr lang="es-ES" dirty="0" err="1" smtClean="0"/>
              <a:t>Bousquets</a:t>
            </a:r>
            <a:r>
              <a:rPr lang="es-ES" dirty="0" smtClean="0"/>
              <a:t> Muñoz</a:t>
            </a:r>
          </a:p>
          <a:p>
            <a:r>
              <a:rPr lang="es-ES" dirty="0" smtClean="0"/>
              <a:t>Sara López </a:t>
            </a:r>
            <a:r>
              <a:rPr lang="es-ES" dirty="0" err="1" smtClean="0"/>
              <a:t>Tamargo</a:t>
            </a:r>
            <a:endParaRPr lang="es-ES" dirty="0" smtClean="0"/>
          </a:p>
          <a:p>
            <a:r>
              <a:rPr lang="en-US" dirty="0" smtClean="0"/>
              <a:t>Pedro Moral </a:t>
            </a:r>
            <a:r>
              <a:rPr lang="en-US" dirty="0" err="1" smtClean="0"/>
              <a:t>Quirós</a:t>
            </a:r>
            <a:endParaRPr lang="en-US" dirty="0" smtClean="0"/>
          </a:p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814217"/>
            <a:ext cx="5865766" cy="391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ágina">
  <a:themeElements>
    <a:clrScheme name="Pági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ági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ág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ági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ági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ági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ági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ági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ági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ági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ági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ági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ági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ági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24811</TotalTime>
  <Words>254</Words>
  <Application>Microsoft Office PowerPoint</Application>
  <PresentationFormat>Widescreen</PresentationFormat>
  <Paragraphs>58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Segoe UI Black</vt:lpstr>
      <vt:lpstr>Página</vt:lpstr>
      <vt:lpstr>Worksheet</vt:lpstr>
      <vt:lpstr>Biología  Molecular  del  Cáncer  en  el  C3</vt:lpstr>
      <vt:lpstr>Genómica  del  Cáncer  y  Envejecimiento</vt:lpstr>
      <vt:lpstr>Historia  y  Evolución</vt:lpstr>
      <vt:lpstr>Hardware</vt:lpstr>
      <vt:lpstr>Uso  y  Necesidades</vt:lpstr>
      <vt:lpstr>Biología  Molecular  del  Cáncer  en  el  C3</vt:lpstr>
    </vt:vector>
  </TitlesOfParts>
  <Company>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CSC</dc:creator>
  <cp:lastModifiedBy>Xose S. Puente</cp:lastModifiedBy>
  <cp:revision>946</cp:revision>
  <dcterms:created xsi:type="dcterms:W3CDTF">2009-05-15T10:19:08Z</dcterms:created>
  <dcterms:modified xsi:type="dcterms:W3CDTF">2024-06-26T14:30:05Z</dcterms:modified>
</cp:coreProperties>
</file>