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266" r:id="rId3"/>
    <p:sldId id="258" r:id="rId4"/>
    <p:sldId id="259" r:id="rId5"/>
    <p:sldId id="267" r:id="rId6"/>
    <p:sldId id="272" r:id="rId7"/>
    <p:sldId id="269" r:id="rId8"/>
    <p:sldId id="264" r:id="rId9"/>
    <p:sldId id="273" r:id="rId10"/>
  </p:sldIdLst>
  <p:sldSz cx="12192000" cy="6858000"/>
  <p:notesSz cx="12192000" cy="6858000"/>
  <p:defaultTextStyle>
    <a:defPPr>
      <a:defRPr lang="es-E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AD3"/>
    <a:srgbClr val="F4CCCC"/>
    <a:srgbClr val="D9D2E9"/>
    <a:srgbClr val="FFF2CC"/>
    <a:srgbClr val="F781DE"/>
    <a:srgbClr val="CE363C"/>
    <a:srgbClr val="EE5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87" autoAdjust="0"/>
  </p:normalViewPr>
  <p:slideViewPr>
    <p:cSldViewPr>
      <p:cViewPr varScale="1">
        <p:scale>
          <a:sx n="74" d="100"/>
          <a:sy n="74" d="100"/>
        </p:scale>
        <p:origin x="93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99D2C0C-E6C4-4565-9B8E-D975BD967F81}" type="datetimeFigureOut">
              <a:rPr lang="es-ES"/>
              <a:t>26/06/2024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0321927-4B4A-410E-944C-E3289FDEF15D}" type="slidenum">
              <a:rPr lang="es-ES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d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>
          <a:xfrm>
            <a:off x="2379912" y="6356350"/>
            <a:ext cx="109728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1ª Jornada C3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ítulo y texto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 bwMode="auto">
          <a:xfrm>
            <a:off x="0" y="6338802"/>
            <a:ext cx="12192000" cy="521208"/>
          </a:xfrm>
          <a:prstGeom prst="rect">
            <a:avLst/>
          </a:prstGeom>
          <a:gradFill>
            <a:gsLst>
              <a:gs pos="0">
                <a:srgbClr val="365D6A"/>
              </a:gs>
              <a:gs pos="7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>
          <a:xfrm>
            <a:off x="2379912" y="6356350"/>
            <a:ext cx="109728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1ª Jornada C3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542" t="6718" r="60806" b="5361"/>
          <a:stretch/>
        </p:blipFill>
        <p:spPr bwMode="auto">
          <a:xfrm>
            <a:off x="1061723" y="6354000"/>
            <a:ext cx="666731" cy="504000"/>
          </a:xfrm>
          <a:prstGeom prst="rect">
            <a:avLst/>
          </a:prstGeom>
          <a:noFill/>
        </p:spPr>
      </p:pic>
      <p:pic>
        <p:nvPicPr>
          <p:cNvPr id="8" name="Marcador de contenido 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58"/>
          <a:stretch/>
        </p:blipFill>
        <p:spPr bwMode="auto">
          <a:xfrm>
            <a:off x="16184" y="6354916"/>
            <a:ext cx="997200" cy="5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68534" y="6350400"/>
            <a:ext cx="503574" cy="50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ítulo vertical y tex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 bwMode="auto">
          <a:xfrm>
            <a:off x="0" y="6338802"/>
            <a:ext cx="12192000" cy="521208"/>
          </a:xfrm>
          <a:prstGeom prst="rect">
            <a:avLst/>
          </a:prstGeom>
          <a:gradFill>
            <a:gsLst>
              <a:gs pos="0">
                <a:srgbClr val="365D6A"/>
              </a:gs>
              <a:gs pos="7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>
          <a:xfrm>
            <a:off x="2379912" y="6356350"/>
            <a:ext cx="109728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1ª Jornada C3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542" t="6718" r="60806" b="5361"/>
          <a:stretch/>
        </p:blipFill>
        <p:spPr bwMode="auto">
          <a:xfrm>
            <a:off x="1061723" y="6354000"/>
            <a:ext cx="666731" cy="504000"/>
          </a:xfrm>
          <a:prstGeom prst="rect">
            <a:avLst/>
          </a:prstGeom>
          <a:noFill/>
        </p:spPr>
      </p:pic>
      <p:pic>
        <p:nvPicPr>
          <p:cNvPr id="8" name="Marcador de contenido 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58"/>
          <a:stretch/>
        </p:blipFill>
        <p:spPr bwMode="auto">
          <a:xfrm>
            <a:off x="16184" y="6354916"/>
            <a:ext cx="997200" cy="5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68534" y="6350400"/>
            <a:ext cx="503574" cy="50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ítulo y objetos">
    <p:bg>
      <p:bgPr>
        <a:solidFill>
          <a:srgbClr val="365D6A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 bwMode="auto">
          <a:xfrm>
            <a:off x="0" y="6338802"/>
            <a:ext cx="12192000" cy="521208"/>
          </a:xfrm>
          <a:prstGeom prst="rect">
            <a:avLst/>
          </a:prstGeom>
          <a:gradFill>
            <a:gsLst>
              <a:gs pos="0">
                <a:srgbClr val="365D6A"/>
              </a:gs>
              <a:gs pos="7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Rectángulo 11"/>
          <p:cNvSpPr/>
          <p:nvPr userDrawn="1"/>
        </p:nvSpPr>
        <p:spPr bwMode="auto">
          <a:xfrm>
            <a:off x="0" y="6336792"/>
            <a:ext cx="12192000" cy="521208"/>
          </a:xfrm>
          <a:prstGeom prst="rect">
            <a:avLst/>
          </a:prstGeom>
          <a:gradFill>
            <a:gsLst>
              <a:gs pos="0">
                <a:srgbClr val="365D6A"/>
              </a:gs>
              <a:gs pos="7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/>
              <a:t>1ª Jornada C3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/>
          <a:srcRect l="3542" t="6718" r="60806" b="5361"/>
          <a:stretch/>
        </p:blipFill>
        <p:spPr bwMode="auto">
          <a:xfrm>
            <a:off x="1198080" y="6351266"/>
            <a:ext cx="670348" cy="50673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952354" y="6355082"/>
            <a:ext cx="502491" cy="502918"/>
          </a:xfrm>
          <a:prstGeom prst="rect">
            <a:avLst/>
          </a:prstGeom>
        </p:spPr>
      </p:pic>
      <p:pic>
        <p:nvPicPr>
          <p:cNvPr id="15" name="Marcador de contenido 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8319" y="6355082"/>
            <a:ext cx="1005835" cy="5029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Encabezado de sec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 bwMode="auto">
          <a:xfrm>
            <a:off x="0" y="6338802"/>
            <a:ext cx="12192000" cy="521208"/>
          </a:xfrm>
          <a:prstGeom prst="rect">
            <a:avLst/>
          </a:prstGeom>
          <a:gradFill>
            <a:gsLst>
              <a:gs pos="0">
                <a:srgbClr val="365D6A"/>
              </a:gs>
              <a:gs pos="7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542" t="6718" r="60806" b="5361"/>
          <a:stretch/>
        </p:blipFill>
        <p:spPr bwMode="auto">
          <a:xfrm>
            <a:off x="1061723" y="6354000"/>
            <a:ext cx="666731" cy="504000"/>
          </a:xfrm>
          <a:prstGeom prst="rect">
            <a:avLst/>
          </a:prstGeom>
          <a:noFill/>
        </p:spPr>
      </p:pic>
      <p:pic>
        <p:nvPicPr>
          <p:cNvPr id="8" name="Marcador de contenido 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58"/>
          <a:stretch/>
        </p:blipFill>
        <p:spPr bwMode="auto">
          <a:xfrm>
            <a:off x="16184" y="6354916"/>
            <a:ext cx="997200" cy="5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68534" y="6350400"/>
            <a:ext cx="503574" cy="504000"/>
          </a:xfrm>
          <a:prstGeom prst="rect">
            <a:avLst/>
          </a:prstGeom>
        </p:spPr>
      </p:pic>
      <p:sp>
        <p:nvSpPr>
          <p:cNvPr id="12" name="Marcador de pie de página 4"/>
          <p:cNvSpPr>
            <a:spLocks noGrp="1"/>
          </p:cNvSpPr>
          <p:nvPr>
            <p:ph type="ftr" sz="quarter" idx="11"/>
          </p:nvPr>
        </p:nvSpPr>
        <p:spPr bwMode="auto">
          <a:xfrm>
            <a:off x="2554941" y="6356350"/>
            <a:ext cx="8337820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/>
              <a:t>1ª Jornada C3</a:t>
            </a:r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os objetos">
    <p:bg>
      <p:bgPr>
        <a:solidFill>
          <a:srgbClr val="365D6A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 bwMode="auto">
          <a:xfrm>
            <a:off x="0" y="6336792"/>
            <a:ext cx="12192000" cy="521208"/>
          </a:xfrm>
          <a:prstGeom prst="rect">
            <a:avLst/>
          </a:prstGeom>
          <a:gradFill>
            <a:gsLst>
              <a:gs pos="0">
                <a:srgbClr val="365D6A"/>
              </a:gs>
              <a:gs pos="7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 bwMode="auto">
          <a:xfrm>
            <a:off x="245807" y="1825625"/>
            <a:ext cx="577399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 bwMode="auto">
          <a:xfrm>
            <a:off x="6172199" y="1825625"/>
            <a:ext cx="573328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/>
          <a:srcRect l="3542" t="6718" r="60806" b="5361"/>
          <a:stretch/>
        </p:blipFill>
        <p:spPr bwMode="auto">
          <a:xfrm>
            <a:off x="1198080" y="6351266"/>
            <a:ext cx="670348" cy="5067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952354" y="6355082"/>
            <a:ext cx="502491" cy="502918"/>
          </a:xfrm>
          <a:prstGeom prst="rect">
            <a:avLst/>
          </a:prstGeom>
        </p:spPr>
      </p:pic>
      <p:pic>
        <p:nvPicPr>
          <p:cNvPr id="11" name="Marcador de contenido 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8319" y="6355082"/>
            <a:ext cx="1005835" cy="502918"/>
          </a:xfrm>
          <a:prstGeom prst="rect">
            <a:avLst/>
          </a:prstGeom>
        </p:spPr>
      </p:pic>
      <p:sp>
        <p:nvSpPr>
          <p:cNvPr id="12" name="Marcador de pie de página 4"/>
          <p:cNvSpPr>
            <a:spLocks noGrp="1"/>
          </p:cNvSpPr>
          <p:nvPr>
            <p:ph type="ftr" sz="quarter" idx="11"/>
          </p:nvPr>
        </p:nvSpPr>
        <p:spPr bwMode="auto">
          <a:xfrm>
            <a:off x="2554941" y="6395678"/>
            <a:ext cx="8337820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/>
              <a:t>1ª Jornada C3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 userDrawn="1"/>
        </p:nvSpPr>
        <p:spPr bwMode="auto">
          <a:xfrm>
            <a:off x="0" y="6338802"/>
            <a:ext cx="12192000" cy="521208"/>
          </a:xfrm>
          <a:prstGeom prst="rect">
            <a:avLst/>
          </a:prstGeom>
          <a:gradFill>
            <a:gsLst>
              <a:gs pos="0">
                <a:srgbClr val="365D6A"/>
              </a:gs>
              <a:gs pos="7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542" t="6718" r="60806" b="5361"/>
          <a:stretch/>
        </p:blipFill>
        <p:spPr bwMode="auto">
          <a:xfrm>
            <a:off x="1061723" y="6354000"/>
            <a:ext cx="666731" cy="504000"/>
          </a:xfrm>
          <a:prstGeom prst="rect">
            <a:avLst/>
          </a:prstGeom>
          <a:noFill/>
        </p:spPr>
      </p:pic>
      <p:pic>
        <p:nvPicPr>
          <p:cNvPr id="11" name="Marcador de contenido 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58"/>
          <a:stretch/>
        </p:blipFill>
        <p:spPr bwMode="auto">
          <a:xfrm>
            <a:off x="16184" y="6354916"/>
            <a:ext cx="997200" cy="5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68534" y="6350400"/>
            <a:ext cx="503574" cy="504000"/>
          </a:xfrm>
          <a:prstGeom prst="rect">
            <a:avLst/>
          </a:prstGeom>
        </p:spPr>
      </p:pic>
      <p:sp>
        <p:nvSpPr>
          <p:cNvPr id="15" name="Marcador de pie de página 4"/>
          <p:cNvSpPr>
            <a:spLocks noGrp="1"/>
          </p:cNvSpPr>
          <p:nvPr>
            <p:ph type="ftr" sz="quarter" idx="11"/>
          </p:nvPr>
        </p:nvSpPr>
        <p:spPr bwMode="auto">
          <a:xfrm>
            <a:off x="2554941" y="6395678"/>
            <a:ext cx="8337820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/>
              <a:t>1ª Jornada C3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lo el título">
    <p:bg>
      <p:bgPr>
        <a:solidFill>
          <a:srgbClr val="365D6A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 bwMode="auto">
          <a:xfrm>
            <a:off x="0" y="6336792"/>
            <a:ext cx="12192000" cy="521208"/>
          </a:xfrm>
          <a:prstGeom prst="rect">
            <a:avLst/>
          </a:prstGeom>
          <a:gradFill>
            <a:gsLst>
              <a:gs pos="0">
                <a:srgbClr val="365D6A"/>
              </a:gs>
              <a:gs pos="7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rcRect l="3542" t="6718" r="60806" b="5361"/>
          <a:stretch/>
        </p:blipFill>
        <p:spPr bwMode="auto">
          <a:xfrm>
            <a:off x="1198080" y="6351266"/>
            <a:ext cx="670348" cy="5067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952354" y="6355082"/>
            <a:ext cx="502491" cy="502918"/>
          </a:xfrm>
          <a:prstGeom prst="rect">
            <a:avLst/>
          </a:prstGeom>
        </p:spPr>
      </p:pic>
      <p:pic>
        <p:nvPicPr>
          <p:cNvPr id="9" name="Marcador de contenido 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8319" y="6355082"/>
            <a:ext cx="1005835" cy="502918"/>
          </a:xfrm>
          <a:prstGeom prst="rect">
            <a:avLst/>
          </a:prstGeom>
        </p:spPr>
      </p:pic>
      <p:sp>
        <p:nvSpPr>
          <p:cNvPr id="11" name="Marcador de pie de página 4"/>
          <p:cNvSpPr>
            <a:spLocks noGrp="1"/>
          </p:cNvSpPr>
          <p:nvPr>
            <p:ph type="ftr" sz="quarter" idx="11"/>
          </p:nvPr>
        </p:nvSpPr>
        <p:spPr bwMode="auto">
          <a:xfrm>
            <a:off x="2554941" y="6395678"/>
            <a:ext cx="8337820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/>
              <a:t>1ª Jornada C3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 bwMode="auto">
          <a:xfrm>
            <a:off x="0" y="6338802"/>
            <a:ext cx="12192000" cy="521208"/>
          </a:xfrm>
          <a:prstGeom prst="rect">
            <a:avLst/>
          </a:prstGeom>
          <a:gradFill>
            <a:gsLst>
              <a:gs pos="0">
                <a:srgbClr val="365D6A"/>
              </a:gs>
              <a:gs pos="7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542" t="6718" r="60806" b="5361"/>
          <a:stretch/>
        </p:blipFill>
        <p:spPr bwMode="auto">
          <a:xfrm>
            <a:off x="1061723" y="6354000"/>
            <a:ext cx="666731" cy="504000"/>
          </a:xfrm>
          <a:prstGeom prst="rect">
            <a:avLst/>
          </a:prstGeom>
          <a:noFill/>
        </p:spPr>
      </p:pic>
      <p:pic>
        <p:nvPicPr>
          <p:cNvPr id="6" name="Marcador de contenido 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58"/>
          <a:stretch/>
        </p:blipFill>
        <p:spPr bwMode="auto">
          <a:xfrm>
            <a:off x="16184" y="6354916"/>
            <a:ext cx="997200" cy="5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68534" y="6350400"/>
            <a:ext cx="503574" cy="504000"/>
          </a:xfrm>
          <a:prstGeom prst="rect">
            <a:avLst/>
          </a:prstGeom>
        </p:spPr>
      </p:pic>
      <p:sp>
        <p:nvSpPr>
          <p:cNvPr id="9" name="Marcador de pie de página 4"/>
          <p:cNvSpPr>
            <a:spLocks noGrp="1"/>
          </p:cNvSpPr>
          <p:nvPr>
            <p:ph type="ftr" sz="quarter" idx="11"/>
          </p:nvPr>
        </p:nvSpPr>
        <p:spPr bwMode="auto">
          <a:xfrm>
            <a:off x="2554941" y="6395678"/>
            <a:ext cx="8337820" cy="365125"/>
          </a:xfrm>
        </p:spPr>
        <p:txBody>
          <a:bodyPr/>
          <a:lstStyle>
            <a:lvl1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/>
              <a:t>1ª Jornada C3</a:t>
            </a:r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ido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 bwMode="auto">
          <a:xfrm>
            <a:off x="0" y="6338802"/>
            <a:ext cx="12192000" cy="521208"/>
          </a:xfrm>
          <a:prstGeom prst="rect">
            <a:avLst/>
          </a:prstGeom>
          <a:gradFill>
            <a:gsLst>
              <a:gs pos="0">
                <a:srgbClr val="365D6A"/>
              </a:gs>
              <a:gs pos="7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 bwMode="auto">
          <a:xfrm>
            <a:off x="2379912" y="6356350"/>
            <a:ext cx="109728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1ª Jornada C3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542" t="6718" r="60806" b="5361"/>
          <a:stretch/>
        </p:blipFill>
        <p:spPr bwMode="auto">
          <a:xfrm>
            <a:off x="1061723" y="6354000"/>
            <a:ext cx="666731" cy="504000"/>
          </a:xfrm>
          <a:prstGeom prst="rect">
            <a:avLst/>
          </a:prstGeom>
          <a:noFill/>
        </p:spPr>
      </p:pic>
      <p:pic>
        <p:nvPicPr>
          <p:cNvPr id="9" name="Marcador de contenido 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58"/>
          <a:stretch/>
        </p:blipFill>
        <p:spPr bwMode="auto">
          <a:xfrm>
            <a:off x="16184" y="6354916"/>
            <a:ext cx="997200" cy="5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68534" y="6350400"/>
            <a:ext cx="503574" cy="50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n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 bwMode="auto">
          <a:xfrm>
            <a:off x="0" y="6338802"/>
            <a:ext cx="12192000" cy="521208"/>
          </a:xfrm>
          <a:prstGeom prst="rect">
            <a:avLst/>
          </a:prstGeom>
          <a:gradFill>
            <a:gsLst>
              <a:gs pos="0">
                <a:srgbClr val="365D6A"/>
              </a:gs>
              <a:gs pos="7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 bwMode="auto">
          <a:xfrm>
            <a:off x="2379912" y="6356350"/>
            <a:ext cx="109728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1ª Jornada C3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542" t="6718" r="60806" b="5361"/>
          <a:stretch/>
        </p:blipFill>
        <p:spPr bwMode="auto">
          <a:xfrm>
            <a:off x="1061723" y="6354000"/>
            <a:ext cx="666731" cy="504000"/>
          </a:xfrm>
          <a:prstGeom prst="rect">
            <a:avLst/>
          </a:prstGeom>
          <a:noFill/>
        </p:spPr>
      </p:pic>
      <p:pic>
        <p:nvPicPr>
          <p:cNvPr id="9" name="Marcador de contenido 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58"/>
          <a:stretch/>
        </p:blipFill>
        <p:spPr bwMode="auto">
          <a:xfrm>
            <a:off x="16184" y="6354916"/>
            <a:ext cx="997200" cy="5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68534" y="6350400"/>
            <a:ext cx="503574" cy="50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D6A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 bwMode="auto">
          <a:xfrm>
            <a:off x="245807" y="365125"/>
            <a:ext cx="116596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245807" y="1825625"/>
            <a:ext cx="116610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s-ES"/>
              <a:t>Editar el estilo de texto del patrón</a:t>
            </a:r>
            <a:endParaRPr/>
          </a:p>
          <a:p>
            <a:pPr lvl="1">
              <a:defRPr/>
            </a:pPr>
            <a:r>
              <a:rPr lang="es-ES"/>
              <a:t>Segundo nivel</a:t>
            </a:r>
            <a:endParaRPr/>
          </a:p>
          <a:p>
            <a:pPr lvl="2">
              <a:defRPr/>
            </a:pPr>
            <a:r>
              <a:rPr lang="es-ES"/>
              <a:t>Tercer nivel</a:t>
            </a:r>
            <a:endParaRPr/>
          </a:p>
          <a:p>
            <a:pPr lvl="3">
              <a:defRPr/>
            </a:pPr>
            <a:r>
              <a:rPr lang="es-ES"/>
              <a:t>Cuarto nivel</a:t>
            </a:r>
            <a:endParaRPr/>
          </a:p>
          <a:p>
            <a:pPr lvl="4">
              <a:defRPr/>
            </a:pPr>
            <a:r>
              <a:rPr lang="es-ES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 bwMode="auto">
          <a:xfrm>
            <a:off x="2554941" y="6356350"/>
            <a:ext cx="83378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/>
              <a:t>1ª Jornada C3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 bwMode="auto">
          <a:xfrm>
            <a:off x="11179276" y="6357600"/>
            <a:ext cx="726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CE79C3F9-5657-4A93-AB7B-85F7401A23E0}" type="slidenum">
              <a:rPr lang="es-ES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uniovi.es/event/3/contributions/43/attachments/11/17/%C3%81lvaro%20Correal%20-%20Tendencias%20HPC.pdf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auto">
          <a:xfrm>
            <a:off x="911424" y="29492"/>
            <a:ext cx="8229600" cy="9660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dirty="0">
                <a:latin typeface="+mn-lt"/>
              </a:rPr>
              <a:t>Tier-3 para CMS (LHC)</a:t>
            </a:r>
            <a:endParaRPr lang="es-ES" sz="4800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auto">
          <a:xfrm>
            <a:off x="911424" y="1127854"/>
            <a:ext cx="8229600" cy="2084832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Grupo de </a:t>
            </a:r>
            <a:r>
              <a:rPr lang="en-US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Física</a:t>
            </a:r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Experimental de </a:t>
            </a:r>
            <a:r>
              <a:rPr lang="en-US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Altas</a:t>
            </a:r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Energías</a:t>
            </a:r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r>
              <a:rPr lang="en-US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Isidro González Caballero</a:t>
            </a:r>
            <a:endParaRPr dirty="0"/>
          </a:p>
          <a:p>
            <a:pPr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[3ª Jornada C</a:t>
            </a:r>
            <a:r>
              <a:rPr lang="en-US" sz="2800" baseline="300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]</a:t>
            </a:r>
            <a:endParaRPr dirty="0"/>
          </a:p>
          <a:p>
            <a:pPr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27 </a:t>
            </a:r>
            <a:r>
              <a:rPr lang="en-US" sz="2800">
                <a:solidFill>
                  <a:schemeClr val="bg1">
                    <a:lumMod val="95000"/>
                  </a:schemeClr>
                </a:solidFill>
              </a:rPr>
              <a:t>de Junio de 2024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438634" y="5907815"/>
            <a:ext cx="1650454" cy="936000"/>
          </a:xfrm>
          <a:prstGeom prst="rect">
            <a:avLst/>
          </a:prstGeom>
          <a:noFill/>
        </p:spPr>
      </p:pic>
      <p:sp>
        <p:nvSpPr>
          <p:cNvPr id="11" name="CuadroTexto 17"/>
          <p:cNvSpPr txBox="1"/>
          <p:nvPr/>
        </p:nvSpPr>
        <p:spPr bwMode="auto">
          <a:xfrm>
            <a:off x="8037490" y="5880236"/>
            <a:ext cx="31467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>
                <a:solidFill>
                  <a:schemeClr val="bg1">
                    <a:lumMod val="85000"/>
                  </a:schemeClr>
                </a:solidFill>
              </a:rPr>
              <a:t>PID2020-113341RB-I00 grant funded by: </a:t>
            </a:r>
            <a:endParaRPr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124090" y="6123815"/>
            <a:ext cx="3435784" cy="720000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937817" y="5919517"/>
            <a:ext cx="2475647" cy="936000"/>
          </a:xfrm>
          <a:prstGeom prst="rect">
            <a:avLst/>
          </a:prstGeom>
          <a:noFill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21110" y="5922000"/>
            <a:ext cx="3379114" cy="936000"/>
          </a:xfrm>
          <a:prstGeom prst="rect">
            <a:avLst/>
          </a:prstGeom>
          <a:noFill/>
        </p:spPr>
      </p:pic>
      <p:pic>
        <p:nvPicPr>
          <p:cNvPr id="17" name="Picture 2" descr="Resultado de imagen de cms logo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624756" y="3451566"/>
            <a:ext cx="972000" cy="972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918452" y="3489859"/>
            <a:ext cx="3548086" cy="1867414"/>
          </a:xfrm>
          <a:prstGeom prst="rect">
            <a:avLst/>
          </a:prstGeom>
        </p:spPr>
      </p:pic>
      <p:pic>
        <p:nvPicPr>
          <p:cNvPr id="20" name="Picture 2" descr="Resultado de imagen de logo uniovi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031775" y="3458493"/>
            <a:ext cx="1771320" cy="1930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/>
          <a:srcRect l="25949" r="22974"/>
          <a:stretch/>
        </p:blipFill>
        <p:spPr>
          <a:xfrm>
            <a:off x="9959018" y="332656"/>
            <a:ext cx="2125129" cy="55475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337" y="142137"/>
            <a:ext cx="11665296" cy="88732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5A802"/>
                </a:solidFill>
              </a:rPr>
              <a:t>LHC</a:t>
            </a:r>
            <a:r>
              <a:rPr lang="es-ES" dirty="0">
                <a:solidFill>
                  <a:prstClr val="white"/>
                </a:solidFill>
              </a:rPr>
              <a:t>, </a:t>
            </a:r>
            <a:r>
              <a:rPr lang="es-ES" dirty="0">
                <a:solidFill>
                  <a:srgbClr val="FFC000"/>
                </a:solidFill>
              </a:rPr>
              <a:t>CMS</a:t>
            </a:r>
            <a:r>
              <a:rPr lang="es-ES" dirty="0">
                <a:solidFill>
                  <a:prstClr val="white"/>
                </a:solidFill>
              </a:rPr>
              <a:t> y (Peter) </a:t>
            </a:r>
            <a:r>
              <a:rPr lang="es-ES" dirty="0">
                <a:solidFill>
                  <a:srgbClr val="FFC000"/>
                </a:solidFill>
              </a:rPr>
              <a:t>Higgs</a:t>
            </a:r>
            <a:endParaRPr lang="es-ES" b="1" dirty="0">
              <a:solidFill>
                <a:srgbClr val="FFC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18" r="2482" b="20281"/>
          <a:stretch/>
        </p:blipFill>
        <p:spPr>
          <a:xfrm>
            <a:off x="3080300" y="1165820"/>
            <a:ext cx="9136380" cy="5143500"/>
          </a:xfrm>
          <a:prstGeom prst="rect">
            <a:avLst/>
          </a:prstGeom>
        </p:spPr>
      </p:pic>
      <p:sp>
        <p:nvSpPr>
          <p:cNvPr id="4" name="6 Elipse"/>
          <p:cNvSpPr/>
          <p:nvPr/>
        </p:nvSpPr>
        <p:spPr>
          <a:xfrm>
            <a:off x="4034933" y="2015839"/>
            <a:ext cx="7819472" cy="40103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 rot="21322402">
            <a:off x="3493447" y="1490298"/>
            <a:ext cx="154401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defTabSz="914400">
              <a:spcBef>
                <a:spcPct val="5000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rgbClr val="0070C0"/>
                </a:solidFill>
              </a:rPr>
              <a:t>Lago Leman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015782" y="2466274"/>
            <a:ext cx="5780301" cy="202186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s-ES" sz="4050" dirty="0">
                <a:ln w="0"/>
                <a:solidFill>
                  <a:srgbClr val="FF535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LHC - </a:t>
            </a:r>
            <a:r>
              <a:rPr lang="es-ES" sz="4050" dirty="0" err="1">
                <a:ln w="0"/>
                <a:solidFill>
                  <a:srgbClr val="FF535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Large</a:t>
            </a:r>
            <a:r>
              <a:rPr lang="es-ES" sz="4050" dirty="0">
                <a:ln w="0"/>
                <a:solidFill>
                  <a:srgbClr val="FF535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4050" dirty="0" err="1">
                <a:ln w="0"/>
                <a:solidFill>
                  <a:srgbClr val="FF535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Hadron</a:t>
            </a:r>
            <a:r>
              <a:rPr lang="es-ES" sz="4050" dirty="0">
                <a:ln w="0"/>
                <a:solidFill>
                  <a:srgbClr val="FF535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4050" dirty="0" err="1">
                <a:ln w="0"/>
                <a:solidFill>
                  <a:srgbClr val="FF535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Collider</a:t>
            </a:r>
            <a:endParaRPr lang="es-ES" sz="4050" dirty="0">
              <a:ln w="0"/>
              <a:solidFill>
                <a:srgbClr val="FF5353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863380" y="3436580"/>
            <a:ext cx="6085102" cy="2347634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>
                <a:gd name="adj" fmla="val 17616"/>
              </a:avLst>
            </a:prstTxWarp>
            <a:spAutoFit/>
          </a:bodyPr>
          <a:lstStyle/>
          <a:p>
            <a:pPr algn="ctr"/>
            <a:r>
              <a:rPr lang="es-ES" sz="4050" dirty="0">
                <a:ln w="0"/>
                <a:solidFill>
                  <a:srgbClr val="FF535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Gran </a:t>
            </a:r>
            <a:r>
              <a:rPr lang="es-ES" sz="4050" dirty="0" err="1">
                <a:ln w="0"/>
                <a:solidFill>
                  <a:srgbClr val="FF535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Colisionador</a:t>
            </a:r>
            <a:r>
              <a:rPr lang="es-ES" sz="4050" dirty="0">
                <a:ln w="0"/>
                <a:solidFill>
                  <a:srgbClr val="FF535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de Hadrones</a:t>
            </a:r>
          </a:p>
        </p:txBody>
      </p:sp>
      <p:sp>
        <p:nvSpPr>
          <p:cNvPr id="16" name="CuadroTexto 15"/>
          <p:cNvSpPr txBox="1"/>
          <p:nvPr/>
        </p:nvSpPr>
        <p:spPr>
          <a:xfrm rot="389566">
            <a:off x="9132062" y="1204036"/>
            <a:ext cx="10567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defTabSz="914400">
              <a:spcBef>
                <a:spcPct val="5000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>
                <a:solidFill>
                  <a:srgbClr val="0070C0"/>
                </a:solidFill>
              </a:rPr>
              <a:t>Ginebra</a:t>
            </a:r>
          </a:p>
        </p:txBody>
      </p:sp>
      <p:sp>
        <p:nvSpPr>
          <p:cNvPr id="18" name="Forma libre 17"/>
          <p:cNvSpPr/>
          <p:nvPr/>
        </p:nvSpPr>
        <p:spPr>
          <a:xfrm>
            <a:off x="10779222" y="2602734"/>
            <a:ext cx="853168" cy="563336"/>
          </a:xfrm>
          <a:custGeom>
            <a:avLst/>
            <a:gdLst>
              <a:gd name="connsiteX0" fmla="*/ 0 w 1137557"/>
              <a:gd name="connsiteY0" fmla="*/ 0 h 751114"/>
              <a:gd name="connsiteX1" fmla="*/ 457200 w 1137557"/>
              <a:gd name="connsiteY1" fmla="*/ 0 h 751114"/>
              <a:gd name="connsiteX2" fmla="*/ 1137557 w 1137557"/>
              <a:gd name="connsiteY2" fmla="*/ 751114 h 751114"/>
              <a:gd name="connsiteX3" fmla="*/ 0 w 1137557"/>
              <a:gd name="connsiteY3" fmla="*/ 0 h 75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557" h="751114">
                <a:moveTo>
                  <a:pt x="0" y="0"/>
                </a:moveTo>
                <a:lnTo>
                  <a:pt x="457200" y="0"/>
                </a:lnTo>
                <a:lnTo>
                  <a:pt x="1137557" y="75111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11306334" y="2511472"/>
            <a:ext cx="7889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b="1" dirty="0">
                <a:solidFill>
                  <a:srgbClr val="FFC000"/>
                </a:solidFill>
              </a:rPr>
              <a:t>CERN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340246" y="3629833"/>
            <a:ext cx="6896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b="1" dirty="0">
                <a:solidFill>
                  <a:srgbClr val="FFC000"/>
                </a:solidFill>
              </a:rPr>
              <a:t>CMS</a:t>
            </a:r>
          </a:p>
        </p:txBody>
      </p:sp>
      <p:sp>
        <p:nvSpPr>
          <p:cNvPr id="22" name="Elipse 21"/>
          <p:cNvSpPr/>
          <p:nvPr/>
        </p:nvSpPr>
        <p:spPr>
          <a:xfrm>
            <a:off x="3957458" y="3840441"/>
            <a:ext cx="211799" cy="193373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 rot="280107">
            <a:off x="7597290" y="1410885"/>
            <a:ext cx="1503145" cy="37457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rgbClr val="0070C0"/>
                </a:solidFill>
              </a:rPr>
              <a:t>Aeropuerto</a:t>
            </a:r>
            <a:endParaRPr lang="es-ES" sz="1600" dirty="0">
              <a:solidFill>
                <a:srgbClr val="0070C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538"/>
            <a:ext cx="3305110" cy="2334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" y="3840440"/>
            <a:ext cx="3291839" cy="2468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9C3F9-5657-4A93-AB7B-85F7401A23E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92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/>
      <p:bldP spid="15" grpId="0"/>
      <p:bldP spid="16" grpId="0" animBg="1"/>
      <p:bldP spid="18" grpId="0" animBg="1"/>
      <p:bldP spid="19" grpId="0"/>
      <p:bldP spid="21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66C7D-D5FF-5DE4-ED38-8BEFCF760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7" y="1"/>
            <a:ext cx="5896640" cy="1412775"/>
          </a:xfrm>
        </p:spPr>
        <p:txBody>
          <a:bodyPr/>
          <a:lstStyle/>
          <a:p>
            <a:r>
              <a:rPr lang="es-ES" dirty="0"/>
              <a:t>El problema físico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60C187-3527-1135-D2E0-94FE47718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7" y="1124744"/>
            <a:ext cx="5896640" cy="505221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s-ES" dirty="0">
                <a:solidFill>
                  <a:srgbClr val="FFC000"/>
                </a:solidFill>
              </a:rPr>
              <a:t>La aguja en el pajar</a:t>
            </a:r>
            <a:br>
              <a:rPr lang="es-ES" dirty="0">
                <a:solidFill>
                  <a:srgbClr val="FFC000"/>
                </a:solidFill>
              </a:rPr>
            </a:br>
            <a:r>
              <a:rPr lang="es-ES" dirty="0">
                <a:solidFill>
                  <a:srgbClr val="FFC000"/>
                </a:solidFill>
              </a:rPr>
              <a:t>(más bien en centenares de pajares)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40 M de colisiones por segundo</a:t>
            </a:r>
          </a:p>
          <a:p>
            <a:pPr lvl="1">
              <a:lnSpc>
                <a:spcPct val="120000"/>
              </a:lnSpc>
            </a:pPr>
            <a:r>
              <a:rPr lang="es-ES" dirty="0"/>
              <a:t>Hay que filtrarlas hasta 1-2 kHz (</a:t>
            </a:r>
            <a:r>
              <a:rPr lang="es-ES" dirty="0" err="1"/>
              <a:t>trigger</a:t>
            </a:r>
            <a:r>
              <a:rPr lang="es-ES" dirty="0"/>
              <a:t>)</a:t>
            </a:r>
          </a:p>
          <a:p>
            <a:pPr lvl="1">
              <a:lnSpc>
                <a:spcPct val="120000"/>
              </a:lnSpc>
            </a:pPr>
            <a:r>
              <a:rPr lang="es-ES" dirty="0"/>
              <a:t>Granjas de </a:t>
            </a:r>
            <a:r>
              <a:rPr lang="es-ES" dirty="0" err="1"/>
              <a:t>GPUs</a:t>
            </a:r>
            <a:endParaRPr lang="es-ES" dirty="0"/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50 – 200 interacciones simultáneas</a:t>
            </a:r>
            <a:r>
              <a:rPr lang="es-ES" dirty="0"/>
              <a:t> (pile-up)</a:t>
            </a:r>
          </a:p>
          <a:p>
            <a:pPr lvl="1">
              <a:lnSpc>
                <a:spcPct val="120000"/>
              </a:lnSpc>
            </a:pPr>
            <a:r>
              <a:rPr lang="es-ES" dirty="0"/>
              <a:t>Hay que separar la colisión principal de las demás</a:t>
            </a:r>
          </a:p>
          <a:p>
            <a:pPr>
              <a:lnSpc>
                <a:spcPct val="120000"/>
              </a:lnSpc>
            </a:pP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Actividades intensivas en CPU y I/O</a:t>
            </a:r>
            <a:r>
              <a:rPr lang="es-ES" dirty="0"/>
              <a:t>:</a:t>
            </a:r>
          </a:p>
          <a:p>
            <a:pPr lvl="1">
              <a:lnSpc>
                <a:spcPct val="120000"/>
              </a:lnSpc>
            </a:pPr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Simulación</a:t>
            </a:r>
            <a:r>
              <a:rPr lang="es-ES" dirty="0"/>
              <a:t>: Millardos de colisiones de centenares de procesos distintos</a:t>
            </a:r>
          </a:p>
          <a:p>
            <a:pPr lvl="1">
              <a:lnSpc>
                <a:spcPct val="120000"/>
              </a:lnSpc>
            </a:pPr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Reconstrucción</a:t>
            </a:r>
            <a:r>
              <a:rPr lang="es-ES" dirty="0"/>
              <a:t>: CPU + IO </a:t>
            </a:r>
            <a:r>
              <a:rPr lang="es-ES" dirty="0" err="1"/>
              <a:t>demanding</a:t>
            </a:r>
            <a:endParaRPr lang="es-ES" dirty="0"/>
          </a:p>
          <a:p>
            <a:pPr lvl="1">
              <a:lnSpc>
                <a:spcPct val="120000"/>
              </a:lnSpc>
            </a:pPr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Análisis</a:t>
            </a:r>
            <a:r>
              <a:rPr lang="es-ES" dirty="0"/>
              <a:t> de datos</a:t>
            </a:r>
          </a:p>
          <a:p>
            <a:pPr>
              <a:lnSpc>
                <a:spcPct val="120000"/>
              </a:lnSpc>
            </a:pPr>
            <a:r>
              <a:rPr lang="es-ES" i="1" dirty="0"/>
              <a:t>Trivial </a:t>
            </a:r>
            <a:r>
              <a:rPr lang="es-ES" i="1" dirty="0" err="1"/>
              <a:t>parallelization</a:t>
            </a:r>
            <a:r>
              <a:rPr lang="es-ES" i="1" dirty="0"/>
              <a:t>:</a:t>
            </a:r>
            <a:r>
              <a:rPr lang="es-ES" dirty="0"/>
              <a:t> Cada colisión se trata de manera independiente</a:t>
            </a:r>
            <a:endParaRPr lang="es-ES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325932"/>
            <a:ext cx="5567901" cy="28187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5" y="3508777"/>
            <a:ext cx="5567901" cy="2830350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9C3F9-5657-4A93-AB7B-85F7401A23E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8784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91776-2266-3068-D7A7-B274F8F0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70" y="44624"/>
            <a:ext cx="11659678" cy="1325563"/>
          </a:xfrm>
        </p:spPr>
        <p:txBody>
          <a:bodyPr/>
          <a:lstStyle/>
          <a:p>
            <a:r>
              <a:rPr lang="es-ES" dirty="0"/>
              <a:t>¿Para qué? ¿Para quién?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D9640F30-8072-8C2C-D6F8-3E49882AC2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5807" y="1412776"/>
                <a:ext cx="9450593" cy="4764187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s-ES" dirty="0"/>
                  <a:t>Últimas fases del proceso de </a:t>
                </a:r>
                <a:r>
                  <a:rPr lang="es-E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análisis de datos</a:t>
                </a:r>
                <a:r>
                  <a:rPr lang="es-ES" dirty="0"/>
                  <a:t> en HEP: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s-ES" dirty="0">
                    <a:sym typeface="Wingdings" panose="05000000000000000000" pitchFamily="2" charset="2"/>
                  </a:rPr>
                  <a:t> </a:t>
                </a:r>
                <a:r>
                  <a:rPr lang="es-ES" dirty="0"/>
                  <a:t>Input: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s-ES" b="0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(10 </m:t>
                    </m:r>
                    <m:r>
                      <m:rPr>
                        <m:sty m:val="p"/>
                      </m:rPr>
                      <a:rPr lang="es-ES" b="0" i="0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TB</m:t>
                    </m:r>
                    <m:r>
                      <a:rPr lang="es-ES" b="0" i="0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 por análisis </a:t>
                </a:r>
                <a:r>
                  <a:rPr lang="es-ES" dirty="0"/>
                  <a:t>(4-5 análisis activos + 4-5 </a:t>
                </a:r>
                <a:r>
                  <a:rPr lang="es-ES" dirty="0" err="1"/>
                  <a:t>legacy</a:t>
                </a:r>
                <a:r>
                  <a:rPr lang="es-ES" dirty="0"/>
                  <a:t>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s-ES" dirty="0">
                    <a:sym typeface="Wingdings" panose="05000000000000000000" pitchFamily="2" charset="2"/>
                  </a:rPr>
                  <a:t> </a:t>
                </a:r>
                <a:r>
                  <a:rPr lang="es-ES" dirty="0"/>
                  <a:t>Output: </a:t>
                </a: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s-ES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(100 </m:t>
                    </m:r>
                    <m:r>
                      <m:rPr>
                        <m:sty m:val="p"/>
                      </m:rPr>
                      <a:rPr lang="es-ES" b="0" i="0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s-ES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s-ES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/>
                  <a:t> </a:t>
                </a:r>
                <a:r>
                  <a:rPr lang="es-E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por análisis</a:t>
                </a:r>
                <a:endParaRPr lang="es-ES" dirty="0"/>
              </a:p>
              <a:p>
                <a:pPr lvl="1">
                  <a:lnSpc>
                    <a:spcPct val="120000"/>
                  </a:lnSpc>
                </a:pPr>
                <a:r>
                  <a:rPr lang="es-ES" dirty="0"/>
                  <a:t>Filtrado de datos (</a:t>
                </a:r>
                <a:r>
                  <a:rPr lang="es-ES" dirty="0" err="1"/>
                  <a:t>skimming</a:t>
                </a:r>
                <a:r>
                  <a:rPr lang="es-ES" dirty="0"/>
                  <a:t>), aligeramiento de datos (</a:t>
                </a:r>
                <a:r>
                  <a:rPr lang="es-ES" dirty="0" err="1"/>
                  <a:t>slimming</a:t>
                </a:r>
                <a:r>
                  <a:rPr lang="es-ES" dirty="0"/>
                  <a:t>), selección con técnicas de ML/DL,…</a:t>
                </a:r>
              </a:p>
              <a:p>
                <a:pPr>
                  <a:lnSpc>
                    <a:spcPct val="120000"/>
                  </a:lnSpc>
                </a:pPr>
                <a:r>
                  <a:rPr lang="es-ES" dirty="0"/>
                  <a:t>Tareas de </a:t>
                </a:r>
                <a:r>
                  <a:rPr lang="es-E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operación del experimento</a:t>
                </a:r>
                <a:r>
                  <a:rPr lang="es-ES" dirty="0"/>
                  <a:t>, </a:t>
                </a:r>
                <a:r>
                  <a:rPr lang="es-E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validación</a:t>
                </a:r>
                <a:r>
                  <a:rPr lang="es-ES" dirty="0"/>
                  <a:t> y </a:t>
                </a:r>
                <a:r>
                  <a:rPr lang="es-E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certificación</a:t>
                </a:r>
                <a:r>
                  <a:rPr lang="es-ES" dirty="0"/>
                  <a:t> de datos</a:t>
                </a:r>
              </a:p>
              <a:p>
                <a:pPr>
                  <a:lnSpc>
                    <a:spcPct val="120000"/>
                  </a:lnSpc>
                </a:pPr>
                <a:r>
                  <a:rPr lang="es-E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Desarrollo de software</a:t>
                </a:r>
                <a:r>
                  <a:rPr lang="es-ES" dirty="0"/>
                  <a:t> para la aplicación (DQM, offline &amp; online SW, …)</a:t>
                </a:r>
              </a:p>
              <a:p>
                <a:pPr>
                  <a:lnSpc>
                    <a:spcPct val="120000"/>
                  </a:lnSpc>
                </a:pPr>
                <a:r>
                  <a:rPr lang="es-ES" dirty="0"/>
                  <a:t>Grupo formado por </a:t>
                </a:r>
                <a:r>
                  <a:rPr lang="es-ES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15 miembros activos</a:t>
                </a:r>
                <a:r>
                  <a:rPr lang="es-ES" dirty="0"/>
                  <a:t>:</a:t>
                </a:r>
              </a:p>
              <a:p>
                <a:pPr marL="457200" lvl="1" indent="0">
                  <a:lnSpc>
                    <a:spcPct val="120000"/>
                  </a:lnSpc>
                  <a:buNone/>
                </a:pPr>
                <a:r>
                  <a:rPr lang="es-ES" dirty="0"/>
                  <a:t>+ colaboraciones ocasionales con usuarios de otras instituciones</a:t>
                </a:r>
              </a:p>
              <a:p>
                <a:pPr marL="457200" lvl="1" indent="0">
                  <a:lnSpc>
                    <a:spcPct val="120000"/>
                  </a:lnSpc>
                  <a:buNone/>
                </a:pPr>
                <a:r>
                  <a:rPr lang="es-ES" dirty="0"/>
                  <a:t>+ colaboración ocasional con grupos de U.O.</a:t>
                </a:r>
              </a:p>
              <a:p>
                <a:pPr marL="457200" lvl="1" indent="0">
                  <a:lnSpc>
                    <a:spcPct val="120000"/>
                  </a:lnSpc>
                  <a:buNone/>
                </a:pPr>
                <a:r>
                  <a:rPr lang="es-ES" dirty="0"/>
                  <a:t>+ </a:t>
                </a:r>
                <a:r>
                  <a:rPr lang="es-ES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TFGs</a:t>
                </a:r>
                <a:r>
                  <a:rPr lang="es-E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, </a:t>
                </a:r>
                <a:r>
                  <a:rPr lang="es-ES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TFMs</a:t>
                </a:r>
                <a:r>
                  <a:rPr lang="es-E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,….</a:t>
                </a:r>
              </a:p>
              <a:p>
                <a:pPr>
                  <a:lnSpc>
                    <a:spcPct val="120000"/>
                  </a:lnSpc>
                </a:pPr>
                <a:endParaRPr lang="es-ES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D9640F30-8072-8C2C-D6F8-3E49882AC2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5807" y="1412776"/>
                <a:ext cx="9450593" cy="4764187"/>
              </a:xfrm>
              <a:blipFill>
                <a:blip r:embed="rId2"/>
                <a:stretch>
                  <a:fillRect l="-838" t="-102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9C3F9-5657-4A93-AB7B-85F7401A23E0}" type="slidenum">
              <a:rPr lang="es-ES" smtClean="0"/>
              <a:t>4</a:t>
            </a:fld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28DDD3-BDB4-7966-ECE9-F0A6F8DC466E}"/>
              </a:ext>
            </a:extLst>
          </p:cNvPr>
          <p:cNvSpPr txBox="1"/>
          <p:nvPr/>
        </p:nvSpPr>
        <p:spPr>
          <a:xfrm>
            <a:off x="6112110" y="353462"/>
            <a:ext cx="3672408" cy="70788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dirty="0"/>
              <a:t>ERC </a:t>
            </a:r>
            <a:r>
              <a:rPr lang="es-ES" sz="2000" dirty="0" err="1"/>
              <a:t>Starting</a:t>
            </a:r>
            <a:r>
              <a:rPr lang="es-ES" sz="2000" dirty="0"/>
              <a:t> Grant	1.5 M€</a:t>
            </a:r>
            <a:br>
              <a:rPr lang="es-ES" sz="2000" dirty="0"/>
            </a:br>
            <a:r>
              <a:rPr lang="es-ES" sz="2000" dirty="0"/>
              <a:t>PID2020-113341RB-I00	359 k€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4213AB-4251-7736-3D87-D2D3B59FC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49" r="22974"/>
          <a:stretch/>
        </p:blipFill>
        <p:spPr bwMode="auto">
          <a:xfrm>
            <a:off x="9856410" y="332655"/>
            <a:ext cx="2227738" cy="581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79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45806" y="116633"/>
            <a:ext cx="11659678" cy="864096"/>
          </a:xfrm>
        </p:spPr>
        <p:txBody>
          <a:bodyPr/>
          <a:lstStyle/>
          <a:p>
            <a:r>
              <a:rPr lang="es-ES" dirty="0">
                <a:sym typeface="Wingdings" panose="05000000000000000000" pitchFamily="2" charset="2"/>
              </a:rPr>
              <a:t>Cálculo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2"/>
          </p:nvPr>
        </p:nvSpPr>
        <p:spPr>
          <a:xfrm>
            <a:off x="5663952" y="4064464"/>
            <a:ext cx="6336704" cy="217284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s-ES" sz="2000" dirty="0"/>
              <a:t>El </a:t>
            </a:r>
            <a:r>
              <a:rPr lang="es-E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Run-3 del LHC </a:t>
            </a:r>
            <a:r>
              <a:rPr lang="es-ES" sz="2000" dirty="0"/>
              <a:t>ya está aquí</a:t>
            </a:r>
          </a:p>
          <a:p>
            <a:pPr lvl="1">
              <a:lnSpc>
                <a:spcPct val="120000"/>
              </a:lnSpc>
            </a:pPr>
            <a:r>
              <a:rPr lang="es-ES" sz="1600" dirty="0"/>
              <a:t>Procesando aún datos de Run-2 pre-procesados (menos CPU)</a:t>
            </a:r>
          </a:p>
          <a:p>
            <a:pPr lvl="1">
              <a:lnSpc>
                <a:spcPct val="120000"/>
              </a:lnSpc>
            </a:pPr>
            <a:r>
              <a:rPr lang="es-ES" sz="1600" dirty="0"/>
              <a:t>Picos asociados a finalización de análisis y preparación para conferencias</a:t>
            </a:r>
          </a:p>
          <a:p>
            <a:pPr>
              <a:lnSpc>
                <a:spcPct val="120000"/>
              </a:lnSpc>
            </a:pPr>
            <a:r>
              <a:rPr lang="es-E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Utilización más intensiva esperada a partir de otoño 2023 </a:t>
            </a:r>
            <a:endParaRPr lang="es-ES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9C3F9-5657-4A93-AB7B-85F7401A23E0}" type="slidenum">
              <a:rPr lang="es-ES" smtClean="0"/>
              <a:t>5</a:t>
            </a:fld>
            <a:endParaRPr lang="es-ES"/>
          </a:p>
        </p:txBody>
      </p:sp>
      <p:graphicFrame>
        <p:nvGraphicFramePr>
          <p:cNvPr id="9" name="Google Shape;71;p14">
            <a:extLst>
              <a:ext uri="{FF2B5EF4-FFF2-40B4-BE49-F238E27FC236}">
                <a16:creationId xmlns:a16="http://schemas.microsoft.com/office/drawing/2014/main" id="{9D5D5F3B-FFFC-2614-463D-77CEB823D23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42791668"/>
              </p:ext>
            </p:extLst>
          </p:nvPr>
        </p:nvGraphicFramePr>
        <p:xfrm>
          <a:off x="245806" y="1016465"/>
          <a:ext cx="4569786" cy="3048000"/>
        </p:xfrm>
        <a:graphic>
          <a:graphicData uri="http://schemas.openxmlformats.org/drawingml/2006/table">
            <a:tbl>
              <a:tblPr firstRow="1" lastRow="1">
                <a:noFill/>
              </a:tblPr>
              <a:tblGrid>
                <a:gridCol w="961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7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5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>
                          <a:solidFill>
                            <a:srgbClr val="FFFFFF"/>
                          </a:solidFill>
                        </a:rPr>
                        <a:t>Nodo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 dirty="0">
                          <a:solidFill>
                            <a:srgbClr val="FFFFFF"/>
                          </a:solidFill>
                        </a:rPr>
                        <a:t>Thr.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 dirty="0">
                          <a:solidFill>
                            <a:srgbClr val="FFFFFF"/>
                          </a:solidFill>
                        </a:rPr>
                        <a:t>RAM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 dirty="0">
                          <a:solidFill>
                            <a:srgbClr val="FFFFFF"/>
                          </a:solidFill>
                        </a:rPr>
                        <a:t>Modelo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gae034</a:t>
                      </a:r>
                      <a:endParaRPr sz="1600" dirty="0">
                        <a:solidFill>
                          <a:srgbClr val="00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 GB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Dell </a:t>
                      </a:r>
                      <a:r>
                        <a:rPr lang="es-E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PowerEdge</a:t>
                      </a:r>
                      <a:r>
                        <a:rPr lang="es-E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R650</a:t>
                      </a:r>
                      <a:endParaRPr lang="es-E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338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gae033</a:t>
                      </a:r>
                      <a:endParaRPr sz="1600" dirty="0">
                        <a:solidFill>
                          <a:srgbClr val="00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r>
                        <a:rPr lang="es-E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GB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Dell </a:t>
                      </a:r>
                      <a:r>
                        <a:rPr lang="es-E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PowerEdge</a:t>
                      </a:r>
                      <a:r>
                        <a:rPr lang="es-E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R650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24709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600" dirty="0">
                          <a:solidFill>
                            <a:srgbClr val="00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gae032</a:t>
                      </a:r>
                      <a:endParaRPr sz="1600" dirty="0">
                        <a:solidFill>
                          <a:srgbClr val="00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 GB</a:t>
                      </a:r>
                      <a:endParaRPr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Dell PowerEdge R640</a:t>
                      </a:r>
                      <a:endParaRPr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gae010</a:t>
                      </a:r>
                      <a:endParaRPr sz="1600" dirty="0">
                        <a:solidFill>
                          <a:schemeClr val="tx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96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196 GB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Dell PowerEdge R640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91147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gae030</a:t>
                      </a:r>
                      <a:endParaRPr sz="1600" dirty="0">
                        <a:solidFill>
                          <a:schemeClr val="tx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64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132 GB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HP DL 360 Gen9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gae031</a:t>
                      </a:r>
                      <a:endParaRPr sz="1600" dirty="0">
                        <a:solidFill>
                          <a:schemeClr val="tx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64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132 GB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HP DL 360 Gen9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gae009</a:t>
                      </a:r>
                      <a:endParaRPr sz="1600" dirty="0">
                        <a:solidFill>
                          <a:schemeClr val="tx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32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80 GB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600" dirty="0">
                          <a:solidFill>
                            <a:schemeClr val="tx1"/>
                          </a:solidFill>
                        </a:rPr>
                        <a:t>HP DL 360 Gen9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>
                          <a:solidFill>
                            <a:srgbClr val="FFFFFF"/>
                          </a:solidFill>
                        </a:rPr>
                        <a:t>Total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45720" marR="4572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 dirty="0">
                          <a:solidFill>
                            <a:srgbClr val="FFC000"/>
                          </a:solidFill>
                        </a:rPr>
                        <a:t>568</a:t>
                      </a:r>
                      <a:endParaRPr sz="1800" b="1" dirty="0">
                        <a:solidFill>
                          <a:srgbClr val="FFC000"/>
                        </a:solidFill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 dirty="0">
                          <a:solidFill>
                            <a:srgbClr val="FFFFFF"/>
                          </a:solidFill>
                        </a:rPr>
                        <a:t>1.2 TB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>
                      <a:lvl1pPr marL="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>
                        <a:defRPr sz="18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Marcador de contenido 13">
            <a:extLst>
              <a:ext uri="{FF2B5EF4-FFF2-40B4-BE49-F238E27FC236}">
                <a16:creationId xmlns:a16="http://schemas.microsoft.com/office/drawing/2014/main" id="{0569B96D-177D-AA95-100E-C3C7EF7D6F83}"/>
              </a:ext>
            </a:extLst>
          </p:cNvPr>
          <p:cNvSpPr txBox="1">
            <a:spLocks/>
          </p:cNvSpPr>
          <p:nvPr/>
        </p:nvSpPr>
        <p:spPr bwMode="auto">
          <a:xfrm>
            <a:off x="191344" y="4365103"/>
            <a:ext cx="5904656" cy="1992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HW heterogéneo</a:t>
            </a:r>
            <a:r>
              <a:rPr lang="es-ES" dirty="0"/>
              <a:t> </a:t>
            </a:r>
            <a:r>
              <a:rPr lang="es-ES" dirty="0">
                <a:sym typeface="Wingdings" panose="05000000000000000000" pitchFamily="2" charset="2"/>
              </a:rPr>
              <a:t></a:t>
            </a:r>
            <a:r>
              <a:rPr lang="es-ES" dirty="0"/>
              <a:t> Adquisición con distintos proyectos a lo largo de los años</a:t>
            </a:r>
          </a:p>
          <a:p>
            <a:pPr>
              <a:lnSpc>
                <a:spcPct val="120000"/>
              </a:lnSpc>
            </a:pPr>
            <a:r>
              <a:rPr lang="es-ES" dirty="0"/>
              <a:t>Acceso a través de </a:t>
            </a:r>
            <a:r>
              <a:rPr lang="es-E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SLURM</a:t>
            </a:r>
            <a:r>
              <a:rPr lang="es-ES" dirty="0"/>
              <a:t> desde </a:t>
            </a:r>
            <a:r>
              <a:rPr lang="es-ES" dirty="0" err="1"/>
              <a:t>Uis</a:t>
            </a:r>
            <a:endParaRPr lang="es-ES" dirty="0"/>
          </a:p>
          <a:p>
            <a:pPr>
              <a:lnSpc>
                <a:spcPct val="120000"/>
              </a:lnSpc>
            </a:pPr>
            <a:r>
              <a:rPr lang="es-ES" dirty="0"/>
              <a:t>Migrando de CC7 a AL9 (delicado)</a:t>
            </a:r>
          </a:p>
          <a:p>
            <a:pPr lvl="1">
              <a:lnSpc>
                <a:spcPct val="120000"/>
              </a:lnSpc>
            </a:pPr>
            <a:r>
              <a:rPr lang="es-ES" dirty="0"/>
              <a:t>Contenedores (</a:t>
            </a:r>
            <a:r>
              <a:rPr lang="es-ES" dirty="0" err="1"/>
              <a:t>singularity</a:t>
            </a:r>
            <a:r>
              <a:rPr lang="es-ES" dirty="0"/>
              <a:t>) para </a:t>
            </a:r>
            <a:r>
              <a:rPr lang="es-ES" dirty="0" err="1"/>
              <a:t>workflows</a:t>
            </a:r>
            <a:r>
              <a:rPr lang="es-ES" dirty="0"/>
              <a:t> CC7</a:t>
            </a:r>
          </a:p>
        </p:txBody>
      </p:sp>
      <p:pic>
        <p:nvPicPr>
          <p:cNvPr id="73" name="Imagen 72"/>
          <p:cNvPicPr>
            <a:picLocks noChangeAspect="1"/>
          </p:cNvPicPr>
          <p:nvPr/>
        </p:nvPicPr>
        <p:blipFill rotWithShape="1">
          <a:blip r:embed="rId2"/>
          <a:srcRect t="58606"/>
          <a:stretch/>
        </p:blipFill>
        <p:spPr>
          <a:xfrm>
            <a:off x="8290905" y="101291"/>
            <a:ext cx="3614579" cy="694569"/>
          </a:xfrm>
          <a:prstGeom prst="rect">
            <a:avLst/>
          </a:prstGeom>
        </p:spPr>
      </p:pic>
      <p:pic>
        <p:nvPicPr>
          <p:cNvPr id="12" name="Imagen 11" descr="Escala de tiempo&#10;&#10;Descripción generada automáticamente">
            <a:extLst>
              <a:ext uri="{FF2B5EF4-FFF2-40B4-BE49-F238E27FC236}">
                <a16:creationId xmlns:a16="http://schemas.microsoft.com/office/drawing/2014/main" id="{755C9F9B-8513-C923-C4E0-B9AA63A65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948507"/>
            <a:ext cx="5686837" cy="315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8601FB-2A86-F42C-9BB2-3973BA14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7" y="116633"/>
            <a:ext cx="7603404" cy="936103"/>
          </a:xfrm>
        </p:spPr>
        <p:txBody>
          <a:bodyPr/>
          <a:lstStyle/>
          <a:p>
            <a:r>
              <a:rPr lang="es-ES" dirty="0"/>
              <a:t>Almacenamiento: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02512B-7265-C441-A65D-73F564453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762150"/>
            <a:ext cx="5606779" cy="5595450"/>
          </a:xfrm>
        </p:spPr>
        <p:txBody>
          <a:bodyPr>
            <a:normAutofit fontScale="77500" lnSpcReduction="20000"/>
          </a:bodyPr>
          <a:lstStyle/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Usuarios</a:t>
            </a:r>
            <a:r>
              <a:rPr lang="es-ES" dirty="0"/>
              <a:t> [4 TB]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s-ES" dirty="0">
                <a:sym typeface="Wingdings" panose="05000000000000000000" pitchFamily="2" charset="2"/>
              </a:rPr>
              <a:t>Común (NFS) en todos los servidores y desktops</a:t>
            </a:r>
          </a:p>
          <a:p>
            <a:pPr>
              <a:lnSpc>
                <a:spcPct val="170000"/>
              </a:lnSpc>
            </a:pP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VM</a:t>
            </a:r>
            <a:r>
              <a:rPr lang="es-ES" dirty="0"/>
              <a:t> [2TB]</a:t>
            </a:r>
          </a:p>
          <a:p>
            <a:pPr marL="457200" lvl="1" indent="0">
              <a:buNone/>
            </a:pPr>
            <a:r>
              <a:rPr lang="es-ES" dirty="0">
                <a:sym typeface="Wingdings" panose="05000000000000000000" pitchFamily="2" charset="2"/>
              </a:rPr>
              <a:t> Para máquinas virtuales (visible desde 2 nodos)</a:t>
            </a:r>
          </a:p>
          <a:p>
            <a:pPr>
              <a:lnSpc>
                <a:spcPct val="160000"/>
              </a:lnSpc>
            </a:pP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data</a:t>
            </a:r>
            <a:r>
              <a:rPr lang="es-ES" dirty="0">
                <a:sym typeface="Wingdings" panose="05000000000000000000" pitchFamily="2" charset="2"/>
              </a:rPr>
              <a:t> [80 TB reales]: XFS + LVM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s-ES" dirty="0">
                <a:sym typeface="Wingdings" panose="05000000000000000000" pitchFamily="2" charset="2"/>
              </a:rPr>
              <a:t>RW por NFS a través de</a:t>
            </a:r>
            <a:br>
              <a:rPr lang="es-ES" dirty="0">
                <a:sym typeface="Wingdings" panose="05000000000000000000" pitchFamily="2" charset="2"/>
              </a:rPr>
            </a:br>
            <a:r>
              <a:rPr lang="es-ES" dirty="0">
                <a:sym typeface="Wingdings" panose="05000000000000000000" pitchFamily="2" charset="2"/>
              </a:rPr>
              <a:t>un solo nodo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s-ES" dirty="0">
                <a:sym typeface="Wingdings" panose="05000000000000000000" pitchFamily="2" charset="2"/>
              </a:rPr>
              <a:t>RO por fibra en nodos de cálculo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s-ES" dirty="0">
                <a:sym typeface="Wingdings" panose="05000000000000000000" pitchFamily="2" charset="2"/>
              </a:rPr>
              <a:t>HUS 110</a:t>
            </a:r>
          </a:p>
          <a:p>
            <a:pPr>
              <a:lnSpc>
                <a:spcPct val="170000"/>
              </a:lnSpc>
            </a:pP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Lustre</a:t>
            </a:r>
            <a:r>
              <a:rPr lang="es-ES" dirty="0">
                <a:sym typeface="Wingdings" panose="05000000000000000000" pitchFamily="2" charset="2"/>
              </a:rPr>
              <a:t> [~130 TB reales]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s-ES" dirty="0" err="1">
                <a:sym typeface="Wingdings" panose="05000000000000000000" pitchFamily="2" charset="2"/>
              </a:rPr>
              <a:t>Parallel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cluster</a:t>
            </a:r>
            <a:r>
              <a:rPr lang="es-ES" dirty="0">
                <a:sym typeface="Wingdings" panose="05000000000000000000" pitchFamily="2" charset="2"/>
              </a:rPr>
              <a:t> FS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s-ES" dirty="0">
                <a:sym typeface="Wingdings" panose="05000000000000000000" pitchFamily="2" charset="2"/>
              </a:rPr>
              <a:t>Acceso 10 </a:t>
            </a:r>
            <a:r>
              <a:rPr lang="es-ES" dirty="0" err="1">
                <a:sym typeface="Wingdings" panose="05000000000000000000" pitchFamily="2" charset="2"/>
              </a:rPr>
              <a:t>GbE</a:t>
            </a:r>
            <a:r>
              <a:rPr lang="es-ES" dirty="0">
                <a:sym typeface="Wingdings" panose="05000000000000000000" pitchFamily="2" charset="2"/>
              </a:rPr>
              <a:t> desde nodos de cálculo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s-ES" dirty="0">
                <a:sym typeface="Wingdings" panose="05000000000000000000" pitchFamily="2" charset="2"/>
              </a:rPr>
              <a:t>Distribuido entre HUS 110 y nuevo servidor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s-ES" dirty="0">
                <a:sym typeface="Wingdings" panose="05000000000000000000" pitchFamily="2" charset="2"/>
              </a:rPr>
              <a:t>Permite añadir nuevo espacio de manera “sencilla”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s-ES" dirty="0">
                <a:sym typeface="Wingdings" panose="05000000000000000000" pitchFamily="2" charset="2"/>
              </a:rPr>
              <a:t>Buen rendimiento 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es-ES" dirty="0">
              <a:sym typeface="Wingdings" panose="05000000000000000000" pitchFamily="2" charset="2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245807" y="1366401"/>
            <a:ext cx="1354369" cy="1990591"/>
            <a:chOff x="7896200" y="-47242"/>
            <a:chExt cx="4295461" cy="6313274"/>
          </a:xfrm>
        </p:grpSpPr>
        <p:pic>
          <p:nvPicPr>
            <p:cNvPr id="6" name="Google Shape;56;p13">
              <a:extLst>
                <a:ext uri="{FF2B5EF4-FFF2-40B4-BE49-F238E27FC236}">
                  <a16:creationId xmlns:a16="http://schemas.microsoft.com/office/drawing/2014/main" id="{7A2E3601-2355-E36B-5829-939ABA25844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48967"/>
            <a:stretch/>
          </p:blipFill>
          <p:spPr>
            <a:xfrm>
              <a:off x="7896200" y="-47242"/>
              <a:ext cx="4295461" cy="6313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ángulo 8"/>
            <p:cNvSpPr/>
            <p:nvPr/>
          </p:nvSpPr>
          <p:spPr>
            <a:xfrm>
              <a:off x="8256240" y="0"/>
              <a:ext cx="3528392" cy="1916832"/>
            </a:xfrm>
            <a:prstGeom prst="rect">
              <a:avLst/>
            </a:pr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8256240" y="2055813"/>
              <a:ext cx="3528392" cy="4181499"/>
            </a:xfrm>
            <a:prstGeom prst="rect">
              <a:avLst/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Rectángulo 10"/>
          <p:cNvSpPr/>
          <p:nvPr/>
        </p:nvSpPr>
        <p:spPr>
          <a:xfrm>
            <a:off x="1729651" y="2978604"/>
            <a:ext cx="394009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Operando bien (HW descatalogado)</a:t>
            </a:r>
          </a:p>
        </p:txBody>
      </p:sp>
      <p:sp>
        <p:nvSpPr>
          <p:cNvPr id="12" name="CuadroTexto 11"/>
          <p:cNvSpPr txBox="1"/>
          <p:nvPr/>
        </p:nvSpPr>
        <p:spPr>
          <a:xfrm rot="16200000">
            <a:off x="4231957" y="2979846"/>
            <a:ext cx="410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00B0F0"/>
                </a:solidFill>
              </a:rPr>
              <a:t>Espacios lógicos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0094190" y="2771959"/>
            <a:ext cx="1943161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Muy eficiente</a:t>
            </a:r>
          </a:p>
          <a:p>
            <a:r>
              <a:rPr lang="es-E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Pbs</a:t>
            </a:r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 de estabilidad</a:t>
            </a:r>
          </a:p>
        </p:txBody>
      </p:sp>
      <p:sp>
        <p:nvSpPr>
          <p:cNvPr id="14" name="Flecha derecha 13"/>
          <p:cNvSpPr/>
          <p:nvPr/>
        </p:nvSpPr>
        <p:spPr>
          <a:xfrm>
            <a:off x="9245857" y="4549326"/>
            <a:ext cx="432048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9959585" y="4241613"/>
            <a:ext cx="2113079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Flexible, ampliable</a:t>
            </a:r>
          </a:p>
          <a:p>
            <a:r>
              <a:rPr lang="es-E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Eficiencia en estudio</a:t>
            </a:r>
          </a:p>
        </p:txBody>
      </p:sp>
      <p:sp>
        <p:nvSpPr>
          <p:cNvPr id="16" name="Flecha derecha 15"/>
          <p:cNvSpPr/>
          <p:nvPr/>
        </p:nvSpPr>
        <p:spPr>
          <a:xfrm>
            <a:off x="9400330" y="3130258"/>
            <a:ext cx="432048" cy="288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9C3F9-5657-4A93-AB7B-85F7401A23E0}" type="slidenum">
              <a:rPr lang="es-ES" smtClean="0"/>
              <a:t>6</a:t>
            </a:fld>
            <a:endParaRPr lang="es-ES"/>
          </a:p>
        </p:txBody>
      </p:sp>
      <p:graphicFrame>
        <p:nvGraphicFramePr>
          <p:cNvPr id="17" name="Google Shape;79;p14"/>
          <p:cNvGraphicFramePr/>
          <p:nvPr>
            <p:extLst>
              <p:ext uri="{D42A27DB-BD31-4B8C-83A1-F6EECF244321}">
                <p14:modId xmlns:p14="http://schemas.microsoft.com/office/powerpoint/2010/main" val="2691727667"/>
              </p:ext>
            </p:extLst>
          </p:nvPr>
        </p:nvGraphicFramePr>
        <p:xfrm>
          <a:off x="1713697" y="1367483"/>
          <a:ext cx="3956052" cy="1432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9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88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1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 dirty="0">
                          <a:solidFill>
                            <a:srgbClr val="FFFFFF"/>
                          </a:solidFill>
                        </a:rPr>
                        <a:t>Modelo</a:t>
                      </a:r>
                      <a:endParaRPr sz="1800" dirty="0"/>
                    </a:p>
                  </a:txBody>
                  <a:tcPr marL="45720" marR="45720"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 dirty="0">
                          <a:solidFill>
                            <a:srgbClr val="FFFFFF"/>
                          </a:solidFill>
                        </a:rPr>
                        <a:t>U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 dirty="0">
                          <a:solidFill>
                            <a:srgbClr val="FFFFFF"/>
                          </a:solidFill>
                        </a:rPr>
                        <a:t>Cap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 dirty="0">
                          <a:solidFill>
                            <a:srgbClr val="FFFFFF"/>
                          </a:solidFill>
                        </a:rPr>
                        <a:t>RAW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>
                          <a:solidFill>
                            <a:srgbClr val="FFFFFF"/>
                          </a:solidFill>
                        </a:rPr>
                        <a:t>Real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45720" marR="45720"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highlight>
                            <a:srgbClr val="FCE5CD"/>
                          </a:highlight>
                        </a:rPr>
                        <a:t>HUS 110</a:t>
                      </a:r>
                      <a:endParaRPr sz="1800" dirty="0">
                        <a:solidFill>
                          <a:schemeClr val="accent2">
                            <a:lumMod val="75000"/>
                          </a:schemeClr>
                        </a:solidFill>
                        <a:highlight>
                          <a:srgbClr val="FCE5CD"/>
                        </a:highlight>
                      </a:endParaRPr>
                    </a:p>
                  </a:txBody>
                  <a:tcPr marL="45720" marR="45720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highlight>
                            <a:srgbClr val="FCE5CD"/>
                          </a:highlight>
                        </a:rPr>
                        <a:t>6U</a:t>
                      </a:r>
                      <a:endParaRPr sz="1800" dirty="0">
                        <a:solidFill>
                          <a:schemeClr val="accent2">
                            <a:lumMod val="75000"/>
                          </a:schemeClr>
                        </a:solidFill>
                        <a:highlight>
                          <a:srgbClr val="FCE5CD"/>
                        </a:highlight>
                      </a:endParaRPr>
                    </a:p>
                  </a:txBody>
                  <a:tcPr marL="45720" marR="45720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highlight>
                            <a:srgbClr val="FCE5CD"/>
                          </a:highlight>
                        </a:rPr>
                        <a:t>144 TB</a:t>
                      </a:r>
                      <a:endParaRPr sz="1800" dirty="0">
                        <a:solidFill>
                          <a:schemeClr val="accent2">
                            <a:lumMod val="75000"/>
                          </a:schemeClr>
                        </a:solidFill>
                        <a:highlight>
                          <a:srgbClr val="FCE5CD"/>
                        </a:highlight>
                      </a:endParaRPr>
                    </a:p>
                  </a:txBody>
                  <a:tcPr marL="45720" marR="45720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highlight>
                            <a:srgbClr val="FCE5CD"/>
                          </a:highlight>
                        </a:rPr>
                        <a:t>128 TB</a:t>
                      </a:r>
                      <a:endParaRPr sz="1800" dirty="0">
                        <a:solidFill>
                          <a:schemeClr val="accent2">
                            <a:lumMod val="75000"/>
                          </a:schemeClr>
                        </a:solidFill>
                        <a:highlight>
                          <a:srgbClr val="FCE5CD"/>
                        </a:highlight>
                      </a:endParaRPr>
                    </a:p>
                  </a:txBody>
                  <a:tcPr marL="45720" marR="45720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highlight>
                            <a:srgbClr val="FCE5CD"/>
                          </a:highlight>
                        </a:rPr>
                        <a:t>96 TB</a:t>
                      </a:r>
                      <a:endParaRPr sz="1800" dirty="0">
                        <a:solidFill>
                          <a:schemeClr val="accent2">
                            <a:lumMod val="75000"/>
                          </a:schemeClr>
                        </a:solidFill>
                        <a:highlight>
                          <a:srgbClr val="FCE5CD"/>
                        </a:highlight>
                      </a:endParaRPr>
                    </a:p>
                  </a:txBody>
                  <a:tcPr marL="45720" marR="45720"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solidFill>
                            <a:srgbClr val="0070C0"/>
                          </a:solidFill>
                          <a:highlight>
                            <a:srgbClr val="FCE5CD"/>
                          </a:highlight>
                        </a:rPr>
                        <a:t>AMS 2300</a:t>
                      </a:r>
                      <a:endParaRPr sz="1800" dirty="0">
                        <a:solidFill>
                          <a:srgbClr val="0070C0"/>
                        </a:solidFill>
                        <a:highlight>
                          <a:srgbClr val="FCE5CD"/>
                        </a:highlight>
                      </a:endParaRPr>
                    </a:p>
                  </a:txBody>
                  <a:tcPr marL="45720" marR="45720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solidFill>
                            <a:srgbClr val="0070C0"/>
                          </a:solidFill>
                          <a:highlight>
                            <a:srgbClr val="FCE5CD"/>
                          </a:highlight>
                        </a:rPr>
                        <a:t>13U</a:t>
                      </a:r>
                      <a:endParaRPr sz="1800" dirty="0">
                        <a:solidFill>
                          <a:srgbClr val="0070C0"/>
                        </a:solidFill>
                        <a:highlight>
                          <a:srgbClr val="FCE5CD"/>
                        </a:highlight>
                      </a:endParaRPr>
                    </a:p>
                  </a:txBody>
                  <a:tcPr marL="45720" marR="45720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solidFill>
                            <a:srgbClr val="0070C0"/>
                          </a:solidFill>
                          <a:highlight>
                            <a:srgbClr val="FCE5CD"/>
                          </a:highlight>
                        </a:rPr>
                        <a:t>120 TB</a:t>
                      </a:r>
                      <a:endParaRPr sz="1800" dirty="0">
                        <a:solidFill>
                          <a:srgbClr val="0070C0"/>
                        </a:solidFill>
                        <a:highlight>
                          <a:srgbClr val="FCE5CD"/>
                        </a:highlight>
                      </a:endParaRPr>
                    </a:p>
                  </a:txBody>
                  <a:tcPr marL="45720" marR="45720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solidFill>
                            <a:srgbClr val="0070C0"/>
                          </a:solidFill>
                          <a:highlight>
                            <a:srgbClr val="FCE5CD"/>
                          </a:highlight>
                        </a:rPr>
                        <a:t>107 TB</a:t>
                      </a:r>
                      <a:endParaRPr sz="1800" dirty="0">
                        <a:solidFill>
                          <a:srgbClr val="0070C0"/>
                        </a:solidFill>
                        <a:highlight>
                          <a:srgbClr val="FCE5CD"/>
                        </a:highlight>
                      </a:endParaRPr>
                    </a:p>
                  </a:txBody>
                  <a:tcPr marL="45720" marR="45720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dirty="0">
                          <a:solidFill>
                            <a:srgbClr val="0070C0"/>
                          </a:solidFill>
                          <a:highlight>
                            <a:srgbClr val="FCE5CD"/>
                          </a:highlight>
                        </a:rPr>
                        <a:t>87 TB</a:t>
                      </a:r>
                      <a:endParaRPr sz="1800" dirty="0">
                        <a:solidFill>
                          <a:srgbClr val="0070C0"/>
                        </a:solidFill>
                        <a:highlight>
                          <a:srgbClr val="FCE5CD"/>
                        </a:highlight>
                      </a:endParaRPr>
                    </a:p>
                  </a:txBody>
                  <a:tcPr marL="45720" marR="45720"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355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45720" marR="45720"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>
                          <a:solidFill>
                            <a:schemeClr val="lt1"/>
                          </a:solidFill>
                        </a:rPr>
                        <a:t>18U</a:t>
                      </a:r>
                      <a:endParaRPr sz="1600" b="1" dirty="0">
                        <a:solidFill>
                          <a:schemeClr val="lt1"/>
                        </a:solidFill>
                      </a:endParaRPr>
                    </a:p>
                  </a:txBody>
                  <a:tcPr marL="45720" marR="45720"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0" dirty="0">
                          <a:solidFill>
                            <a:schemeClr val="lt1"/>
                          </a:solidFill>
                        </a:rPr>
                        <a:t>264</a:t>
                      </a:r>
                      <a:r>
                        <a:rPr lang="es" sz="1800" b="0" dirty="0">
                          <a:solidFill>
                            <a:schemeClr val="lt1"/>
                          </a:solidFill>
                        </a:rPr>
                        <a:t> TB</a:t>
                      </a:r>
                      <a:endParaRPr sz="1800" b="0" dirty="0">
                        <a:solidFill>
                          <a:schemeClr val="lt1"/>
                        </a:solidFill>
                      </a:endParaRPr>
                    </a:p>
                  </a:txBody>
                  <a:tcPr marL="45720" marR="45720"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0" dirty="0">
                          <a:solidFill>
                            <a:schemeClr val="lt1"/>
                          </a:solidFill>
                        </a:rPr>
                        <a:t>235 TB</a:t>
                      </a:r>
                      <a:endParaRPr sz="1800" b="0" dirty="0">
                        <a:solidFill>
                          <a:schemeClr val="lt1"/>
                        </a:solidFill>
                      </a:endParaRPr>
                    </a:p>
                  </a:txBody>
                  <a:tcPr marL="45720" marR="45720"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 dirty="0">
                          <a:solidFill>
                            <a:srgbClr val="FFC000"/>
                          </a:solidFill>
                        </a:rPr>
                        <a:t>183 TB</a:t>
                      </a:r>
                      <a:endParaRPr sz="1800" b="1" dirty="0">
                        <a:solidFill>
                          <a:srgbClr val="FFC000"/>
                        </a:solidFill>
                      </a:endParaRPr>
                    </a:p>
                  </a:txBody>
                  <a:tcPr marL="45720" marR="45720">
                    <a:solidFill>
                      <a:srgbClr val="115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42009"/>
          <a:stretch/>
        </p:blipFill>
        <p:spPr>
          <a:xfrm>
            <a:off x="4506009" y="5435496"/>
            <a:ext cx="2120499" cy="79340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46554" y="855191"/>
            <a:ext cx="126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Legacy</a:t>
            </a:r>
            <a:r>
              <a:rPr lang="es-ES" sz="2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8F43922A-AAA6-0702-4890-B1919C3F52E6}"/>
              </a:ext>
            </a:extLst>
          </p:cNvPr>
          <p:cNvSpPr txBox="1">
            <a:spLocks/>
          </p:cNvSpPr>
          <p:nvPr/>
        </p:nvSpPr>
        <p:spPr bwMode="auto">
          <a:xfrm>
            <a:off x="119336" y="3933056"/>
            <a:ext cx="4577544" cy="24946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Servidor Dell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PowerEdge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RS650xs (1U)</a:t>
            </a:r>
          </a:p>
          <a:p>
            <a:pPr lvl="1"/>
            <a:r>
              <a:rPr lang="es-ES" dirty="0"/>
              <a:t>2 × Intel Xeon Silver 4310 (12 </a:t>
            </a:r>
            <a:r>
              <a:rPr lang="es-ES" dirty="0" err="1"/>
              <a:t>cores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256 GB DDR4 </a:t>
            </a:r>
          </a:p>
          <a:p>
            <a:pPr lvl="1"/>
            <a:r>
              <a:rPr lang="es-ES" dirty="0"/>
              <a:t>Network: 2 x 10 Gb</a:t>
            </a:r>
            <a:endParaRPr lang="es-ES" dirty="0">
              <a:sym typeface="Wingdings" panose="05000000000000000000" pitchFamily="2" charset="2"/>
            </a:endParaRPr>
          </a:p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Bandeja Dell Storage MD 1400 (2U)</a:t>
            </a:r>
          </a:p>
          <a:p>
            <a:pPr lvl="1"/>
            <a:r>
              <a:rPr lang="es-ES" dirty="0"/>
              <a:t>3 × 18 TB SAS 12Gbps 7l2K</a:t>
            </a:r>
            <a:r>
              <a:rPr lang="es-ES" dirty="0">
                <a:sym typeface="Wingdings" panose="05000000000000000000" pitchFamily="2" charset="2"/>
              </a:rPr>
              <a:t>  54 TB</a:t>
            </a:r>
            <a:endParaRPr lang="es-ES" dirty="0"/>
          </a:p>
          <a:p>
            <a:pPr lvl="1"/>
            <a:r>
              <a:rPr lang="es-ES" dirty="0"/>
              <a:t>8 × 1.92 TB SSD SAS 12 Gbps </a:t>
            </a:r>
            <a:r>
              <a:rPr lang="es-ES" dirty="0">
                <a:sym typeface="Wingdings" panose="05000000000000000000" pitchFamily="2" charset="2"/>
              </a:rPr>
              <a:t> ~15 TB</a:t>
            </a:r>
            <a:endParaRPr lang="es-ES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es-ES" dirty="0">
                <a:sym typeface="Wingdings" panose="05000000000000000000" pitchFamily="2" charset="2"/>
              </a:rPr>
              <a:t>~70 TB Raw</a:t>
            </a:r>
          </a:p>
          <a:p>
            <a:pPr>
              <a:buFont typeface="Wingdings" panose="05000000000000000000" pitchFamily="2" charset="2"/>
              <a:buChar char="à"/>
            </a:pPr>
            <a:endParaRPr lang="es-ES" dirty="0">
              <a:sym typeface="Wingdings" panose="05000000000000000000" pitchFamily="2" charset="2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444C903-D19E-19C1-1121-3C5C04F31318}"/>
              </a:ext>
            </a:extLst>
          </p:cNvPr>
          <p:cNvSpPr txBox="1"/>
          <p:nvPr/>
        </p:nvSpPr>
        <p:spPr>
          <a:xfrm>
            <a:off x="245807" y="3507193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Nuevo</a:t>
            </a:r>
          </a:p>
        </p:txBody>
      </p:sp>
    </p:spTree>
    <p:extLst>
      <p:ext uri="{BB962C8B-B14F-4D97-AF65-F5344CB8AC3E}">
        <p14:creationId xmlns:p14="http://schemas.microsoft.com/office/powerpoint/2010/main" val="205535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8601FB-2A86-F42C-9BB2-3973BA14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17" y="64329"/>
            <a:ext cx="11821997" cy="818448"/>
          </a:xfrm>
        </p:spPr>
        <p:txBody>
          <a:bodyPr>
            <a:normAutofit/>
          </a:bodyPr>
          <a:lstStyle/>
          <a:p>
            <a:r>
              <a:rPr lang="es-ES" dirty="0"/>
              <a:t>Red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02512B-7265-C441-A65D-73F564453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7" y="764705"/>
            <a:ext cx="5202121" cy="5552814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Fibra</a:t>
            </a:r>
            <a:r>
              <a:rPr lang="es-ES" dirty="0"/>
              <a:t> para parte de los </a:t>
            </a:r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datos </a:t>
            </a:r>
            <a:r>
              <a:rPr lang="es-ES" dirty="0"/>
              <a:t>(LVM +XFS)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Ethernet Gbps</a:t>
            </a:r>
            <a:r>
              <a:rPr lang="es-ES" dirty="0"/>
              <a:t> para otros </a:t>
            </a:r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datos</a:t>
            </a:r>
            <a:r>
              <a:rPr lang="es-ES" dirty="0"/>
              <a:t> (escritura NFS, acceso) con </a:t>
            </a:r>
            <a:r>
              <a:rPr lang="es-E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bonding</a:t>
            </a:r>
            <a:r>
              <a:rPr lang="es-ES" dirty="0"/>
              <a:t> (4x y 3x)</a:t>
            </a:r>
          </a:p>
          <a:p>
            <a:pPr lvl="1"/>
            <a:r>
              <a:rPr lang="es-ES" dirty="0"/>
              <a:t>Salida a exterior (limitante)</a:t>
            </a:r>
          </a:p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Ethernet Gbps</a:t>
            </a:r>
            <a:r>
              <a:rPr lang="es-ES" dirty="0"/>
              <a:t> para </a:t>
            </a:r>
            <a:r>
              <a:rPr lang="es-E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gestión</a:t>
            </a:r>
            <a:endParaRPr lang="es-ES" dirty="0"/>
          </a:p>
        </p:txBody>
      </p:sp>
      <p:pic>
        <p:nvPicPr>
          <p:cNvPr id="7" name="Google Shape;9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531" y="1925838"/>
            <a:ext cx="4426218" cy="15877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9C3F9-5657-4A93-AB7B-85F7401A23E0}" type="slidenum">
              <a:rPr lang="es-ES" smtClean="0"/>
              <a:t>7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856A18-E24C-FC7D-C2B4-958DA4269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72" y="4244365"/>
            <a:ext cx="4608512" cy="189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4F4C9315-3249-8848-3AB3-676C2D23DB73}"/>
              </a:ext>
            </a:extLst>
          </p:cNvPr>
          <p:cNvSpPr txBox="1">
            <a:spLocks/>
          </p:cNvSpPr>
          <p:nvPr/>
        </p:nvSpPr>
        <p:spPr bwMode="auto">
          <a:xfrm>
            <a:off x="5191472" y="1"/>
            <a:ext cx="6868242" cy="36450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Tarjetas de red 10 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GbE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s-ES" dirty="0"/>
              <a:t>en todos los servidores de cálculo</a:t>
            </a:r>
          </a:p>
          <a:p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Switch 10 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GbE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HPE Aruba 1960</a:t>
            </a:r>
          </a:p>
          <a:p>
            <a:pPr lvl="1"/>
            <a:r>
              <a:rPr lang="es-ES" dirty="0"/>
              <a:t>12 x 10Gb Base-T – 10 ocupados</a:t>
            </a:r>
          </a:p>
          <a:p>
            <a:pPr lvl="1"/>
            <a:r>
              <a:rPr lang="es-ES" dirty="0"/>
              <a:t>4 x 10 Gigabit SFP+</a:t>
            </a:r>
          </a:p>
          <a:p>
            <a:pPr lvl="1"/>
            <a:r>
              <a:rPr lang="es-ES" dirty="0"/>
              <a:t>Salida al exterior: pendientes de recibir transceptor SFP+</a:t>
            </a:r>
          </a:p>
          <a:p>
            <a:pPr lvl="1"/>
            <a:r>
              <a:rPr lang="es-ES" dirty="0"/>
              <a:t>Conseguimos saturar el ancho de banda interno</a:t>
            </a:r>
          </a:p>
          <a:p>
            <a:pPr lvl="1"/>
            <a:r>
              <a:rPr lang="es-ES" dirty="0"/>
              <a:t>Valorando migración a 25 </a:t>
            </a:r>
            <a:r>
              <a:rPr lang="es-ES" dirty="0" err="1"/>
              <a:t>GbE</a:t>
            </a:r>
            <a:endParaRPr lang="es-ES" dirty="0"/>
          </a:p>
        </p:txBody>
      </p:sp>
      <p:pic>
        <p:nvPicPr>
          <p:cNvPr id="11" name="Imagen 10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82B6223D-9155-203B-5F07-BFF7D8DB7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00" y="3362625"/>
            <a:ext cx="3103549" cy="16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0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8601FB-2A86-F42C-9BB2-3973BA14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0" y="63893"/>
            <a:ext cx="5299848" cy="927572"/>
          </a:xfrm>
        </p:spPr>
        <p:txBody>
          <a:bodyPr/>
          <a:lstStyle/>
          <a:p>
            <a:r>
              <a:rPr lang="es-ES" dirty="0"/>
              <a:t>Servicios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02512B-7265-C441-A65D-73F564453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548681"/>
            <a:ext cx="5947921" cy="4248472"/>
          </a:xfrm>
        </p:spPr>
        <p:txBody>
          <a:bodyPr>
            <a:normAutofit fontScale="70000" lnSpcReduction="20000"/>
          </a:bodyPr>
          <a:lstStyle/>
          <a:p>
            <a:pPr marL="0" indent="0" rtl="0">
              <a:lnSpc>
                <a:spcPct val="120000"/>
              </a:lnSpc>
              <a:buNone/>
            </a:pPr>
            <a:r>
              <a:rPr lang="es-ES" dirty="0">
                <a:ea typeface="Calibri"/>
                <a:cs typeface="Calibri"/>
                <a:sym typeface="Calibri"/>
              </a:rPr>
              <a:t>Plétora de </a:t>
            </a:r>
            <a:r>
              <a:rPr lang="es-ES" dirty="0">
                <a:solidFill>
                  <a:srgbClr val="92D050"/>
                </a:solidFill>
                <a:ea typeface="Calibri"/>
                <a:cs typeface="Calibri"/>
                <a:sym typeface="Calibri"/>
              </a:rPr>
              <a:t>servicios </a:t>
            </a:r>
            <a:r>
              <a:rPr lang="es-ES" dirty="0">
                <a:ea typeface="Calibri"/>
                <a:cs typeface="Calibri"/>
                <a:sym typeface="Calibri"/>
              </a:rPr>
              <a:t>instalados, muchos </a:t>
            </a:r>
            <a:r>
              <a:rPr lang="es-ES" dirty="0">
                <a:solidFill>
                  <a:srgbClr val="FFC000"/>
                </a:solidFill>
                <a:ea typeface="Calibri"/>
                <a:cs typeface="Calibri"/>
                <a:sym typeface="Calibri"/>
              </a:rPr>
              <a:t>virtualizados</a:t>
            </a:r>
            <a:r>
              <a:rPr lang="es-ES" dirty="0">
                <a:ea typeface="Calibri"/>
                <a:cs typeface="Calibri"/>
                <a:sym typeface="Calibri"/>
              </a:rPr>
              <a:t> en </a:t>
            </a:r>
            <a:r>
              <a:rPr lang="es-ES" dirty="0" err="1">
                <a:latin typeface="Consolas"/>
                <a:ea typeface="Consolas"/>
                <a:cs typeface="Consolas"/>
                <a:sym typeface="Consolas"/>
              </a:rPr>
              <a:t>gaeVM</a:t>
            </a:r>
            <a:r>
              <a:rPr lang="es-ES" dirty="0">
                <a:ea typeface="Consolas"/>
                <a:cs typeface="Consolas"/>
                <a:sym typeface="Consolas"/>
              </a:rPr>
              <a:t> (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a typeface="Consolas"/>
                <a:cs typeface="Consolas"/>
                <a:sym typeface="Consolas"/>
              </a:rPr>
              <a:t>KVM</a:t>
            </a:r>
            <a:r>
              <a:rPr lang="es-ES" dirty="0">
                <a:ea typeface="Consolas"/>
                <a:cs typeface="Consolas"/>
                <a:sym typeface="Consolas"/>
              </a:rPr>
              <a:t>) </a:t>
            </a:r>
          </a:p>
          <a:p>
            <a:pPr marL="0" indent="0" rtl="0">
              <a:lnSpc>
                <a:spcPct val="120000"/>
              </a:lnSpc>
              <a:buNone/>
            </a:pPr>
            <a:r>
              <a:rPr lang="es-ES" dirty="0">
                <a:ea typeface="Consolas"/>
                <a:cs typeface="Consolas"/>
                <a:sym typeface="Consolas"/>
              </a:rPr>
              <a:t>+ algunos replicados en </a:t>
            </a:r>
            <a:r>
              <a:rPr lang="es-ES" dirty="0" err="1">
                <a:ea typeface="Consolas"/>
                <a:cs typeface="Consolas"/>
                <a:sym typeface="Consolas"/>
              </a:rPr>
              <a:t>labo</a:t>
            </a:r>
            <a:r>
              <a:rPr lang="es-ES" dirty="0">
                <a:ea typeface="Consolas"/>
                <a:cs typeface="Consolas"/>
                <a:sym typeface="Consolas"/>
              </a:rPr>
              <a:t> local (con </a:t>
            </a:r>
            <a:r>
              <a:rPr lang="es-ES" i="1" dirty="0" err="1">
                <a:ea typeface="Consolas"/>
                <a:cs typeface="Consolas"/>
                <a:sym typeface="Consolas"/>
              </a:rPr>
              <a:t>fail</a:t>
            </a:r>
            <a:r>
              <a:rPr lang="es-ES" i="1" dirty="0">
                <a:ea typeface="Consolas"/>
                <a:cs typeface="Consolas"/>
                <a:sym typeface="Consolas"/>
              </a:rPr>
              <a:t> </a:t>
            </a:r>
            <a:r>
              <a:rPr lang="es-ES" i="1" dirty="0" err="1">
                <a:ea typeface="Consolas"/>
                <a:cs typeface="Consolas"/>
                <a:sym typeface="Consolas"/>
              </a:rPr>
              <a:t>over</a:t>
            </a:r>
            <a:r>
              <a:rPr lang="es-ES" dirty="0">
                <a:ea typeface="Consolas"/>
                <a:cs typeface="Consolas"/>
                <a:sym typeface="Consolas"/>
              </a:rPr>
              <a:t>)</a:t>
            </a:r>
          </a:p>
          <a:p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FreeIPA</a:t>
            </a:r>
            <a:r>
              <a:rPr lang="es-ES" dirty="0"/>
              <a:t>: Autenticación centralizada</a:t>
            </a:r>
          </a:p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SLURM</a:t>
            </a:r>
            <a:r>
              <a:rPr lang="es-ES" dirty="0"/>
              <a:t>: Sistema de colas</a:t>
            </a:r>
          </a:p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CVMFS</a:t>
            </a:r>
            <a:r>
              <a:rPr lang="es-ES" dirty="0"/>
              <a:t>: FS remoto para el software de la colaboración</a:t>
            </a:r>
          </a:p>
          <a:p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FroNTiER</a:t>
            </a:r>
            <a:r>
              <a:rPr lang="es-ES" dirty="0"/>
              <a:t>: Proxy </a:t>
            </a:r>
            <a:r>
              <a:rPr lang="es-ES" dirty="0" err="1"/>
              <a:t>Squid</a:t>
            </a:r>
            <a:r>
              <a:rPr lang="es-ES" dirty="0"/>
              <a:t> para CVMFS y DB calibración</a:t>
            </a:r>
          </a:p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Apache</a:t>
            </a:r>
            <a:r>
              <a:rPr lang="es-ES" dirty="0"/>
              <a:t>: Servidor </a:t>
            </a:r>
            <a:r>
              <a:rPr lang="es-E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web</a:t>
            </a:r>
            <a:r>
              <a:rPr lang="es-ES" dirty="0"/>
              <a:t> para compartir información, </a:t>
            </a:r>
            <a:r>
              <a:rPr lang="es-E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wiki</a:t>
            </a:r>
            <a:r>
              <a:rPr lang="es-ES" dirty="0"/>
              <a:t>, </a:t>
            </a:r>
            <a:r>
              <a:rPr lang="es-E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ganglia</a:t>
            </a:r>
            <a:r>
              <a:rPr lang="es-ES" dirty="0"/>
              <a:t>, …</a:t>
            </a:r>
          </a:p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NFS</a:t>
            </a:r>
            <a:r>
              <a:rPr lang="es-ES" dirty="0"/>
              <a:t>: Espacio de usuarios y data (RW)</a:t>
            </a:r>
          </a:p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LUSTRE</a:t>
            </a:r>
            <a:r>
              <a:rPr lang="es-ES" dirty="0"/>
              <a:t>: </a:t>
            </a:r>
            <a:r>
              <a:rPr lang="es-ES" dirty="0" err="1"/>
              <a:t>Cluster</a:t>
            </a:r>
            <a:r>
              <a:rPr lang="es-ES" dirty="0"/>
              <a:t> FS</a:t>
            </a:r>
          </a:p>
          <a:p>
            <a:endParaRPr lang="es-ES" dirty="0"/>
          </a:p>
        </p:txBody>
      </p:sp>
      <p:graphicFrame>
        <p:nvGraphicFramePr>
          <p:cNvPr id="7" name="Google Shape;74;p14"/>
          <p:cNvGraphicFramePr/>
          <p:nvPr>
            <p:extLst>
              <p:ext uri="{D42A27DB-BD31-4B8C-83A1-F6EECF244321}">
                <p14:modId xmlns:p14="http://schemas.microsoft.com/office/powerpoint/2010/main" val="684185165"/>
              </p:ext>
            </p:extLst>
          </p:nvPr>
        </p:nvGraphicFramePr>
        <p:xfrm>
          <a:off x="66283" y="3490493"/>
          <a:ext cx="6047832" cy="2255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1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8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 dirty="0">
                          <a:solidFill>
                            <a:srgbClr val="FFFFFF"/>
                          </a:solidFill>
                        </a:rPr>
                        <a:t>Nodo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>
                          <a:solidFill>
                            <a:srgbClr val="FFFFFF"/>
                          </a:solidFill>
                        </a:rPr>
                        <a:t>Usage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 dirty="0">
                          <a:solidFill>
                            <a:srgbClr val="FFFFFF"/>
                          </a:solidFill>
                        </a:rPr>
                        <a:t>Thr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>
                          <a:solidFill>
                            <a:srgbClr val="FFFFFF"/>
                          </a:solidFill>
                        </a:rPr>
                        <a:t>RAM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 b="1" dirty="0">
                          <a:solidFill>
                            <a:srgbClr val="FFFFFF"/>
                          </a:solidFill>
                        </a:rPr>
                        <a:t>Modelo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rgbClr val="98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Gaelustre01</a:t>
                      </a:r>
                      <a:endParaRPr sz="1200" dirty="0">
                        <a:solidFill>
                          <a:srgbClr val="98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rgbClr val="980000"/>
                          </a:solidFill>
                        </a:rPr>
                        <a:t>Lustre MDT, OST</a:t>
                      </a:r>
                      <a:endParaRPr sz="1200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rgbClr val="980000"/>
                          </a:solidFill>
                        </a:rPr>
                        <a:t>48</a:t>
                      </a:r>
                      <a:endParaRPr sz="1200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rgbClr val="980000"/>
                          </a:solidFill>
                        </a:rPr>
                        <a:t>256 GB</a:t>
                      </a:r>
                      <a:endParaRPr sz="1200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rgbClr val="980000"/>
                          </a:solidFill>
                        </a:rPr>
                        <a:t>Dell </a:t>
                      </a:r>
                      <a:r>
                        <a:rPr lang="es-ES" sz="1200" dirty="0" err="1">
                          <a:solidFill>
                            <a:srgbClr val="980000"/>
                          </a:solidFill>
                        </a:rPr>
                        <a:t>PowerEdge</a:t>
                      </a:r>
                      <a:r>
                        <a:rPr lang="es-ES" sz="1200" dirty="0">
                          <a:solidFill>
                            <a:srgbClr val="980000"/>
                          </a:solidFill>
                        </a:rPr>
                        <a:t> RS650x</a:t>
                      </a:r>
                      <a:endParaRPr sz="1200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89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rgbClr val="98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</a:t>
                      </a:r>
                      <a:r>
                        <a:rPr lang="es" sz="1200" dirty="0">
                          <a:solidFill>
                            <a:srgbClr val="98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aelustreost1</a:t>
                      </a:r>
                      <a:endParaRPr sz="1200" dirty="0">
                        <a:solidFill>
                          <a:srgbClr val="980000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>
                          <a:solidFill>
                            <a:srgbClr val="980000"/>
                          </a:solidFill>
                        </a:rPr>
                        <a:t>Lustre OST</a:t>
                      </a:r>
                      <a:endParaRPr sz="1200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>
                          <a:solidFill>
                            <a:srgbClr val="980000"/>
                          </a:solidFill>
                        </a:rPr>
                        <a:t>32</a:t>
                      </a:r>
                      <a:endParaRPr sz="1200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980000"/>
                          </a:solidFill>
                        </a:rPr>
                        <a:t>64 GB</a:t>
                      </a:r>
                      <a:endParaRPr sz="120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>
                          <a:solidFill>
                            <a:srgbClr val="980000"/>
                          </a:solidFill>
                        </a:rPr>
                        <a:t>HP DL 360p Gen8</a:t>
                      </a:r>
                      <a:endParaRPr sz="1200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rgbClr val="98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</a:t>
                      </a:r>
                      <a:r>
                        <a:rPr lang="es" sz="1200" dirty="0">
                          <a:solidFill>
                            <a:srgbClr val="98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aelustreost2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 dirty="0">
                          <a:solidFill>
                            <a:srgbClr val="980000"/>
                          </a:solidFill>
                        </a:rPr>
                        <a:t>Lustre OST</a:t>
                      </a:r>
                      <a:endParaRPr sz="1200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980000"/>
                          </a:solidFill>
                        </a:rPr>
                        <a:t>32</a:t>
                      </a:r>
                      <a:endParaRPr sz="120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>
                          <a:solidFill>
                            <a:srgbClr val="980000"/>
                          </a:solidFill>
                        </a:rPr>
                        <a:t>64 GB</a:t>
                      </a:r>
                      <a:endParaRPr sz="120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 dirty="0">
                          <a:solidFill>
                            <a:srgbClr val="980000"/>
                          </a:solidFill>
                        </a:rPr>
                        <a:t>HP DL 360p Gen8</a:t>
                      </a:r>
                      <a:endParaRPr sz="1200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gaeVM</a:t>
                      </a:r>
                      <a:endParaRPr sz="1200" dirty="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/>
                        <a:t>VMs</a:t>
                      </a:r>
                      <a:endParaRPr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/>
                        <a:t>32</a:t>
                      </a:r>
                      <a:endParaRPr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/>
                        <a:t>64 GB</a:t>
                      </a:r>
                      <a:endParaRPr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/>
                        <a:t>HP DL 360p Gen8</a:t>
                      </a:r>
                      <a:endParaRPr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>
                          <a:solidFill>
                            <a:srgbClr val="000000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gae</a:t>
                      </a:r>
                      <a:r>
                        <a:rPr lang="es" sz="1200" dirty="0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NFS</a:t>
                      </a:r>
                      <a:endParaRPr sz="1200" b="1" dirty="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/>
                        <a:t>Storage</a:t>
                      </a:r>
                      <a:endParaRPr sz="120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dirty="0"/>
                        <a:t>32</a:t>
                      </a:r>
                      <a:endParaRPr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>
                          <a:solidFill>
                            <a:srgbClr val="000000"/>
                          </a:solidFill>
                        </a:rPr>
                        <a:t>64 GB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 dirty="0">
                          <a:solidFill>
                            <a:srgbClr val="000000"/>
                          </a:solidFill>
                        </a:rPr>
                        <a:t>HP DL 360p Gen8</a:t>
                      </a:r>
                      <a:endParaRPr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5560A563-74D5-50AD-3C87-235184848F60}"/>
              </a:ext>
            </a:extLst>
          </p:cNvPr>
          <p:cNvGrpSpPr/>
          <p:nvPr/>
        </p:nvGrpSpPr>
        <p:grpSpPr>
          <a:xfrm>
            <a:off x="245807" y="980728"/>
            <a:ext cx="5220579" cy="1728192"/>
            <a:chOff x="245807" y="980728"/>
            <a:chExt cx="4944914" cy="1636937"/>
          </a:xfrm>
        </p:grpSpPr>
        <p:pic>
          <p:nvPicPr>
            <p:cNvPr id="6" name="Google Shape;56;p13">
              <a:extLst>
                <a:ext uri="{FF2B5EF4-FFF2-40B4-BE49-F238E27FC236}">
                  <a16:creationId xmlns:a16="http://schemas.microsoft.com/office/drawing/2014/main" id="{7A2E3601-2355-E36B-5829-939ABA25844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34025" b="54481"/>
            <a:stretch/>
          </p:blipFill>
          <p:spPr>
            <a:xfrm>
              <a:off x="245807" y="980728"/>
              <a:ext cx="4944914" cy="1636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ángulo 7"/>
            <p:cNvSpPr/>
            <p:nvPr/>
          </p:nvSpPr>
          <p:spPr>
            <a:xfrm>
              <a:off x="594028" y="1289380"/>
              <a:ext cx="4205828" cy="403790"/>
            </a:xfrm>
            <a:prstGeom prst="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594028" y="991464"/>
              <a:ext cx="4205828" cy="281141"/>
            </a:xfrm>
            <a:prstGeom prst="rect">
              <a:avLst/>
            </a:prstGeom>
            <a:noFill/>
            <a:ln w="28575">
              <a:solidFill>
                <a:srgbClr val="F781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615350" y="1761569"/>
              <a:ext cx="4205828" cy="723914"/>
            </a:xfrm>
            <a:prstGeom prst="rect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9C3F9-5657-4A93-AB7B-85F7401A23E0}" type="slidenum">
              <a:rPr lang="es-ES" smtClean="0"/>
              <a:t>8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3FD2BB-DF2C-F507-F522-F73B756C8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97" b="42009"/>
          <a:stretch/>
        </p:blipFill>
        <p:spPr>
          <a:xfrm>
            <a:off x="248495" y="2838409"/>
            <a:ext cx="5217891" cy="48796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3782BF2-1281-B652-D647-1BFE5AFF003B}"/>
              </a:ext>
            </a:extLst>
          </p:cNvPr>
          <p:cNvSpPr/>
          <p:nvPr/>
        </p:nvSpPr>
        <p:spPr>
          <a:xfrm>
            <a:off x="266434" y="2838409"/>
            <a:ext cx="5181494" cy="47238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96BC902B-2109-A379-9AE5-0CD381A20C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909" y="4738656"/>
            <a:ext cx="1484233" cy="4573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id="{09399B30-4412-4257-25C4-4D01C075A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38" y="5291243"/>
            <a:ext cx="809651" cy="7408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8" name="Picture 10" descr="CernVM-FS tutorial">
            <a:extLst>
              <a:ext uri="{FF2B5EF4-FFF2-40B4-BE49-F238E27FC236}">
                <a16:creationId xmlns:a16="http://schemas.microsoft.com/office/drawing/2014/main" id="{3E581892-BA10-2A39-C6DE-3D6A341D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931" y="5299969"/>
            <a:ext cx="748097" cy="8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ntroducción a Squid — Plone site">
            <a:extLst>
              <a:ext uri="{FF2B5EF4-FFF2-40B4-BE49-F238E27FC236}">
                <a16:creationId xmlns:a16="http://schemas.microsoft.com/office/drawing/2014/main" id="{7A7BF493-834B-E4CD-A53B-236C2E286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43" y="5426955"/>
            <a:ext cx="1043677" cy="7279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9E2F63E0-11CF-8786-547E-58E5E95BF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b="23485"/>
          <a:stretch/>
        </p:blipFill>
        <p:spPr bwMode="auto">
          <a:xfrm>
            <a:off x="10562908" y="4306790"/>
            <a:ext cx="1568558" cy="84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ediaWiki - Meta">
            <a:extLst>
              <a:ext uri="{FF2B5EF4-FFF2-40B4-BE49-F238E27FC236}">
                <a16:creationId xmlns:a16="http://schemas.microsoft.com/office/drawing/2014/main" id="{F832594C-799F-9C70-F6B3-7A3277213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965" y="5377995"/>
            <a:ext cx="730897" cy="8118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66" name="Picture 18" descr="sFlow: Ganglia">
            <a:extLst>
              <a:ext uri="{FF2B5EF4-FFF2-40B4-BE49-F238E27FC236}">
                <a16:creationId xmlns:a16="http://schemas.microsoft.com/office/drawing/2014/main" id="{565658E9-5E01-AA08-B2B5-BE014DDF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663" y="5661248"/>
            <a:ext cx="1130667" cy="51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ntel Lustre - Open-Source Parallel File System | Aspen Systems">
            <a:extLst>
              <a:ext uri="{FF2B5EF4-FFF2-40B4-BE49-F238E27FC236}">
                <a16:creationId xmlns:a16="http://schemas.microsoft.com/office/drawing/2014/main" id="{1A0B02E5-5176-173C-A3DC-28E1463FB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26984" r="5790" b="28864"/>
          <a:stretch/>
        </p:blipFill>
        <p:spPr bwMode="auto">
          <a:xfrm>
            <a:off x="8475824" y="4608260"/>
            <a:ext cx="1895787" cy="54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Linux: How to set KVM Virtual Machine to autostart on system boot - ☩  Walking in Light with Christ - Faith, Computing, Diary">
            <a:extLst>
              <a:ext uri="{FF2B5EF4-FFF2-40B4-BE49-F238E27FC236}">
                <a16:creationId xmlns:a16="http://schemas.microsoft.com/office/drawing/2014/main" id="{80E8E09B-F7E7-F0E2-A286-6412C4A0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15" y="5600180"/>
            <a:ext cx="1054550" cy="55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10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41D95-A344-2D2F-7289-9DB5C0BB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7" y="365125"/>
            <a:ext cx="11659678" cy="831627"/>
          </a:xfrm>
        </p:spPr>
        <p:txBody>
          <a:bodyPr>
            <a:normAutofit/>
          </a:bodyPr>
          <a:lstStyle/>
          <a:p>
            <a:r>
              <a:rPr lang="es-ES" dirty="0"/>
              <a:t>Previsiones y deseos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992C10-04B1-5D51-9C0E-9C156A57B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182" y="1825625"/>
            <a:ext cx="5773993" cy="4351338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Cálculo:</a:t>
            </a:r>
          </a:p>
          <a:p>
            <a:pPr lvl="1"/>
            <a:r>
              <a:rPr lang="es-ES" dirty="0"/>
              <a:t>2 servidores: </a:t>
            </a:r>
            <a:r>
              <a:rPr lang="es-ES" dirty="0">
                <a:solidFill>
                  <a:schemeClr val="accent4"/>
                </a:solidFill>
              </a:rPr>
              <a:t>+ 250 hilos</a:t>
            </a:r>
          </a:p>
          <a:p>
            <a:pPr lvl="1"/>
            <a:r>
              <a:rPr lang="es-ES" dirty="0"/>
              <a:t>Explorar aceleradores, </a:t>
            </a:r>
            <a:r>
              <a:rPr lang="es-ES" dirty="0" err="1">
                <a:solidFill>
                  <a:schemeClr val="accent4"/>
                </a:solidFill>
              </a:rPr>
              <a:t>FPGAs</a:t>
            </a:r>
            <a:r>
              <a:rPr lang="es-ES" dirty="0"/>
              <a:t> y sistemas </a:t>
            </a:r>
            <a:r>
              <a:rPr lang="es-ES" dirty="0">
                <a:solidFill>
                  <a:schemeClr val="accent4"/>
                </a:solidFill>
              </a:rPr>
              <a:t>híbridos </a:t>
            </a:r>
            <a:r>
              <a:rPr lang="es-ES" dirty="0"/>
              <a:t>(ver charla </a:t>
            </a:r>
            <a:r>
              <a:rPr lang="es-E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Álvaro Correal</a:t>
            </a:r>
            <a:r>
              <a:rPr lang="es-ES" dirty="0"/>
              <a:t>)</a:t>
            </a:r>
          </a:p>
          <a:p>
            <a:pPr lvl="2"/>
            <a:r>
              <a:rPr lang="es-ES" dirty="0" err="1"/>
              <a:t>Ej</a:t>
            </a:r>
            <a:r>
              <a:rPr lang="es-ES" dirty="0"/>
              <a:t>: producción de MC (</a:t>
            </a:r>
            <a:r>
              <a:rPr lang="es-ES" dirty="0" err="1"/>
              <a:t>ongoing</a:t>
            </a:r>
            <a:r>
              <a:rPr lang="es-ES" dirty="0"/>
              <a:t>)</a:t>
            </a:r>
          </a:p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Almacenamiento:</a:t>
            </a:r>
          </a:p>
          <a:p>
            <a:pPr lvl="1"/>
            <a:r>
              <a:rPr lang="es-ES" dirty="0"/>
              <a:t>Nuevo servidor con </a:t>
            </a:r>
            <a:r>
              <a:rPr lang="es-ES" dirty="0">
                <a:solidFill>
                  <a:schemeClr val="accent4"/>
                </a:solidFill>
              </a:rPr>
              <a:t>~100 TB</a:t>
            </a:r>
          </a:p>
          <a:p>
            <a:pPr lvl="1"/>
            <a:r>
              <a:rPr lang="es-ES" dirty="0"/>
              <a:t>Implementar </a:t>
            </a:r>
            <a:r>
              <a:rPr lang="es-ES" dirty="0">
                <a:solidFill>
                  <a:schemeClr val="accent4"/>
                </a:solidFill>
              </a:rPr>
              <a:t>HSM</a:t>
            </a:r>
            <a:r>
              <a:rPr lang="es-ES" dirty="0"/>
              <a:t> en Lustre</a:t>
            </a:r>
          </a:p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Servicios</a:t>
            </a:r>
            <a:r>
              <a:rPr lang="es-ES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es-ES" dirty="0">
                <a:sym typeface="Wingdings" panose="05000000000000000000" pitchFamily="2" charset="2"/>
              </a:rPr>
              <a:t>Migración a </a:t>
            </a:r>
            <a:r>
              <a:rPr lang="es-ES" dirty="0">
                <a:solidFill>
                  <a:schemeClr val="accent4"/>
                </a:solidFill>
                <a:sym typeface="Wingdings" panose="05000000000000000000" pitchFamily="2" charset="2"/>
              </a:rPr>
              <a:t>AL9</a:t>
            </a:r>
          </a:p>
          <a:p>
            <a:pPr lvl="1"/>
            <a:r>
              <a:rPr lang="es-ES" dirty="0">
                <a:sym typeface="Wingdings" panose="05000000000000000000" pitchFamily="2" charset="2"/>
              </a:rPr>
              <a:t>ELK ,</a:t>
            </a:r>
            <a:r>
              <a:rPr lang="es-ES" dirty="0" err="1">
                <a:sym typeface="Wingdings" panose="05000000000000000000" pitchFamily="2" charset="2"/>
              </a:rPr>
              <a:t>Ganglia</a:t>
            </a:r>
            <a:r>
              <a:rPr lang="es-ES" dirty="0">
                <a:sym typeface="Wingdings" panose="05000000000000000000" pitchFamily="2" charset="2"/>
              </a:rPr>
              <a:t>  </a:t>
            </a:r>
            <a:r>
              <a:rPr lang="es-ES" dirty="0" err="1">
                <a:sym typeface="Wingdings" panose="05000000000000000000" pitchFamily="2" charset="2"/>
              </a:rPr>
              <a:t>Grafana</a:t>
            </a:r>
            <a:r>
              <a:rPr lang="es-ES" dirty="0">
                <a:sym typeface="Wingdings" panose="05000000000000000000" pitchFamily="2" charset="2"/>
              </a:rPr>
              <a:t> + </a:t>
            </a:r>
            <a:r>
              <a:rPr lang="es-ES" dirty="0" err="1">
                <a:sym typeface="Wingdings" panose="05000000000000000000" pitchFamily="2" charset="2"/>
              </a:rPr>
              <a:t>Prometheus</a:t>
            </a:r>
            <a:r>
              <a:rPr lang="es-ES" dirty="0">
                <a:sym typeface="Wingdings" panose="05000000000000000000" pitchFamily="2" charset="2"/>
              </a:rPr>
              <a:t>, …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07BAF6-D447-13DF-A864-7B9AA5C3B8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Red</a:t>
            </a:r>
            <a:r>
              <a:rPr lang="es-E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</a:p>
          <a:p>
            <a:pPr lvl="1"/>
            <a:r>
              <a:rPr lang="es-ES" dirty="0"/>
              <a:t>¿Red interna a </a:t>
            </a:r>
            <a:r>
              <a:rPr lang="es-ES" dirty="0">
                <a:solidFill>
                  <a:schemeClr val="accent4"/>
                </a:solidFill>
              </a:rPr>
              <a:t>25 </a:t>
            </a:r>
            <a:r>
              <a:rPr lang="es-ES" dirty="0" err="1">
                <a:solidFill>
                  <a:schemeClr val="accent4"/>
                </a:solidFill>
              </a:rPr>
              <a:t>GbE</a:t>
            </a:r>
            <a:r>
              <a:rPr lang="es-ES" dirty="0">
                <a:solidFill>
                  <a:schemeClr val="accent4"/>
                </a:solidFill>
              </a:rPr>
              <a:t> </a:t>
            </a:r>
            <a:r>
              <a:rPr lang="es-ES" dirty="0"/>
              <a:t>?</a:t>
            </a:r>
          </a:p>
          <a:p>
            <a:pPr lvl="1"/>
            <a:r>
              <a:rPr lang="es-ES" dirty="0"/>
              <a:t>Mejorar </a:t>
            </a:r>
            <a:r>
              <a:rPr lang="es-ES" dirty="0">
                <a:solidFill>
                  <a:schemeClr val="accent4"/>
                </a:solidFill>
              </a:rPr>
              <a:t>conectividad exterior </a:t>
            </a:r>
            <a:r>
              <a:rPr lang="es-ES" dirty="0"/>
              <a:t>(</a:t>
            </a:r>
            <a:r>
              <a:rPr lang="es-ES" dirty="0" err="1"/>
              <a:t>rediris</a:t>
            </a:r>
            <a:r>
              <a:rPr lang="es-ES" dirty="0"/>
              <a:t>):</a:t>
            </a:r>
          </a:p>
          <a:p>
            <a:pPr lvl="2"/>
            <a:r>
              <a:rPr lang="es-ES" dirty="0"/>
              <a:t>El Run-3 del LHC implica transferencias de grandes volúmenes de datos (~500 TB)</a:t>
            </a:r>
          </a:p>
          <a:p>
            <a:pPr lvl="2"/>
            <a:r>
              <a:rPr lang="es-ES" dirty="0"/>
              <a:t>La tecnología GRID AAA (</a:t>
            </a:r>
            <a:r>
              <a:rPr lang="es-ES" dirty="0" err="1"/>
              <a:t>Any</a:t>
            </a:r>
            <a:r>
              <a:rPr lang="es-ES" dirty="0"/>
              <a:t> Data, </a:t>
            </a:r>
            <a:r>
              <a:rPr lang="es-ES" dirty="0" err="1"/>
              <a:t>Anytime</a:t>
            </a:r>
            <a:r>
              <a:rPr lang="es-ES" dirty="0"/>
              <a:t>, </a:t>
            </a:r>
            <a:r>
              <a:rPr lang="es-ES" dirty="0" err="1"/>
              <a:t>Anywhere</a:t>
            </a:r>
            <a:r>
              <a:rPr lang="es-ES" dirty="0"/>
              <a:t>) permite procesar datos en centros de datos remotos si el ancho de banda es suficiente. </a:t>
            </a:r>
          </a:p>
          <a:p>
            <a:pPr lvl="2"/>
            <a:r>
              <a:rPr lang="es-ES" dirty="0"/>
              <a:t>Modelos </a:t>
            </a:r>
            <a:r>
              <a:rPr lang="es-ES" dirty="0">
                <a:solidFill>
                  <a:schemeClr val="accent4"/>
                </a:solidFill>
              </a:rPr>
              <a:t>Tier-3 </a:t>
            </a:r>
            <a:r>
              <a:rPr lang="es-ES" i="1" dirty="0" err="1">
                <a:solidFill>
                  <a:schemeClr val="accent4"/>
                </a:solidFill>
              </a:rPr>
              <a:t>diskless</a:t>
            </a:r>
            <a:r>
              <a:rPr lang="es-ES" dirty="0">
                <a:solidFill>
                  <a:schemeClr val="accent4"/>
                </a:solidFill>
              </a:rPr>
              <a:t> </a:t>
            </a:r>
            <a:r>
              <a:rPr lang="es-ES" dirty="0"/>
              <a:t>(ya usados en EEUU, Italia,…)  </a:t>
            </a:r>
            <a:r>
              <a:rPr lang="es-ES" dirty="0">
                <a:sym typeface="Wingdings" panose="05000000000000000000" pitchFamily="2" charset="2"/>
              </a:rPr>
              <a:t> Ahorro en almacenamiento</a:t>
            </a:r>
          </a:p>
          <a:p>
            <a:r>
              <a:rPr lang="es-ES" dirty="0">
                <a:sym typeface="Wingdings" panose="05000000000000000000" pitchFamily="2" charset="2"/>
              </a:rPr>
              <a:t>Otros: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Analysis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facility</a:t>
            </a:r>
            <a:r>
              <a:rPr lang="es-ES" dirty="0"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9C3F9-5657-4A93-AB7B-85F7401A23E0}" type="slidenum">
              <a:rPr lang="es-ES" smtClean="0"/>
              <a:t>9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44E9615-EFF8-A97B-371D-5B94C7F3F6C2}"/>
              </a:ext>
            </a:extLst>
          </p:cNvPr>
          <p:cNvSpPr txBox="1"/>
          <p:nvPr/>
        </p:nvSpPr>
        <p:spPr>
          <a:xfrm>
            <a:off x="5663952" y="346486"/>
            <a:ext cx="609946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3200" b="1" dirty="0" err="1">
                <a:solidFill>
                  <a:schemeClr val="bg1"/>
                </a:solidFill>
              </a:rPr>
              <a:t>Main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driving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force</a:t>
            </a:r>
            <a:r>
              <a:rPr lang="es-ES" sz="3200" b="1" dirty="0">
                <a:solidFill>
                  <a:schemeClr val="bg1"/>
                </a:solidFill>
              </a:rPr>
              <a:t>: </a:t>
            </a:r>
            <a:r>
              <a:rPr lang="es-ES" sz="3200" b="1" dirty="0">
                <a:solidFill>
                  <a:schemeClr val="accent4"/>
                </a:solidFill>
              </a:rPr>
              <a:t>Datos del LHC</a:t>
            </a:r>
          </a:p>
        </p:txBody>
      </p:sp>
    </p:spTree>
    <p:extLst>
      <p:ext uri="{BB962C8B-B14F-4D97-AF65-F5344CB8AC3E}">
        <p14:creationId xmlns:p14="http://schemas.microsoft.com/office/powerpoint/2010/main" val="39908289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8078</TotalTime>
  <Words>997</Words>
  <Application>Microsoft Office PowerPoint</Application>
  <DocSecurity>0</DocSecurity>
  <PresentationFormat>Panorámica</PresentationFormat>
  <Paragraphs>216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Consolas</vt:lpstr>
      <vt:lpstr>Wingdings</vt:lpstr>
      <vt:lpstr>Tema de Office</vt:lpstr>
      <vt:lpstr>Tier-3 para CMS (LHC)</vt:lpstr>
      <vt:lpstr>LHC, CMS y (Peter) Higgs</vt:lpstr>
      <vt:lpstr>El problema físico</vt:lpstr>
      <vt:lpstr>¿Para qué? ¿Para quién?</vt:lpstr>
      <vt:lpstr>Cálculo</vt:lpstr>
      <vt:lpstr>Almacenamiento:</vt:lpstr>
      <vt:lpstr>Red</vt:lpstr>
      <vt:lpstr>Servicios</vt:lpstr>
      <vt:lpstr>Previsiones y deseos</vt:lpstr>
    </vt:vector>
  </TitlesOfParts>
  <Manager/>
  <Company>Universidad de Oviedo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supercool talk title</dc:title>
  <dc:subject/>
  <dc:creator>ISIDRO GONZALEZ CABALLERO</dc:creator>
  <cp:keywords/>
  <dc:description/>
  <cp:lastModifiedBy>ISIDRO GONZALEZ CABALLERO</cp:lastModifiedBy>
  <cp:revision>213</cp:revision>
  <dcterms:created xsi:type="dcterms:W3CDTF">2019-06-26T13:24:42Z</dcterms:created>
  <dcterms:modified xsi:type="dcterms:W3CDTF">2024-06-26T16:53:36Z</dcterms:modified>
  <cp:category/>
  <dc:identifier/>
  <cp:contentStatus/>
  <dc:language/>
  <cp:version/>
</cp:coreProperties>
</file>