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61" r:id="rId2"/>
    <p:sldId id="264" r:id="rId3"/>
    <p:sldId id="280" r:id="rId4"/>
    <p:sldId id="281" r:id="rId5"/>
    <p:sldId id="266" r:id="rId6"/>
    <p:sldId id="282" r:id="rId7"/>
    <p:sldId id="283" r:id="rId8"/>
    <p:sldId id="285" r:id="rId9"/>
    <p:sldId id="288" r:id="rId10"/>
    <p:sldId id="286" r:id="rId11"/>
    <p:sldId id="287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80"/>
    <a:srgbClr val="FCD08D"/>
    <a:srgbClr val="00797C"/>
    <a:srgbClr val="FFD38F"/>
    <a:srgbClr val="00A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7B554-E63A-41D3-9BAF-8B5E81D1E2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86085A37-DDF8-4828-981E-98F05F60A2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800" b="1" dirty="0"/>
            <a:t>5.7 M€</a:t>
          </a:r>
          <a:br>
            <a:rPr lang="es-ES" sz="2800" b="1" dirty="0"/>
          </a:br>
          <a:r>
            <a:rPr lang="es-ES" sz="2100" dirty="0"/>
            <a:t>en proyectos  activos</a:t>
          </a:r>
          <a:endParaRPr lang="en-US" sz="2100" b="1" dirty="0"/>
        </a:p>
      </dgm:t>
    </dgm:pt>
    <dgm:pt modelId="{3E58BBA4-DF60-4A29-8860-811C8AA6BA41}" type="parTrans" cxnId="{4EB5E916-2898-4DE7-B2A7-831F8A44D984}">
      <dgm:prSet/>
      <dgm:spPr/>
      <dgm:t>
        <a:bodyPr/>
        <a:lstStyle/>
        <a:p>
          <a:endParaRPr lang="en-US"/>
        </a:p>
      </dgm:t>
    </dgm:pt>
    <dgm:pt modelId="{3424E950-94DF-45AD-89B8-55E46696D4D4}" type="sibTrans" cxnId="{4EB5E916-2898-4DE7-B2A7-831F8A44D984}">
      <dgm:prSet/>
      <dgm:spPr/>
      <dgm:t>
        <a:bodyPr/>
        <a:lstStyle/>
        <a:p>
          <a:endParaRPr lang="en-US"/>
        </a:p>
      </dgm:t>
    </dgm:pt>
    <dgm:pt modelId="{390FC571-5CCD-4F07-A2A8-7C96CB43E6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ERC, ATRAE, </a:t>
          </a:r>
        </a:p>
        <a:p>
          <a:pPr>
            <a:lnSpc>
              <a:spcPct val="100000"/>
            </a:lnSpc>
          </a:pPr>
          <a:r>
            <a:rPr lang="en-US" sz="1400" dirty="0" err="1"/>
            <a:t>Nacionales</a:t>
          </a:r>
          <a:r>
            <a:rPr lang="en-US" sz="1400" dirty="0"/>
            <a:t>, </a:t>
          </a:r>
        </a:p>
        <a:p>
          <a:pPr>
            <a:lnSpc>
              <a:spcPct val="100000"/>
            </a:lnSpc>
          </a:pPr>
          <a:r>
            <a:rPr lang="en-US" sz="1400" dirty="0" err="1"/>
            <a:t>Regionales</a:t>
          </a:r>
          <a:r>
            <a:rPr lang="en-US" sz="1400" dirty="0"/>
            <a:t>,…</a:t>
          </a:r>
        </a:p>
      </dgm:t>
    </dgm:pt>
    <dgm:pt modelId="{3806EDEB-BF54-42D0-BCE5-06A102B4ABC3}" type="parTrans" cxnId="{B27B44BF-D1C6-41D8-8ABD-48E4C9156E03}">
      <dgm:prSet/>
      <dgm:spPr/>
      <dgm:t>
        <a:bodyPr/>
        <a:lstStyle/>
        <a:p>
          <a:endParaRPr lang="en-US"/>
        </a:p>
      </dgm:t>
    </dgm:pt>
    <dgm:pt modelId="{26D5EA50-A41A-481F-A9D6-A57E73761881}" type="sibTrans" cxnId="{B27B44BF-D1C6-41D8-8ABD-48E4C9156E03}">
      <dgm:prSet/>
      <dgm:spPr/>
      <dgm:t>
        <a:bodyPr/>
        <a:lstStyle/>
        <a:p>
          <a:endParaRPr lang="en-US"/>
        </a:p>
      </dgm:t>
    </dgm:pt>
    <dgm:pt modelId="{23206348-0708-40D0-9547-DDF43D2BC2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800" b="1" dirty="0"/>
            <a:t>&gt; 220</a:t>
          </a:r>
          <a:br>
            <a:rPr lang="es-ES" sz="2200" dirty="0"/>
          </a:br>
          <a:r>
            <a:rPr lang="es-ES" sz="2200" dirty="0"/>
            <a:t>Artículos científicos</a:t>
          </a:r>
          <a:br>
            <a:rPr lang="es-ES" sz="2200" dirty="0"/>
          </a:br>
          <a:r>
            <a:rPr lang="es-ES" sz="2200" dirty="0"/>
            <a:t>(5 años)</a:t>
          </a:r>
          <a:endParaRPr lang="en-US" sz="2200" dirty="0"/>
        </a:p>
      </dgm:t>
    </dgm:pt>
    <dgm:pt modelId="{F5412998-30C1-497F-8782-9C64495E2572}" type="parTrans" cxnId="{1CA38991-9D1C-4F13-BF22-AE03D835FCC1}">
      <dgm:prSet/>
      <dgm:spPr/>
      <dgm:t>
        <a:bodyPr/>
        <a:lstStyle/>
        <a:p>
          <a:endParaRPr lang="en-US"/>
        </a:p>
      </dgm:t>
    </dgm:pt>
    <dgm:pt modelId="{91BDFD0A-3B65-45C1-A107-EC9647AD0AE6}" type="sibTrans" cxnId="{1CA38991-9D1C-4F13-BF22-AE03D835FCC1}">
      <dgm:prSet/>
      <dgm:spPr/>
      <dgm:t>
        <a:bodyPr/>
        <a:lstStyle/>
        <a:p>
          <a:endParaRPr lang="en-US"/>
        </a:p>
      </dgm:t>
    </dgm:pt>
    <dgm:pt modelId="{9DFFFA10-C78E-4590-8B19-FC4545EB51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170 conferencias</a:t>
          </a:r>
          <a:endParaRPr lang="en-US" sz="1600" dirty="0"/>
        </a:p>
      </dgm:t>
    </dgm:pt>
    <dgm:pt modelId="{8BA725CD-43E2-4AA1-B4C2-935B081492A5}" type="parTrans" cxnId="{6946DC55-B4DF-4DAD-8716-E90A648B9E0F}">
      <dgm:prSet/>
      <dgm:spPr/>
      <dgm:t>
        <a:bodyPr/>
        <a:lstStyle/>
        <a:p>
          <a:endParaRPr lang="en-US"/>
        </a:p>
      </dgm:t>
    </dgm:pt>
    <dgm:pt modelId="{BBAF8E67-4927-4A61-8915-98F9D8D1D8F7}" type="sibTrans" cxnId="{6946DC55-B4DF-4DAD-8716-E90A648B9E0F}">
      <dgm:prSet/>
      <dgm:spPr/>
      <dgm:t>
        <a:bodyPr/>
        <a:lstStyle/>
        <a:p>
          <a:endParaRPr lang="en-US"/>
        </a:p>
      </dgm:t>
    </dgm:pt>
    <dgm:pt modelId="{4DA5D273-C0CD-4E1E-BB19-6DB677A0B0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20 tesis doctorales concluidas</a:t>
          </a:r>
          <a:endParaRPr lang="en-US" sz="1600" dirty="0"/>
        </a:p>
      </dgm:t>
    </dgm:pt>
    <dgm:pt modelId="{42A8D82B-85B2-4358-9FCA-69B5842C9461}" type="parTrans" cxnId="{936ED083-7826-40C0-86A5-3A15C8959B04}">
      <dgm:prSet/>
      <dgm:spPr/>
      <dgm:t>
        <a:bodyPr/>
        <a:lstStyle/>
        <a:p>
          <a:endParaRPr lang="en-US"/>
        </a:p>
      </dgm:t>
    </dgm:pt>
    <dgm:pt modelId="{075A9D12-CF39-44D4-9246-6AB29E0B8707}" type="sibTrans" cxnId="{936ED083-7826-40C0-86A5-3A15C8959B04}">
      <dgm:prSet/>
      <dgm:spPr/>
      <dgm:t>
        <a:bodyPr/>
        <a:lstStyle/>
        <a:p>
          <a:endParaRPr lang="en-US"/>
        </a:p>
      </dgm:t>
    </dgm:pt>
    <dgm:pt modelId="{788E47D8-0098-48BC-AF0F-BEA2B4A271BD}" type="pres">
      <dgm:prSet presAssocID="{D2B7B554-E63A-41D3-9BAF-8B5E81D1E21A}" presName="root" presStyleCnt="0">
        <dgm:presLayoutVars>
          <dgm:dir/>
          <dgm:resizeHandles val="exact"/>
        </dgm:presLayoutVars>
      </dgm:prSet>
      <dgm:spPr/>
    </dgm:pt>
    <dgm:pt modelId="{3342C190-E5D9-4A6A-889B-05E0C04BDACC}" type="pres">
      <dgm:prSet presAssocID="{86085A37-DDF8-4828-981E-98F05F60A22C}" presName="compNode" presStyleCnt="0"/>
      <dgm:spPr/>
    </dgm:pt>
    <dgm:pt modelId="{1FC6D7F4-EB0B-4668-9F14-7C80D2B62C11}" type="pres">
      <dgm:prSet presAssocID="{86085A37-DDF8-4828-981E-98F05F60A22C}" presName="bgRect" presStyleLbl="bgShp" presStyleIdx="0" presStyleCnt="2"/>
      <dgm:spPr>
        <a:solidFill>
          <a:srgbClr val="FFC000"/>
        </a:solidFill>
      </dgm:spPr>
    </dgm:pt>
    <dgm:pt modelId="{7AF0F0E4-EABD-484E-A158-3C5986172500}" type="pres">
      <dgm:prSet presAssocID="{86085A37-DDF8-4828-981E-98F05F60A22C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AC90D843-95AA-442F-A688-DE4FC0814C6A}" type="pres">
      <dgm:prSet presAssocID="{86085A37-DDF8-4828-981E-98F05F60A22C}" presName="spaceRect" presStyleCnt="0"/>
      <dgm:spPr/>
    </dgm:pt>
    <dgm:pt modelId="{53D357B3-19A8-4BA3-9B0B-6847BCF90B88}" type="pres">
      <dgm:prSet presAssocID="{86085A37-DDF8-4828-981E-98F05F60A22C}" presName="parTx" presStyleLbl="revTx" presStyleIdx="0" presStyleCnt="4">
        <dgm:presLayoutVars>
          <dgm:chMax val="0"/>
          <dgm:chPref val="0"/>
        </dgm:presLayoutVars>
      </dgm:prSet>
      <dgm:spPr/>
    </dgm:pt>
    <dgm:pt modelId="{4D11E66E-0D65-4FFE-A966-91D40DF674EF}" type="pres">
      <dgm:prSet presAssocID="{86085A37-DDF8-4828-981E-98F05F60A22C}" presName="desTx" presStyleLbl="revTx" presStyleIdx="1" presStyleCnt="4">
        <dgm:presLayoutVars/>
      </dgm:prSet>
      <dgm:spPr/>
    </dgm:pt>
    <dgm:pt modelId="{ACBD98AC-841B-47C4-9233-065EBF9D7D40}" type="pres">
      <dgm:prSet presAssocID="{3424E950-94DF-45AD-89B8-55E46696D4D4}" presName="sibTrans" presStyleCnt="0"/>
      <dgm:spPr/>
    </dgm:pt>
    <dgm:pt modelId="{FDAC20BF-69FB-42EE-AA33-5799BEBD005A}" type="pres">
      <dgm:prSet presAssocID="{23206348-0708-40D0-9547-DDF43D2BC2CF}" presName="compNode" presStyleCnt="0"/>
      <dgm:spPr/>
    </dgm:pt>
    <dgm:pt modelId="{DA8296D3-3D71-4C6B-9119-D7233DEDDA77}" type="pres">
      <dgm:prSet presAssocID="{23206348-0708-40D0-9547-DDF43D2BC2CF}" presName="bgRect" presStyleLbl="bgShp" presStyleIdx="1" presStyleCnt="2"/>
      <dgm:spPr>
        <a:solidFill>
          <a:srgbClr val="92D050"/>
        </a:solidFill>
      </dgm:spPr>
    </dgm:pt>
    <dgm:pt modelId="{99479763-288F-4046-895D-28204D366397}" type="pres">
      <dgm:prSet presAssocID="{23206348-0708-40D0-9547-DDF43D2BC2CF}" presName="iconRect" presStyleLbl="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os"/>
        </a:ext>
      </dgm:extLst>
    </dgm:pt>
    <dgm:pt modelId="{3D32811C-F9DA-4CE9-A871-258BD35A315B}" type="pres">
      <dgm:prSet presAssocID="{23206348-0708-40D0-9547-DDF43D2BC2CF}" presName="spaceRect" presStyleCnt="0"/>
      <dgm:spPr/>
    </dgm:pt>
    <dgm:pt modelId="{A988370A-196B-419D-B783-64D74562FE9E}" type="pres">
      <dgm:prSet presAssocID="{23206348-0708-40D0-9547-DDF43D2BC2CF}" presName="parTx" presStyleLbl="revTx" presStyleIdx="2" presStyleCnt="4">
        <dgm:presLayoutVars>
          <dgm:chMax val="0"/>
          <dgm:chPref val="0"/>
        </dgm:presLayoutVars>
      </dgm:prSet>
      <dgm:spPr/>
    </dgm:pt>
    <dgm:pt modelId="{8CA237FF-8044-4FFF-BBF3-8D79386987CA}" type="pres">
      <dgm:prSet presAssocID="{23206348-0708-40D0-9547-DDF43D2BC2CF}" presName="desTx" presStyleLbl="revTx" presStyleIdx="3" presStyleCnt="4">
        <dgm:presLayoutVars/>
      </dgm:prSet>
      <dgm:spPr/>
    </dgm:pt>
  </dgm:ptLst>
  <dgm:cxnLst>
    <dgm:cxn modelId="{4EB5E916-2898-4DE7-B2A7-831F8A44D984}" srcId="{D2B7B554-E63A-41D3-9BAF-8B5E81D1E21A}" destId="{86085A37-DDF8-4828-981E-98F05F60A22C}" srcOrd="0" destOrd="0" parTransId="{3E58BBA4-DF60-4A29-8860-811C8AA6BA41}" sibTransId="{3424E950-94DF-45AD-89B8-55E46696D4D4}"/>
    <dgm:cxn modelId="{463D5940-93A7-4D94-8BC0-CF535A12CD71}" type="presOf" srcId="{23206348-0708-40D0-9547-DDF43D2BC2CF}" destId="{A988370A-196B-419D-B783-64D74562FE9E}" srcOrd="0" destOrd="0" presId="urn:microsoft.com/office/officeart/2018/2/layout/IconVerticalSolidList"/>
    <dgm:cxn modelId="{6946DC55-B4DF-4DAD-8716-E90A648B9E0F}" srcId="{23206348-0708-40D0-9547-DDF43D2BC2CF}" destId="{9DFFFA10-C78E-4590-8B19-FC4545EB5120}" srcOrd="0" destOrd="0" parTransId="{8BA725CD-43E2-4AA1-B4C2-935B081492A5}" sibTransId="{BBAF8E67-4927-4A61-8915-98F9D8D1D8F7}"/>
    <dgm:cxn modelId="{936ED083-7826-40C0-86A5-3A15C8959B04}" srcId="{23206348-0708-40D0-9547-DDF43D2BC2CF}" destId="{4DA5D273-C0CD-4E1E-BB19-6DB677A0B0B8}" srcOrd="1" destOrd="0" parTransId="{42A8D82B-85B2-4358-9FCA-69B5842C9461}" sibTransId="{075A9D12-CF39-44D4-9246-6AB29E0B8707}"/>
    <dgm:cxn modelId="{EAA4C386-B215-444E-BF15-9E3F821990E8}" type="presOf" srcId="{86085A37-DDF8-4828-981E-98F05F60A22C}" destId="{53D357B3-19A8-4BA3-9B0B-6847BCF90B88}" srcOrd="0" destOrd="0" presId="urn:microsoft.com/office/officeart/2018/2/layout/IconVerticalSolidList"/>
    <dgm:cxn modelId="{1CA38991-9D1C-4F13-BF22-AE03D835FCC1}" srcId="{D2B7B554-E63A-41D3-9BAF-8B5E81D1E21A}" destId="{23206348-0708-40D0-9547-DDF43D2BC2CF}" srcOrd="1" destOrd="0" parTransId="{F5412998-30C1-497F-8782-9C64495E2572}" sibTransId="{91BDFD0A-3B65-45C1-A107-EC9647AD0AE6}"/>
    <dgm:cxn modelId="{B27B44BF-D1C6-41D8-8ABD-48E4C9156E03}" srcId="{86085A37-DDF8-4828-981E-98F05F60A22C}" destId="{390FC571-5CCD-4F07-A2A8-7C96CB43E6F5}" srcOrd="0" destOrd="0" parTransId="{3806EDEB-BF54-42D0-BCE5-06A102B4ABC3}" sibTransId="{26D5EA50-A41A-481F-A9D6-A57E73761881}"/>
    <dgm:cxn modelId="{8B236DF4-0308-44E8-943F-7FF5CC33C55C}" type="presOf" srcId="{4DA5D273-C0CD-4E1E-BB19-6DB677A0B0B8}" destId="{8CA237FF-8044-4FFF-BBF3-8D79386987CA}" srcOrd="0" destOrd="1" presId="urn:microsoft.com/office/officeart/2018/2/layout/IconVerticalSolidList"/>
    <dgm:cxn modelId="{11E211FD-93CD-436E-A984-838803DC564A}" type="presOf" srcId="{390FC571-5CCD-4F07-A2A8-7C96CB43E6F5}" destId="{4D11E66E-0D65-4FFE-A966-91D40DF674EF}" srcOrd="0" destOrd="0" presId="urn:microsoft.com/office/officeart/2018/2/layout/IconVerticalSolidList"/>
    <dgm:cxn modelId="{6C79BDFD-6A21-4B9B-877B-480067CD6E51}" type="presOf" srcId="{D2B7B554-E63A-41D3-9BAF-8B5E81D1E21A}" destId="{788E47D8-0098-48BC-AF0F-BEA2B4A271BD}" srcOrd="0" destOrd="0" presId="urn:microsoft.com/office/officeart/2018/2/layout/IconVerticalSolidList"/>
    <dgm:cxn modelId="{18A83BFF-5A33-4F53-9318-6A9B8E8F868C}" type="presOf" srcId="{9DFFFA10-C78E-4590-8B19-FC4545EB5120}" destId="{8CA237FF-8044-4FFF-BBF3-8D79386987CA}" srcOrd="0" destOrd="0" presId="urn:microsoft.com/office/officeart/2018/2/layout/IconVerticalSolidList"/>
    <dgm:cxn modelId="{FD6601A9-BBB9-4357-B047-7154C7AF86DA}" type="presParOf" srcId="{788E47D8-0098-48BC-AF0F-BEA2B4A271BD}" destId="{3342C190-E5D9-4A6A-889B-05E0C04BDACC}" srcOrd="0" destOrd="0" presId="urn:microsoft.com/office/officeart/2018/2/layout/IconVerticalSolidList"/>
    <dgm:cxn modelId="{B1154BF9-C0F4-401A-9620-D519F13DA775}" type="presParOf" srcId="{3342C190-E5D9-4A6A-889B-05E0C04BDACC}" destId="{1FC6D7F4-EB0B-4668-9F14-7C80D2B62C11}" srcOrd="0" destOrd="0" presId="urn:microsoft.com/office/officeart/2018/2/layout/IconVerticalSolidList"/>
    <dgm:cxn modelId="{08E6F45E-66E6-408B-B4AA-BF334D98D85F}" type="presParOf" srcId="{3342C190-E5D9-4A6A-889B-05E0C04BDACC}" destId="{7AF0F0E4-EABD-484E-A158-3C5986172500}" srcOrd="1" destOrd="0" presId="urn:microsoft.com/office/officeart/2018/2/layout/IconVerticalSolidList"/>
    <dgm:cxn modelId="{405BFF71-C152-4016-8C4B-851CE8DF4F92}" type="presParOf" srcId="{3342C190-E5D9-4A6A-889B-05E0C04BDACC}" destId="{AC90D843-95AA-442F-A688-DE4FC0814C6A}" srcOrd="2" destOrd="0" presId="urn:microsoft.com/office/officeart/2018/2/layout/IconVerticalSolidList"/>
    <dgm:cxn modelId="{382E72C4-C835-46DD-8178-67F208047099}" type="presParOf" srcId="{3342C190-E5D9-4A6A-889B-05E0C04BDACC}" destId="{53D357B3-19A8-4BA3-9B0B-6847BCF90B88}" srcOrd="3" destOrd="0" presId="urn:microsoft.com/office/officeart/2018/2/layout/IconVerticalSolidList"/>
    <dgm:cxn modelId="{AC8F3A04-9B54-4039-BBB9-8C7C7B520C0D}" type="presParOf" srcId="{3342C190-E5D9-4A6A-889B-05E0C04BDACC}" destId="{4D11E66E-0D65-4FFE-A966-91D40DF674EF}" srcOrd="4" destOrd="0" presId="urn:microsoft.com/office/officeart/2018/2/layout/IconVerticalSolidList"/>
    <dgm:cxn modelId="{5BC89F4B-E11C-4346-AED7-FCB5AB8F4C0D}" type="presParOf" srcId="{788E47D8-0098-48BC-AF0F-BEA2B4A271BD}" destId="{ACBD98AC-841B-47C4-9233-065EBF9D7D40}" srcOrd="1" destOrd="0" presId="urn:microsoft.com/office/officeart/2018/2/layout/IconVerticalSolidList"/>
    <dgm:cxn modelId="{71CC84D9-DBDF-4E47-B066-29645AF228CF}" type="presParOf" srcId="{788E47D8-0098-48BC-AF0F-BEA2B4A271BD}" destId="{FDAC20BF-69FB-42EE-AA33-5799BEBD005A}" srcOrd="2" destOrd="0" presId="urn:microsoft.com/office/officeart/2018/2/layout/IconVerticalSolidList"/>
    <dgm:cxn modelId="{2EF2C73D-122F-4A9B-A9CC-A86836A396BB}" type="presParOf" srcId="{FDAC20BF-69FB-42EE-AA33-5799BEBD005A}" destId="{DA8296D3-3D71-4C6B-9119-D7233DEDDA77}" srcOrd="0" destOrd="0" presId="urn:microsoft.com/office/officeart/2018/2/layout/IconVerticalSolidList"/>
    <dgm:cxn modelId="{EB0135AA-767B-41ED-9868-D447C9873B3E}" type="presParOf" srcId="{FDAC20BF-69FB-42EE-AA33-5799BEBD005A}" destId="{99479763-288F-4046-895D-28204D366397}" srcOrd="1" destOrd="0" presId="urn:microsoft.com/office/officeart/2018/2/layout/IconVerticalSolidList"/>
    <dgm:cxn modelId="{FC6C5559-90D1-4E5E-BA52-3A21304F9AA8}" type="presParOf" srcId="{FDAC20BF-69FB-42EE-AA33-5799BEBD005A}" destId="{3D32811C-F9DA-4CE9-A871-258BD35A315B}" srcOrd="2" destOrd="0" presId="urn:microsoft.com/office/officeart/2018/2/layout/IconVerticalSolidList"/>
    <dgm:cxn modelId="{F0900BA5-8860-4697-9931-56BCF7E6D2B3}" type="presParOf" srcId="{FDAC20BF-69FB-42EE-AA33-5799BEBD005A}" destId="{A988370A-196B-419D-B783-64D74562FE9E}" srcOrd="3" destOrd="0" presId="urn:microsoft.com/office/officeart/2018/2/layout/IconVerticalSolidList"/>
    <dgm:cxn modelId="{4C3E7C9F-841E-4036-BDD2-751D27DD88F4}" type="presParOf" srcId="{FDAC20BF-69FB-42EE-AA33-5799BEBD005A}" destId="{8CA237FF-8044-4FFF-BBF3-8D79386987C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B7B554-E63A-41D3-9BAF-8B5E81D1E2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2FB09492-6CC1-4327-B3DA-2E7FBE67EF76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s-ES" sz="2800" b="1" dirty="0"/>
            <a:t>+70</a:t>
          </a:r>
          <a:br>
            <a:rPr lang="es-ES" sz="2500" dirty="0"/>
          </a:br>
          <a:r>
            <a:rPr lang="es-ES" sz="2500" dirty="0"/>
            <a:t>Investigadores</a:t>
          </a:r>
          <a:endParaRPr lang="en-US" sz="2500" dirty="0"/>
        </a:p>
      </dgm:t>
    </dgm:pt>
    <dgm:pt modelId="{5F932FD3-D422-4168-8845-603F06C03571}" type="parTrans" cxnId="{A1FE87E9-1570-4998-B795-1D61298402E1}">
      <dgm:prSet/>
      <dgm:spPr/>
      <dgm:t>
        <a:bodyPr/>
        <a:lstStyle/>
        <a:p>
          <a:endParaRPr lang="en-US"/>
        </a:p>
      </dgm:t>
    </dgm:pt>
    <dgm:pt modelId="{BB25900D-CB36-4102-8FB6-C2D73FDB490E}" type="sibTrans" cxnId="{A1FE87E9-1570-4998-B795-1D61298402E1}">
      <dgm:prSet/>
      <dgm:spPr/>
      <dgm:t>
        <a:bodyPr/>
        <a:lstStyle/>
        <a:p>
          <a:endParaRPr lang="en-US"/>
        </a:p>
      </dgm:t>
    </dgm:pt>
    <dgm:pt modelId="{2D7FF139-DA1D-4CD2-8EFC-F78B20FF11DE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s-ES" sz="2800" b="1" dirty="0"/>
            <a:t>+ 800 k€</a:t>
          </a:r>
          <a:br>
            <a:rPr lang="es-ES" sz="2200" dirty="0"/>
          </a:br>
          <a:r>
            <a:rPr lang="es-ES" sz="2200" dirty="0"/>
            <a:t>Equipos instalados</a:t>
          </a:r>
          <a:endParaRPr lang="en-US" sz="2200" dirty="0"/>
        </a:p>
      </dgm:t>
    </dgm:pt>
    <dgm:pt modelId="{F5964FB1-0CD2-44D9-990C-F6AFA51225CE}" type="parTrans" cxnId="{AC206B3E-1001-477F-B2D2-30DBE9A231F2}">
      <dgm:prSet/>
      <dgm:spPr/>
      <dgm:t>
        <a:bodyPr/>
        <a:lstStyle/>
        <a:p>
          <a:endParaRPr lang="en-US"/>
        </a:p>
      </dgm:t>
    </dgm:pt>
    <dgm:pt modelId="{94126CF8-276F-4CC3-A05C-F03549E964B0}" type="sibTrans" cxnId="{AC206B3E-1001-477F-B2D2-30DBE9A231F2}">
      <dgm:prSet/>
      <dgm:spPr/>
      <dgm:t>
        <a:bodyPr/>
        <a:lstStyle/>
        <a:p>
          <a:endParaRPr lang="en-US"/>
        </a:p>
      </dgm:t>
    </dgm:pt>
    <dgm:pt modelId="{A0D62099-0D6E-48EE-A8EA-2F595712695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3500 </a:t>
          </a:r>
          <a:r>
            <a:rPr lang="es-ES" dirty="0" err="1"/>
            <a:t>cores</a:t>
          </a:r>
          <a:endParaRPr lang="es-ES" dirty="0"/>
        </a:p>
        <a:p>
          <a:pPr>
            <a:lnSpc>
              <a:spcPct val="100000"/>
            </a:lnSpc>
          </a:pPr>
          <a:r>
            <a:rPr lang="es-ES" dirty="0"/>
            <a:t>17 </a:t>
          </a:r>
          <a:r>
            <a:rPr lang="es-ES" dirty="0" err="1"/>
            <a:t>GPUs</a:t>
          </a:r>
          <a:endParaRPr lang="es-ES" dirty="0"/>
        </a:p>
        <a:p>
          <a:pPr>
            <a:lnSpc>
              <a:spcPct val="100000"/>
            </a:lnSpc>
          </a:pPr>
          <a:r>
            <a:rPr lang="es-ES" dirty="0"/>
            <a:t>600 TB</a:t>
          </a:r>
          <a:endParaRPr lang="en-US" dirty="0"/>
        </a:p>
      </dgm:t>
    </dgm:pt>
    <dgm:pt modelId="{C41D7649-CFE1-48C0-8FE3-54052C8DEFA6}" type="parTrans" cxnId="{00A4270D-0273-4A69-9EE0-060530F3733C}">
      <dgm:prSet/>
      <dgm:spPr/>
      <dgm:t>
        <a:bodyPr/>
        <a:lstStyle/>
        <a:p>
          <a:endParaRPr lang="es-ES"/>
        </a:p>
      </dgm:t>
    </dgm:pt>
    <dgm:pt modelId="{0852656A-6856-4167-AD7D-DD6DC2B7EBDA}" type="sibTrans" cxnId="{00A4270D-0273-4A69-9EE0-060530F3733C}">
      <dgm:prSet/>
      <dgm:spPr/>
      <dgm:t>
        <a:bodyPr/>
        <a:lstStyle/>
        <a:p>
          <a:endParaRPr lang="es-ES"/>
        </a:p>
      </dgm:t>
    </dgm:pt>
    <dgm:pt modelId="{8B69CD06-6EE0-4EBF-973C-9EA80C1430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+7 </a:t>
          </a:r>
          <a:r>
            <a:rPr lang="en-US" dirty="0" err="1"/>
            <a:t>grupos</a:t>
          </a:r>
          <a:r>
            <a:rPr lang="en-US" dirty="0"/>
            <a:t> de </a:t>
          </a:r>
          <a:r>
            <a:rPr lang="en-US" dirty="0" err="1"/>
            <a:t>investigación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+ 40 </a:t>
          </a:r>
          <a:r>
            <a:rPr lang="en-US" dirty="0" err="1"/>
            <a:t>doctores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+30 PhDs</a:t>
          </a:r>
        </a:p>
      </dgm:t>
    </dgm:pt>
    <dgm:pt modelId="{11C82810-9186-4A9F-A5AA-F4B63D58BF60}" type="parTrans" cxnId="{1ACBC14E-96E6-4446-BB6B-36FB86EBF4E6}">
      <dgm:prSet/>
      <dgm:spPr/>
      <dgm:t>
        <a:bodyPr/>
        <a:lstStyle/>
        <a:p>
          <a:endParaRPr lang="es-ES"/>
        </a:p>
      </dgm:t>
    </dgm:pt>
    <dgm:pt modelId="{09ABAED1-1E76-4BD0-A639-9AD4259818E5}" type="sibTrans" cxnId="{1ACBC14E-96E6-4446-BB6B-36FB86EBF4E6}">
      <dgm:prSet/>
      <dgm:spPr/>
      <dgm:t>
        <a:bodyPr/>
        <a:lstStyle/>
        <a:p>
          <a:endParaRPr lang="es-ES"/>
        </a:p>
      </dgm:t>
    </dgm:pt>
    <dgm:pt modelId="{788E47D8-0098-48BC-AF0F-BEA2B4A271BD}" type="pres">
      <dgm:prSet presAssocID="{D2B7B554-E63A-41D3-9BAF-8B5E81D1E21A}" presName="root" presStyleCnt="0">
        <dgm:presLayoutVars>
          <dgm:dir/>
          <dgm:resizeHandles val="exact"/>
        </dgm:presLayoutVars>
      </dgm:prSet>
      <dgm:spPr/>
    </dgm:pt>
    <dgm:pt modelId="{7642961C-8E61-44D5-A46A-DD47AE7B3E80}" type="pres">
      <dgm:prSet presAssocID="{2FB09492-6CC1-4327-B3DA-2E7FBE67EF76}" presName="compNode" presStyleCnt="0"/>
      <dgm:spPr/>
    </dgm:pt>
    <dgm:pt modelId="{C84EB29D-3EBC-4974-BCD2-8050743D8013}" type="pres">
      <dgm:prSet presAssocID="{2FB09492-6CC1-4327-B3DA-2E7FBE67EF76}" presName="bgRect" presStyleLbl="bgShp" presStyleIdx="0" presStyleCnt="2" custLinFactNeighborX="-75" custLinFactNeighborY="-5656"/>
      <dgm:spPr>
        <a:solidFill>
          <a:srgbClr val="00B0F0"/>
        </a:solidFill>
      </dgm:spPr>
    </dgm:pt>
    <dgm:pt modelId="{5A206FB6-95EA-42D5-96BA-6DCE06C74161}" type="pres">
      <dgm:prSet presAssocID="{2FB09492-6CC1-4327-B3DA-2E7FBE67EF76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2F857282-0AA7-4139-B57C-515EAF2C51AB}" type="pres">
      <dgm:prSet presAssocID="{2FB09492-6CC1-4327-B3DA-2E7FBE67EF76}" presName="spaceRect" presStyleCnt="0"/>
      <dgm:spPr/>
    </dgm:pt>
    <dgm:pt modelId="{2DC248AA-588B-486A-BE2F-28634641C1B9}" type="pres">
      <dgm:prSet presAssocID="{2FB09492-6CC1-4327-B3DA-2E7FBE67EF76}" presName="parTx" presStyleLbl="revTx" presStyleIdx="0" presStyleCnt="4">
        <dgm:presLayoutVars>
          <dgm:chMax val="0"/>
          <dgm:chPref val="0"/>
        </dgm:presLayoutVars>
      </dgm:prSet>
      <dgm:spPr/>
    </dgm:pt>
    <dgm:pt modelId="{B01CA5B0-1328-47E4-AB31-B55485022F9B}" type="pres">
      <dgm:prSet presAssocID="{2FB09492-6CC1-4327-B3DA-2E7FBE67EF76}" presName="desTx" presStyleLbl="revTx" presStyleIdx="1" presStyleCnt="4">
        <dgm:presLayoutVars/>
      </dgm:prSet>
      <dgm:spPr/>
    </dgm:pt>
    <dgm:pt modelId="{6483A994-89BA-4E9A-9DF7-2A4F8903FDD4}" type="pres">
      <dgm:prSet presAssocID="{BB25900D-CB36-4102-8FB6-C2D73FDB490E}" presName="sibTrans" presStyleCnt="0"/>
      <dgm:spPr/>
    </dgm:pt>
    <dgm:pt modelId="{91FFEC74-22FA-4C89-A749-0CC31B851275}" type="pres">
      <dgm:prSet presAssocID="{2D7FF139-DA1D-4CD2-8EFC-F78B20FF11DE}" presName="compNode" presStyleCnt="0"/>
      <dgm:spPr/>
    </dgm:pt>
    <dgm:pt modelId="{B20A2A78-F213-42C3-B4FE-249B86911A41}" type="pres">
      <dgm:prSet presAssocID="{2D7FF139-DA1D-4CD2-8EFC-F78B20FF11DE}" presName="bgRect" presStyleLbl="bgShp" presStyleIdx="1" presStyleCnt="2" custLinFactNeighborX="-75"/>
      <dgm:spPr>
        <a:solidFill>
          <a:srgbClr val="FF0000"/>
        </a:solidFill>
      </dgm:spPr>
    </dgm:pt>
    <dgm:pt modelId="{FEE580D1-3534-4A51-A667-CD8F8B704A9A}" type="pres">
      <dgm:prSet presAssocID="{2D7FF139-DA1D-4CD2-8EFC-F78B20FF11DE}" presName="iconRect" presStyleLbl="node1" presStyleIdx="1" presStyleCnt="2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idor con relleno sólido"/>
        </a:ext>
      </dgm:extLst>
    </dgm:pt>
    <dgm:pt modelId="{F1C800EF-E7C7-4B3D-BDB2-5B1002A36545}" type="pres">
      <dgm:prSet presAssocID="{2D7FF139-DA1D-4CD2-8EFC-F78B20FF11DE}" presName="spaceRect" presStyleCnt="0"/>
      <dgm:spPr/>
    </dgm:pt>
    <dgm:pt modelId="{56E5FC45-227A-4D81-BAE9-1E0C1535C0ED}" type="pres">
      <dgm:prSet presAssocID="{2D7FF139-DA1D-4CD2-8EFC-F78B20FF11DE}" presName="parTx" presStyleLbl="revTx" presStyleIdx="2" presStyleCnt="4">
        <dgm:presLayoutVars>
          <dgm:chMax val="0"/>
          <dgm:chPref val="0"/>
        </dgm:presLayoutVars>
      </dgm:prSet>
      <dgm:spPr/>
    </dgm:pt>
    <dgm:pt modelId="{9D062237-256B-4151-8968-27E3E35438F5}" type="pres">
      <dgm:prSet presAssocID="{2D7FF139-DA1D-4CD2-8EFC-F78B20FF11DE}" presName="desTx" presStyleLbl="revTx" presStyleIdx="3" presStyleCnt="4">
        <dgm:presLayoutVars/>
      </dgm:prSet>
      <dgm:spPr/>
    </dgm:pt>
  </dgm:ptLst>
  <dgm:cxnLst>
    <dgm:cxn modelId="{00A4270D-0273-4A69-9EE0-060530F3733C}" srcId="{2D7FF139-DA1D-4CD2-8EFC-F78B20FF11DE}" destId="{A0D62099-0D6E-48EE-A8EA-2F595712695B}" srcOrd="0" destOrd="0" parTransId="{C41D7649-CFE1-48C0-8FE3-54052C8DEFA6}" sibTransId="{0852656A-6856-4167-AD7D-DD6DC2B7EBDA}"/>
    <dgm:cxn modelId="{AC206B3E-1001-477F-B2D2-30DBE9A231F2}" srcId="{D2B7B554-E63A-41D3-9BAF-8B5E81D1E21A}" destId="{2D7FF139-DA1D-4CD2-8EFC-F78B20FF11DE}" srcOrd="1" destOrd="0" parTransId="{F5964FB1-0CD2-44D9-990C-F6AFA51225CE}" sibTransId="{94126CF8-276F-4CC3-A05C-F03549E964B0}"/>
    <dgm:cxn modelId="{1ACBC14E-96E6-4446-BB6B-36FB86EBF4E6}" srcId="{2FB09492-6CC1-4327-B3DA-2E7FBE67EF76}" destId="{8B69CD06-6EE0-4EBF-973C-9EA80C14305A}" srcOrd="0" destOrd="0" parTransId="{11C82810-9186-4A9F-A5AA-F4B63D58BF60}" sibTransId="{09ABAED1-1E76-4BD0-A639-9AD4259818E5}"/>
    <dgm:cxn modelId="{277FA480-46C2-4397-B9B0-53C4EB76CF1C}" type="presOf" srcId="{A0D62099-0D6E-48EE-A8EA-2F595712695B}" destId="{9D062237-256B-4151-8968-27E3E35438F5}" srcOrd="0" destOrd="0" presId="urn:microsoft.com/office/officeart/2018/2/layout/IconVerticalSolidList"/>
    <dgm:cxn modelId="{5325F996-C622-4D58-904B-29CF19C5A2BF}" type="presOf" srcId="{2FB09492-6CC1-4327-B3DA-2E7FBE67EF76}" destId="{2DC248AA-588B-486A-BE2F-28634641C1B9}" srcOrd="0" destOrd="0" presId="urn:microsoft.com/office/officeart/2018/2/layout/IconVerticalSolidList"/>
    <dgm:cxn modelId="{8B3169AB-2F2B-48C8-8B73-1A76F8F1E260}" type="presOf" srcId="{2D7FF139-DA1D-4CD2-8EFC-F78B20FF11DE}" destId="{56E5FC45-227A-4D81-BAE9-1E0C1535C0ED}" srcOrd="0" destOrd="0" presId="urn:microsoft.com/office/officeart/2018/2/layout/IconVerticalSolidList"/>
    <dgm:cxn modelId="{5EFCC9D5-6AB2-46F9-ABA7-8E6BB98FEF45}" type="presOf" srcId="{8B69CD06-6EE0-4EBF-973C-9EA80C14305A}" destId="{B01CA5B0-1328-47E4-AB31-B55485022F9B}" srcOrd="0" destOrd="0" presId="urn:microsoft.com/office/officeart/2018/2/layout/IconVerticalSolidList"/>
    <dgm:cxn modelId="{A1FE87E9-1570-4998-B795-1D61298402E1}" srcId="{D2B7B554-E63A-41D3-9BAF-8B5E81D1E21A}" destId="{2FB09492-6CC1-4327-B3DA-2E7FBE67EF76}" srcOrd="0" destOrd="0" parTransId="{5F932FD3-D422-4168-8845-603F06C03571}" sibTransId="{BB25900D-CB36-4102-8FB6-C2D73FDB490E}"/>
    <dgm:cxn modelId="{6C79BDFD-6A21-4B9B-877B-480067CD6E51}" type="presOf" srcId="{D2B7B554-E63A-41D3-9BAF-8B5E81D1E21A}" destId="{788E47D8-0098-48BC-AF0F-BEA2B4A271BD}" srcOrd="0" destOrd="0" presId="urn:microsoft.com/office/officeart/2018/2/layout/IconVerticalSolidList"/>
    <dgm:cxn modelId="{14F0C9FA-4CFB-45BD-8F8E-8616E49B880B}" type="presParOf" srcId="{788E47D8-0098-48BC-AF0F-BEA2B4A271BD}" destId="{7642961C-8E61-44D5-A46A-DD47AE7B3E80}" srcOrd="0" destOrd="0" presId="urn:microsoft.com/office/officeart/2018/2/layout/IconVerticalSolidList"/>
    <dgm:cxn modelId="{2D85E38D-6E84-411D-81A8-9819FD9865C7}" type="presParOf" srcId="{7642961C-8E61-44D5-A46A-DD47AE7B3E80}" destId="{C84EB29D-3EBC-4974-BCD2-8050743D8013}" srcOrd="0" destOrd="0" presId="urn:microsoft.com/office/officeart/2018/2/layout/IconVerticalSolidList"/>
    <dgm:cxn modelId="{DBE679E7-5809-4E90-AB2A-2CAF44A68A3D}" type="presParOf" srcId="{7642961C-8E61-44D5-A46A-DD47AE7B3E80}" destId="{5A206FB6-95EA-42D5-96BA-6DCE06C74161}" srcOrd="1" destOrd="0" presId="urn:microsoft.com/office/officeart/2018/2/layout/IconVerticalSolidList"/>
    <dgm:cxn modelId="{C0C1CDF1-158B-42AC-9FE2-38064DBED602}" type="presParOf" srcId="{7642961C-8E61-44D5-A46A-DD47AE7B3E80}" destId="{2F857282-0AA7-4139-B57C-515EAF2C51AB}" srcOrd="2" destOrd="0" presId="urn:microsoft.com/office/officeart/2018/2/layout/IconVerticalSolidList"/>
    <dgm:cxn modelId="{BD63DEE9-54B0-4490-BB36-811E4A684E39}" type="presParOf" srcId="{7642961C-8E61-44D5-A46A-DD47AE7B3E80}" destId="{2DC248AA-588B-486A-BE2F-28634641C1B9}" srcOrd="3" destOrd="0" presId="urn:microsoft.com/office/officeart/2018/2/layout/IconVerticalSolidList"/>
    <dgm:cxn modelId="{9D73ADDF-2E8D-4E91-99E8-6217608C95CA}" type="presParOf" srcId="{7642961C-8E61-44D5-A46A-DD47AE7B3E80}" destId="{B01CA5B0-1328-47E4-AB31-B55485022F9B}" srcOrd="4" destOrd="0" presId="urn:microsoft.com/office/officeart/2018/2/layout/IconVerticalSolidList"/>
    <dgm:cxn modelId="{EF8AC1F0-BA9A-4202-86A3-AC9521F20FB2}" type="presParOf" srcId="{788E47D8-0098-48BC-AF0F-BEA2B4A271BD}" destId="{6483A994-89BA-4E9A-9DF7-2A4F8903FDD4}" srcOrd="1" destOrd="0" presId="urn:microsoft.com/office/officeart/2018/2/layout/IconVerticalSolidList"/>
    <dgm:cxn modelId="{37D79E74-97E2-4FC0-8F08-E06393801237}" type="presParOf" srcId="{788E47D8-0098-48BC-AF0F-BEA2B4A271BD}" destId="{91FFEC74-22FA-4C89-A749-0CC31B851275}" srcOrd="2" destOrd="0" presId="urn:microsoft.com/office/officeart/2018/2/layout/IconVerticalSolidList"/>
    <dgm:cxn modelId="{60D5AA7B-06F4-4278-AF21-32CE3EB80719}" type="presParOf" srcId="{91FFEC74-22FA-4C89-A749-0CC31B851275}" destId="{B20A2A78-F213-42C3-B4FE-249B86911A41}" srcOrd="0" destOrd="0" presId="urn:microsoft.com/office/officeart/2018/2/layout/IconVerticalSolidList"/>
    <dgm:cxn modelId="{161EA203-7AC9-4BE2-A5D2-117C87107687}" type="presParOf" srcId="{91FFEC74-22FA-4C89-A749-0CC31B851275}" destId="{FEE580D1-3534-4A51-A667-CD8F8B704A9A}" srcOrd="1" destOrd="0" presId="urn:microsoft.com/office/officeart/2018/2/layout/IconVerticalSolidList"/>
    <dgm:cxn modelId="{DE481243-7386-4391-960F-7E4156B3E20D}" type="presParOf" srcId="{91FFEC74-22FA-4C89-A749-0CC31B851275}" destId="{F1C800EF-E7C7-4B3D-BDB2-5B1002A36545}" srcOrd="2" destOrd="0" presId="urn:microsoft.com/office/officeart/2018/2/layout/IconVerticalSolidList"/>
    <dgm:cxn modelId="{FD385147-5409-404A-BB0F-FD064E5D1869}" type="presParOf" srcId="{91FFEC74-22FA-4C89-A749-0CC31B851275}" destId="{56E5FC45-227A-4D81-BAE9-1E0C1535C0ED}" srcOrd="3" destOrd="0" presId="urn:microsoft.com/office/officeart/2018/2/layout/IconVerticalSolidList"/>
    <dgm:cxn modelId="{73CBF02B-145A-41AC-A6A1-4604FD30B43C}" type="presParOf" srcId="{91FFEC74-22FA-4C89-A749-0CC31B851275}" destId="{9D062237-256B-4151-8968-27E3E35438F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704460-62EA-4D07-9F4F-FD650DC7B5F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E0F6A39-02C9-490B-BE14-0DCE36C091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>
              <a:solidFill>
                <a:schemeClr val="bg1"/>
              </a:solidFill>
            </a:rPr>
            <a:t>Física Experimental de Altas Energías</a:t>
          </a:r>
          <a:br>
            <a:rPr lang="es-ES">
              <a:solidFill>
                <a:schemeClr val="bg1"/>
              </a:solidFill>
            </a:rPr>
          </a:br>
          <a:endParaRPr lang="en-US">
            <a:solidFill>
              <a:schemeClr val="bg1"/>
            </a:solidFill>
          </a:endParaRPr>
        </a:p>
      </dgm:t>
    </dgm:pt>
    <dgm:pt modelId="{00DE2C20-043D-4932-8B51-1188A41FA274}" type="parTrans" cxnId="{08FC107F-57C9-436C-897A-21EBE243DD33}">
      <dgm:prSet/>
      <dgm:spPr/>
      <dgm:t>
        <a:bodyPr/>
        <a:lstStyle/>
        <a:p>
          <a:endParaRPr lang="en-US"/>
        </a:p>
      </dgm:t>
    </dgm:pt>
    <dgm:pt modelId="{6ECF7194-54DF-48CD-BB5E-6410F7BCEE79}" type="sibTrans" cxnId="{08FC107F-57C9-436C-897A-21EBE243DD33}">
      <dgm:prSet/>
      <dgm:spPr/>
      <dgm:t>
        <a:bodyPr/>
        <a:lstStyle/>
        <a:p>
          <a:endParaRPr lang="en-US"/>
        </a:p>
      </dgm:t>
    </dgm:pt>
    <dgm:pt modelId="{156A5A53-5FB7-4F53-9A7C-68DE258C730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>
              <a:solidFill>
                <a:schemeClr val="bg1"/>
              </a:solidFill>
            </a:rPr>
            <a:t>Biología molecular del </a:t>
          </a:r>
          <a:r>
            <a:rPr lang="es-ES" err="1">
              <a:solidFill>
                <a:schemeClr val="bg1"/>
              </a:solidFill>
            </a:rPr>
            <a:t>cancer</a:t>
          </a:r>
          <a:endParaRPr lang="en-US">
            <a:solidFill>
              <a:schemeClr val="bg1"/>
            </a:solidFill>
          </a:endParaRPr>
        </a:p>
      </dgm:t>
    </dgm:pt>
    <dgm:pt modelId="{2FE11314-9781-4B17-BF15-9E510B551722}" type="parTrans" cxnId="{A36FE39E-299E-4597-AA79-A4EA56848F77}">
      <dgm:prSet/>
      <dgm:spPr/>
      <dgm:t>
        <a:bodyPr/>
        <a:lstStyle/>
        <a:p>
          <a:endParaRPr lang="en-US"/>
        </a:p>
      </dgm:t>
    </dgm:pt>
    <dgm:pt modelId="{F6414084-BF28-4426-AE6C-7C7B7A26985D}" type="sibTrans" cxnId="{A36FE39E-299E-4597-AA79-A4EA56848F77}">
      <dgm:prSet/>
      <dgm:spPr/>
      <dgm:t>
        <a:bodyPr/>
        <a:lstStyle/>
        <a:p>
          <a:endParaRPr lang="en-US"/>
        </a:p>
      </dgm:t>
    </dgm:pt>
    <dgm:pt modelId="{2DBCD68A-3078-413F-9682-D8D8E6262AB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>
              <a:solidFill>
                <a:schemeClr val="bg1"/>
              </a:solidFill>
            </a:rPr>
            <a:t>Química Teórica y Computacional de materiales</a:t>
          </a:r>
          <a:endParaRPr lang="en-US" dirty="0">
            <a:solidFill>
              <a:schemeClr val="bg1"/>
            </a:solidFill>
          </a:endParaRPr>
        </a:p>
      </dgm:t>
    </dgm:pt>
    <dgm:pt modelId="{A3E1ED93-A4EC-435B-BD52-4F1125D3240C}" type="parTrans" cxnId="{14B6FFA6-662E-47FE-BA43-9DD160951F80}">
      <dgm:prSet/>
      <dgm:spPr/>
      <dgm:t>
        <a:bodyPr/>
        <a:lstStyle/>
        <a:p>
          <a:endParaRPr lang="en-US"/>
        </a:p>
      </dgm:t>
    </dgm:pt>
    <dgm:pt modelId="{785875E1-7CAC-4171-A5D3-916ED62099B5}" type="sibTrans" cxnId="{14B6FFA6-662E-47FE-BA43-9DD160951F80}">
      <dgm:prSet/>
      <dgm:spPr/>
      <dgm:t>
        <a:bodyPr/>
        <a:lstStyle/>
        <a:p>
          <a:endParaRPr lang="en-US"/>
        </a:p>
      </dgm:t>
    </dgm:pt>
    <dgm:pt modelId="{6AAA583A-A1B5-4525-91B4-E43D78D75CD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>
              <a:solidFill>
                <a:schemeClr val="bg1"/>
              </a:solidFill>
            </a:rPr>
            <a:t>Ciencia de materiales computacional</a:t>
          </a:r>
          <a:endParaRPr lang="en-US" dirty="0">
            <a:solidFill>
              <a:schemeClr val="bg1"/>
            </a:solidFill>
          </a:endParaRPr>
        </a:p>
      </dgm:t>
    </dgm:pt>
    <dgm:pt modelId="{FA398771-E191-4FFA-80DC-6E73CBB7047B}" type="parTrans" cxnId="{280B1F30-7F37-468C-B1BE-84585F1BDE9A}">
      <dgm:prSet/>
      <dgm:spPr/>
      <dgm:t>
        <a:bodyPr/>
        <a:lstStyle/>
        <a:p>
          <a:endParaRPr lang="en-US"/>
        </a:p>
      </dgm:t>
    </dgm:pt>
    <dgm:pt modelId="{0DD68586-1D17-4EDE-934A-49F93D62AF41}" type="sibTrans" cxnId="{280B1F30-7F37-468C-B1BE-84585F1BDE9A}">
      <dgm:prSet/>
      <dgm:spPr/>
      <dgm:t>
        <a:bodyPr/>
        <a:lstStyle/>
        <a:p>
          <a:endParaRPr lang="en-US"/>
        </a:p>
      </dgm:t>
    </dgm:pt>
    <dgm:pt modelId="{650F8601-4B76-48B9-985B-2FF84BA5A2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>
              <a:solidFill>
                <a:schemeClr val="bg1"/>
              </a:solidFill>
            </a:rPr>
            <a:t>Física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teórica</a:t>
          </a:r>
          <a:r>
            <a:rPr lang="en-US" dirty="0">
              <a:solidFill>
                <a:schemeClr val="bg1"/>
              </a:solidFill>
            </a:rPr>
            <a:t> de la </a:t>
          </a:r>
          <a:r>
            <a:rPr lang="en-US" dirty="0" err="1">
              <a:solidFill>
                <a:schemeClr val="bg1"/>
              </a:solidFill>
            </a:rPr>
            <a:t>materia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condensada</a:t>
          </a:r>
          <a:endParaRPr lang="en-US" dirty="0">
            <a:solidFill>
              <a:schemeClr val="bg1"/>
            </a:solidFill>
          </a:endParaRPr>
        </a:p>
      </dgm:t>
    </dgm:pt>
    <dgm:pt modelId="{14D55AFA-9ABF-4504-83DE-C36EFFCE39B1}" type="parTrans" cxnId="{3410A933-75D2-422A-A9C3-CC4CB5C4D0E2}">
      <dgm:prSet/>
      <dgm:spPr/>
      <dgm:t>
        <a:bodyPr/>
        <a:lstStyle/>
        <a:p>
          <a:endParaRPr lang="es-ES"/>
        </a:p>
      </dgm:t>
    </dgm:pt>
    <dgm:pt modelId="{378E0A3D-1CE9-4CCE-AA74-DBDB875217EC}" type="sibTrans" cxnId="{3410A933-75D2-422A-A9C3-CC4CB5C4D0E2}">
      <dgm:prSet/>
      <dgm:spPr/>
      <dgm:t>
        <a:bodyPr/>
        <a:lstStyle/>
        <a:p>
          <a:endParaRPr lang="es-ES"/>
        </a:p>
      </dgm:t>
    </dgm:pt>
    <dgm:pt modelId="{89661F89-B578-4F8A-9C28-9BD8C3C998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>
              <a:solidFill>
                <a:schemeClr val="bg1"/>
              </a:solidFill>
            </a:rPr>
            <a:t>Modelización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Matemática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Aplicada</a:t>
          </a:r>
          <a:endParaRPr lang="en-US" dirty="0">
            <a:solidFill>
              <a:schemeClr val="bg1"/>
            </a:solidFill>
          </a:endParaRPr>
        </a:p>
      </dgm:t>
    </dgm:pt>
    <dgm:pt modelId="{E22D57F2-4B41-4BDD-B3E5-79661276A586}" type="parTrans" cxnId="{7A5BDC9E-D695-4E06-AE52-CB3B5EEA8768}">
      <dgm:prSet/>
      <dgm:spPr/>
      <dgm:t>
        <a:bodyPr/>
        <a:lstStyle/>
        <a:p>
          <a:endParaRPr lang="es-ES"/>
        </a:p>
      </dgm:t>
    </dgm:pt>
    <dgm:pt modelId="{2BCBF1E6-BDBA-479E-B213-4ED198D7F913}" type="sibTrans" cxnId="{7A5BDC9E-D695-4E06-AE52-CB3B5EEA8768}">
      <dgm:prSet/>
      <dgm:spPr/>
      <dgm:t>
        <a:bodyPr/>
        <a:lstStyle/>
        <a:p>
          <a:endParaRPr lang="es-ES"/>
        </a:p>
      </dgm:t>
    </dgm:pt>
    <dgm:pt modelId="{B7870919-AEDE-4304-8DBA-C95098A79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>
              <a:solidFill>
                <a:schemeClr val="bg1"/>
              </a:solidFill>
            </a:rPr>
            <a:t>Química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Teórica</a:t>
          </a:r>
          <a:r>
            <a:rPr lang="en-US" dirty="0">
              <a:solidFill>
                <a:schemeClr val="bg1"/>
              </a:solidFill>
            </a:rPr>
            <a:t> y </a:t>
          </a:r>
          <a:r>
            <a:rPr lang="en-US" dirty="0" err="1">
              <a:solidFill>
                <a:schemeClr val="bg1"/>
              </a:solidFill>
            </a:rPr>
            <a:t>Computacional</a:t>
          </a:r>
          <a:endParaRPr lang="en-US" dirty="0">
            <a:solidFill>
              <a:schemeClr val="bg1"/>
            </a:solidFill>
          </a:endParaRPr>
        </a:p>
      </dgm:t>
    </dgm:pt>
    <dgm:pt modelId="{4AA472A3-65DD-42B4-91B5-AB6824BFA9D7}" type="parTrans" cxnId="{B443042C-A94C-4E7E-A6E2-EDD9B4775CFD}">
      <dgm:prSet/>
      <dgm:spPr/>
      <dgm:t>
        <a:bodyPr/>
        <a:lstStyle/>
        <a:p>
          <a:endParaRPr lang="es-ES"/>
        </a:p>
      </dgm:t>
    </dgm:pt>
    <dgm:pt modelId="{35C73961-0213-4493-BA15-71B93A1602A5}" type="sibTrans" cxnId="{B443042C-A94C-4E7E-A6E2-EDD9B4775CFD}">
      <dgm:prSet/>
      <dgm:spPr/>
      <dgm:t>
        <a:bodyPr/>
        <a:lstStyle/>
        <a:p>
          <a:endParaRPr lang="es-ES"/>
        </a:p>
      </dgm:t>
    </dgm:pt>
    <dgm:pt modelId="{A9B33C78-E286-4006-8358-3E7D4D812FAF}" type="pres">
      <dgm:prSet presAssocID="{7A704460-62EA-4D07-9F4F-FD650DC7B5F1}" presName="root" presStyleCnt="0">
        <dgm:presLayoutVars>
          <dgm:dir/>
          <dgm:resizeHandles val="exact"/>
        </dgm:presLayoutVars>
      </dgm:prSet>
      <dgm:spPr/>
    </dgm:pt>
    <dgm:pt modelId="{7B212B0B-D796-4FDA-9007-4EF97A582B40}" type="pres">
      <dgm:prSet presAssocID="{EE0F6A39-02C9-490B-BE14-0DCE36C09199}" presName="compNode" presStyleCnt="0"/>
      <dgm:spPr/>
    </dgm:pt>
    <dgm:pt modelId="{D09F67FA-5265-4BDA-A1B8-493B5078D756}" type="pres">
      <dgm:prSet presAssocID="{EE0F6A39-02C9-490B-BE14-0DCE36C09199}" presName="iconBgRect" presStyleLbl="bgShp" presStyleIdx="0" presStyleCnt="7"/>
      <dgm:spPr>
        <a:solidFill>
          <a:srgbClr val="FFC000"/>
        </a:solidFill>
      </dgm:spPr>
    </dgm:pt>
    <dgm:pt modelId="{BAB2904C-7D39-4533-B4B2-45D59AB4F528}" type="pres">
      <dgm:prSet presAssocID="{EE0F6A39-02C9-490B-BE14-0DCE36C09199}" presName="iconRect" presStyleLbl="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3948AC6F-68F4-49E5-A9DD-6C790CB1E4A7}" type="pres">
      <dgm:prSet presAssocID="{EE0F6A39-02C9-490B-BE14-0DCE36C09199}" presName="spaceRect" presStyleCnt="0"/>
      <dgm:spPr/>
    </dgm:pt>
    <dgm:pt modelId="{198F7D68-F850-41F6-9887-CD8D0CE7A2CC}" type="pres">
      <dgm:prSet presAssocID="{EE0F6A39-02C9-490B-BE14-0DCE36C09199}" presName="textRect" presStyleLbl="revTx" presStyleIdx="0" presStyleCnt="7">
        <dgm:presLayoutVars>
          <dgm:chMax val="1"/>
          <dgm:chPref val="1"/>
        </dgm:presLayoutVars>
      </dgm:prSet>
      <dgm:spPr/>
    </dgm:pt>
    <dgm:pt modelId="{A933C635-4D59-4580-9B2D-1F80B70213CD}" type="pres">
      <dgm:prSet presAssocID="{6ECF7194-54DF-48CD-BB5E-6410F7BCEE79}" presName="sibTrans" presStyleCnt="0"/>
      <dgm:spPr/>
    </dgm:pt>
    <dgm:pt modelId="{C35D4DD2-980A-4B92-8BA4-DB858C91704B}" type="pres">
      <dgm:prSet presAssocID="{156A5A53-5FB7-4F53-9A7C-68DE258C7306}" presName="compNode" presStyleCnt="0"/>
      <dgm:spPr/>
    </dgm:pt>
    <dgm:pt modelId="{349C7EC0-A659-4A9A-B9F0-6F44C0681837}" type="pres">
      <dgm:prSet presAssocID="{156A5A53-5FB7-4F53-9A7C-68DE258C7306}" presName="iconBgRect" presStyleLbl="bgShp" presStyleIdx="1" presStyleCnt="7"/>
      <dgm:spPr>
        <a:solidFill>
          <a:schemeClr val="accent2">
            <a:lumMod val="75000"/>
          </a:schemeClr>
        </a:solidFill>
      </dgm:spPr>
    </dgm:pt>
    <dgm:pt modelId="{DE5FB264-7B7B-4AC1-B70C-F73D2212BF34}" type="pres">
      <dgm:prSet presAssocID="{156A5A53-5FB7-4F53-9A7C-68DE258C7306}" presName="iconRect" presStyleLbl="node1" presStyleIdx="1" presStyleCnt="7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raz"/>
        </a:ext>
      </dgm:extLst>
    </dgm:pt>
    <dgm:pt modelId="{F1F19832-FD6A-4E31-B0B7-EEB7E9109EA1}" type="pres">
      <dgm:prSet presAssocID="{156A5A53-5FB7-4F53-9A7C-68DE258C7306}" presName="spaceRect" presStyleCnt="0"/>
      <dgm:spPr/>
    </dgm:pt>
    <dgm:pt modelId="{76B49EEB-40E1-40D2-BBAE-9A3EB5412BA9}" type="pres">
      <dgm:prSet presAssocID="{156A5A53-5FB7-4F53-9A7C-68DE258C7306}" presName="textRect" presStyleLbl="revTx" presStyleIdx="1" presStyleCnt="7">
        <dgm:presLayoutVars>
          <dgm:chMax val="1"/>
          <dgm:chPref val="1"/>
        </dgm:presLayoutVars>
      </dgm:prSet>
      <dgm:spPr/>
    </dgm:pt>
    <dgm:pt modelId="{7CC5C86B-F125-45A4-B819-2360E62AF339}" type="pres">
      <dgm:prSet presAssocID="{F6414084-BF28-4426-AE6C-7C7B7A26985D}" presName="sibTrans" presStyleCnt="0"/>
      <dgm:spPr/>
    </dgm:pt>
    <dgm:pt modelId="{F872D4A3-0232-46A0-8A34-ACF59F247C47}" type="pres">
      <dgm:prSet presAssocID="{2DBCD68A-3078-413F-9682-D8D8E6262AB5}" presName="compNode" presStyleCnt="0"/>
      <dgm:spPr/>
    </dgm:pt>
    <dgm:pt modelId="{131CACCB-55EA-4191-95F2-3DDA8DC7B636}" type="pres">
      <dgm:prSet presAssocID="{2DBCD68A-3078-413F-9682-D8D8E6262AB5}" presName="iconBgRect" presStyleLbl="bgShp" presStyleIdx="2" presStyleCnt="7"/>
      <dgm:spPr>
        <a:solidFill>
          <a:schemeClr val="accent4">
            <a:lumMod val="75000"/>
          </a:schemeClr>
        </a:solidFill>
      </dgm:spPr>
    </dgm:pt>
    <dgm:pt modelId="{D68FC719-C09B-4247-B291-59DDCEAA1F91}" type="pres">
      <dgm:prSet presAssocID="{2DBCD68A-3078-413F-9682-D8D8E6262AB5}" presName="iconRect" presStyleLbl="node1" presStyleIdx="2" presStyleCnt="7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io"/>
        </a:ext>
      </dgm:extLst>
    </dgm:pt>
    <dgm:pt modelId="{CC70E9BF-5F47-4283-9F9A-060B58E771E5}" type="pres">
      <dgm:prSet presAssocID="{2DBCD68A-3078-413F-9682-D8D8E6262AB5}" presName="spaceRect" presStyleCnt="0"/>
      <dgm:spPr/>
    </dgm:pt>
    <dgm:pt modelId="{3C9A3271-7741-425D-8D69-7E3E84D917C3}" type="pres">
      <dgm:prSet presAssocID="{2DBCD68A-3078-413F-9682-D8D8E6262AB5}" presName="textRect" presStyleLbl="revTx" presStyleIdx="2" presStyleCnt="7">
        <dgm:presLayoutVars>
          <dgm:chMax val="1"/>
          <dgm:chPref val="1"/>
        </dgm:presLayoutVars>
      </dgm:prSet>
      <dgm:spPr/>
    </dgm:pt>
    <dgm:pt modelId="{FAC24C93-801A-4CCB-88A5-9C72D544228A}" type="pres">
      <dgm:prSet presAssocID="{785875E1-7CAC-4171-A5D3-916ED62099B5}" presName="sibTrans" presStyleCnt="0"/>
      <dgm:spPr/>
    </dgm:pt>
    <dgm:pt modelId="{4E15DDE6-533B-4AF5-B52B-9E193516B7BA}" type="pres">
      <dgm:prSet presAssocID="{B7870919-AEDE-4304-8DBA-C95098A798B8}" presName="compNode" presStyleCnt="0"/>
      <dgm:spPr/>
    </dgm:pt>
    <dgm:pt modelId="{EC221929-F487-496C-8B22-D07D77994A94}" type="pres">
      <dgm:prSet presAssocID="{B7870919-AEDE-4304-8DBA-C95098A798B8}" presName="iconBgRect" presStyleLbl="bgShp" presStyleIdx="3" presStyleCnt="7"/>
      <dgm:spPr>
        <a:solidFill>
          <a:schemeClr val="accent4">
            <a:lumMod val="50000"/>
          </a:schemeClr>
        </a:solidFill>
      </dgm:spPr>
    </dgm:pt>
    <dgm:pt modelId="{34746957-897D-420F-9634-86CDCC4CECE1}" type="pres">
      <dgm:prSet presAssocID="{B7870919-AEDE-4304-8DBA-C95098A798B8}" presName="iconRect" presStyleLbl="node1" presStyleIdx="3" presStyleCnt="7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so de precipitado con relleno sólido"/>
        </a:ext>
      </dgm:extLst>
    </dgm:pt>
    <dgm:pt modelId="{11372A8B-AC01-4AD9-8A5B-8E848BB99823}" type="pres">
      <dgm:prSet presAssocID="{B7870919-AEDE-4304-8DBA-C95098A798B8}" presName="spaceRect" presStyleCnt="0"/>
      <dgm:spPr/>
    </dgm:pt>
    <dgm:pt modelId="{2A53169A-F1B7-4AA0-A4D6-B5F96EFDB316}" type="pres">
      <dgm:prSet presAssocID="{B7870919-AEDE-4304-8DBA-C95098A798B8}" presName="textRect" presStyleLbl="revTx" presStyleIdx="3" presStyleCnt="7">
        <dgm:presLayoutVars>
          <dgm:chMax val="1"/>
          <dgm:chPref val="1"/>
        </dgm:presLayoutVars>
      </dgm:prSet>
      <dgm:spPr/>
    </dgm:pt>
    <dgm:pt modelId="{4277DAAC-9FB6-4918-9BFB-FA3B7234FCEA}" type="pres">
      <dgm:prSet presAssocID="{35C73961-0213-4493-BA15-71B93A1602A5}" presName="sibTrans" presStyleCnt="0"/>
      <dgm:spPr/>
    </dgm:pt>
    <dgm:pt modelId="{F2487F78-E430-40B2-A20C-DEA9386ABEE5}" type="pres">
      <dgm:prSet presAssocID="{6AAA583A-A1B5-4525-91B4-E43D78D75CD5}" presName="compNode" presStyleCnt="0"/>
      <dgm:spPr/>
    </dgm:pt>
    <dgm:pt modelId="{36A6EAD8-0269-4D16-A9D1-81D917751F4A}" type="pres">
      <dgm:prSet presAssocID="{6AAA583A-A1B5-4525-91B4-E43D78D75CD5}" presName="iconBgRect" presStyleLbl="bgShp" presStyleIdx="4" presStyleCnt="7"/>
      <dgm:spPr/>
    </dgm:pt>
    <dgm:pt modelId="{C08D04E5-A798-4CFB-9A50-64FA3822DC05}" type="pres">
      <dgm:prSet presAssocID="{6AAA583A-A1B5-4525-91B4-E43D78D75CD5}" presName="iconRect" presStyleLbl="nod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erias primas con relleno sólido"/>
        </a:ext>
      </dgm:extLst>
    </dgm:pt>
    <dgm:pt modelId="{E9BDE2BB-0A16-4D72-988A-4B3163804E3B}" type="pres">
      <dgm:prSet presAssocID="{6AAA583A-A1B5-4525-91B4-E43D78D75CD5}" presName="spaceRect" presStyleCnt="0"/>
      <dgm:spPr/>
    </dgm:pt>
    <dgm:pt modelId="{EF242486-18F4-4A98-8CC5-4A6493909BA8}" type="pres">
      <dgm:prSet presAssocID="{6AAA583A-A1B5-4525-91B4-E43D78D75CD5}" presName="textRect" presStyleLbl="revTx" presStyleIdx="4" presStyleCnt="7">
        <dgm:presLayoutVars>
          <dgm:chMax val="1"/>
          <dgm:chPref val="1"/>
        </dgm:presLayoutVars>
      </dgm:prSet>
      <dgm:spPr/>
    </dgm:pt>
    <dgm:pt modelId="{1D2226E4-05F1-4EBD-9726-230918FAD0B6}" type="pres">
      <dgm:prSet presAssocID="{0DD68586-1D17-4EDE-934A-49F93D62AF41}" presName="sibTrans" presStyleCnt="0"/>
      <dgm:spPr/>
    </dgm:pt>
    <dgm:pt modelId="{627D29AF-504F-4A73-AD75-80A5F1D8975F}" type="pres">
      <dgm:prSet presAssocID="{650F8601-4B76-48B9-985B-2FF84BA5A299}" presName="compNode" presStyleCnt="0"/>
      <dgm:spPr/>
    </dgm:pt>
    <dgm:pt modelId="{62794962-FDFB-4936-9CB0-A6349EE24B92}" type="pres">
      <dgm:prSet presAssocID="{650F8601-4B76-48B9-985B-2FF84BA5A299}" presName="iconBgRect" presStyleLbl="bgShp" presStyleIdx="5" presStyleCnt="7"/>
      <dgm:spPr>
        <a:solidFill>
          <a:srgbClr val="7030A0"/>
        </a:solidFill>
      </dgm:spPr>
    </dgm:pt>
    <dgm:pt modelId="{99C75AB3-5AE2-4BC9-9CDE-315EA821C373}" type="pres">
      <dgm:prSet presAssocID="{650F8601-4B76-48B9-985B-2FF84BA5A299}" presName="iconRect" presStyleLbl="nod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mán con relleno sólido"/>
        </a:ext>
      </dgm:extLst>
    </dgm:pt>
    <dgm:pt modelId="{FD2FBD8A-37FB-4865-AB1F-D21F1D806601}" type="pres">
      <dgm:prSet presAssocID="{650F8601-4B76-48B9-985B-2FF84BA5A299}" presName="spaceRect" presStyleCnt="0"/>
      <dgm:spPr/>
    </dgm:pt>
    <dgm:pt modelId="{C0EA2874-C776-4106-9F2F-685A0C00A7FC}" type="pres">
      <dgm:prSet presAssocID="{650F8601-4B76-48B9-985B-2FF84BA5A299}" presName="textRect" presStyleLbl="revTx" presStyleIdx="5" presStyleCnt="7">
        <dgm:presLayoutVars>
          <dgm:chMax val="1"/>
          <dgm:chPref val="1"/>
        </dgm:presLayoutVars>
      </dgm:prSet>
      <dgm:spPr/>
    </dgm:pt>
    <dgm:pt modelId="{20E84CF5-EF51-4A5B-BC5C-8A86255DA150}" type="pres">
      <dgm:prSet presAssocID="{378E0A3D-1CE9-4CCE-AA74-DBDB875217EC}" presName="sibTrans" presStyleCnt="0"/>
      <dgm:spPr/>
    </dgm:pt>
    <dgm:pt modelId="{43730426-13D8-4ECB-9F9A-2621239F5790}" type="pres">
      <dgm:prSet presAssocID="{89661F89-B578-4F8A-9C28-9BD8C3C99852}" presName="compNode" presStyleCnt="0"/>
      <dgm:spPr/>
    </dgm:pt>
    <dgm:pt modelId="{27DBBD0F-DEB2-4415-B10F-31815F0216EF}" type="pres">
      <dgm:prSet presAssocID="{89661F89-B578-4F8A-9C28-9BD8C3C99852}" presName="iconBgRect" presStyleLbl="bgShp" presStyleIdx="6" presStyleCnt="7"/>
      <dgm:spPr>
        <a:solidFill>
          <a:srgbClr val="00B0F0"/>
        </a:solidFill>
      </dgm:spPr>
    </dgm:pt>
    <dgm:pt modelId="{8B66EBB2-A66D-4D09-97A4-2669870A4972}" type="pres">
      <dgm:prSet presAssocID="{89661F89-B578-4F8A-9C28-9BD8C3C99852}" presName="iconRect" presStyleLbl="nod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scopio con relleno sólido"/>
        </a:ext>
      </dgm:extLst>
    </dgm:pt>
    <dgm:pt modelId="{B359D14C-590D-4E53-80C5-6480D474B92A}" type="pres">
      <dgm:prSet presAssocID="{89661F89-B578-4F8A-9C28-9BD8C3C99852}" presName="spaceRect" presStyleCnt="0"/>
      <dgm:spPr/>
    </dgm:pt>
    <dgm:pt modelId="{BD96C50F-5834-4D81-9402-5DA0DFE32B82}" type="pres">
      <dgm:prSet presAssocID="{89661F89-B578-4F8A-9C28-9BD8C3C99852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30802602-ABB0-413E-BC31-26C76BAB4FCA}" type="presOf" srcId="{156A5A53-5FB7-4F53-9A7C-68DE258C7306}" destId="{76B49EEB-40E1-40D2-BBAE-9A3EB5412BA9}" srcOrd="0" destOrd="0" presId="urn:microsoft.com/office/officeart/2018/5/layout/IconCircleLabelList"/>
    <dgm:cxn modelId="{93549202-DC26-45CC-9471-82332FAD27F4}" type="presOf" srcId="{650F8601-4B76-48B9-985B-2FF84BA5A299}" destId="{C0EA2874-C776-4106-9F2F-685A0C00A7FC}" srcOrd="0" destOrd="0" presId="urn:microsoft.com/office/officeart/2018/5/layout/IconCircleLabelList"/>
    <dgm:cxn modelId="{B443042C-A94C-4E7E-A6E2-EDD9B4775CFD}" srcId="{7A704460-62EA-4D07-9F4F-FD650DC7B5F1}" destId="{B7870919-AEDE-4304-8DBA-C95098A798B8}" srcOrd="3" destOrd="0" parTransId="{4AA472A3-65DD-42B4-91B5-AB6824BFA9D7}" sibTransId="{35C73961-0213-4493-BA15-71B93A1602A5}"/>
    <dgm:cxn modelId="{D2D0D32D-8773-4589-B43D-17FB6B3FD4AD}" type="presOf" srcId="{B7870919-AEDE-4304-8DBA-C95098A798B8}" destId="{2A53169A-F1B7-4AA0-A4D6-B5F96EFDB316}" srcOrd="0" destOrd="0" presId="urn:microsoft.com/office/officeart/2018/5/layout/IconCircleLabelList"/>
    <dgm:cxn modelId="{280B1F30-7F37-468C-B1BE-84585F1BDE9A}" srcId="{7A704460-62EA-4D07-9F4F-FD650DC7B5F1}" destId="{6AAA583A-A1B5-4525-91B4-E43D78D75CD5}" srcOrd="4" destOrd="0" parTransId="{FA398771-E191-4FFA-80DC-6E73CBB7047B}" sibTransId="{0DD68586-1D17-4EDE-934A-49F93D62AF41}"/>
    <dgm:cxn modelId="{3410A933-75D2-422A-A9C3-CC4CB5C4D0E2}" srcId="{7A704460-62EA-4D07-9F4F-FD650DC7B5F1}" destId="{650F8601-4B76-48B9-985B-2FF84BA5A299}" srcOrd="5" destOrd="0" parTransId="{14D55AFA-9ABF-4504-83DE-C36EFFCE39B1}" sibTransId="{378E0A3D-1CE9-4CCE-AA74-DBDB875217EC}"/>
    <dgm:cxn modelId="{5FBB7235-D637-4D78-BE87-C9042C503554}" type="presOf" srcId="{89661F89-B578-4F8A-9C28-9BD8C3C99852}" destId="{BD96C50F-5834-4D81-9402-5DA0DFE32B82}" srcOrd="0" destOrd="0" presId="urn:microsoft.com/office/officeart/2018/5/layout/IconCircleLabelList"/>
    <dgm:cxn modelId="{85D83336-F004-49E0-824D-EF716F643ED2}" type="presOf" srcId="{2DBCD68A-3078-413F-9682-D8D8E6262AB5}" destId="{3C9A3271-7741-425D-8D69-7E3E84D917C3}" srcOrd="0" destOrd="0" presId="urn:microsoft.com/office/officeart/2018/5/layout/IconCircleLabelList"/>
    <dgm:cxn modelId="{B33C0467-A574-4ADC-AE2C-5F50432D6C6F}" type="presOf" srcId="{7A704460-62EA-4D07-9F4F-FD650DC7B5F1}" destId="{A9B33C78-E286-4006-8358-3E7D4D812FAF}" srcOrd="0" destOrd="0" presId="urn:microsoft.com/office/officeart/2018/5/layout/IconCircleLabelList"/>
    <dgm:cxn modelId="{4E0A174E-19C3-4D35-AEDE-24AA52CCA990}" type="presOf" srcId="{EE0F6A39-02C9-490B-BE14-0DCE36C09199}" destId="{198F7D68-F850-41F6-9887-CD8D0CE7A2CC}" srcOrd="0" destOrd="0" presId="urn:microsoft.com/office/officeart/2018/5/layout/IconCircleLabelList"/>
    <dgm:cxn modelId="{08FC107F-57C9-436C-897A-21EBE243DD33}" srcId="{7A704460-62EA-4D07-9F4F-FD650DC7B5F1}" destId="{EE0F6A39-02C9-490B-BE14-0DCE36C09199}" srcOrd="0" destOrd="0" parTransId="{00DE2C20-043D-4932-8B51-1188A41FA274}" sibTransId="{6ECF7194-54DF-48CD-BB5E-6410F7BCEE79}"/>
    <dgm:cxn modelId="{6596C884-4E0C-4AC6-9260-DCAC6ED22F3E}" type="presOf" srcId="{6AAA583A-A1B5-4525-91B4-E43D78D75CD5}" destId="{EF242486-18F4-4A98-8CC5-4A6493909BA8}" srcOrd="0" destOrd="0" presId="urn:microsoft.com/office/officeart/2018/5/layout/IconCircleLabelList"/>
    <dgm:cxn modelId="{7A5BDC9E-D695-4E06-AE52-CB3B5EEA8768}" srcId="{7A704460-62EA-4D07-9F4F-FD650DC7B5F1}" destId="{89661F89-B578-4F8A-9C28-9BD8C3C99852}" srcOrd="6" destOrd="0" parTransId="{E22D57F2-4B41-4BDD-B3E5-79661276A586}" sibTransId="{2BCBF1E6-BDBA-479E-B213-4ED198D7F913}"/>
    <dgm:cxn modelId="{A36FE39E-299E-4597-AA79-A4EA56848F77}" srcId="{7A704460-62EA-4D07-9F4F-FD650DC7B5F1}" destId="{156A5A53-5FB7-4F53-9A7C-68DE258C7306}" srcOrd="1" destOrd="0" parTransId="{2FE11314-9781-4B17-BF15-9E510B551722}" sibTransId="{F6414084-BF28-4426-AE6C-7C7B7A26985D}"/>
    <dgm:cxn modelId="{14B6FFA6-662E-47FE-BA43-9DD160951F80}" srcId="{7A704460-62EA-4D07-9F4F-FD650DC7B5F1}" destId="{2DBCD68A-3078-413F-9682-D8D8E6262AB5}" srcOrd="2" destOrd="0" parTransId="{A3E1ED93-A4EC-435B-BD52-4F1125D3240C}" sibTransId="{785875E1-7CAC-4171-A5D3-916ED62099B5}"/>
    <dgm:cxn modelId="{98F9F55C-4BF4-4AA1-8E66-D8353CDF7212}" type="presParOf" srcId="{A9B33C78-E286-4006-8358-3E7D4D812FAF}" destId="{7B212B0B-D796-4FDA-9007-4EF97A582B40}" srcOrd="0" destOrd="0" presId="urn:microsoft.com/office/officeart/2018/5/layout/IconCircleLabelList"/>
    <dgm:cxn modelId="{13C90DFD-7A05-4FBF-87C5-C30C939FCEE5}" type="presParOf" srcId="{7B212B0B-D796-4FDA-9007-4EF97A582B40}" destId="{D09F67FA-5265-4BDA-A1B8-493B5078D756}" srcOrd="0" destOrd="0" presId="urn:microsoft.com/office/officeart/2018/5/layout/IconCircleLabelList"/>
    <dgm:cxn modelId="{92327AA0-1520-4C88-B7D5-8ECD70269F75}" type="presParOf" srcId="{7B212B0B-D796-4FDA-9007-4EF97A582B40}" destId="{BAB2904C-7D39-4533-B4B2-45D59AB4F528}" srcOrd="1" destOrd="0" presId="urn:microsoft.com/office/officeart/2018/5/layout/IconCircleLabelList"/>
    <dgm:cxn modelId="{3D5C9ABC-D2A5-46F7-B226-3333A901D07D}" type="presParOf" srcId="{7B212B0B-D796-4FDA-9007-4EF97A582B40}" destId="{3948AC6F-68F4-49E5-A9DD-6C790CB1E4A7}" srcOrd="2" destOrd="0" presId="urn:microsoft.com/office/officeart/2018/5/layout/IconCircleLabelList"/>
    <dgm:cxn modelId="{F774B3BF-A2AF-478E-A894-42480C645624}" type="presParOf" srcId="{7B212B0B-D796-4FDA-9007-4EF97A582B40}" destId="{198F7D68-F850-41F6-9887-CD8D0CE7A2CC}" srcOrd="3" destOrd="0" presId="urn:microsoft.com/office/officeart/2018/5/layout/IconCircleLabelList"/>
    <dgm:cxn modelId="{535B9D9C-3110-491C-AB9F-8E0CB75B9FC0}" type="presParOf" srcId="{A9B33C78-E286-4006-8358-3E7D4D812FAF}" destId="{A933C635-4D59-4580-9B2D-1F80B70213CD}" srcOrd="1" destOrd="0" presId="urn:microsoft.com/office/officeart/2018/5/layout/IconCircleLabelList"/>
    <dgm:cxn modelId="{A7799DAF-63DB-4640-AFB7-E8CDABA064B6}" type="presParOf" srcId="{A9B33C78-E286-4006-8358-3E7D4D812FAF}" destId="{C35D4DD2-980A-4B92-8BA4-DB858C91704B}" srcOrd="2" destOrd="0" presId="urn:microsoft.com/office/officeart/2018/5/layout/IconCircleLabelList"/>
    <dgm:cxn modelId="{26F40271-0AAE-444B-9DE6-8F08CA2C32DD}" type="presParOf" srcId="{C35D4DD2-980A-4B92-8BA4-DB858C91704B}" destId="{349C7EC0-A659-4A9A-B9F0-6F44C0681837}" srcOrd="0" destOrd="0" presId="urn:microsoft.com/office/officeart/2018/5/layout/IconCircleLabelList"/>
    <dgm:cxn modelId="{9CB8B673-0EF6-46BB-ABD6-B7999685ABF0}" type="presParOf" srcId="{C35D4DD2-980A-4B92-8BA4-DB858C91704B}" destId="{DE5FB264-7B7B-4AC1-B70C-F73D2212BF34}" srcOrd="1" destOrd="0" presId="urn:microsoft.com/office/officeart/2018/5/layout/IconCircleLabelList"/>
    <dgm:cxn modelId="{373C03D8-0228-4FE8-9602-4B099796C5F8}" type="presParOf" srcId="{C35D4DD2-980A-4B92-8BA4-DB858C91704B}" destId="{F1F19832-FD6A-4E31-B0B7-EEB7E9109EA1}" srcOrd="2" destOrd="0" presId="urn:microsoft.com/office/officeart/2018/5/layout/IconCircleLabelList"/>
    <dgm:cxn modelId="{E70C46CB-5D8C-458B-91E4-FD8977109A88}" type="presParOf" srcId="{C35D4DD2-980A-4B92-8BA4-DB858C91704B}" destId="{76B49EEB-40E1-40D2-BBAE-9A3EB5412BA9}" srcOrd="3" destOrd="0" presId="urn:microsoft.com/office/officeart/2018/5/layout/IconCircleLabelList"/>
    <dgm:cxn modelId="{084B67FF-2E24-415E-BE62-43C620C53F0A}" type="presParOf" srcId="{A9B33C78-E286-4006-8358-3E7D4D812FAF}" destId="{7CC5C86B-F125-45A4-B819-2360E62AF339}" srcOrd="3" destOrd="0" presId="urn:microsoft.com/office/officeart/2018/5/layout/IconCircleLabelList"/>
    <dgm:cxn modelId="{13C956C5-C669-4F9E-9EB8-BCB7AF1734E3}" type="presParOf" srcId="{A9B33C78-E286-4006-8358-3E7D4D812FAF}" destId="{F872D4A3-0232-46A0-8A34-ACF59F247C47}" srcOrd="4" destOrd="0" presId="urn:microsoft.com/office/officeart/2018/5/layout/IconCircleLabelList"/>
    <dgm:cxn modelId="{565CA553-7A48-4D85-8FE0-2C5F52AE9BFA}" type="presParOf" srcId="{F872D4A3-0232-46A0-8A34-ACF59F247C47}" destId="{131CACCB-55EA-4191-95F2-3DDA8DC7B636}" srcOrd="0" destOrd="0" presId="urn:microsoft.com/office/officeart/2018/5/layout/IconCircleLabelList"/>
    <dgm:cxn modelId="{4B50618D-72E6-4933-BA3B-635354F4F1B6}" type="presParOf" srcId="{F872D4A3-0232-46A0-8A34-ACF59F247C47}" destId="{D68FC719-C09B-4247-B291-59DDCEAA1F91}" srcOrd="1" destOrd="0" presId="urn:microsoft.com/office/officeart/2018/5/layout/IconCircleLabelList"/>
    <dgm:cxn modelId="{9FD1D073-C234-4051-B7A5-1D9B6BEE9B4F}" type="presParOf" srcId="{F872D4A3-0232-46A0-8A34-ACF59F247C47}" destId="{CC70E9BF-5F47-4283-9F9A-060B58E771E5}" srcOrd="2" destOrd="0" presId="urn:microsoft.com/office/officeart/2018/5/layout/IconCircleLabelList"/>
    <dgm:cxn modelId="{9A760D53-B9E3-4A78-9C80-FC8F075D898E}" type="presParOf" srcId="{F872D4A3-0232-46A0-8A34-ACF59F247C47}" destId="{3C9A3271-7741-425D-8D69-7E3E84D917C3}" srcOrd="3" destOrd="0" presId="urn:microsoft.com/office/officeart/2018/5/layout/IconCircleLabelList"/>
    <dgm:cxn modelId="{1D6C21B3-FB02-4EC7-ABF4-78B03AD22940}" type="presParOf" srcId="{A9B33C78-E286-4006-8358-3E7D4D812FAF}" destId="{FAC24C93-801A-4CCB-88A5-9C72D544228A}" srcOrd="5" destOrd="0" presId="urn:microsoft.com/office/officeart/2018/5/layout/IconCircleLabelList"/>
    <dgm:cxn modelId="{903249DE-40D2-4F80-9830-C5F25021631D}" type="presParOf" srcId="{A9B33C78-E286-4006-8358-3E7D4D812FAF}" destId="{4E15DDE6-533B-4AF5-B52B-9E193516B7BA}" srcOrd="6" destOrd="0" presId="urn:microsoft.com/office/officeart/2018/5/layout/IconCircleLabelList"/>
    <dgm:cxn modelId="{A1E1DEE7-C642-40A7-8B8D-B0617422DDA1}" type="presParOf" srcId="{4E15DDE6-533B-4AF5-B52B-9E193516B7BA}" destId="{EC221929-F487-496C-8B22-D07D77994A94}" srcOrd="0" destOrd="0" presId="urn:microsoft.com/office/officeart/2018/5/layout/IconCircleLabelList"/>
    <dgm:cxn modelId="{5C958313-1856-46D9-BD9B-EC0A311C3BDE}" type="presParOf" srcId="{4E15DDE6-533B-4AF5-B52B-9E193516B7BA}" destId="{34746957-897D-420F-9634-86CDCC4CECE1}" srcOrd="1" destOrd="0" presId="urn:microsoft.com/office/officeart/2018/5/layout/IconCircleLabelList"/>
    <dgm:cxn modelId="{457BA457-33AD-4816-A28D-62C071BB34AE}" type="presParOf" srcId="{4E15DDE6-533B-4AF5-B52B-9E193516B7BA}" destId="{11372A8B-AC01-4AD9-8A5B-8E848BB99823}" srcOrd="2" destOrd="0" presId="urn:microsoft.com/office/officeart/2018/5/layout/IconCircleLabelList"/>
    <dgm:cxn modelId="{809EF172-132C-4323-8244-E02A27B9393C}" type="presParOf" srcId="{4E15DDE6-533B-4AF5-B52B-9E193516B7BA}" destId="{2A53169A-F1B7-4AA0-A4D6-B5F96EFDB316}" srcOrd="3" destOrd="0" presId="urn:microsoft.com/office/officeart/2018/5/layout/IconCircleLabelList"/>
    <dgm:cxn modelId="{2A25043F-6DB1-4621-9F01-838670C17323}" type="presParOf" srcId="{A9B33C78-E286-4006-8358-3E7D4D812FAF}" destId="{4277DAAC-9FB6-4918-9BFB-FA3B7234FCEA}" srcOrd="7" destOrd="0" presId="urn:microsoft.com/office/officeart/2018/5/layout/IconCircleLabelList"/>
    <dgm:cxn modelId="{28AFB1C0-9964-4793-AC56-ADC254FCDD70}" type="presParOf" srcId="{A9B33C78-E286-4006-8358-3E7D4D812FAF}" destId="{F2487F78-E430-40B2-A20C-DEA9386ABEE5}" srcOrd="8" destOrd="0" presId="urn:microsoft.com/office/officeart/2018/5/layout/IconCircleLabelList"/>
    <dgm:cxn modelId="{BE5FF54F-1F45-4D5D-B442-74FE67B5E208}" type="presParOf" srcId="{F2487F78-E430-40B2-A20C-DEA9386ABEE5}" destId="{36A6EAD8-0269-4D16-A9D1-81D917751F4A}" srcOrd="0" destOrd="0" presId="urn:microsoft.com/office/officeart/2018/5/layout/IconCircleLabelList"/>
    <dgm:cxn modelId="{AA9FA9E7-5EB4-4B25-862B-9649C0C59652}" type="presParOf" srcId="{F2487F78-E430-40B2-A20C-DEA9386ABEE5}" destId="{C08D04E5-A798-4CFB-9A50-64FA3822DC05}" srcOrd="1" destOrd="0" presId="urn:microsoft.com/office/officeart/2018/5/layout/IconCircleLabelList"/>
    <dgm:cxn modelId="{AFB465FC-E43D-43F2-9395-1B431BE603AD}" type="presParOf" srcId="{F2487F78-E430-40B2-A20C-DEA9386ABEE5}" destId="{E9BDE2BB-0A16-4D72-988A-4B3163804E3B}" srcOrd="2" destOrd="0" presId="urn:microsoft.com/office/officeart/2018/5/layout/IconCircleLabelList"/>
    <dgm:cxn modelId="{AD565354-80A7-4517-9248-035F07525385}" type="presParOf" srcId="{F2487F78-E430-40B2-A20C-DEA9386ABEE5}" destId="{EF242486-18F4-4A98-8CC5-4A6493909BA8}" srcOrd="3" destOrd="0" presId="urn:microsoft.com/office/officeart/2018/5/layout/IconCircleLabelList"/>
    <dgm:cxn modelId="{3003F7B9-8FC1-4E1E-9E7E-379475903CF4}" type="presParOf" srcId="{A9B33C78-E286-4006-8358-3E7D4D812FAF}" destId="{1D2226E4-05F1-4EBD-9726-230918FAD0B6}" srcOrd="9" destOrd="0" presId="urn:microsoft.com/office/officeart/2018/5/layout/IconCircleLabelList"/>
    <dgm:cxn modelId="{A3D82C33-8228-459B-9C08-618ED0827128}" type="presParOf" srcId="{A9B33C78-E286-4006-8358-3E7D4D812FAF}" destId="{627D29AF-504F-4A73-AD75-80A5F1D8975F}" srcOrd="10" destOrd="0" presId="urn:microsoft.com/office/officeart/2018/5/layout/IconCircleLabelList"/>
    <dgm:cxn modelId="{67AFE650-25E1-4426-A3A0-4873DECF90EC}" type="presParOf" srcId="{627D29AF-504F-4A73-AD75-80A5F1D8975F}" destId="{62794962-FDFB-4936-9CB0-A6349EE24B92}" srcOrd="0" destOrd="0" presId="urn:microsoft.com/office/officeart/2018/5/layout/IconCircleLabelList"/>
    <dgm:cxn modelId="{3A10BDCF-8881-4BD0-8B80-431AC4A6D8BE}" type="presParOf" srcId="{627D29AF-504F-4A73-AD75-80A5F1D8975F}" destId="{99C75AB3-5AE2-4BC9-9CDE-315EA821C373}" srcOrd="1" destOrd="0" presId="urn:microsoft.com/office/officeart/2018/5/layout/IconCircleLabelList"/>
    <dgm:cxn modelId="{E643D943-F8A0-4F90-A899-5DCD89172F69}" type="presParOf" srcId="{627D29AF-504F-4A73-AD75-80A5F1D8975F}" destId="{FD2FBD8A-37FB-4865-AB1F-D21F1D806601}" srcOrd="2" destOrd="0" presId="urn:microsoft.com/office/officeart/2018/5/layout/IconCircleLabelList"/>
    <dgm:cxn modelId="{63F2BE35-5275-4261-A910-4081D4E289B1}" type="presParOf" srcId="{627D29AF-504F-4A73-AD75-80A5F1D8975F}" destId="{C0EA2874-C776-4106-9F2F-685A0C00A7FC}" srcOrd="3" destOrd="0" presId="urn:microsoft.com/office/officeart/2018/5/layout/IconCircleLabelList"/>
    <dgm:cxn modelId="{0D3DD232-0665-4C4A-B215-4257FD513D8C}" type="presParOf" srcId="{A9B33C78-E286-4006-8358-3E7D4D812FAF}" destId="{20E84CF5-EF51-4A5B-BC5C-8A86255DA150}" srcOrd="11" destOrd="0" presId="urn:microsoft.com/office/officeart/2018/5/layout/IconCircleLabelList"/>
    <dgm:cxn modelId="{A22B2A52-2EC0-445F-B129-4034AFE8FA46}" type="presParOf" srcId="{A9B33C78-E286-4006-8358-3E7D4D812FAF}" destId="{43730426-13D8-4ECB-9F9A-2621239F5790}" srcOrd="12" destOrd="0" presId="urn:microsoft.com/office/officeart/2018/5/layout/IconCircleLabelList"/>
    <dgm:cxn modelId="{516705E5-DC83-42EB-8096-AAD10D7E39C9}" type="presParOf" srcId="{43730426-13D8-4ECB-9F9A-2621239F5790}" destId="{27DBBD0F-DEB2-4415-B10F-31815F0216EF}" srcOrd="0" destOrd="0" presId="urn:microsoft.com/office/officeart/2018/5/layout/IconCircleLabelList"/>
    <dgm:cxn modelId="{A8DD2E21-9038-4FCB-8537-6BFB0F1198EB}" type="presParOf" srcId="{43730426-13D8-4ECB-9F9A-2621239F5790}" destId="{8B66EBB2-A66D-4D09-97A4-2669870A4972}" srcOrd="1" destOrd="0" presId="urn:microsoft.com/office/officeart/2018/5/layout/IconCircleLabelList"/>
    <dgm:cxn modelId="{59A632BD-D9E4-476C-89C3-249C49C6C092}" type="presParOf" srcId="{43730426-13D8-4ECB-9F9A-2621239F5790}" destId="{B359D14C-590D-4E53-80C5-6480D474B92A}" srcOrd="2" destOrd="0" presId="urn:microsoft.com/office/officeart/2018/5/layout/IconCircleLabelList"/>
    <dgm:cxn modelId="{C60E51F6-F6DE-45D7-97C9-5868514E9ACB}" type="presParOf" srcId="{43730426-13D8-4ECB-9F9A-2621239F5790}" destId="{BD96C50F-5834-4D81-9402-5DA0DFE32B8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6D7F4-EB0B-4668-9F14-7C80D2B62C11}">
      <dsp:nvSpPr>
        <dsp:cNvPr id="0" name=""/>
        <dsp:cNvSpPr/>
      </dsp:nvSpPr>
      <dsp:spPr>
        <a:xfrm>
          <a:off x="0" y="624004"/>
          <a:ext cx="5652000" cy="1372969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0F0E4-EABD-484E-A158-3C5986172500}">
      <dsp:nvSpPr>
        <dsp:cNvPr id="0" name=""/>
        <dsp:cNvSpPr/>
      </dsp:nvSpPr>
      <dsp:spPr>
        <a:xfrm>
          <a:off x="415323" y="932922"/>
          <a:ext cx="755871" cy="7551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357B3-19A8-4BA3-9B0B-6847BCF90B88}">
      <dsp:nvSpPr>
        <dsp:cNvPr id="0" name=""/>
        <dsp:cNvSpPr/>
      </dsp:nvSpPr>
      <dsp:spPr>
        <a:xfrm>
          <a:off x="1586518" y="624004"/>
          <a:ext cx="2543400" cy="137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448" tIns="145448" rIns="145448" bIns="145448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5.7 M€</a:t>
          </a:r>
          <a:br>
            <a:rPr lang="es-ES" sz="2800" b="1" kern="1200" dirty="0"/>
          </a:br>
          <a:r>
            <a:rPr lang="es-ES" sz="2100" kern="1200" dirty="0"/>
            <a:t>en proyectos  activos</a:t>
          </a:r>
          <a:endParaRPr lang="en-US" sz="2100" b="1" kern="1200" dirty="0"/>
        </a:p>
      </dsp:txBody>
      <dsp:txXfrm>
        <a:off x="1586518" y="624004"/>
        <a:ext cx="2543400" cy="1374311"/>
      </dsp:txXfrm>
    </dsp:sp>
    <dsp:sp modelId="{4D11E66E-0D65-4FFE-A966-91D40DF674EF}">
      <dsp:nvSpPr>
        <dsp:cNvPr id="0" name=""/>
        <dsp:cNvSpPr/>
      </dsp:nvSpPr>
      <dsp:spPr>
        <a:xfrm>
          <a:off x="4129918" y="624004"/>
          <a:ext cx="1518978" cy="1372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06" tIns="145306" rIns="145306" bIns="14530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ERC, ATRAE,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Nacionales</a:t>
          </a:r>
          <a:r>
            <a:rPr lang="en-US" sz="1400" kern="1200" dirty="0"/>
            <a:t>,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Regionales</a:t>
          </a:r>
          <a:r>
            <a:rPr lang="en-US" sz="1400" kern="1200" dirty="0"/>
            <a:t>,…</a:t>
          </a:r>
        </a:p>
      </dsp:txBody>
      <dsp:txXfrm>
        <a:off x="4129918" y="624004"/>
        <a:ext cx="1518978" cy="1372969"/>
      </dsp:txXfrm>
    </dsp:sp>
    <dsp:sp modelId="{DA8296D3-3D71-4C6B-9119-D7233DEDDA77}">
      <dsp:nvSpPr>
        <dsp:cNvPr id="0" name=""/>
        <dsp:cNvSpPr/>
      </dsp:nvSpPr>
      <dsp:spPr>
        <a:xfrm>
          <a:off x="0" y="2321683"/>
          <a:ext cx="5652000" cy="1372969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79763-288F-4046-895D-28204D366397}">
      <dsp:nvSpPr>
        <dsp:cNvPr id="0" name=""/>
        <dsp:cNvSpPr/>
      </dsp:nvSpPr>
      <dsp:spPr>
        <a:xfrm>
          <a:off x="415323" y="2630601"/>
          <a:ext cx="755871" cy="75513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8370A-196B-419D-B783-64D74562FE9E}">
      <dsp:nvSpPr>
        <dsp:cNvPr id="0" name=""/>
        <dsp:cNvSpPr/>
      </dsp:nvSpPr>
      <dsp:spPr>
        <a:xfrm>
          <a:off x="1586518" y="2321683"/>
          <a:ext cx="2543400" cy="137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448" tIns="145448" rIns="145448" bIns="145448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&gt; 220</a:t>
          </a:r>
          <a:br>
            <a:rPr lang="es-ES" sz="2200" kern="1200" dirty="0"/>
          </a:br>
          <a:r>
            <a:rPr lang="es-ES" sz="2200" kern="1200" dirty="0"/>
            <a:t>Artículos científicos</a:t>
          </a:r>
          <a:br>
            <a:rPr lang="es-ES" sz="2200" kern="1200" dirty="0"/>
          </a:br>
          <a:r>
            <a:rPr lang="es-ES" sz="2200" kern="1200" dirty="0"/>
            <a:t>(5 años)</a:t>
          </a:r>
          <a:endParaRPr lang="en-US" sz="2200" kern="1200" dirty="0"/>
        </a:p>
      </dsp:txBody>
      <dsp:txXfrm>
        <a:off x="1586518" y="2321683"/>
        <a:ext cx="2543400" cy="1374311"/>
      </dsp:txXfrm>
    </dsp:sp>
    <dsp:sp modelId="{8CA237FF-8044-4FFF-BBF3-8D79386987CA}">
      <dsp:nvSpPr>
        <dsp:cNvPr id="0" name=""/>
        <dsp:cNvSpPr/>
      </dsp:nvSpPr>
      <dsp:spPr>
        <a:xfrm>
          <a:off x="4129918" y="2321683"/>
          <a:ext cx="1518978" cy="1372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06" tIns="145306" rIns="145306" bIns="1453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170 conferencias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20 tesis doctorales concluidas</a:t>
          </a:r>
          <a:endParaRPr lang="en-US" sz="1600" kern="1200" dirty="0"/>
        </a:p>
      </dsp:txBody>
      <dsp:txXfrm>
        <a:off x="4129918" y="2321683"/>
        <a:ext cx="1518978" cy="1372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EB29D-3EBC-4974-BCD2-8050743D8013}">
      <dsp:nvSpPr>
        <dsp:cNvPr id="0" name=""/>
        <dsp:cNvSpPr/>
      </dsp:nvSpPr>
      <dsp:spPr>
        <a:xfrm>
          <a:off x="0" y="628698"/>
          <a:ext cx="5652000" cy="129600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06FB6-95EA-42D5-96BA-6DCE06C74161}">
      <dsp:nvSpPr>
        <dsp:cNvPr id="0" name=""/>
        <dsp:cNvSpPr/>
      </dsp:nvSpPr>
      <dsp:spPr>
        <a:xfrm>
          <a:off x="392040" y="993599"/>
          <a:ext cx="712800" cy="7128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248AA-588B-486A-BE2F-28634641C1B9}">
      <dsp:nvSpPr>
        <dsp:cNvPr id="0" name=""/>
        <dsp:cNvSpPr/>
      </dsp:nvSpPr>
      <dsp:spPr>
        <a:xfrm>
          <a:off x="1496880" y="701999"/>
          <a:ext cx="2543400" cy="12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+70</a:t>
          </a:r>
          <a:br>
            <a:rPr lang="es-ES" sz="2500" kern="1200" dirty="0"/>
          </a:br>
          <a:r>
            <a:rPr lang="es-ES" sz="2500" kern="1200" dirty="0"/>
            <a:t>Investigadores</a:t>
          </a:r>
          <a:endParaRPr lang="en-US" sz="2500" kern="1200" dirty="0"/>
        </a:p>
      </dsp:txBody>
      <dsp:txXfrm>
        <a:off x="1496880" y="701999"/>
        <a:ext cx="2543400" cy="1296000"/>
      </dsp:txXfrm>
    </dsp:sp>
    <dsp:sp modelId="{B01CA5B0-1328-47E4-AB31-B55485022F9B}">
      <dsp:nvSpPr>
        <dsp:cNvPr id="0" name=""/>
        <dsp:cNvSpPr/>
      </dsp:nvSpPr>
      <dsp:spPr>
        <a:xfrm>
          <a:off x="4040280" y="701999"/>
          <a:ext cx="1611719" cy="12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+7 </a:t>
          </a:r>
          <a:r>
            <a:rPr lang="en-US" sz="1400" kern="1200" dirty="0" err="1"/>
            <a:t>grupos</a:t>
          </a:r>
          <a:r>
            <a:rPr lang="en-US" sz="1400" kern="1200" dirty="0"/>
            <a:t> de </a:t>
          </a:r>
          <a:r>
            <a:rPr lang="en-US" sz="1400" kern="1200" dirty="0" err="1"/>
            <a:t>investigación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+ 40 </a:t>
          </a:r>
          <a:r>
            <a:rPr lang="en-US" sz="1400" kern="1200" dirty="0" err="1"/>
            <a:t>doctores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+30 PhDs</a:t>
          </a:r>
        </a:p>
      </dsp:txBody>
      <dsp:txXfrm>
        <a:off x="4040280" y="701999"/>
        <a:ext cx="1611719" cy="1296000"/>
      </dsp:txXfrm>
    </dsp:sp>
    <dsp:sp modelId="{B20A2A78-F213-42C3-B4FE-249B86911A41}">
      <dsp:nvSpPr>
        <dsp:cNvPr id="0" name=""/>
        <dsp:cNvSpPr/>
      </dsp:nvSpPr>
      <dsp:spPr>
        <a:xfrm>
          <a:off x="0" y="2322000"/>
          <a:ext cx="5652000" cy="129600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580D1-3534-4A51-A667-CD8F8B704A9A}">
      <dsp:nvSpPr>
        <dsp:cNvPr id="0" name=""/>
        <dsp:cNvSpPr/>
      </dsp:nvSpPr>
      <dsp:spPr>
        <a:xfrm>
          <a:off x="392040" y="2613599"/>
          <a:ext cx="712800" cy="712800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5FC45-227A-4D81-BAE9-1E0C1535C0ED}">
      <dsp:nvSpPr>
        <dsp:cNvPr id="0" name=""/>
        <dsp:cNvSpPr/>
      </dsp:nvSpPr>
      <dsp:spPr>
        <a:xfrm>
          <a:off x="1496880" y="2322000"/>
          <a:ext cx="2543400" cy="12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+ 800 k€</a:t>
          </a:r>
          <a:br>
            <a:rPr lang="es-ES" sz="2200" kern="1200" dirty="0"/>
          </a:br>
          <a:r>
            <a:rPr lang="es-ES" sz="2200" kern="1200" dirty="0"/>
            <a:t>Equipos instalados</a:t>
          </a:r>
          <a:endParaRPr lang="en-US" sz="2200" kern="1200" dirty="0"/>
        </a:p>
      </dsp:txBody>
      <dsp:txXfrm>
        <a:off x="1496880" y="2322000"/>
        <a:ext cx="2543400" cy="1296000"/>
      </dsp:txXfrm>
    </dsp:sp>
    <dsp:sp modelId="{9D062237-256B-4151-8968-27E3E35438F5}">
      <dsp:nvSpPr>
        <dsp:cNvPr id="0" name=""/>
        <dsp:cNvSpPr/>
      </dsp:nvSpPr>
      <dsp:spPr>
        <a:xfrm>
          <a:off x="4040280" y="2322000"/>
          <a:ext cx="1611719" cy="12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3500 </a:t>
          </a:r>
          <a:r>
            <a:rPr lang="es-ES" sz="1400" kern="1200" dirty="0" err="1"/>
            <a:t>cores</a:t>
          </a:r>
          <a:endParaRPr lang="es-E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17 </a:t>
          </a:r>
          <a:r>
            <a:rPr lang="es-ES" sz="1400" kern="1200" dirty="0" err="1"/>
            <a:t>GPUs</a:t>
          </a:r>
          <a:endParaRPr lang="es-E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600 TB</a:t>
          </a:r>
          <a:endParaRPr lang="en-US" sz="1400" kern="1200" dirty="0"/>
        </a:p>
      </dsp:txBody>
      <dsp:txXfrm>
        <a:off x="4040280" y="2322000"/>
        <a:ext cx="1611719" cy="129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F67FA-5265-4BDA-A1B8-493B5078D756}">
      <dsp:nvSpPr>
        <dsp:cNvPr id="0" name=""/>
        <dsp:cNvSpPr/>
      </dsp:nvSpPr>
      <dsp:spPr>
        <a:xfrm>
          <a:off x="285309" y="438518"/>
          <a:ext cx="881402" cy="881402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2904C-7D39-4533-B4B2-45D59AB4F528}">
      <dsp:nvSpPr>
        <dsp:cNvPr id="0" name=""/>
        <dsp:cNvSpPr/>
      </dsp:nvSpPr>
      <dsp:spPr>
        <a:xfrm>
          <a:off x="473149" y="626358"/>
          <a:ext cx="505722" cy="50572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F7D68-F850-41F6-9887-CD8D0CE7A2CC}">
      <dsp:nvSpPr>
        <dsp:cNvPr id="0" name=""/>
        <dsp:cNvSpPr/>
      </dsp:nvSpPr>
      <dsp:spPr>
        <a:xfrm>
          <a:off x="3549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kern="1200">
              <a:solidFill>
                <a:schemeClr val="bg1"/>
              </a:solidFill>
            </a:rPr>
            <a:t>Física Experimental de Altas Energías</a:t>
          </a:r>
          <a:br>
            <a:rPr lang="es-ES" sz="1200" kern="1200">
              <a:solidFill>
                <a:schemeClr val="bg1"/>
              </a:solidFill>
            </a:rPr>
          </a:br>
          <a:endParaRPr lang="en-US" sz="1200" kern="1200">
            <a:solidFill>
              <a:schemeClr val="bg1"/>
            </a:solidFill>
          </a:endParaRPr>
        </a:p>
      </dsp:txBody>
      <dsp:txXfrm>
        <a:off x="3549" y="1594455"/>
        <a:ext cx="1444921" cy="577968"/>
      </dsp:txXfrm>
    </dsp:sp>
    <dsp:sp modelId="{349C7EC0-A659-4A9A-B9F0-6F44C0681837}">
      <dsp:nvSpPr>
        <dsp:cNvPr id="0" name=""/>
        <dsp:cNvSpPr/>
      </dsp:nvSpPr>
      <dsp:spPr>
        <a:xfrm>
          <a:off x="1983092" y="438518"/>
          <a:ext cx="881402" cy="881402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FB264-7B7B-4AC1-B70C-F73D2212BF34}">
      <dsp:nvSpPr>
        <dsp:cNvPr id="0" name=""/>
        <dsp:cNvSpPr/>
      </dsp:nvSpPr>
      <dsp:spPr>
        <a:xfrm>
          <a:off x="2170932" y="626358"/>
          <a:ext cx="505722" cy="505722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49EEB-40E1-40D2-BBAE-9A3EB5412BA9}">
      <dsp:nvSpPr>
        <dsp:cNvPr id="0" name=""/>
        <dsp:cNvSpPr/>
      </dsp:nvSpPr>
      <dsp:spPr>
        <a:xfrm>
          <a:off x="1701333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kern="1200">
              <a:solidFill>
                <a:schemeClr val="bg1"/>
              </a:solidFill>
            </a:rPr>
            <a:t>Biología molecular del </a:t>
          </a:r>
          <a:r>
            <a:rPr lang="es-ES" sz="1200" kern="1200" err="1">
              <a:solidFill>
                <a:schemeClr val="bg1"/>
              </a:solidFill>
            </a:rPr>
            <a:t>cancer</a:t>
          </a:r>
          <a:endParaRPr lang="en-US" sz="1200" kern="1200">
            <a:solidFill>
              <a:schemeClr val="bg1"/>
            </a:solidFill>
          </a:endParaRPr>
        </a:p>
      </dsp:txBody>
      <dsp:txXfrm>
        <a:off x="1701333" y="1594455"/>
        <a:ext cx="1444921" cy="577968"/>
      </dsp:txXfrm>
    </dsp:sp>
    <dsp:sp modelId="{131CACCB-55EA-4191-95F2-3DDA8DC7B636}">
      <dsp:nvSpPr>
        <dsp:cNvPr id="0" name=""/>
        <dsp:cNvSpPr/>
      </dsp:nvSpPr>
      <dsp:spPr>
        <a:xfrm>
          <a:off x="3680876" y="438518"/>
          <a:ext cx="881402" cy="88140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FC719-C09B-4247-B291-59DDCEAA1F91}">
      <dsp:nvSpPr>
        <dsp:cNvPr id="0" name=""/>
        <dsp:cNvSpPr/>
      </dsp:nvSpPr>
      <dsp:spPr>
        <a:xfrm>
          <a:off x="3868715" y="626358"/>
          <a:ext cx="505722" cy="505722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A3271-7741-425D-8D69-7E3E84D917C3}">
      <dsp:nvSpPr>
        <dsp:cNvPr id="0" name=""/>
        <dsp:cNvSpPr/>
      </dsp:nvSpPr>
      <dsp:spPr>
        <a:xfrm>
          <a:off x="3399116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kern="1200" dirty="0">
              <a:solidFill>
                <a:schemeClr val="bg1"/>
              </a:solidFill>
            </a:rPr>
            <a:t>Química Teórica y Computacional de materiales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3399116" y="1594455"/>
        <a:ext cx="1444921" cy="577968"/>
      </dsp:txXfrm>
    </dsp:sp>
    <dsp:sp modelId="{EC221929-F487-496C-8B22-D07D77994A94}">
      <dsp:nvSpPr>
        <dsp:cNvPr id="0" name=""/>
        <dsp:cNvSpPr/>
      </dsp:nvSpPr>
      <dsp:spPr>
        <a:xfrm>
          <a:off x="5378659" y="438518"/>
          <a:ext cx="881402" cy="881402"/>
        </a:xfrm>
        <a:prstGeom prst="ellipse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46957-897D-420F-9634-86CDCC4CECE1}">
      <dsp:nvSpPr>
        <dsp:cNvPr id="0" name=""/>
        <dsp:cNvSpPr/>
      </dsp:nvSpPr>
      <dsp:spPr>
        <a:xfrm>
          <a:off x="5566499" y="626358"/>
          <a:ext cx="505722" cy="505722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3169A-F1B7-4AA0-A4D6-B5F96EFDB316}">
      <dsp:nvSpPr>
        <dsp:cNvPr id="0" name=""/>
        <dsp:cNvSpPr/>
      </dsp:nvSpPr>
      <dsp:spPr>
        <a:xfrm>
          <a:off x="5096899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 err="1">
              <a:solidFill>
                <a:schemeClr val="bg1"/>
              </a:solidFill>
            </a:rPr>
            <a:t>Química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Teórica</a:t>
          </a:r>
          <a:r>
            <a:rPr lang="en-US" sz="1200" kern="1200" dirty="0">
              <a:solidFill>
                <a:schemeClr val="bg1"/>
              </a:solidFill>
            </a:rPr>
            <a:t> y </a:t>
          </a:r>
          <a:r>
            <a:rPr lang="en-US" sz="1200" kern="1200" dirty="0" err="1">
              <a:solidFill>
                <a:schemeClr val="bg1"/>
              </a:solidFill>
            </a:rPr>
            <a:t>Computacional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5096899" y="1594455"/>
        <a:ext cx="1444921" cy="577968"/>
      </dsp:txXfrm>
    </dsp:sp>
    <dsp:sp modelId="{36A6EAD8-0269-4D16-A9D1-81D917751F4A}">
      <dsp:nvSpPr>
        <dsp:cNvPr id="0" name=""/>
        <dsp:cNvSpPr/>
      </dsp:nvSpPr>
      <dsp:spPr>
        <a:xfrm>
          <a:off x="7076442" y="438518"/>
          <a:ext cx="881402" cy="88140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D04E5-A798-4CFB-9A50-64FA3822DC05}">
      <dsp:nvSpPr>
        <dsp:cNvPr id="0" name=""/>
        <dsp:cNvSpPr/>
      </dsp:nvSpPr>
      <dsp:spPr>
        <a:xfrm>
          <a:off x="7264282" y="626358"/>
          <a:ext cx="505722" cy="50572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42486-18F4-4A98-8CC5-4A6493909BA8}">
      <dsp:nvSpPr>
        <dsp:cNvPr id="0" name=""/>
        <dsp:cNvSpPr/>
      </dsp:nvSpPr>
      <dsp:spPr>
        <a:xfrm>
          <a:off x="6794682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kern="1200" dirty="0">
              <a:solidFill>
                <a:schemeClr val="bg1"/>
              </a:solidFill>
            </a:rPr>
            <a:t>Ciencia de materiales computacional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6794682" y="1594455"/>
        <a:ext cx="1444921" cy="577968"/>
      </dsp:txXfrm>
    </dsp:sp>
    <dsp:sp modelId="{62794962-FDFB-4936-9CB0-A6349EE24B92}">
      <dsp:nvSpPr>
        <dsp:cNvPr id="0" name=""/>
        <dsp:cNvSpPr/>
      </dsp:nvSpPr>
      <dsp:spPr>
        <a:xfrm>
          <a:off x="8774225" y="438518"/>
          <a:ext cx="881402" cy="881402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75AB3-5AE2-4BC9-9CDE-315EA821C373}">
      <dsp:nvSpPr>
        <dsp:cNvPr id="0" name=""/>
        <dsp:cNvSpPr/>
      </dsp:nvSpPr>
      <dsp:spPr>
        <a:xfrm>
          <a:off x="8962065" y="626358"/>
          <a:ext cx="505722" cy="50572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A2874-C776-4106-9F2F-685A0C00A7FC}">
      <dsp:nvSpPr>
        <dsp:cNvPr id="0" name=""/>
        <dsp:cNvSpPr/>
      </dsp:nvSpPr>
      <dsp:spPr>
        <a:xfrm>
          <a:off x="8492465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 err="1">
              <a:solidFill>
                <a:schemeClr val="bg1"/>
              </a:solidFill>
            </a:rPr>
            <a:t>Física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teórica</a:t>
          </a:r>
          <a:r>
            <a:rPr lang="en-US" sz="1200" kern="1200" dirty="0">
              <a:solidFill>
                <a:schemeClr val="bg1"/>
              </a:solidFill>
            </a:rPr>
            <a:t> de la </a:t>
          </a:r>
          <a:r>
            <a:rPr lang="en-US" sz="1200" kern="1200" dirty="0" err="1">
              <a:solidFill>
                <a:schemeClr val="bg1"/>
              </a:solidFill>
            </a:rPr>
            <a:t>materia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condensada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8492465" y="1594455"/>
        <a:ext cx="1444921" cy="577968"/>
      </dsp:txXfrm>
    </dsp:sp>
    <dsp:sp modelId="{27DBBD0F-DEB2-4415-B10F-31815F0216EF}">
      <dsp:nvSpPr>
        <dsp:cNvPr id="0" name=""/>
        <dsp:cNvSpPr/>
      </dsp:nvSpPr>
      <dsp:spPr>
        <a:xfrm>
          <a:off x="10472008" y="438518"/>
          <a:ext cx="881402" cy="881402"/>
        </a:xfrm>
        <a:prstGeom prst="ellipse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6EBB2-A66D-4D09-97A4-2669870A4972}">
      <dsp:nvSpPr>
        <dsp:cNvPr id="0" name=""/>
        <dsp:cNvSpPr/>
      </dsp:nvSpPr>
      <dsp:spPr>
        <a:xfrm>
          <a:off x="10659848" y="626358"/>
          <a:ext cx="505722" cy="50572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6C50F-5834-4D81-9402-5DA0DFE32B82}">
      <dsp:nvSpPr>
        <dsp:cNvPr id="0" name=""/>
        <dsp:cNvSpPr/>
      </dsp:nvSpPr>
      <dsp:spPr>
        <a:xfrm>
          <a:off x="10190249" y="1594455"/>
          <a:ext cx="1444921" cy="57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 err="1">
              <a:solidFill>
                <a:schemeClr val="bg1"/>
              </a:solidFill>
            </a:rPr>
            <a:t>Modelización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Matemática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Aplicada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10190249" y="1594455"/>
        <a:ext cx="1444921" cy="577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10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537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3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84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69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19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58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93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52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25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0DFDD7-90A9-1688-9B25-AB86F0737641}"/>
              </a:ext>
            </a:extLst>
          </p:cNvPr>
          <p:cNvSpPr/>
          <p:nvPr userDrawn="1"/>
        </p:nvSpPr>
        <p:spPr>
          <a:xfrm>
            <a:off x="0" y="-1"/>
            <a:ext cx="12192000" cy="181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501600" y="365125"/>
            <a:ext cx="85971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61F1-BD52-4B35-A104-CF2458C4B933}" type="datetimeFigureOut">
              <a:rPr lang="es-ES" smtClean="0"/>
              <a:t>26/06/2024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D6F2-25ED-4895-B574-8EEF8F4AF66B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865E0B-7226-0F1C-7D3E-4E15AD430D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53" y="214396"/>
            <a:ext cx="2083149" cy="15358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312F78-A83F-0C5E-D866-D635DC92BF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" y="1030698"/>
            <a:ext cx="1410497" cy="1396832"/>
          </a:xfrm>
          <a:prstGeom prst="rect">
            <a:avLst/>
          </a:prstGeom>
        </p:spPr>
      </p:pic>
      <p:sp>
        <p:nvSpPr>
          <p:cNvPr id="10" name="Título 3">
            <a:extLst>
              <a:ext uri="{FF2B5EF4-FFF2-40B4-BE49-F238E27FC236}">
                <a16:creationId xmlns:a16="http://schemas.microsoft.com/office/drawing/2014/main" id="{7E787AFC-41B3-747F-2039-F9844EB1A42D}"/>
              </a:ext>
            </a:extLst>
          </p:cNvPr>
          <p:cNvSpPr txBox="1">
            <a:spLocks/>
          </p:cNvSpPr>
          <p:nvPr userDrawn="1"/>
        </p:nvSpPr>
        <p:spPr>
          <a:xfrm>
            <a:off x="30368" y="143028"/>
            <a:ext cx="1346874" cy="1013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9600" b="1">
                <a:solidFill>
                  <a:srgbClr val="0033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s-ES" sz="9600" b="1" baseline="30000">
                <a:solidFill>
                  <a:srgbClr val="0033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lang="es-ES" sz="9600" b="1" baseline="30000" dirty="0">
              <a:solidFill>
                <a:srgbClr val="00338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0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hyperlink" Target="https://indico.uniovi.es/event/3/contributions/44/attachments/10/16/Kilian%20P%C3%A9rez%20-%20El%20CPD%20del%20C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53" y="214396"/>
            <a:ext cx="2083149" cy="1535862"/>
          </a:xfrm>
          <a:prstGeom prst="rect">
            <a:avLst/>
          </a:prstGeom>
        </p:spPr>
      </p:pic>
      <p:sp>
        <p:nvSpPr>
          <p:cNvPr id="8" name="Título 3"/>
          <p:cNvSpPr txBox="1">
            <a:spLocks/>
          </p:cNvSpPr>
          <p:nvPr/>
        </p:nvSpPr>
        <p:spPr>
          <a:xfrm>
            <a:off x="64008" y="2313433"/>
            <a:ext cx="6843688" cy="4530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El Centro de Computación Científica</a:t>
            </a:r>
          </a:p>
        </p:txBody>
      </p:sp>
      <p:sp>
        <p:nvSpPr>
          <p:cNvPr id="21" name="Título 20">
            <a:extLst>
              <a:ext uri="{FF2B5EF4-FFF2-40B4-BE49-F238E27FC236}">
                <a16:creationId xmlns:a16="http://schemas.microsoft.com/office/drawing/2014/main" id="{D62A587C-665F-DA19-2704-A0180B60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3ª Jornada del C</a:t>
            </a:r>
            <a:r>
              <a:rPr lang="es-ES" sz="6000" b="1" baseline="3000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lang="es-ES" sz="6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3341D-FDDB-99A9-3C43-B5EB6AAF2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3" t="5129" r="15804"/>
          <a:stretch/>
        </p:blipFill>
        <p:spPr>
          <a:xfrm>
            <a:off x="7004564" y="1841416"/>
            <a:ext cx="5177337" cy="50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97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AB8A7-7E44-C0B6-C80E-ED4B41AB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Conclusiones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8AB7665-4584-2360-2E93-7B8A3CF39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156" y="1887168"/>
            <a:ext cx="10282138" cy="188716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</a:t>
            </a:r>
            <a:r>
              <a:rPr lang="es-ES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ha consolidado como una </a:t>
            </a:r>
            <a:r>
              <a:rPr lang="es-ES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esencial</a:t>
            </a:r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s-E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creciente número de grupos de investigación</a:t>
            </a:r>
          </a:p>
          <a:p>
            <a:pPr lvl="1" algn="just">
              <a:lnSpc>
                <a:spcPct val="110000"/>
              </a:lnSpc>
              <a:spcAft>
                <a:spcPts val="800"/>
              </a:spcAft>
            </a:pP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grupos </a:t>
            </a:r>
            <a:r>
              <a:rPr lang="es-ES" sz="1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colaboran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1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comparten información y recursos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además del ahorro de espacio, energía y equipamiento común</a:t>
            </a:r>
          </a:p>
          <a:p>
            <a:pPr lvl="1" algn="just">
              <a:lnSpc>
                <a:spcPct val="110000"/>
              </a:lnSpc>
              <a:spcAft>
                <a:spcPts val="800"/>
              </a:spcAft>
            </a:pP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Excelente valoración por parte de sus usuarios con importante demanda por parte de nuevos grupos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213A3D39-F57B-32A3-69BD-E0CCA2EBBC33}"/>
              </a:ext>
            </a:extLst>
          </p:cNvPr>
          <p:cNvSpPr txBox="1">
            <a:spLocks/>
          </p:cNvSpPr>
          <p:nvPr/>
        </p:nvSpPr>
        <p:spPr>
          <a:xfrm>
            <a:off x="0" y="3816626"/>
            <a:ext cx="12046226" cy="30413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computación de altas prestaciones desarrollada en el C</a:t>
            </a:r>
            <a:r>
              <a:rPr lang="es-ES" sz="20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constituye una </a:t>
            </a:r>
            <a:r>
              <a:rPr lang="es-ES" sz="20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necesidad creciente, transversal y cada vez más universal de numerosos grupos de investigación</a:t>
            </a: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Universidad de Oviedo</a:t>
            </a:r>
            <a:endParaRPr lang="es-ES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  <a:spcAft>
                <a:spcPts val="800"/>
              </a:spcAf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demanda de espacio y las previsiones para el próximo año indican un aumento de recursos del ~50% </a:t>
            </a:r>
          </a:p>
          <a:p>
            <a:pPr lvl="1" algn="just">
              <a:lnSpc>
                <a:spcPct val="110000"/>
              </a:lnSpc>
              <a:spcAft>
                <a:spcPts val="800"/>
              </a:spcAft>
            </a:pPr>
            <a:r>
              <a:rPr lang="es-E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Fundamental para el crecimiento de otras áreas emergentes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capacidad de mantener y aumentar el liderazgo que ha mostrado la Universidad de Oviedo en la aplicación de estas tecnologías de computación dependerá en gran medida de la capacidad de mejorar y consolidar el C</a:t>
            </a:r>
            <a:r>
              <a:rPr lang="es-ES" sz="20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ES" sz="2000" dirty="0">
                <a:solidFill>
                  <a:schemeClr val="bg1"/>
                </a:solidFill>
              </a:rPr>
              <a:t>A medio plazo creemos que el C</a:t>
            </a:r>
            <a:r>
              <a:rPr lang="es-ES" sz="2000" baseline="30000" dirty="0">
                <a:solidFill>
                  <a:schemeClr val="bg1"/>
                </a:solidFill>
              </a:rPr>
              <a:t>3</a:t>
            </a:r>
            <a:r>
              <a:rPr lang="es-ES" sz="2000" dirty="0">
                <a:solidFill>
                  <a:schemeClr val="bg1"/>
                </a:solidFill>
              </a:rPr>
              <a:t> podría evolucionar hacia un </a:t>
            </a:r>
            <a:r>
              <a:rPr lang="es-ES" sz="2000" b="1" dirty="0">
                <a:solidFill>
                  <a:schemeClr val="accent4"/>
                </a:solidFill>
              </a:rPr>
              <a:t>centro de computación de carácter regional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6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agen que contiene edificio, tren, grande, parado&#10;&#10;Descripción generada automáticamente">
            <a:extLst>
              <a:ext uri="{FF2B5EF4-FFF2-40B4-BE49-F238E27FC236}">
                <a16:creationId xmlns:a16="http://schemas.microsoft.com/office/drawing/2014/main" id="{13824126-9B4D-556F-E5C3-3EAC9E8EB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84" y="2227634"/>
            <a:ext cx="4394512" cy="43945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CBC44D-AF03-880F-67ED-603F237E8F3A}"/>
              </a:ext>
            </a:extLst>
          </p:cNvPr>
          <p:cNvSpPr txBox="1"/>
          <p:nvPr/>
        </p:nvSpPr>
        <p:spPr>
          <a:xfrm>
            <a:off x="4373827" y="16364"/>
            <a:ext cx="8293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dirty="0">
                <a:ln w="0"/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Star Jedi" panose="040B0000000000000000" pitchFamily="82" charset="0"/>
              </a:rPr>
              <a:t>o</a:t>
            </a:r>
            <a:endParaRPr lang="es-ES" sz="9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308C05-7B24-B0E2-61D5-C563AFB01A39}"/>
              </a:ext>
            </a:extLst>
          </p:cNvPr>
          <p:cNvSpPr txBox="1"/>
          <p:nvPr/>
        </p:nvSpPr>
        <p:spPr>
          <a:xfrm>
            <a:off x="1884794" y="16364"/>
            <a:ext cx="26839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dirty="0">
                <a:ln w="0"/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Star Jedi" panose="040B0000000000000000" pitchFamily="82" charset="0"/>
              </a:rPr>
              <a:t>c3p</a:t>
            </a:r>
            <a:endParaRPr lang="es-ES" sz="9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23EED50-9A50-5076-34E7-B7A921332DEE}"/>
              </a:ext>
            </a:extLst>
          </p:cNvPr>
          <p:cNvSpPr txBox="1"/>
          <p:nvPr/>
        </p:nvSpPr>
        <p:spPr>
          <a:xfrm>
            <a:off x="8712548" y="0"/>
            <a:ext cx="8293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dirty="0">
                <a:ln w="0"/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Star Jedi" panose="040B0000000000000000" pitchFamily="82" charset="0"/>
              </a:rPr>
              <a:t>A</a:t>
            </a:r>
            <a:endParaRPr lang="es-ES" sz="96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543AF1-BF8F-72EF-0701-252C587FC2E1}"/>
              </a:ext>
            </a:extLst>
          </p:cNvPr>
          <p:cNvSpPr txBox="1"/>
          <p:nvPr/>
        </p:nvSpPr>
        <p:spPr>
          <a:xfrm>
            <a:off x="6350218" y="0"/>
            <a:ext cx="26839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dirty="0">
                <a:ln w="0"/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Star Jedi" panose="040B0000000000000000" pitchFamily="82" charset="0"/>
              </a:rPr>
              <a:t>c</a:t>
            </a:r>
            <a:r>
              <a:rPr lang="es-ES" sz="9600" baseline="30000" dirty="0">
                <a:ln w="0"/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Star Jedi" panose="040B0000000000000000" pitchFamily="82" charset="0"/>
              </a:rPr>
              <a:t>3</a:t>
            </a:r>
            <a:r>
              <a:rPr lang="es-ES" sz="9600" dirty="0">
                <a:ln w="0"/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Star Jedi" panose="040B0000000000000000" pitchFamily="82" charset="0"/>
              </a:rPr>
              <a:t>p</a:t>
            </a:r>
            <a:endParaRPr lang="es-ES" sz="9600" dirty="0"/>
          </a:p>
        </p:txBody>
      </p:sp>
      <p:pic>
        <p:nvPicPr>
          <p:cNvPr id="1026" name="Picture 2" descr="Montera picona adulto bordada y con escarapela">
            <a:extLst>
              <a:ext uri="{FF2B5EF4-FFF2-40B4-BE49-F238E27FC236}">
                <a16:creationId xmlns:a16="http://schemas.microsoft.com/office/drawing/2014/main" id="{91D84438-6DF2-5080-6441-E56168B71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74" y="1806972"/>
            <a:ext cx="1282106" cy="9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340AF8C-3A6A-4C04-08AD-D594AE0C6949}"/>
              </a:ext>
            </a:extLst>
          </p:cNvPr>
          <p:cNvSpPr txBox="1"/>
          <p:nvPr/>
        </p:nvSpPr>
        <p:spPr>
          <a:xfrm>
            <a:off x="6006830" y="1909584"/>
            <a:ext cx="6036013" cy="2585323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</a:t>
            </a:r>
            <a:b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Computación</a:t>
            </a:r>
            <a:b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0D7E2EE-ECC9-0B0F-FFBB-320EAFFE3CAF}"/>
              </a:ext>
            </a:extLst>
          </p:cNvPr>
          <p:cNvSpPr txBox="1"/>
          <p:nvPr/>
        </p:nvSpPr>
        <p:spPr>
          <a:xfrm>
            <a:off x="6006830" y="3545740"/>
            <a:ext cx="6036013" cy="2585323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b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chemeClr val="accent4"/>
                </a:solidFill>
                <a:latin typeface="Star Jedi" panose="040B0000000000000000" pitchFamily="82" charset="0"/>
                <a:cs typeface="Arial" panose="020B0604020202020204" pitchFamily="34" charset="0"/>
              </a:rPr>
              <a:t>Principado de Asturias</a:t>
            </a:r>
          </a:p>
        </p:txBody>
      </p:sp>
    </p:spTree>
    <p:extLst>
      <p:ext uri="{BB962C8B-B14F-4D97-AF65-F5344CB8AC3E}">
        <p14:creationId xmlns:p14="http://schemas.microsoft.com/office/powerpoint/2010/main" val="104968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AB8A7-7E44-C0B6-C80E-ED4B41AB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Algunas cifras 2024</a:t>
            </a:r>
            <a:endParaRPr lang="es-ES" dirty="0">
              <a:solidFill>
                <a:srgbClr val="0070C0"/>
              </a:solidFill>
            </a:endParaRP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143439A2-EC99-53B5-AE5E-92ECB2AFA8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021327"/>
              </p:ext>
            </p:extLst>
          </p:nvPr>
        </p:nvGraphicFramePr>
        <p:xfrm>
          <a:off x="6238327" y="2315815"/>
          <a:ext cx="5652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9B8A59A6-83B6-FC93-AEF6-EC78AC3CD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270335"/>
              </p:ext>
            </p:extLst>
          </p:nvPr>
        </p:nvGraphicFramePr>
        <p:xfrm>
          <a:off x="152400" y="2315818"/>
          <a:ext cx="5652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8966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AB8A7-7E44-C0B6-C80E-ED4B41AB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170" y="365125"/>
            <a:ext cx="8104583" cy="1325563"/>
          </a:xfrm>
        </p:spPr>
        <p:txBody>
          <a:bodyPr/>
          <a:lstStyle/>
          <a:p>
            <a:pPr algn="ctr"/>
            <a:r>
              <a:rPr lang="es-ES" b="1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Miembros del Centro de Computación Científica</a:t>
            </a:r>
            <a:endParaRPr lang="es-ES">
              <a:solidFill>
                <a:schemeClr val="accent5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F7ABE2-BE8F-F435-E4CA-986D5DCA4FB0}"/>
              </a:ext>
            </a:extLst>
          </p:cNvPr>
          <p:cNvSpPr txBox="1"/>
          <p:nvPr/>
        </p:nvSpPr>
        <p:spPr>
          <a:xfrm>
            <a:off x="1405073" y="1877301"/>
            <a:ext cx="10227749" cy="2315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s-ES" sz="3200" b="1" dirty="0">
                <a:solidFill>
                  <a:srgbClr val="FFC000"/>
                </a:solidFill>
              </a:rPr>
              <a:t>7 </a:t>
            </a:r>
            <a:r>
              <a:rPr lang="es-ES" sz="2000" dirty="0">
                <a:solidFill>
                  <a:schemeClr val="bg1"/>
                </a:solidFill>
              </a:rPr>
              <a:t>(+ 1, pronto)</a:t>
            </a:r>
            <a:r>
              <a:rPr lang="es-ES" sz="3200" b="1" dirty="0">
                <a:solidFill>
                  <a:schemeClr val="bg1"/>
                </a:solidFill>
              </a:rPr>
              <a:t> grupos de investigación </a:t>
            </a:r>
            <a:r>
              <a:rPr lang="es-ES" sz="3200" b="1" dirty="0">
                <a:solidFill>
                  <a:srgbClr val="FFC000"/>
                </a:solidFill>
              </a:rPr>
              <a:t>muy </a:t>
            </a:r>
            <a:r>
              <a:rPr lang="es-ES" sz="3200" b="1" dirty="0">
                <a:solidFill>
                  <a:schemeClr val="bg1"/>
                </a:solidFill>
              </a:rPr>
              <a:t>activos</a:t>
            </a:r>
            <a:br>
              <a:rPr lang="es-ES" sz="3200" b="1" dirty="0">
                <a:solidFill>
                  <a:schemeClr val="bg1"/>
                </a:solidFill>
              </a:rPr>
            </a:br>
            <a:r>
              <a:rPr lang="es-ES" sz="3200" b="1" dirty="0">
                <a:solidFill>
                  <a:schemeClr val="bg1"/>
                </a:solidFill>
              </a:rPr>
              <a:t> y con una </a:t>
            </a:r>
            <a:r>
              <a:rPr lang="es-ES" sz="3200" b="1" dirty="0">
                <a:solidFill>
                  <a:srgbClr val="FFC000"/>
                </a:solidFill>
              </a:rPr>
              <a:t>importante proyección científica</a:t>
            </a:r>
          </a:p>
          <a:p>
            <a:pPr algn="ctr">
              <a:lnSpc>
                <a:spcPct val="120000"/>
              </a:lnSpc>
            </a:pPr>
            <a:endParaRPr lang="es-ES" sz="1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</a:rPr>
              <a:t>Intensa producción científica</a:t>
            </a:r>
          </a:p>
          <a:p>
            <a:pPr algn="ctr"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</a:rPr>
              <a:t>Extensa experiencia en computación científica y relación con la RES</a:t>
            </a:r>
          </a:p>
        </p:txBody>
      </p:sp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id="{27D8960F-6E12-7BDD-8A2B-2BA4ABFA3A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829962"/>
              </p:ext>
            </p:extLst>
          </p:nvPr>
        </p:nvGraphicFramePr>
        <p:xfrm>
          <a:off x="268357" y="3928507"/>
          <a:ext cx="11638721" cy="2610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5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3C586CA-0CB5-8693-F8CC-F27E4D9B9706}"/>
              </a:ext>
            </a:extLst>
          </p:cNvPr>
          <p:cNvSpPr/>
          <p:nvPr/>
        </p:nvSpPr>
        <p:spPr>
          <a:xfrm>
            <a:off x="5828610" y="5430457"/>
            <a:ext cx="6104964" cy="1299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0AB8A7-7E44-C0B6-C80E-ED4B41AB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170" y="365125"/>
            <a:ext cx="8104583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Colaboración Regional, Nacional e Internacional</a:t>
            </a:r>
            <a:endParaRPr lang="es-ES" dirty="0">
              <a:solidFill>
                <a:srgbClr val="00B0F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5D6B58-87F7-D549-6EA9-DC2EE37D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610" y="4210462"/>
            <a:ext cx="6104964" cy="11200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Actividades formativas de </a:t>
            </a:r>
            <a:r>
              <a:rPr lang="es-ES" sz="2400" dirty="0">
                <a:solidFill>
                  <a:srgbClr val="FFC000"/>
                </a:solidFill>
              </a:rPr>
              <a:t>interés para la comunidad científica y empresarial</a:t>
            </a:r>
            <a:br>
              <a:rPr lang="es-ES" sz="2400" dirty="0">
                <a:solidFill>
                  <a:srgbClr val="FFC000"/>
                </a:solidFill>
              </a:rPr>
            </a:br>
            <a:endParaRPr lang="es-ES" sz="2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E44A2A5D-BFB5-076F-6795-5C93EE6B5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58" y="4343050"/>
            <a:ext cx="1947776" cy="9933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C5FF8F2-5243-BBD1-25AE-E6DDDE20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26" y="5679807"/>
            <a:ext cx="1837007" cy="993366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424E6ED-3331-1B01-5230-DA36EB32C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41" y="4141435"/>
            <a:ext cx="1627099" cy="1011070"/>
          </a:xfrm>
          <a:prstGeom prst="rect">
            <a:avLst/>
          </a:prstGeom>
        </p:spPr>
      </p:pic>
      <p:pic>
        <p:nvPicPr>
          <p:cNvPr id="17" name="Imagen 1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E5DA743-8CD4-2458-2CCC-ADE9670FEC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2" t="-3325" r="-2644" b="-5462"/>
          <a:stretch/>
        </p:blipFill>
        <p:spPr>
          <a:xfrm>
            <a:off x="3063798" y="5454421"/>
            <a:ext cx="1884804" cy="1011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9C3C4B0-D9B5-0D3D-576C-FD93F77AD854}"/>
              </a:ext>
            </a:extLst>
          </p:cNvPr>
          <p:cNvSpPr txBox="1"/>
          <p:nvPr/>
        </p:nvSpPr>
        <p:spPr>
          <a:xfrm>
            <a:off x="133433" y="2677103"/>
            <a:ext cx="5577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Representación de centros e institutos de investigación de la </a:t>
            </a:r>
            <a:r>
              <a:rPr lang="es-ES" sz="2400" b="1" dirty="0">
                <a:solidFill>
                  <a:srgbClr val="FFC000"/>
                </a:solidFill>
              </a:rPr>
              <a:t>Universidad de Oviedo</a:t>
            </a:r>
            <a:r>
              <a:rPr lang="es-ES" sz="2400" dirty="0">
                <a:solidFill>
                  <a:srgbClr val="92D050"/>
                </a:solidFill>
              </a:rPr>
              <a:t>, </a:t>
            </a:r>
            <a:r>
              <a:rPr lang="es-ES" sz="2400" dirty="0">
                <a:solidFill>
                  <a:schemeClr val="bg1"/>
                </a:solidFill>
              </a:rPr>
              <a:t>el</a:t>
            </a:r>
            <a:r>
              <a:rPr lang="es-ES" sz="2400" dirty="0">
                <a:solidFill>
                  <a:srgbClr val="92D050"/>
                </a:solidFill>
              </a:rPr>
              <a:t> </a:t>
            </a:r>
            <a:r>
              <a:rPr lang="es-ES" sz="2400" b="1" dirty="0">
                <a:solidFill>
                  <a:srgbClr val="FFC000"/>
                </a:solidFill>
              </a:rPr>
              <a:t>CSIC</a:t>
            </a:r>
            <a:r>
              <a:rPr lang="es-ES" sz="2400" dirty="0">
                <a:solidFill>
                  <a:srgbClr val="92D050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y el </a:t>
            </a:r>
            <a:r>
              <a:rPr lang="es-ES" sz="2400" b="1" dirty="0">
                <a:solidFill>
                  <a:srgbClr val="FFC000"/>
                </a:solidFill>
              </a:rPr>
              <a:t>Principado de Asturias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8A95148-706B-35FA-EF5E-F99D09AD5951}"/>
              </a:ext>
            </a:extLst>
          </p:cNvPr>
          <p:cNvSpPr txBox="1"/>
          <p:nvPr/>
        </p:nvSpPr>
        <p:spPr>
          <a:xfrm>
            <a:off x="3732027" y="1810358"/>
            <a:ext cx="8459973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sz="2400">
                <a:solidFill>
                  <a:schemeClr val="bg1"/>
                </a:solidFill>
              </a:rPr>
              <a:t>Grupos integrados en </a:t>
            </a:r>
            <a:r>
              <a:rPr lang="es-ES" sz="2400" b="1">
                <a:solidFill>
                  <a:srgbClr val="FFC000"/>
                </a:solidFill>
              </a:rPr>
              <a:t>colaboraciones nacionales e internacionales</a:t>
            </a:r>
          </a:p>
        </p:txBody>
      </p:sp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F014E30E-2041-22E4-5D7C-6F0F476D7C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842" y="2373463"/>
            <a:ext cx="758300" cy="734025"/>
          </a:xfrm>
          <a:prstGeom prst="rect">
            <a:avLst/>
          </a:prstGeom>
        </p:spPr>
      </p:pic>
      <p:pic>
        <p:nvPicPr>
          <p:cNvPr id="25" name="Imagen 2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BF4EB3B-E352-6796-F662-99F9FC1A2C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187" y="2413674"/>
            <a:ext cx="1004440" cy="586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858B4-0B55-C334-7285-1B8FDC7F8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456" y="2447438"/>
            <a:ext cx="2162175" cy="409575"/>
          </a:xfrm>
          <a:prstGeom prst="rect">
            <a:avLst/>
          </a:prstGeom>
        </p:spPr>
      </p:pic>
      <p:pic>
        <p:nvPicPr>
          <p:cNvPr id="5" name="Picture 4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5CDCF20-4B5B-C716-F5FB-24CE390D4E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456" y="2941474"/>
            <a:ext cx="2113375" cy="688505"/>
          </a:xfrm>
          <a:prstGeom prst="rect">
            <a:avLst/>
          </a:prstGeom>
        </p:spPr>
      </p:pic>
      <p:pic>
        <p:nvPicPr>
          <p:cNvPr id="7" name="Picture 6" descr="A black background with orange ribbon&#10;&#10;Description automatically generated">
            <a:extLst>
              <a:ext uri="{FF2B5EF4-FFF2-40B4-BE49-F238E27FC236}">
                <a16:creationId xmlns:a16="http://schemas.microsoft.com/office/drawing/2014/main" id="{179EEBD1-0AD0-4A4E-605A-08BBA642E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188" y="5463565"/>
            <a:ext cx="1484220" cy="623608"/>
          </a:xfrm>
          <a:prstGeom prst="rect">
            <a:avLst/>
          </a:prstGeom>
        </p:spPr>
      </p:pic>
      <p:pic>
        <p:nvPicPr>
          <p:cNvPr id="8" name="Picture 7" descr="A black background with red letters&#10;&#10;Description automatically generated">
            <a:extLst>
              <a:ext uri="{FF2B5EF4-FFF2-40B4-BE49-F238E27FC236}">
                <a16:creationId xmlns:a16="http://schemas.microsoft.com/office/drawing/2014/main" id="{A507DC54-C603-E84C-84E8-E4E5A666C0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3760" y="5461605"/>
            <a:ext cx="2071968" cy="618565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1A3ABE98-25B3-E922-F3E6-E2CC6FD9DCE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437" y="5463057"/>
            <a:ext cx="1111625" cy="624626"/>
          </a:xfrm>
          <a:prstGeom prst="rect">
            <a:avLst/>
          </a:prstGeom>
        </p:spPr>
      </p:pic>
      <p:pic>
        <p:nvPicPr>
          <p:cNvPr id="11" name="Picture 10" descr="A colorful logo with a black background&#10;&#10;Description automatically generated">
            <a:extLst>
              <a:ext uri="{FF2B5EF4-FFF2-40B4-BE49-F238E27FC236}">
                <a16:creationId xmlns:a16="http://schemas.microsoft.com/office/drawing/2014/main" id="{6CEA924B-027D-E33E-C9E3-5D6B52D8E63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931" y="6171634"/>
            <a:ext cx="905437" cy="48942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9CA709E-030A-BAC7-4623-41573A5B5D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2054" y="6211278"/>
            <a:ext cx="2194673" cy="401171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D1331BDD-085E-90B6-53E7-32AFA2271CA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167" y="6132594"/>
            <a:ext cx="1577791" cy="477854"/>
          </a:xfrm>
          <a:prstGeom prst="rect">
            <a:avLst/>
          </a:prstGeom>
        </p:spPr>
      </p:pic>
      <p:pic>
        <p:nvPicPr>
          <p:cNvPr id="20" name="Imagen 1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195D09F-0DFF-2F5A-21A9-FD5800B888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474" y="3277268"/>
            <a:ext cx="1627100" cy="694229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25922832-DF18-034D-70E6-471307E45B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208" y="2351377"/>
            <a:ext cx="806001" cy="806001"/>
          </a:xfrm>
          <a:prstGeom prst="rect">
            <a:avLst/>
          </a:prstGeom>
        </p:spPr>
      </p:pic>
      <p:pic>
        <p:nvPicPr>
          <p:cNvPr id="28" name="Imagen 2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1DE94A9-E61D-E466-F7C4-DE4B10565E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261" y="3205309"/>
            <a:ext cx="1340418" cy="80312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30CCBB0-E5B1-B45D-F26B-F141CCDC61CC}"/>
              </a:ext>
            </a:extLst>
          </p:cNvPr>
          <p:cNvSpPr txBox="1"/>
          <p:nvPr/>
        </p:nvSpPr>
        <p:spPr>
          <a:xfrm>
            <a:off x="5828610" y="5019018"/>
            <a:ext cx="6104964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2000" b="1" dirty="0">
                <a:solidFill>
                  <a:srgbClr val="7030A0"/>
                </a:solidFill>
              </a:rPr>
              <a:t>Máster en Computación Científica de Altas Prestaciones</a:t>
            </a:r>
            <a:endParaRPr lang="es-ES" sz="2000" dirty="0">
              <a:solidFill>
                <a:srgbClr val="7030A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1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AB8A7-7E44-C0B6-C80E-ED4B41AB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596" y="365125"/>
            <a:ext cx="7868157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El centro y su equipamiento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5D6B58-87F7-D549-6EA9-DC2EE37D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59" y="2412460"/>
            <a:ext cx="7477767" cy="44455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92D050"/>
                </a:solidFill>
              </a:rPr>
              <a:t>CPD </a:t>
            </a:r>
            <a:r>
              <a:rPr lang="es-ES" dirty="0">
                <a:solidFill>
                  <a:schemeClr val="bg1"/>
                </a:solidFill>
              </a:rPr>
              <a:t>con equipamiento común habitual:</a:t>
            </a:r>
          </a:p>
          <a:p>
            <a:pPr lvl="1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Refrigeración, alimentación mantenida, sistema antincendios…</a:t>
            </a:r>
          </a:p>
          <a:p>
            <a:pPr lvl="1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Red 10 </a:t>
            </a:r>
            <a:r>
              <a:rPr lang="es-ES" dirty="0" err="1">
                <a:solidFill>
                  <a:schemeClr val="bg1"/>
                </a:solidFill>
              </a:rPr>
              <a:t>GbE</a:t>
            </a:r>
            <a:r>
              <a:rPr lang="es-ES" dirty="0">
                <a:solidFill>
                  <a:schemeClr val="bg1"/>
                </a:solidFill>
              </a:rPr>
              <a:t>, …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s-ES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>
                <a:solidFill>
                  <a:schemeClr val="bg1"/>
                </a:solidFill>
                <a:sym typeface="Wingdings" panose="05000000000000000000" pitchFamily="2" charset="2"/>
              </a:rPr>
              <a:t>Más detalles técnicos en la 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charla de Kilian del año pasado</a:t>
            </a:r>
            <a:endParaRPr lang="es-ES" b="1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92D050"/>
                </a:solidFill>
              </a:rPr>
              <a:t>7 racks</a:t>
            </a:r>
            <a:r>
              <a:rPr lang="es-ES" dirty="0">
                <a:solidFill>
                  <a:srgbClr val="92D050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disponibles: </a:t>
            </a:r>
            <a:r>
              <a:rPr lang="es-ES" b="1" dirty="0">
                <a:solidFill>
                  <a:srgbClr val="FFC000"/>
                </a:solidFill>
              </a:rPr>
              <a:t>50 % ocupación actual</a:t>
            </a:r>
          </a:p>
          <a:p>
            <a:pPr lvl="1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2 racks al 90%, 1 completamente vacío (se llenará antes de final de año)</a:t>
            </a:r>
          </a:p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92D050"/>
                </a:solidFill>
              </a:rPr>
              <a:t>Equipamiento heterogéneo: </a:t>
            </a:r>
            <a:r>
              <a:rPr lang="es-ES" b="1" dirty="0">
                <a:solidFill>
                  <a:srgbClr val="FFC000"/>
                </a:solidFill>
              </a:rPr>
              <a:t>+ 800 k€</a:t>
            </a:r>
            <a:r>
              <a:rPr lang="es-ES" dirty="0">
                <a:solidFill>
                  <a:schemeClr val="bg1"/>
                </a:solidFill>
              </a:rPr>
              <a:t> </a:t>
            </a:r>
            <a:endParaRPr lang="es-ES" b="1" dirty="0">
              <a:solidFill>
                <a:srgbClr val="92D05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Comprado, mantenido y operado a lo largo de los años por los investigadores locales</a:t>
            </a:r>
          </a:p>
          <a:p>
            <a:pPr lvl="1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Con cargo a sus proyectos de investigación (</a:t>
            </a:r>
            <a:r>
              <a:rPr lang="es-ES" b="1" dirty="0">
                <a:solidFill>
                  <a:srgbClr val="FFC000"/>
                </a:solidFill>
              </a:rPr>
              <a:t>5.7 M€</a:t>
            </a:r>
            <a:r>
              <a:rPr lang="es-E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ECBEAA63-74C6-4EE3-E8DB-9A38C4D136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779" y="1857984"/>
            <a:ext cx="4258867" cy="28599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65F3CF-9DE3-B7EA-E24B-53AF3F2DAD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2" t="36596" r="34287" b="18014"/>
          <a:stretch/>
        </p:blipFill>
        <p:spPr>
          <a:xfrm>
            <a:off x="7818789" y="4913544"/>
            <a:ext cx="1384137" cy="185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D4E51B-7D74-A414-EDAC-EC9CE8896F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279" y="4918855"/>
            <a:ext cx="2752367" cy="18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7BAA2CC-87C0-6388-98C2-0B801DE2304C}"/>
              </a:ext>
            </a:extLst>
          </p:cNvPr>
          <p:cNvSpPr txBox="1"/>
          <p:nvPr/>
        </p:nvSpPr>
        <p:spPr>
          <a:xfrm>
            <a:off x="5198242" y="5103391"/>
            <a:ext cx="6775099" cy="1181414"/>
          </a:xfrm>
          <a:prstGeom prst="rect">
            <a:avLst/>
          </a:prstGeom>
          <a:ln w="76200"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" sz="2000" b="1" dirty="0">
                <a:solidFill>
                  <a:srgbClr val="FFC000"/>
                </a:solidFill>
              </a:rPr>
              <a:t>Éxito de los proyectos completamente ligado al correcto funcionamiento de la computación</a:t>
            </a:r>
          </a:p>
          <a:p>
            <a:pPr algn="just">
              <a:lnSpc>
                <a:spcPct val="150000"/>
              </a:lnSpc>
            </a:pPr>
            <a:r>
              <a:rPr lang="es-E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es-ES" sz="2000" dirty="0">
                <a:solidFill>
                  <a:schemeClr val="bg1"/>
                </a:solidFill>
              </a:rPr>
              <a:t>Y por tanto el éxito en las solicitudes de futuros proyectos</a:t>
            </a:r>
          </a:p>
        </p:txBody>
      </p:sp>
    </p:spTree>
    <p:extLst>
      <p:ext uri="{BB962C8B-B14F-4D97-AF65-F5344CB8AC3E}">
        <p14:creationId xmlns:p14="http://schemas.microsoft.com/office/powerpoint/2010/main" val="36588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AB8A7-7E44-C0B6-C80E-ED4B41AB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accent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Equipamiento de cálculo científico</a:t>
            </a:r>
            <a:endParaRPr lang="es-ES" sz="4000" dirty="0">
              <a:solidFill>
                <a:schemeClr val="accent1"/>
              </a:solidFill>
            </a:endParaRP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8B0E6DB-11DE-70EE-FC11-BDE888586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2848" y="1413288"/>
            <a:ext cx="5157787" cy="823912"/>
          </a:xfrm>
        </p:spPr>
        <p:txBody>
          <a:bodyPr/>
          <a:lstStyle/>
          <a:p>
            <a:r>
              <a:rPr lang="es-ES" dirty="0">
                <a:solidFill>
                  <a:schemeClr val="accent6"/>
                </a:solidFill>
              </a:rPr>
              <a:t>Equipamiento actual</a:t>
            </a:r>
          </a:p>
        </p:txBody>
      </p:sp>
      <p:graphicFrame>
        <p:nvGraphicFramePr>
          <p:cNvPr id="15" name="Marcador de contenido 14">
            <a:extLst>
              <a:ext uri="{FF2B5EF4-FFF2-40B4-BE49-F238E27FC236}">
                <a16:creationId xmlns:a16="http://schemas.microsoft.com/office/drawing/2014/main" id="{732BE611-C06A-2B1F-2535-B2A1E5B6DC4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20353781"/>
              </p:ext>
            </p:extLst>
          </p:nvPr>
        </p:nvGraphicFramePr>
        <p:xfrm>
          <a:off x="1832848" y="2504429"/>
          <a:ext cx="3450781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5088">
                  <a:extLst>
                    <a:ext uri="{9D8B030D-6E8A-4147-A177-3AD203B41FA5}">
                      <a16:colId xmlns:a16="http://schemas.microsoft.com/office/drawing/2014/main" val="629169393"/>
                    </a:ext>
                  </a:extLst>
                </a:gridCol>
                <a:gridCol w="1095693">
                  <a:extLst>
                    <a:ext uri="{9D8B030D-6E8A-4147-A177-3AD203B41FA5}">
                      <a16:colId xmlns:a16="http://schemas.microsoft.com/office/drawing/2014/main" val="3352931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805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45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Servidores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093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/>
                          </a:solidFill>
                        </a:rPr>
                        <a:t>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/>
                          </a:solidFill>
                        </a:rPr>
                        <a:t>3512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847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rgbClr val="C00000"/>
                          </a:solidFill>
                        </a:rPr>
                        <a:t>GPUs</a:t>
                      </a:r>
                      <a:endParaRPr lang="es-E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C00000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05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Almacenamiento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600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991483"/>
                  </a:ext>
                </a:extLst>
              </a:tr>
            </a:tbl>
          </a:graphicData>
        </a:graphic>
      </p:graphicFrame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88CA9D5-21F2-CE98-8BF8-1E9FCC0A5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13288"/>
            <a:ext cx="5183188" cy="823912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Adquisiciones previstas a un año</a:t>
            </a:r>
          </a:p>
        </p:txBody>
      </p:sp>
      <p:graphicFrame>
        <p:nvGraphicFramePr>
          <p:cNvPr id="23" name="Marcador de contenido 14">
            <a:extLst>
              <a:ext uri="{FF2B5EF4-FFF2-40B4-BE49-F238E27FC236}">
                <a16:creationId xmlns:a16="http://schemas.microsoft.com/office/drawing/2014/main" id="{3F329B35-612B-2FD5-0F53-8806DFC8DFB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77328595"/>
              </p:ext>
            </p:extLst>
          </p:nvPr>
        </p:nvGraphicFramePr>
        <p:xfrm>
          <a:off x="6096000" y="2504429"/>
          <a:ext cx="4827163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54669">
                  <a:extLst>
                    <a:ext uri="{9D8B030D-6E8A-4147-A177-3AD203B41FA5}">
                      <a16:colId xmlns:a16="http://schemas.microsoft.com/office/drawing/2014/main" val="629169393"/>
                    </a:ext>
                  </a:extLst>
                </a:gridCol>
                <a:gridCol w="1235072">
                  <a:extLst>
                    <a:ext uri="{9D8B030D-6E8A-4147-A177-3AD203B41FA5}">
                      <a16:colId xmlns:a16="http://schemas.microsoft.com/office/drawing/2014/main" val="3352931943"/>
                    </a:ext>
                  </a:extLst>
                </a:gridCol>
                <a:gridCol w="937422">
                  <a:extLst>
                    <a:ext uri="{9D8B030D-6E8A-4147-A177-3AD203B41FA5}">
                      <a16:colId xmlns:a16="http://schemas.microsoft.com/office/drawing/2014/main" val="3074325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350 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+43%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45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Servidores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+25%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093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/>
                          </a:solidFill>
                        </a:rPr>
                        <a:t>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/>
                          </a:solidFill>
                        </a:rPr>
                        <a:t>1774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accent2"/>
                          </a:solidFill>
                        </a:rPr>
                        <a:t>+50%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847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rgbClr val="C00000"/>
                          </a:solidFill>
                        </a:rPr>
                        <a:t>GPUs</a:t>
                      </a:r>
                      <a:endParaRPr lang="es-E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C0000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C00000"/>
                          </a:solidFill>
                        </a:rPr>
                        <a:t>+65%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05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Almacenamiento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333 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+55%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991483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D7204C2A-AA8C-8F70-9D0E-474D99AF5863}"/>
              </a:ext>
            </a:extLst>
          </p:cNvPr>
          <p:cNvSpPr txBox="1"/>
          <p:nvPr/>
        </p:nvSpPr>
        <p:spPr>
          <a:xfrm>
            <a:off x="1582994" y="4989896"/>
            <a:ext cx="9977284" cy="187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050"/>
                </a:solidFill>
              </a:rPr>
              <a:t>Incremento de ocupación</a:t>
            </a:r>
            <a:r>
              <a:rPr lang="es-ES" sz="2400" dirty="0">
                <a:solidFill>
                  <a:schemeClr val="bg1"/>
                </a:solidFill>
              </a:rPr>
              <a:t> previsto de ~30%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accent4"/>
                </a:solidFill>
              </a:rPr>
              <a:t>Incremento en potencia y refrigeración </a:t>
            </a:r>
            <a:r>
              <a:rPr lang="es-ES" sz="2400" dirty="0">
                <a:solidFill>
                  <a:schemeClr val="bg1"/>
                </a:solidFill>
              </a:rPr>
              <a:t>seguramente superior (50%?)</a:t>
            </a:r>
          </a:p>
          <a:p>
            <a:r>
              <a:rPr lang="es-ES" sz="2400" dirty="0">
                <a:solidFill>
                  <a:schemeClr val="bg1"/>
                </a:solidFill>
              </a:rPr>
              <a:t>¿Necesitaremos mejorar los sistemas de potencia y refrigeración?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sym typeface="Wingdings" panose="05000000000000000000" pitchFamily="2" charset="2"/>
              </a:rPr>
              <a:t>	 Monitorización y </a:t>
            </a:r>
            <a:r>
              <a:rPr lang="es-ES" sz="2400" i="1" dirty="0" err="1">
                <a:solidFill>
                  <a:schemeClr val="bg1"/>
                </a:solidFill>
                <a:sym typeface="Wingdings" panose="05000000000000000000" pitchFamily="2" charset="2"/>
              </a:rPr>
              <a:t>accounting</a:t>
            </a:r>
            <a:r>
              <a:rPr lang="es-ES" sz="2400" dirty="0">
                <a:solidFill>
                  <a:schemeClr val="bg1"/>
                </a:solidFill>
                <a:sym typeface="Wingdings" panose="05000000000000000000" pitchFamily="2" charset="2"/>
              </a:rPr>
              <a:t> fundamentales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26" name="Gráfico 25" descr="Advertencia con relleno sólido">
            <a:extLst>
              <a:ext uri="{FF2B5EF4-FFF2-40B4-BE49-F238E27FC236}">
                <a16:creationId xmlns:a16="http://schemas.microsoft.com/office/drawing/2014/main" id="{27FD7411-386B-48B1-4CE4-697B7D578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324" y="5564404"/>
            <a:ext cx="288000" cy="288000"/>
          </a:xfrm>
          <a:prstGeom prst="rect">
            <a:avLst/>
          </a:prstGeom>
        </p:spPr>
      </p:pic>
      <p:pic>
        <p:nvPicPr>
          <p:cNvPr id="28" name="Gráfico 27" descr="Insignia signo de interrogación con relleno sólido">
            <a:extLst>
              <a:ext uri="{FF2B5EF4-FFF2-40B4-BE49-F238E27FC236}">
                <a16:creationId xmlns:a16="http://schemas.microsoft.com/office/drawing/2014/main" id="{17703F8B-5CA0-E136-18D0-4F9A395A9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324" y="5969647"/>
            <a:ext cx="324000" cy="324000"/>
          </a:xfrm>
          <a:prstGeom prst="rect">
            <a:avLst/>
          </a:prstGeom>
        </p:spPr>
      </p:pic>
      <p:pic>
        <p:nvPicPr>
          <p:cNvPr id="30" name="Gráfico 29" descr="Piso superior con relleno sólido">
            <a:extLst>
              <a:ext uri="{FF2B5EF4-FFF2-40B4-BE49-F238E27FC236}">
                <a16:creationId xmlns:a16="http://schemas.microsoft.com/office/drawing/2014/main" id="{7011391A-0B3E-F989-0834-5C8075CAA6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324" y="5109963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1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60AB95DE-FA36-C7E5-90DD-A94711D3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Futuro: Un Centro Universitario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AB90FDD-3656-0247-E9D8-2CC2E330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599" y="1917291"/>
            <a:ext cx="10493755" cy="132556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>
                <a:solidFill>
                  <a:schemeClr val="bg1"/>
                </a:solidFill>
              </a:rPr>
              <a:t>Propuesta de constitución formal como Centro Universitario: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A raíz de los cambios en el Vicerrectorado de Investigación (</a:t>
            </a:r>
            <a:r>
              <a:rPr lang="es-ES" dirty="0" err="1">
                <a:solidFill>
                  <a:schemeClr val="bg1"/>
                </a:solidFill>
              </a:rPr>
              <a:t>Fueyo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  <a:sym typeface="Wingdings" panose="05000000000000000000" pitchFamily="2" charset="2"/>
              </a:rPr>
              <a:t> Irene) </a:t>
            </a:r>
            <a:r>
              <a:rPr lang="es-ES" dirty="0">
                <a:solidFill>
                  <a:schemeClr val="bg1"/>
                </a:solidFill>
              </a:rPr>
              <a:t>y los </a:t>
            </a:r>
            <a:r>
              <a:rPr lang="es-ES" dirty="0" err="1">
                <a:solidFill>
                  <a:schemeClr val="bg1"/>
                </a:solidFill>
              </a:rPr>
              <a:t>SCTs</a:t>
            </a:r>
            <a:r>
              <a:rPr lang="es-ES" dirty="0">
                <a:solidFill>
                  <a:schemeClr val="bg1"/>
                </a:solidFill>
              </a:rPr>
              <a:t> (Mayo </a:t>
            </a:r>
            <a:r>
              <a:rPr lang="es-E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s-ES" dirty="0">
                <a:solidFill>
                  <a:schemeClr val="bg1"/>
                </a:solidFill>
              </a:rPr>
              <a:t>Susana)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Y de posteriores conversaciones con el rector</a:t>
            </a:r>
          </a:p>
        </p:txBody>
      </p:sp>
      <p:sp>
        <p:nvSpPr>
          <p:cNvPr id="11" name="Marcador de contenido 9">
            <a:extLst>
              <a:ext uri="{FF2B5EF4-FFF2-40B4-BE49-F238E27FC236}">
                <a16:creationId xmlns:a16="http://schemas.microsoft.com/office/drawing/2014/main" id="{DB955E88-FB94-2C01-C81A-5C091A1D7CA7}"/>
              </a:ext>
            </a:extLst>
          </p:cNvPr>
          <p:cNvSpPr txBox="1">
            <a:spLocks/>
          </p:cNvSpPr>
          <p:nvPr/>
        </p:nvSpPr>
        <p:spPr>
          <a:xfrm>
            <a:off x="196646" y="3326860"/>
            <a:ext cx="5387031" cy="3549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ES" sz="3800" b="1" dirty="0">
                <a:solidFill>
                  <a:srgbClr val="92D050"/>
                </a:solidFill>
              </a:rPr>
              <a:t>Algunas razones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Definir </a:t>
            </a:r>
            <a:r>
              <a:rPr lang="es-ES" b="1" dirty="0">
                <a:solidFill>
                  <a:srgbClr val="00B0F0"/>
                </a:solidFill>
              </a:rPr>
              <a:t>encaje formal </a:t>
            </a:r>
            <a:r>
              <a:rPr lang="es-ES" dirty="0">
                <a:solidFill>
                  <a:schemeClr val="bg1"/>
                </a:solidFill>
              </a:rPr>
              <a:t>en la estructura universitaria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rgbClr val="00B0F0"/>
                </a:solidFill>
              </a:rPr>
              <a:t>Financiación</a:t>
            </a:r>
            <a:r>
              <a:rPr lang="es-ES" dirty="0">
                <a:solidFill>
                  <a:schemeClr val="bg1"/>
                </a:solidFill>
              </a:rPr>
              <a:t> de la universidad vinculada a la constitución del centro</a:t>
            </a:r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Posible semilla de un clúster de uso común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Necesario en algunas </a:t>
            </a:r>
            <a:r>
              <a:rPr lang="es-ES" b="1" dirty="0">
                <a:solidFill>
                  <a:srgbClr val="00B0F0"/>
                </a:solidFill>
              </a:rPr>
              <a:t>convocatorias</a:t>
            </a:r>
            <a:r>
              <a:rPr lang="es-ES" dirty="0">
                <a:solidFill>
                  <a:schemeClr val="bg1"/>
                </a:solidFill>
              </a:rPr>
              <a:t>: ej. Adquisición de Equipamiento Científico-Tecnológico.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Posibilidad de establecer </a:t>
            </a:r>
            <a:r>
              <a:rPr lang="es-ES" b="1" dirty="0">
                <a:solidFill>
                  <a:srgbClr val="00B0F0"/>
                </a:solidFill>
              </a:rPr>
              <a:t>acuerdos y colaboraciones</a:t>
            </a:r>
            <a:r>
              <a:rPr lang="es-ES" dirty="0">
                <a:solidFill>
                  <a:schemeClr val="bg1"/>
                </a:solidFill>
              </a:rPr>
              <a:t>: CSIC, HUCA, ISPA, empresas, </a:t>
            </a:r>
            <a:r>
              <a:rPr lang="es-ES" dirty="0" err="1">
                <a:solidFill>
                  <a:schemeClr val="bg1"/>
                </a:solidFill>
              </a:rPr>
              <a:t>etc</a:t>
            </a:r>
            <a:r>
              <a:rPr lang="es-E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4F34C9C-DD47-FFB6-A63E-921E70132A21}"/>
              </a:ext>
            </a:extLst>
          </p:cNvPr>
          <p:cNvSpPr txBox="1">
            <a:spLocks/>
          </p:cNvSpPr>
          <p:nvPr/>
        </p:nvSpPr>
        <p:spPr>
          <a:xfrm>
            <a:off x="5797685" y="3326860"/>
            <a:ext cx="6197668" cy="3549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ES" sz="3800" b="1" dirty="0">
                <a:solidFill>
                  <a:schemeClr val="accent4"/>
                </a:solidFill>
              </a:rPr>
              <a:t>Estado actual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Elaborando la </a:t>
            </a:r>
            <a:r>
              <a:rPr lang="es-ES" b="1" dirty="0">
                <a:solidFill>
                  <a:srgbClr val="FFFF00"/>
                </a:solidFill>
              </a:rPr>
              <a:t>Memoria de Creación</a:t>
            </a:r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Proceso complejo y con algunas incógnitas: modelo de financiación, estructura final y adscripción de investigadores</a:t>
            </a:r>
          </a:p>
          <a:p>
            <a:pPr lvl="2"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… y a los planes del Principado en computación.</a:t>
            </a:r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El objetivo es que esté listo antes de las vacaciones de verano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Después vendría el </a:t>
            </a:r>
            <a:r>
              <a:rPr lang="es-ES" dirty="0">
                <a:solidFill>
                  <a:srgbClr val="FFFF00"/>
                </a:solidFill>
              </a:rPr>
              <a:t>Reglamento de Régimen Interno</a:t>
            </a:r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bg1"/>
                </a:solidFill>
              </a:rPr>
              <a:t>Más técnico, pendiente en parte de la adaptación </a:t>
            </a:r>
            <a:r>
              <a:rPr lang="es-ES" dirty="0" err="1">
                <a:solidFill>
                  <a:schemeClr val="bg1"/>
                </a:solidFill>
              </a:rPr>
              <a:t>ade</a:t>
            </a:r>
            <a:r>
              <a:rPr lang="es-ES" dirty="0">
                <a:solidFill>
                  <a:schemeClr val="bg1"/>
                </a:solidFill>
              </a:rPr>
              <a:t> los reglamentos a la LOSU por parte de SG</a:t>
            </a:r>
          </a:p>
        </p:txBody>
      </p:sp>
    </p:spTree>
    <p:extLst>
      <p:ext uri="{BB962C8B-B14F-4D97-AF65-F5344CB8AC3E}">
        <p14:creationId xmlns:p14="http://schemas.microsoft.com/office/powerpoint/2010/main" val="16030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60AB95DE-FA36-C7E5-90DD-A94711D3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Futuro: Encajando piezas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AB90FDD-3656-0247-E9D8-2CC2E330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02" y="1984443"/>
            <a:ext cx="9465013" cy="487355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ES" sz="3800" b="1" dirty="0">
                <a:solidFill>
                  <a:schemeClr val="accent4"/>
                </a:solidFill>
              </a:rPr>
              <a:t>Retos</a:t>
            </a: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Nuestra principal prioridad sigue siendo la incorporación de </a:t>
            </a:r>
            <a:r>
              <a:rPr lang="es-ES" dirty="0">
                <a:solidFill>
                  <a:schemeClr val="accent4"/>
                </a:solidFill>
              </a:rPr>
              <a:t>personal técnico </a:t>
            </a:r>
            <a:r>
              <a:rPr lang="es-ES" dirty="0">
                <a:solidFill>
                  <a:schemeClr val="bg1"/>
                </a:solidFill>
              </a:rPr>
              <a:t>dedicado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Estamos explorando varias vías: PTA, Joven Investigo,…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… asignación de nuevo personal del servicio de informática...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... e incluso financiado por proyectos (solución temporal)</a:t>
            </a: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Garantizar la </a:t>
            </a:r>
            <a:r>
              <a:rPr lang="es-ES" dirty="0">
                <a:solidFill>
                  <a:schemeClr val="accent4"/>
                </a:solidFill>
              </a:rPr>
              <a:t>estabilidad y capacidad de crecimiento </a:t>
            </a:r>
            <a:r>
              <a:rPr lang="es-ES" dirty="0">
                <a:solidFill>
                  <a:schemeClr val="bg1"/>
                </a:solidFill>
              </a:rPr>
              <a:t>de la infraestructura de soporte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Acceso a monitorización y </a:t>
            </a:r>
            <a:r>
              <a:rPr lang="es-ES" i="1" dirty="0" err="1">
                <a:solidFill>
                  <a:schemeClr val="bg1"/>
                </a:solidFill>
              </a:rPr>
              <a:t>accounting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s-ES" i="1" dirty="0" err="1">
                <a:solidFill>
                  <a:schemeClr val="bg1"/>
                </a:solidFill>
                <a:sym typeface="Wingdings" panose="05000000000000000000" pitchFamily="2" charset="2"/>
              </a:rPr>
              <a:t>Ongoing</a:t>
            </a:r>
            <a:r>
              <a:rPr lang="es-ES" dirty="0">
                <a:solidFill>
                  <a:schemeClr val="bg1"/>
                </a:solidFill>
                <a:sym typeface="Wingdings" panose="05000000000000000000" pitchFamily="2" charset="2"/>
              </a:rPr>
              <a:t> con la ayuda de Kilian (y César y Benjamín)</a:t>
            </a:r>
            <a:endParaRPr lang="es-E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Desarrollar una </a:t>
            </a:r>
            <a:r>
              <a:rPr lang="es-ES" dirty="0">
                <a:solidFill>
                  <a:schemeClr val="accent4"/>
                </a:solidFill>
              </a:rPr>
              <a:t>infraestructura de computación y almacenamiento de uso común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Financiación (pequeña) universitaria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Acceso a convocatorias regionales (si las hubiera) y nacionales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Eventualmente podría suponer la incorporación a la RES</a:t>
            </a: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Mejora de conectividad</a:t>
            </a:r>
            <a:endParaRPr lang="es-ES" sz="2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Trabajos para conectar el CPD directamente a nodos de </a:t>
            </a:r>
            <a:r>
              <a:rPr lang="es-ES" dirty="0" err="1">
                <a:solidFill>
                  <a:schemeClr val="bg1"/>
                </a:solidFill>
              </a:rPr>
              <a:t>RedIRIS</a:t>
            </a:r>
            <a:r>
              <a:rPr lang="es-ES" dirty="0">
                <a:solidFill>
                  <a:schemeClr val="bg1"/>
                </a:solidFill>
              </a:rPr>
              <a:t> (Gijón y Oviedo) a 100 </a:t>
            </a:r>
            <a:r>
              <a:rPr lang="es-ES" dirty="0" err="1">
                <a:solidFill>
                  <a:schemeClr val="bg1"/>
                </a:solidFill>
              </a:rPr>
              <a:t>GbE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6" descr="Imagen de la pantall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206ACE9E-DD3D-3B98-55A2-FD655AF7E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5" y="1142999"/>
            <a:ext cx="2540001" cy="5715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18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60AB95DE-FA36-C7E5-90DD-A94711D3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Futuro</a:t>
            </a:r>
            <a:r>
              <a:rPr lang="es-ES" b="1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Otros</a:t>
            </a:r>
            <a:endParaRPr lang="es-ES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AB90FDD-3656-0247-E9D8-2CC2E330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01" y="1690688"/>
            <a:ext cx="11763015" cy="516731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endParaRPr lang="es-ES" sz="14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s-ES" sz="3900" b="1" dirty="0">
                <a:solidFill>
                  <a:schemeClr val="accent4"/>
                </a:solidFill>
              </a:rPr>
              <a:t>		Contactos con actores locales</a:t>
            </a:r>
            <a:r>
              <a:rPr lang="es-ES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Con el </a:t>
            </a:r>
            <a:r>
              <a:rPr lang="es-ES" b="1" dirty="0">
                <a:solidFill>
                  <a:srgbClr val="00B0F0"/>
                </a:solidFill>
              </a:rPr>
              <a:t>Ayto. de Mieres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Presentación de proyecto con buena acogida, identificación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de necesidades y oportunidades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Reunión con la agencia de financiación </a:t>
            </a:r>
            <a:r>
              <a:rPr lang="es-ES" b="1" dirty="0" err="1">
                <a:solidFill>
                  <a:srgbClr val="00B0F0"/>
                </a:solidFill>
              </a:rPr>
              <a:t>Sekuens</a:t>
            </a:r>
            <a:r>
              <a:rPr lang="es-ES" dirty="0">
                <a:solidFill>
                  <a:schemeClr val="bg1"/>
                </a:solidFill>
              </a:rPr>
              <a:t>: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Presentación de proyecto y búsqueda de sinergias</a:t>
            </a:r>
          </a:p>
          <a:p>
            <a:pPr lvl="1"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Interés en que contribuyamos a la estrategia del PA</a:t>
            </a: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chemeClr val="bg1"/>
                </a:solidFill>
              </a:rPr>
              <a:t>Buena </a:t>
            </a:r>
            <a:r>
              <a:rPr lang="es-ES" dirty="0">
                <a:solidFill>
                  <a:srgbClr val="00B0F0"/>
                </a:solidFill>
              </a:rPr>
              <a:t>conexión con empresas locales</a:t>
            </a:r>
            <a:r>
              <a:rPr lang="es-ES" dirty="0">
                <a:solidFill>
                  <a:schemeClr val="bg1"/>
                </a:solidFill>
              </a:rPr>
              <a:t> (o no tanto) a través de la propuesta del Máster de Computación Científica de Altas Prestaciones</a:t>
            </a:r>
          </a:p>
        </p:txBody>
      </p:sp>
      <p:pic>
        <p:nvPicPr>
          <p:cNvPr id="5" name="Imagen 4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722530AF-5B48-1827-4A81-4E2BCBB57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29" y="1984443"/>
            <a:ext cx="3332188" cy="24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7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953</Words>
  <Application>Microsoft Office PowerPoint</Application>
  <PresentationFormat>Panorámica</PresentationFormat>
  <Paragraphs>134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Star Jedi</vt:lpstr>
      <vt:lpstr>Wingdings</vt:lpstr>
      <vt:lpstr>Tema de Office</vt:lpstr>
      <vt:lpstr>3ª Jornada del C3</vt:lpstr>
      <vt:lpstr>Algunas cifras 2024</vt:lpstr>
      <vt:lpstr>Miembros del Centro de Computación Científica</vt:lpstr>
      <vt:lpstr>Colaboración Regional, Nacional e Internacional</vt:lpstr>
      <vt:lpstr>El centro y su equipamiento</vt:lpstr>
      <vt:lpstr>Equipamiento de cálculo científico</vt:lpstr>
      <vt:lpstr>Futuro: Un Centro Universitario</vt:lpstr>
      <vt:lpstr>Futuro: Encajando piezas</vt:lpstr>
      <vt:lpstr>Futuro: Otros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2024-06-26T19:59:01Z</dcterms:created>
  <dcterms:modified xsi:type="dcterms:W3CDTF">2024-06-26T20:24:40Z</dcterms:modified>
</cp:coreProperties>
</file>