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1"/>
  </p:sldMasterIdLst>
  <p:notesMasterIdLst>
    <p:notesMasterId r:id="rId28"/>
  </p:notesMasterIdLst>
  <p:sldIdLst>
    <p:sldId id="1276" r:id="rId2"/>
    <p:sldId id="2805" r:id="rId3"/>
    <p:sldId id="2808" r:id="rId4"/>
    <p:sldId id="4566" r:id="rId5"/>
    <p:sldId id="2803" r:id="rId6"/>
    <p:sldId id="2754" r:id="rId7"/>
    <p:sldId id="2893" r:id="rId8"/>
    <p:sldId id="2108" r:id="rId9"/>
    <p:sldId id="4567" r:id="rId10"/>
    <p:sldId id="2812" r:id="rId11"/>
    <p:sldId id="256" r:id="rId12"/>
    <p:sldId id="2813" r:id="rId13"/>
    <p:sldId id="2789" r:id="rId14"/>
    <p:sldId id="4560" r:id="rId15"/>
    <p:sldId id="4559" r:id="rId16"/>
    <p:sldId id="4561" r:id="rId17"/>
    <p:sldId id="4555" r:id="rId18"/>
    <p:sldId id="4569" r:id="rId19"/>
    <p:sldId id="4565" r:id="rId20"/>
    <p:sldId id="2798" r:id="rId21"/>
    <p:sldId id="4519" r:id="rId22"/>
    <p:sldId id="4554" r:id="rId23"/>
    <p:sldId id="2779" r:id="rId24"/>
    <p:sldId id="2797" r:id="rId25"/>
    <p:sldId id="2801" r:id="rId26"/>
    <p:sldId id="4557" r:id="rId2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61"/>
    <p:restoredTop sz="94674"/>
  </p:normalViewPr>
  <p:slideViewPr>
    <p:cSldViewPr snapToGrid="0" snapToObjects="1">
      <p:cViewPr varScale="1">
        <p:scale>
          <a:sx n="124" d="100"/>
          <a:sy n="124" d="100"/>
        </p:scale>
        <p:origin x="888"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82EBE8-915B-944D-9F43-D5784FAC3F13}" type="datetimeFigureOut">
              <a:rPr lang="es-ES" smtClean="0"/>
              <a:t>17/6/25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6A8AF8-D723-5846-93A2-0F015DFCE226}" type="slidenum">
              <a:rPr lang="es-ES" smtClean="0"/>
              <a:t>‹Nº›</a:t>
            </a:fld>
            <a:endParaRPr lang="es-ES"/>
          </a:p>
        </p:txBody>
      </p:sp>
    </p:spTree>
    <p:extLst>
      <p:ext uri="{BB962C8B-B14F-4D97-AF65-F5344CB8AC3E}">
        <p14:creationId xmlns:p14="http://schemas.microsoft.com/office/powerpoint/2010/main" val="956860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957210-7F66-4993-86DA-C4808AC66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155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5pPr>
            <a:lvl6pPr marL="2544148"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6pPr>
            <a:lvl7pPr marL="3006720"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7pPr>
            <a:lvl8pPr marL="3469292"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8pPr>
            <a:lvl9pPr marL="3931864"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9pPr>
          </a:lstStyle>
          <a:p>
            <a:pPr defTabSz="925144">
              <a:spcBef>
                <a:spcPct val="0"/>
              </a:spcBef>
              <a:buClrTx/>
              <a:defRPr/>
            </a:pPr>
            <a:fld id="{66D6A5A0-806E-4E21-A59A-4D6E0AB8A473}" type="slidenum">
              <a:rPr lang="en-US" altLang="en-US">
                <a:latin typeface="Arial" panose="020B0604020202020204" pitchFamily="34" charset="0"/>
                <a:ea typeface="DejaVu Sans"/>
                <a:cs typeface="DejaVu Sans"/>
              </a:rPr>
              <a:pPr defTabSz="925144">
                <a:spcBef>
                  <a:spcPct val="0"/>
                </a:spcBef>
                <a:buClrTx/>
                <a:defRPr/>
              </a:pPr>
              <a:t>13</a:t>
            </a:fld>
            <a:endParaRPr lang="en-US" altLang="en-US">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139700" y="828675"/>
            <a:ext cx="7278688" cy="40957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756447" y="5185636"/>
            <a:ext cx="6046949" cy="491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14" tIns="46258" rIns="92514" bIns="46258" anchor="ctr"/>
          <a:lstStyle/>
          <a:p>
            <a:pPr defTabSz="925144">
              <a:lnSpc>
                <a:spcPct val="93000"/>
              </a:lnSpc>
              <a:buClr>
                <a:srgbClr val="000000"/>
              </a:buClr>
              <a:buSzPct val="100000"/>
              <a:defRPr/>
            </a:pPr>
            <a:endParaRPr lang="en-US" altLang="en-US">
              <a:solidFill>
                <a:srgbClr val="FFFFFF"/>
              </a:solidFill>
              <a:latin typeface="Calibri"/>
            </a:endParaRPr>
          </a:p>
        </p:txBody>
      </p:sp>
    </p:spTree>
    <p:extLst>
      <p:ext uri="{BB962C8B-B14F-4D97-AF65-F5344CB8AC3E}">
        <p14:creationId xmlns:p14="http://schemas.microsoft.com/office/powerpoint/2010/main" val="2880615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66D6A5A0-806E-4E21-A59A-4D6E0AB8A473}" type="slidenum">
              <a:rPr lang="en-US" altLang="en-US" smtClean="0">
                <a:latin typeface="Arial" panose="020B0604020202020204" pitchFamily="34" charset="0"/>
                <a:ea typeface="DejaVu Sans"/>
                <a:cs typeface="DejaVu Sans"/>
              </a:rPr>
              <a:pPr>
                <a:spcBef>
                  <a:spcPct val="0"/>
                </a:spcBef>
                <a:buClrTx/>
                <a:buFontTx/>
                <a:buNone/>
              </a:pPr>
              <a:t>14</a:t>
            </a:fld>
            <a:endParaRPr lang="en-US" altLang="en-US">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777875" y="4776788"/>
            <a:ext cx="6218238"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solidFill>
                <a:srgbClr val="FFFFFF"/>
              </a:solidFill>
            </a:endParaRPr>
          </a:p>
        </p:txBody>
      </p:sp>
    </p:spTree>
    <p:extLst>
      <p:ext uri="{BB962C8B-B14F-4D97-AF65-F5344CB8AC3E}">
        <p14:creationId xmlns:p14="http://schemas.microsoft.com/office/powerpoint/2010/main" val="3545306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66D6A5A0-806E-4E21-A59A-4D6E0AB8A473}" type="slidenum">
              <a:rPr lang="en-US" altLang="en-US" smtClean="0">
                <a:latin typeface="Arial" panose="020B0604020202020204" pitchFamily="34" charset="0"/>
                <a:ea typeface="DejaVu Sans"/>
                <a:cs typeface="DejaVu Sans"/>
              </a:rPr>
              <a:pPr>
                <a:spcBef>
                  <a:spcPct val="0"/>
                </a:spcBef>
                <a:buClrTx/>
                <a:buFontTx/>
                <a:buNone/>
              </a:pPr>
              <a:t>15</a:t>
            </a:fld>
            <a:endParaRPr lang="en-US" altLang="en-US">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777875" y="4776788"/>
            <a:ext cx="6218238"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solidFill>
                <a:srgbClr val="FFFFFF"/>
              </a:solidFill>
            </a:endParaRPr>
          </a:p>
        </p:txBody>
      </p:sp>
    </p:spTree>
    <p:extLst>
      <p:ext uri="{BB962C8B-B14F-4D97-AF65-F5344CB8AC3E}">
        <p14:creationId xmlns:p14="http://schemas.microsoft.com/office/powerpoint/2010/main" val="3036493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0">
            <a:extLst>
              <a:ext uri="{FF2B5EF4-FFF2-40B4-BE49-F238E27FC236}">
                <a16:creationId xmlns:a16="http://schemas.microsoft.com/office/drawing/2014/main" id="{4E38255B-83E6-42BE-B9C1-6E6CC13E715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A4C87531-EA7C-45E4-9208-72F5D5FC7080}" type="slidenum">
              <a:rPr lang="en-US" altLang="en-US" smtClean="0">
                <a:latin typeface="Arial" panose="020B0604020202020204" pitchFamily="34" charset="0"/>
                <a:ea typeface="DejaVu Sans"/>
                <a:cs typeface="DejaVu Sans"/>
              </a:rPr>
              <a:pPr>
                <a:spcBef>
                  <a:spcPct val="0"/>
                </a:spcBef>
                <a:buClrTx/>
                <a:buFontTx/>
                <a:buNone/>
              </a:pPr>
              <a:t>24</a:t>
            </a:fld>
            <a:endParaRPr lang="en-US" altLang="en-US">
              <a:latin typeface="Arial" panose="020B0604020202020204" pitchFamily="34" charset="0"/>
              <a:ea typeface="DejaVu Sans"/>
              <a:cs typeface="DejaVu Sans"/>
            </a:endParaRPr>
          </a:p>
        </p:txBody>
      </p:sp>
      <p:sp>
        <p:nvSpPr>
          <p:cNvPr id="58371" name="Rectangle 1">
            <a:extLst>
              <a:ext uri="{FF2B5EF4-FFF2-40B4-BE49-F238E27FC236}">
                <a16:creationId xmlns:a16="http://schemas.microsoft.com/office/drawing/2014/main" id="{38D06D29-D04A-40BF-AC81-6CC6799F2716}"/>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Text Box 2">
            <a:extLst>
              <a:ext uri="{FF2B5EF4-FFF2-40B4-BE49-F238E27FC236}">
                <a16:creationId xmlns:a16="http://schemas.microsoft.com/office/drawing/2014/main" id="{99CEB362-F068-4F89-83F3-79A680256E5F}"/>
              </a:ext>
            </a:extLst>
          </p:cNvPr>
          <p:cNvSpPr txBox="1">
            <a:spLocks noChangeArrowheads="1"/>
          </p:cNvSpPr>
          <p:nvPr/>
        </p:nvSpPr>
        <p:spPr bwMode="auto">
          <a:xfrm>
            <a:off x="777875" y="4776788"/>
            <a:ext cx="6218238"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extLst>
      <p:ext uri="{BB962C8B-B14F-4D97-AF65-F5344CB8AC3E}">
        <p14:creationId xmlns:p14="http://schemas.microsoft.com/office/powerpoint/2010/main" val="4023725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7210-7F66-4993-86DA-C4808AC66EF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6578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7210-7F66-4993-86DA-C4808AC66EF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5272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7210-7F66-4993-86DA-C4808AC66EF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5745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7210-7F66-4993-86DA-C4808AC66EF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888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0">
            <a:extLst>
              <a:ext uri="{FF2B5EF4-FFF2-40B4-BE49-F238E27FC236}">
                <a16:creationId xmlns:a16="http://schemas.microsoft.com/office/drawing/2014/main" id="{A582808F-1B55-4C8C-B67D-F80A35D284E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5pPr>
            <a:lvl6pPr marL="2406724" indent="-218793" defTabSz="437586" eaLnBrk="0" fontAlgn="base" hangingPunct="0">
              <a:spcBef>
                <a:spcPct val="30000"/>
              </a:spcBef>
              <a:spcAft>
                <a:spcPct val="0"/>
              </a:spcAft>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6pPr>
            <a:lvl7pPr marL="2844310" indent="-218793" defTabSz="437586" eaLnBrk="0" fontAlgn="base" hangingPunct="0">
              <a:spcBef>
                <a:spcPct val="30000"/>
              </a:spcBef>
              <a:spcAft>
                <a:spcPct val="0"/>
              </a:spcAft>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7pPr>
            <a:lvl8pPr marL="3281896" indent="-218793" defTabSz="437586" eaLnBrk="0" fontAlgn="base" hangingPunct="0">
              <a:spcBef>
                <a:spcPct val="30000"/>
              </a:spcBef>
              <a:spcAft>
                <a:spcPct val="0"/>
              </a:spcAft>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8pPr>
            <a:lvl9pPr marL="3719482" indent="-218793" defTabSz="437586" eaLnBrk="0" fontAlgn="base" hangingPunct="0">
              <a:spcBef>
                <a:spcPct val="30000"/>
              </a:spcBef>
              <a:spcAft>
                <a:spcPct val="0"/>
              </a:spcAft>
              <a:buClr>
                <a:srgbClr val="000000"/>
              </a:buClr>
              <a:buSzPct val="100000"/>
              <a:buFont typeface="Times New Roman" panose="02020603050405020304" pitchFamily="18" charset="0"/>
              <a:tabLst>
                <a:tab pos="437586" algn="l"/>
                <a:tab pos="875172" algn="l"/>
                <a:tab pos="1312758" algn="l"/>
                <a:tab pos="1750344" algn="l"/>
                <a:tab pos="2187931" algn="l"/>
                <a:tab pos="2625517" algn="l"/>
              </a:tabLst>
              <a:defRPr sz="1100">
                <a:solidFill>
                  <a:srgbClr val="000000"/>
                </a:solidFill>
                <a:latin typeface="Times New Roman" panose="02020603050405020304" pitchFamily="18" charset="0"/>
              </a:defRPr>
            </a:lvl9pPr>
          </a:lstStyle>
          <a:p>
            <a:pPr defTabSz="875172">
              <a:spcBef>
                <a:spcPct val="0"/>
              </a:spcBef>
              <a:buClrTx/>
              <a:defRPr/>
            </a:pPr>
            <a:fld id="{A3518953-E347-4627-8DB3-12FB50EACE85}" type="slidenum">
              <a:rPr lang="en-US" altLang="en-US">
                <a:latin typeface="Arial" panose="020B0604020202020204" pitchFamily="34" charset="0"/>
                <a:ea typeface="DejaVu Sans"/>
                <a:cs typeface="DejaVu Sans"/>
              </a:rPr>
              <a:pPr defTabSz="875172">
                <a:spcBef>
                  <a:spcPct val="0"/>
                </a:spcBef>
                <a:buClrTx/>
                <a:defRPr/>
              </a:pPr>
              <a:t>7</a:t>
            </a:fld>
            <a:endParaRPr lang="en-US" altLang="en-US">
              <a:latin typeface="Arial" panose="020B0604020202020204" pitchFamily="34" charset="0"/>
              <a:ea typeface="DejaVu Sans"/>
              <a:cs typeface="DejaVu Sans"/>
            </a:endParaRPr>
          </a:p>
        </p:txBody>
      </p:sp>
      <p:sp>
        <p:nvSpPr>
          <p:cNvPr id="68611" name="Rectangle 1">
            <a:extLst>
              <a:ext uri="{FF2B5EF4-FFF2-40B4-BE49-F238E27FC236}">
                <a16:creationId xmlns:a16="http://schemas.microsoft.com/office/drawing/2014/main" id="{C7B0C01B-24EA-4180-9283-C92EDC04C4F2}"/>
              </a:ext>
            </a:extLst>
          </p:cNvPr>
          <p:cNvSpPr>
            <a:spLocks noGrp="1" noRot="1" noChangeAspect="1" noChangeArrowheads="1" noTextEdit="1"/>
          </p:cNvSpPr>
          <p:nvPr>
            <p:ph type="sldImg"/>
          </p:nvPr>
        </p:nvSpPr>
        <p:spPr>
          <a:xfrm>
            <a:off x="396875" y="741363"/>
            <a:ext cx="6502400" cy="36576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2" name="Text Box 2">
            <a:extLst>
              <a:ext uri="{FF2B5EF4-FFF2-40B4-BE49-F238E27FC236}">
                <a16:creationId xmlns:a16="http://schemas.microsoft.com/office/drawing/2014/main" id="{957D2B46-F92D-430A-9CA1-5338D568E772}"/>
              </a:ext>
            </a:extLst>
          </p:cNvPr>
          <p:cNvSpPr txBox="1">
            <a:spLocks noChangeArrowheads="1"/>
          </p:cNvSpPr>
          <p:nvPr/>
        </p:nvSpPr>
        <p:spPr bwMode="auto">
          <a:xfrm>
            <a:off x="730247" y="4633047"/>
            <a:ext cx="5837501" cy="438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517" tIns="43759" rIns="87517" bIns="43759" anchor="ctr"/>
          <a:lstStyle/>
          <a:p>
            <a:pPr defTabSz="875172">
              <a:lnSpc>
                <a:spcPct val="93000"/>
              </a:lnSpc>
              <a:buClr>
                <a:srgbClr val="000000"/>
              </a:buClr>
              <a:buSzPct val="100000"/>
              <a:defRPr/>
            </a:pPr>
            <a:endParaRPr lang="en-US" altLang="en-US" sz="1700">
              <a:solidFill>
                <a:prstClr val="black"/>
              </a:solidFill>
              <a:latin typeface="Calibri"/>
            </a:endParaRPr>
          </a:p>
        </p:txBody>
      </p:sp>
    </p:spTree>
    <p:extLst>
      <p:ext uri="{BB962C8B-B14F-4D97-AF65-F5344CB8AC3E}">
        <p14:creationId xmlns:p14="http://schemas.microsoft.com/office/powerpoint/2010/main" val="3982589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EBA44-2749-4505-B776-1307762B45EE}"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692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7210-7F66-4993-86DA-C4808AC66EF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05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7210-7F66-4993-86DA-C4808AC66EF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5830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3E16FF-A6A1-5547-956E-F4E225DCAE3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6883103-B75B-0E42-914E-7F15338905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2A99FE0-71B1-094F-81B1-5F22CE0FB6AD}"/>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F3B4D6E3-0F8F-DF4E-B2A8-DAAA025EE738}"/>
              </a:ext>
            </a:extLst>
          </p:cNvPr>
          <p:cNvSpPr>
            <a:spLocks noGrp="1"/>
          </p:cNvSpPr>
          <p:nvPr>
            <p:ph type="ftr" sz="quarter" idx="11"/>
          </p:nvPr>
        </p:nvSpPr>
        <p:spPr/>
        <p:txBody>
          <a:bodyPr/>
          <a:lstStyle/>
          <a:p>
            <a:r>
              <a:rPr lang="es-ES"/>
              <a:t>Celso Martínez Rivero. IFCA (CSIC-UC)</a:t>
            </a:r>
          </a:p>
        </p:txBody>
      </p:sp>
      <p:sp>
        <p:nvSpPr>
          <p:cNvPr id="6" name="Marcador de número de diapositiva 5">
            <a:extLst>
              <a:ext uri="{FF2B5EF4-FFF2-40B4-BE49-F238E27FC236}">
                <a16:creationId xmlns:a16="http://schemas.microsoft.com/office/drawing/2014/main" id="{B1A1D47F-2A33-D34E-BB85-D069CCC40FC1}"/>
              </a:ext>
            </a:extLst>
          </p:cNvPr>
          <p:cNvSpPr>
            <a:spLocks noGrp="1"/>
          </p:cNvSpPr>
          <p:nvPr>
            <p:ph type="sldNum" sz="quarter" idx="12"/>
          </p:nvPr>
        </p:nvSpPr>
        <p:spPr/>
        <p:txBody>
          <a:bodyPr/>
          <a:lstStyle/>
          <a:p>
            <a:fld id="{72C485E8-DC9E-AC41-86D6-5951FB3E9014}" type="slidenum">
              <a:rPr lang="es-ES" smtClean="0"/>
              <a:t>‹Nº›</a:t>
            </a:fld>
            <a:endParaRPr lang="es-ES"/>
          </a:p>
        </p:txBody>
      </p:sp>
    </p:spTree>
    <p:extLst>
      <p:ext uri="{BB962C8B-B14F-4D97-AF65-F5344CB8AC3E}">
        <p14:creationId xmlns:p14="http://schemas.microsoft.com/office/powerpoint/2010/main" val="147465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64723D-E210-4443-B46B-C2860F9E681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F25E2D7-4F29-B24B-81CD-85AD03A3CCF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465A332-431F-D249-8200-174D53D44D16}"/>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345A1F8C-9705-9A46-9EE3-3B3153A631F0}"/>
              </a:ext>
            </a:extLst>
          </p:cNvPr>
          <p:cNvSpPr>
            <a:spLocks noGrp="1"/>
          </p:cNvSpPr>
          <p:nvPr>
            <p:ph type="ftr" sz="quarter" idx="11"/>
          </p:nvPr>
        </p:nvSpPr>
        <p:spPr/>
        <p:txBody>
          <a:bodyPr/>
          <a:lstStyle/>
          <a:p>
            <a:r>
              <a:rPr lang="es-ES"/>
              <a:t>Celso Martínez Rivero. IFCA (CSIC-UC)</a:t>
            </a:r>
          </a:p>
        </p:txBody>
      </p:sp>
      <p:sp>
        <p:nvSpPr>
          <p:cNvPr id="6" name="Marcador de número de diapositiva 5">
            <a:extLst>
              <a:ext uri="{FF2B5EF4-FFF2-40B4-BE49-F238E27FC236}">
                <a16:creationId xmlns:a16="http://schemas.microsoft.com/office/drawing/2014/main" id="{B2041234-1C62-3746-9F98-B4D8C59E159B}"/>
              </a:ext>
            </a:extLst>
          </p:cNvPr>
          <p:cNvSpPr>
            <a:spLocks noGrp="1"/>
          </p:cNvSpPr>
          <p:nvPr>
            <p:ph type="sldNum" sz="quarter" idx="12"/>
          </p:nvPr>
        </p:nvSpPr>
        <p:spPr/>
        <p:txBody>
          <a:bodyPr/>
          <a:lstStyle/>
          <a:p>
            <a:fld id="{72C485E8-DC9E-AC41-86D6-5951FB3E9014}" type="slidenum">
              <a:rPr lang="es-ES" smtClean="0"/>
              <a:t>‹Nº›</a:t>
            </a:fld>
            <a:endParaRPr lang="es-ES"/>
          </a:p>
        </p:txBody>
      </p:sp>
    </p:spTree>
    <p:extLst>
      <p:ext uri="{BB962C8B-B14F-4D97-AF65-F5344CB8AC3E}">
        <p14:creationId xmlns:p14="http://schemas.microsoft.com/office/powerpoint/2010/main" val="903647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065519-DC05-6944-84F2-6E0CEE4B056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F1E25D6-59FB-794E-A25B-3C32E4AF3B2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962848-3262-7349-9DC3-787C91D82C9A}"/>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6A1453DA-689E-F44E-A66F-DFE15A4754E7}"/>
              </a:ext>
            </a:extLst>
          </p:cNvPr>
          <p:cNvSpPr>
            <a:spLocks noGrp="1"/>
          </p:cNvSpPr>
          <p:nvPr>
            <p:ph type="ftr" sz="quarter" idx="11"/>
          </p:nvPr>
        </p:nvSpPr>
        <p:spPr/>
        <p:txBody>
          <a:bodyPr/>
          <a:lstStyle/>
          <a:p>
            <a:r>
              <a:rPr lang="es-ES"/>
              <a:t>Celso Martínez Rivero. IFCA (CSIC-UC)</a:t>
            </a:r>
          </a:p>
        </p:txBody>
      </p:sp>
      <p:sp>
        <p:nvSpPr>
          <p:cNvPr id="6" name="Marcador de número de diapositiva 5">
            <a:extLst>
              <a:ext uri="{FF2B5EF4-FFF2-40B4-BE49-F238E27FC236}">
                <a16:creationId xmlns:a16="http://schemas.microsoft.com/office/drawing/2014/main" id="{BCB25311-4FA7-3D4B-B707-222FA6ACF23C}"/>
              </a:ext>
            </a:extLst>
          </p:cNvPr>
          <p:cNvSpPr>
            <a:spLocks noGrp="1"/>
          </p:cNvSpPr>
          <p:nvPr>
            <p:ph type="sldNum" sz="quarter" idx="12"/>
          </p:nvPr>
        </p:nvSpPr>
        <p:spPr/>
        <p:txBody>
          <a:bodyPr/>
          <a:lstStyle/>
          <a:p>
            <a:fld id="{72C485E8-DC9E-AC41-86D6-5951FB3E9014}" type="slidenum">
              <a:rPr lang="es-ES" smtClean="0"/>
              <a:t>‹Nº›</a:t>
            </a:fld>
            <a:endParaRPr lang="es-ES"/>
          </a:p>
        </p:txBody>
      </p:sp>
    </p:spTree>
    <p:extLst>
      <p:ext uri="{BB962C8B-B14F-4D97-AF65-F5344CB8AC3E}">
        <p14:creationId xmlns:p14="http://schemas.microsoft.com/office/powerpoint/2010/main" val="3089189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BC8E7-271C-4CC9-BD82-E90B3E797D9C}"/>
              </a:ext>
            </a:extLst>
          </p:cNvPr>
          <p:cNvSpPr>
            <a:spLocks noGrp="1"/>
          </p:cNvSpPr>
          <p:nvPr>
            <p:ph sz="quarter" idx="10"/>
          </p:nvPr>
        </p:nvSpPr>
        <p:spPr>
          <a:xfrm>
            <a:off x="1571625" y="6581775"/>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6165694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107546" y="6356350"/>
            <a:ext cx="681254" cy="365125"/>
          </a:xfrm>
          <a:prstGeom prst="rect">
            <a:avLst/>
          </a:prstGeom>
        </p:spPr>
        <p:txBody>
          <a:bodyPr/>
          <a:lstStyle/>
          <a:p>
            <a:fld id="{88A1DFE4-5FC5-43BD-BB7E-75EAD82B965F}" type="slidenum">
              <a:rPr lang="en-US" noProof="0" smtClean="0"/>
              <a:pPr/>
              <a:t>‹Nº›</a:t>
            </a:fld>
            <a:endParaRPr lang="en-US" noProof="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523231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‹Nº›</a:t>
            </a:fld>
            <a:endParaRPr lang="en-US" noProof="0"/>
          </a:p>
        </p:txBody>
      </p:sp>
    </p:spTree>
    <p:extLst>
      <p:ext uri="{BB962C8B-B14F-4D97-AF65-F5344CB8AC3E}">
        <p14:creationId xmlns:p14="http://schemas.microsoft.com/office/powerpoint/2010/main" val="64344775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11E3CE-F75D-494A-B054-6EB068D5495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594FE3-4244-3D40-B221-CFE3B44021D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1F91BD-4732-B24D-949A-AAE1E61B8EA0}"/>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78522504-93CD-3549-AB8E-DD54E144A3E0}"/>
              </a:ext>
            </a:extLst>
          </p:cNvPr>
          <p:cNvSpPr>
            <a:spLocks noGrp="1"/>
          </p:cNvSpPr>
          <p:nvPr>
            <p:ph type="ftr" sz="quarter" idx="11"/>
          </p:nvPr>
        </p:nvSpPr>
        <p:spPr/>
        <p:txBody>
          <a:bodyPr/>
          <a:lstStyle/>
          <a:p>
            <a:r>
              <a:rPr lang="es-ES"/>
              <a:t>Celso Martínez Rivero. IFCA (CSIC-UC)</a:t>
            </a:r>
          </a:p>
        </p:txBody>
      </p:sp>
      <p:sp>
        <p:nvSpPr>
          <p:cNvPr id="6" name="Marcador de número de diapositiva 5">
            <a:extLst>
              <a:ext uri="{FF2B5EF4-FFF2-40B4-BE49-F238E27FC236}">
                <a16:creationId xmlns:a16="http://schemas.microsoft.com/office/drawing/2014/main" id="{91FD3D5D-D070-314C-871B-8F675114863D}"/>
              </a:ext>
            </a:extLst>
          </p:cNvPr>
          <p:cNvSpPr>
            <a:spLocks noGrp="1"/>
          </p:cNvSpPr>
          <p:nvPr>
            <p:ph type="sldNum" sz="quarter" idx="12"/>
          </p:nvPr>
        </p:nvSpPr>
        <p:spPr/>
        <p:txBody>
          <a:bodyPr/>
          <a:lstStyle/>
          <a:p>
            <a:fld id="{72C485E8-DC9E-AC41-86D6-5951FB3E9014}" type="slidenum">
              <a:rPr lang="es-ES" smtClean="0"/>
              <a:t>‹Nº›</a:t>
            </a:fld>
            <a:endParaRPr lang="es-ES"/>
          </a:p>
        </p:txBody>
      </p:sp>
    </p:spTree>
    <p:extLst>
      <p:ext uri="{BB962C8B-B14F-4D97-AF65-F5344CB8AC3E}">
        <p14:creationId xmlns:p14="http://schemas.microsoft.com/office/powerpoint/2010/main" val="965445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3C0845-A269-CE43-A43C-2837CEA5933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7721EB9-6638-6D4E-9457-1D25109A76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9D8C919-9811-4C40-A7B5-C6F24BCEE2BC}"/>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62E63AC3-DF0D-AB4E-92DC-624B4342E382}"/>
              </a:ext>
            </a:extLst>
          </p:cNvPr>
          <p:cNvSpPr>
            <a:spLocks noGrp="1"/>
          </p:cNvSpPr>
          <p:nvPr>
            <p:ph type="ftr" sz="quarter" idx="11"/>
          </p:nvPr>
        </p:nvSpPr>
        <p:spPr/>
        <p:txBody>
          <a:bodyPr/>
          <a:lstStyle/>
          <a:p>
            <a:r>
              <a:rPr lang="es-ES"/>
              <a:t>Celso Martínez Rivero. IFCA (CSIC-UC)</a:t>
            </a:r>
          </a:p>
        </p:txBody>
      </p:sp>
      <p:sp>
        <p:nvSpPr>
          <p:cNvPr id="6" name="Marcador de número de diapositiva 5">
            <a:extLst>
              <a:ext uri="{FF2B5EF4-FFF2-40B4-BE49-F238E27FC236}">
                <a16:creationId xmlns:a16="http://schemas.microsoft.com/office/drawing/2014/main" id="{2BCBD478-8A6E-584D-90E1-182A5B649A20}"/>
              </a:ext>
            </a:extLst>
          </p:cNvPr>
          <p:cNvSpPr>
            <a:spLocks noGrp="1"/>
          </p:cNvSpPr>
          <p:nvPr>
            <p:ph type="sldNum" sz="quarter" idx="12"/>
          </p:nvPr>
        </p:nvSpPr>
        <p:spPr/>
        <p:txBody>
          <a:bodyPr/>
          <a:lstStyle/>
          <a:p>
            <a:fld id="{72C485E8-DC9E-AC41-86D6-5951FB3E9014}" type="slidenum">
              <a:rPr lang="es-ES" smtClean="0"/>
              <a:t>‹Nº›</a:t>
            </a:fld>
            <a:endParaRPr lang="es-ES"/>
          </a:p>
        </p:txBody>
      </p:sp>
    </p:spTree>
    <p:extLst>
      <p:ext uri="{BB962C8B-B14F-4D97-AF65-F5344CB8AC3E}">
        <p14:creationId xmlns:p14="http://schemas.microsoft.com/office/powerpoint/2010/main" val="627357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B29883-571C-6043-B32A-0859656FAD2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BA486ED-D018-A343-A3A4-F01CF9B67F3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A3A21D7-C683-2F40-8B05-8F1E696EDC1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7900142-A0A1-A641-B921-F16CAD532578}"/>
              </a:ext>
            </a:extLst>
          </p:cNvPr>
          <p:cNvSpPr>
            <a:spLocks noGrp="1"/>
          </p:cNvSpPr>
          <p:nvPr>
            <p:ph type="dt" sz="half" idx="10"/>
          </p:nvPr>
        </p:nvSpPr>
        <p:spPr/>
        <p:txBody>
          <a:bodyPr/>
          <a:lstStyle/>
          <a:p>
            <a:endParaRPr lang="es-ES"/>
          </a:p>
        </p:txBody>
      </p:sp>
      <p:sp>
        <p:nvSpPr>
          <p:cNvPr id="6" name="Marcador de pie de página 5">
            <a:extLst>
              <a:ext uri="{FF2B5EF4-FFF2-40B4-BE49-F238E27FC236}">
                <a16:creationId xmlns:a16="http://schemas.microsoft.com/office/drawing/2014/main" id="{62EF7084-6824-A148-A7A3-94DA7C800F80}"/>
              </a:ext>
            </a:extLst>
          </p:cNvPr>
          <p:cNvSpPr>
            <a:spLocks noGrp="1"/>
          </p:cNvSpPr>
          <p:nvPr>
            <p:ph type="ftr" sz="quarter" idx="11"/>
          </p:nvPr>
        </p:nvSpPr>
        <p:spPr/>
        <p:txBody>
          <a:bodyPr/>
          <a:lstStyle/>
          <a:p>
            <a:r>
              <a:rPr lang="es-ES"/>
              <a:t>Celso Martínez Rivero. IFCA (CSIC-UC)</a:t>
            </a:r>
          </a:p>
        </p:txBody>
      </p:sp>
      <p:sp>
        <p:nvSpPr>
          <p:cNvPr id="7" name="Marcador de número de diapositiva 6">
            <a:extLst>
              <a:ext uri="{FF2B5EF4-FFF2-40B4-BE49-F238E27FC236}">
                <a16:creationId xmlns:a16="http://schemas.microsoft.com/office/drawing/2014/main" id="{9BD8954A-378E-C94C-AC37-17AF8903E9E7}"/>
              </a:ext>
            </a:extLst>
          </p:cNvPr>
          <p:cNvSpPr>
            <a:spLocks noGrp="1"/>
          </p:cNvSpPr>
          <p:nvPr>
            <p:ph type="sldNum" sz="quarter" idx="12"/>
          </p:nvPr>
        </p:nvSpPr>
        <p:spPr/>
        <p:txBody>
          <a:bodyPr/>
          <a:lstStyle/>
          <a:p>
            <a:fld id="{72C485E8-DC9E-AC41-86D6-5951FB3E9014}" type="slidenum">
              <a:rPr lang="es-ES" smtClean="0"/>
              <a:t>‹Nº›</a:t>
            </a:fld>
            <a:endParaRPr lang="es-ES"/>
          </a:p>
        </p:txBody>
      </p:sp>
    </p:spTree>
    <p:extLst>
      <p:ext uri="{BB962C8B-B14F-4D97-AF65-F5344CB8AC3E}">
        <p14:creationId xmlns:p14="http://schemas.microsoft.com/office/powerpoint/2010/main" val="198269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1A7736-6611-2A43-8787-9E3ADC84EE5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81C1BB0-3C15-4C45-A7C7-7E2B4A8BD9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CEEC98A-59F1-E94C-92B4-CAEFE370DAB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EA22C45-4FE2-694D-B298-B021255182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3AB4AAC-A908-7749-85C8-106057B7036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495C933-D11F-424B-BD5E-FFB4A7B195AB}"/>
              </a:ext>
            </a:extLst>
          </p:cNvPr>
          <p:cNvSpPr>
            <a:spLocks noGrp="1"/>
          </p:cNvSpPr>
          <p:nvPr>
            <p:ph type="dt" sz="half" idx="10"/>
          </p:nvPr>
        </p:nvSpPr>
        <p:spPr/>
        <p:txBody>
          <a:bodyPr/>
          <a:lstStyle/>
          <a:p>
            <a:endParaRPr lang="es-ES"/>
          </a:p>
        </p:txBody>
      </p:sp>
      <p:sp>
        <p:nvSpPr>
          <p:cNvPr id="8" name="Marcador de pie de página 7">
            <a:extLst>
              <a:ext uri="{FF2B5EF4-FFF2-40B4-BE49-F238E27FC236}">
                <a16:creationId xmlns:a16="http://schemas.microsoft.com/office/drawing/2014/main" id="{9917969A-8E40-304B-B38B-E9E6E84E6C2B}"/>
              </a:ext>
            </a:extLst>
          </p:cNvPr>
          <p:cNvSpPr>
            <a:spLocks noGrp="1"/>
          </p:cNvSpPr>
          <p:nvPr>
            <p:ph type="ftr" sz="quarter" idx="11"/>
          </p:nvPr>
        </p:nvSpPr>
        <p:spPr/>
        <p:txBody>
          <a:bodyPr/>
          <a:lstStyle/>
          <a:p>
            <a:r>
              <a:rPr lang="es-ES"/>
              <a:t>Celso Martínez Rivero. IFCA (CSIC-UC)</a:t>
            </a:r>
          </a:p>
        </p:txBody>
      </p:sp>
      <p:sp>
        <p:nvSpPr>
          <p:cNvPr id="9" name="Marcador de número de diapositiva 8">
            <a:extLst>
              <a:ext uri="{FF2B5EF4-FFF2-40B4-BE49-F238E27FC236}">
                <a16:creationId xmlns:a16="http://schemas.microsoft.com/office/drawing/2014/main" id="{12DF80B7-6638-1942-A0E3-B76023F2D979}"/>
              </a:ext>
            </a:extLst>
          </p:cNvPr>
          <p:cNvSpPr>
            <a:spLocks noGrp="1"/>
          </p:cNvSpPr>
          <p:nvPr>
            <p:ph type="sldNum" sz="quarter" idx="12"/>
          </p:nvPr>
        </p:nvSpPr>
        <p:spPr/>
        <p:txBody>
          <a:bodyPr/>
          <a:lstStyle/>
          <a:p>
            <a:fld id="{72C485E8-DC9E-AC41-86D6-5951FB3E9014}" type="slidenum">
              <a:rPr lang="es-ES" smtClean="0"/>
              <a:t>‹Nº›</a:t>
            </a:fld>
            <a:endParaRPr lang="es-ES"/>
          </a:p>
        </p:txBody>
      </p:sp>
    </p:spTree>
    <p:extLst>
      <p:ext uri="{BB962C8B-B14F-4D97-AF65-F5344CB8AC3E}">
        <p14:creationId xmlns:p14="http://schemas.microsoft.com/office/powerpoint/2010/main" val="2056616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004147-C712-FF4A-B578-3AD2B2E8AA7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C29198A-B317-884E-B79F-BA956B986B1E}"/>
              </a:ext>
            </a:extLst>
          </p:cNvPr>
          <p:cNvSpPr>
            <a:spLocks noGrp="1"/>
          </p:cNvSpPr>
          <p:nvPr>
            <p:ph type="dt" sz="half" idx="10"/>
          </p:nvPr>
        </p:nvSpPr>
        <p:spPr/>
        <p:txBody>
          <a:bodyPr/>
          <a:lstStyle/>
          <a:p>
            <a:endParaRPr lang="es-ES"/>
          </a:p>
        </p:txBody>
      </p:sp>
      <p:sp>
        <p:nvSpPr>
          <p:cNvPr id="4" name="Marcador de pie de página 3">
            <a:extLst>
              <a:ext uri="{FF2B5EF4-FFF2-40B4-BE49-F238E27FC236}">
                <a16:creationId xmlns:a16="http://schemas.microsoft.com/office/drawing/2014/main" id="{93CE8903-60BD-8B4E-B3A6-4789B19DAE41}"/>
              </a:ext>
            </a:extLst>
          </p:cNvPr>
          <p:cNvSpPr>
            <a:spLocks noGrp="1"/>
          </p:cNvSpPr>
          <p:nvPr>
            <p:ph type="ftr" sz="quarter" idx="11"/>
          </p:nvPr>
        </p:nvSpPr>
        <p:spPr/>
        <p:txBody>
          <a:bodyPr/>
          <a:lstStyle/>
          <a:p>
            <a:r>
              <a:rPr lang="es-ES"/>
              <a:t>Celso Martínez Rivero. IFCA (CSIC-UC)</a:t>
            </a:r>
          </a:p>
        </p:txBody>
      </p:sp>
      <p:sp>
        <p:nvSpPr>
          <p:cNvPr id="5" name="Marcador de número de diapositiva 4">
            <a:extLst>
              <a:ext uri="{FF2B5EF4-FFF2-40B4-BE49-F238E27FC236}">
                <a16:creationId xmlns:a16="http://schemas.microsoft.com/office/drawing/2014/main" id="{F9654387-3265-C14B-96B4-3081A0C3ADE7}"/>
              </a:ext>
            </a:extLst>
          </p:cNvPr>
          <p:cNvSpPr>
            <a:spLocks noGrp="1"/>
          </p:cNvSpPr>
          <p:nvPr>
            <p:ph type="sldNum" sz="quarter" idx="12"/>
          </p:nvPr>
        </p:nvSpPr>
        <p:spPr/>
        <p:txBody>
          <a:bodyPr/>
          <a:lstStyle/>
          <a:p>
            <a:fld id="{72C485E8-DC9E-AC41-86D6-5951FB3E9014}" type="slidenum">
              <a:rPr lang="es-ES" smtClean="0"/>
              <a:t>‹Nº›</a:t>
            </a:fld>
            <a:endParaRPr lang="es-ES"/>
          </a:p>
        </p:txBody>
      </p:sp>
    </p:spTree>
    <p:extLst>
      <p:ext uri="{BB962C8B-B14F-4D97-AF65-F5344CB8AC3E}">
        <p14:creationId xmlns:p14="http://schemas.microsoft.com/office/powerpoint/2010/main" val="4273990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978A81B-0B33-5B41-827B-FCEBDBF14D4E}"/>
              </a:ext>
            </a:extLst>
          </p:cNvPr>
          <p:cNvSpPr>
            <a:spLocks noGrp="1"/>
          </p:cNvSpPr>
          <p:nvPr>
            <p:ph type="dt" sz="half" idx="10"/>
          </p:nvPr>
        </p:nvSpPr>
        <p:spPr/>
        <p:txBody>
          <a:bodyPr/>
          <a:lstStyle/>
          <a:p>
            <a:endParaRPr lang="es-ES"/>
          </a:p>
        </p:txBody>
      </p:sp>
      <p:sp>
        <p:nvSpPr>
          <p:cNvPr id="3" name="Marcador de pie de página 2">
            <a:extLst>
              <a:ext uri="{FF2B5EF4-FFF2-40B4-BE49-F238E27FC236}">
                <a16:creationId xmlns:a16="http://schemas.microsoft.com/office/drawing/2014/main" id="{9CEA2990-4126-8D41-9E4D-D84CE206B18D}"/>
              </a:ext>
            </a:extLst>
          </p:cNvPr>
          <p:cNvSpPr>
            <a:spLocks noGrp="1"/>
          </p:cNvSpPr>
          <p:nvPr>
            <p:ph type="ftr" sz="quarter" idx="11"/>
          </p:nvPr>
        </p:nvSpPr>
        <p:spPr/>
        <p:txBody>
          <a:bodyPr/>
          <a:lstStyle/>
          <a:p>
            <a:r>
              <a:rPr lang="es-ES"/>
              <a:t>Celso Martínez Rivero. IFCA (CSIC-UC)</a:t>
            </a:r>
          </a:p>
        </p:txBody>
      </p:sp>
      <p:sp>
        <p:nvSpPr>
          <p:cNvPr id="4" name="Marcador de número de diapositiva 3">
            <a:extLst>
              <a:ext uri="{FF2B5EF4-FFF2-40B4-BE49-F238E27FC236}">
                <a16:creationId xmlns:a16="http://schemas.microsoft.com/office/drawing/2014/main" id="{6C487528-A315-4D4D-933A-4E4D1D68E4A0}"/>
              </a:ext>
            </a:extLst>
          </p:cNvPr>
          <p:cNvSpPr>
            <a:spLocks noGrp="1"/>
          </p:cNvSpPr>
          <p:nvPr>
            <p:ph type="sldNum" sz="quarter" idx="12"/>
          </p:nvPr>
        </p:nvSpPr>
        <p:spPr/>
        <p:txBody>
          <a:bodyPr/>
          <a:lstStyle/>
          <a:p>
            <a:fld id="{72C485E8-DC9E-AC41-86D6-5951FB3E9014}" type="slidenum">
              <a:rPr lang="es-ES" smtClean="0"/>
              <a:t>‹Nº›</a:t>
            </a:fld>
            <a:endParaRPr lang="es-ES"/>
          </a:p>
        </p:txBody>
      </p:sp>
    </p:spTree>
    <p:extLst>
      <p:ext uri="{BB962C8B-B14F-4D97-AF65-F5344CB8AC3E}">
        <p14:creationId xmlns:p14="http://schemas.microsoft.com/office/powerpoint/2010/main" val="909919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BC1509-0403-4A44-B217-F6AB249953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F4A9429-F9C6-E744-9B2C-CF2681591D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C42220C-3508-7F4A-8F2D-D3B5ED8DD8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2B5EA2B-37F6-274D-A535-6EAC9B548E4A}"/>
              </a:ext>
            </a:extLst>
          </p:cNvPr>
          <p:cNvSpPr>
            <a:spLocks noGrp="1"/>
          </p:cNvSpPr>
          <p:nvPr>
            <p:ph type="dt" sz="half" idx="10"/>
          </p:nvPr>
        </p:nvSpPr>
        <p:spPr/>
        <p:txBody>
          <a:bodyPr/>
          <a:lstStyle/>
          <a:p>
            <a:endParaRPr lang="es-ES"/>
          </a:p>
        </p:txBody>
      </p:sp>
      <p:sp>
        <p:nvSpPr>
          <p:cNvPr id="6" name="Marcador de pie de página 5">
            <a:extLst>
              <a:ext uri="{FF2B5EF4-FFF2-40B4-BE49-F238E27FC236}">
                <a16:creationId xmlns:a16="http://schemas.microsoft.com/office/drawing/2014/main" id="{0B8F310D-C31F-5D4B-892D-BC6CAE6C7608}"/>
              </a:ext>
            </a:extLst>
          </p:cNvPr>
          <p:cNvSpPr>
            <a:spLocks noGrp="1"/>
          </p:cNvSpPr>
          <p:nvPr>
            <p:ph type="ftr" sz="quarter" idx="11"/>
          </p:nvPr>
        </p:nvSpPr>
        <p:spPr/>
        <p:txBody>
          <a:bodyPr/>
          <a:lstStyle/>
          <a:p>
            <a:r>
              <a:rPr lang="es-ES"/>
              <a:t>Celso Martínez Rivero. IFCA (CSIC-UC)</a:t>
            </a:r>
          </a:p>
        </p:txBody>
      </p:sp>
      <p:sp>
        <p:nvSpPr>
          <p:cNvPr id="7" name="Marcador de número de diapositiva 6">
            <a:extLst>
              <a:ext uri="{FF2B5EF4-FFF2-40B4-BE49-F238E27FC236}">
                <a16:creationId xmlns:a16="http://schemas.microsoft.com/office/drawing/2014/main" id="{47389CEA-C4B6-2E47-99C7-6618B8DD722E}"/>
              </a:ext>
            </a:extLst>
          </p:cNvPr>
          <p:cNvSpPr>
            <a:spLocks noGrp="1"/>
          </p:cNvSpPr>
          <p:nvPr>
            <p:ph type="sldNum" sz="quarter" idx="12"/>
          </p:nvPr>
        </p:nvSpPr>
        <p:spPr/>
        <p:txBody>
          <a:bodyPr/>
          <a:lstStyle/>
          <a:p>
            <a:fld id="{72C485E8-DC9E-AC41-86D6-5951FB3E9014}" type="slidenum">
              <a:rPr lang="es-ES" smtClean="0"/>
              <a:t>‹Nº›</a:t>
            </a:fld>
            <a:endParaRPr lang="es-ES"/>
          </a:p>
        </p:txBody>
      </p:sp>
    </p:spTree>
    <p:extLst>
      <p:ext uri="{BB962C8B-B14F-4D97-AF65-F5344CB8AC3E}">
        <p14:creationId xmlns:p14="http://schemas.microsoft.com/office/powerpoint/2010/main" val="3119137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BA3D7-C4AB-C945-B339-12168C93A1C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480833-66A9-FC46-B064-2100F5D96E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C01FBDA-8762-9644-8EE2-78C1C8B03E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923512A-24EA-A640-8298-AEF6AA19A539}"/>
              </a:ext>
            </a:extLst>
          </p:cNvPr>
          <p:cNvSpPr>
            <a:spLocks noGrp="1"/>
          </p:cNvSpPr>
          <p:nvPr>
            <p:ph type="dt" sz="half" idx="10"/>
          </p:nvPr>
        </p:nvSpPr>
        <p:spPr/>
        <p:txBody>
          <a:bodyPr/>
          <a:lstStyle/>
          <a:p>
            <a:endParaRPr lang="es-ES"/>
          </a:p>
        </p:txBody>
      </p:sp>
      <p:sp>
        <p:nvSpPr>
          <p:cNvPr id="6" name="Marcador de pie de página 5">
            <a:extLst>
              <a:ext uri="{FF2B5EF4-FFF2-40B4-BE49-F238E27FC236}">
                <a16:creationId xmlns:a16="http://schemas.microsoft.com/office/drawing/2014/main" id="{BEBFADA0-EF1C-ED4D-A530-224479F89452}"/>
              </a:ext>
            </a:extLst>
          </p:cNvPr>
          <p:cNvSpPr>
            <a:spLocks noGrp="1"/>
          </p:cNvSpPr>
          <p:nvPr>
            <p:ph type="ftr" sz="quarter" idx="11"/>
          </p:nvPr>
        </p:nvSpPr>
        <p:spPr/>
        <p:txBody>
          <a:bodyPr/>
          <a:lstStyle/>
          <a:p>
            <a:r>
              <a:rPr lang="es-ES"/>
              <a:t>Celso Martínez Rivero. IFCA (CSIC-UC)</a:t>
            </a:r>
          </a:p>
        </p:txBody>
      </p:sp>
      <p:sp>
        <p:nvSpPr>
          <p:cNvPr id="7" name="Marcador de número de diapositiva 6">
            <a:extLst>
              <a:ext uri="{FF2B5EF4-FFF2-40B4-BE49-F238E27FC236}">
                <a16:creationId xmlns:a16="http://schemas.microsoft.com/office/drawing/2014/main" id="{137C72EA-C4F3-E943-85B2-7C83278FEB52}"/>
              </a:ext>
            </a:extLst>
          </p:cNvPr>
          <p:cNvSpPr>
            <a:spLocks noGrp="1"/>
          </p:cNvSpPr>
          <p:nvPr>
            <p:ph type="sldNum" sz="quarter" idx="12"/>
          </p:nvPr>
        </p:nvSpPr>
        <p:spPr/>
        <p:txBody>
          <a:bodyPr/>
          <a:lstStyle/>
          <a:p>
            <a:fld id="{72C485E8-DC9E-AC41-86D6-5951FB3E9014}" type="slidenum">
              <a:rPr lang="es-ES" smtClean="0"/>
              <a:t>‹Nº›</a:t>
            </a:fld>
            <a:endParaRPr lang="es-ES"/>
          </a:p>
        </p:txBody>
      </p:sp>
    </p:spTree>
    <p:extLst>
      <p:ext uri="{BB962C8B-B14F-4D97-AF65-F5344CB8AC3E}">
        <p14:creationId xmlns:p14="http://schemas.microsoft.com/office/powerpoint/2010/main" val="3948870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21143F6-D329-6E45-AE1D-2E2E24020E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EA2968A-F2E3-1247-A28E-7EE6FE0443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B2CF50-E8F5-6949-B4E4-DE094AD688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p>
        </p:txBody>
      </p:sp>
      <p:sp>
        <p:nvSpPr>
          <p:cNvPr id="5" name="Marcador de pie de página 4">
            <a:extLst>
              <a:ext uri="{FF2B5EF4-FFF2-40B4-BE49-F238E27FC236}">
                <a16:creationId xmlns:a16="http://schemas.microsoft.com/office/drawing/2014/main" id="{0BC77947-CBE9-364A-9CBA-932950528D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Celso Martínez Rivero. IFCA (CSIC-UC)</a:t>
            </a:r>
          </a:p>
        </p:txBody>
      </p:sp>
      <p:sp>
        <p:nvSpPr>
          <p:cNvPr id="6" name="Marcador de número de diapositiva 5">
            <a:extLst>
              <a:ext uri="{FF2B5EF4-FFF2-40B4-BE49-F238E27FC236}">
                <a16:creationId xmlns:a16="http://schemas.microsoft.com/office/drawing/2014/main" id="{F0CBE9A2-CE65-874A-BB93-78341C3F04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485E8-DC9E-AC41-86D6-5951FB3E9014}" type="slidenum">
              <a:rPr lang="es-ES" smtClean="0"/>
              <a:t>‹Nº›</a:t>
            </a:fld>
            <a:endParaRPr lang="es-ES"/>
          </a:p>
        </p:txBody>
      </p:sp>
    </p:spTree>
    <p:extLst>
      <p:ext uri="{BB962C8B-B14F-4D97-AF65-F5344CB8AC3E}">
        <p14:creationId xmlns:p14="http://schemas.microsoft.com/office/powerpoint/2010/main" val="2338832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emf"/><Relationship Id="rId7" Type="http://schemas.openxmlformats.org/officeDocument/2006/relationships/hyperlink" Target="http://cern.ch/fcc"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jpeg"/><Relationship Id="rId4" Type="http://schemas.openxmlformats.org/officeDocument/2006/relationships/image" Target="../media/image2.pn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8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c 9"/>
          <p:cNvSpPr/>
          <p:nvPr/>
        </p:nvSpPr>
        <p:spPr>
          <a:xfrm>
            <a:off x="583469" y="4094589"/>
            <a:ext cx="6030464" cy="1358292"/>
          </a:xfrm>
          <a:prstGeom prst="arc">
            <a:avLst>
              <a:gd name="adj1" fmla="val 11568746"/>
              <a:gd name="adj2" fmla="val 488561"/>
            </a:avLst>
          </a:prstGeom>
          <a:noFill/>
          <a:ln w="38100" cap="flat" cmpd="sng" algn="ctr">
            <a:solidFill>
              <a:schemeClr val="bg1"/>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mn-ea"/>
              <a:cs typeface="+mn-cs"/>
            </a:endParaRPr>
          </a:p>
        </p:txBody>
      </p:sp>
      <p:grpSp>
        <p:nvGrpSpPr>
          <p:cNvPr id="19" name="Group 18"/>
          <p:cNvGrpSpPr/>
          <p:nvPr/>
        </p:nvGrpSpPr>
        <p:grpSpPr>
          <a:xfrm>
            <a:off x="-870531" y="0"/>
            <a:ext cx="16992592" cy="6858000"/>
            <a:chOff x="786608" y="-54911"/>
            <a:chExt cx="12644785" cy="6917447"/>
          </a:xfrm>
        </p:grpSpPr>
        <p:pic>
          <p:nvPicPr>
            <p:cNvPr id="6" name="Picture 5"/>
            <p:cNvPicPr>
              <a:picLocks noChangeAspect="1"/>
            </p:cNvPicPr>
            <p:nvPr/>
          </p:nvPicPr>
          <p:blipFill>
            <a:blip r:embed="rId3"/>
            <a:stretch>
              <a:fillRect/>
            </a:stretch>
          </p:blipFill>
          <p:spPr>
            <a:xfrm>
              <a:off x="1434218" y="-54911"/>
              <a:ext cx="9171384" cy="6917447"/>
            </a:xfrm>
            <a:prstGeom prst="rect">
              <a:avLst/>
            </a:prstGeom>
            <a:ln>
              <a:noFill/>
            </a:ln>
            <a:effectLst/>
          </p:spPr>
        </p:pic>
        <p:sp>
          <p:nvSpPr>
            <p:cNvPr id="7" name="Oval 6"/>
            <p:cNvSpPr/>
            <p:nvPr/>
          </p:nvSpPr>
          <p:spPr>
            <a:xfrm>
              <a:off x="3187800" y="4113292"/>
              <a:ext cx="2884972" cy="617406"/>
            </a:xfrm>
            <a:prstGeom prst="ellipse">
              <a:avLst/>
            </a:prstGeom>
            <a:noFill/>
            <a:ln w="38100" cap="flat" cmpd="sng" algn="ctr">
              <a:solidFill>
                <a:srgbClr val="00B0F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endParaRPr>
            </a:p>
          </p:txBody>
        </p:sp>
        <p:sp>
          <p:nvSpPr>
            <p:cNvPr id="8" name="Oval 7"/>
            <p:cNvSpPr/>
            <p:nvPr/>
          </p:nvSpPr>
          <p:spPr>
            <a:xfrm>
              <a:off x="6072772" y="4196756"/>
              <a:ext cx="381668" cy="107375"/>
            </a:xfrm>
            <a:prstGeom prst="ellipse">
              <a:avLst/>
            </a:prstGeom>
            <a:noFill/>
            <a:ln w="28575" cap="flat" cmpd="sng" algn="ctr">
              <a:solidFill>
                <a:srgbClr val="33FF0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endParaRPr>
            </a:p>
          </p:txBody>
        </p:sp>
        <p:sp>
          <p:nvSpPr>
            <p:cNvPr id="23" name="Arc 22"/>
            <p:cNvSpPr/>
            <p:nvPr/>
          </p:nvSpPr>
          <p:spPr>
            <a:xfrm>
              <a:off x="3352800" y="3011602"/>
              <a:ext cx="10078593" cy="1638687"/>
            </a:xfrm>
            <a:prstGeom prst="arc">
              <a:avLst>
                <a:gd name="adj1" fmla="val 776254"/>
                <a:gd name="adj2" fmla="val 11036784"/>
              </a:avLst>
            </a:prstGeom>
            <a:ln w="28575" cap="rnd" cmpd="sng">
              <a:solidFill>
                <a:srgbClr val="FFFF00"/>
              </a:solidFill>
              <a:prstDash val="sysDash"/>
              <a:headEnd type="none"/>
              <a:tailEnd type="none"/>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5" name="Arc 24"/>
            <p:cNvSpPr/>
            <p:nvPr/>
          </p:nvSpPr>
          <p:spPr>
            <a:xfrm rot="10800000">
              <a:off x="786608" y="4073016"/>
              <a:ext cx="5667832" cy="1362322"/>
            </a:xfrm>
            <a:prstGeom prst="arc">
              <a:avLst>
                <a:gd name="adj1" fmla="val 413169"/>
                <a:gd name="adj2" fmla="val 11745777"/>
              </a:avLst>
            </a:prstGeom>
            <a:ln w="28575" cap="rnd" cmpd="sng">
              <a:solidFill>
                <a:schemeClr val="accent2"/>
              </a:solidFill>
              <a:prstDash val="solid"/>
              <a:headEnd type="none"/>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grpSp>
      <p:sp>
        <p:nvSpPr>
          <p:cNvPr id="31" name="TextBox 30"/>
          <p:cNvSpPr txBox="1"/>
          <p:nvPr/>
        </p:nvSpPr>
        <p:spPr>
          <a:xfrm>
            <a:off x="9000082" y="4747472"/>
            <a:ext cx="8783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FF00"/>
                </a:solidFill>
                <a:effectLst/>
                <a:uLnTx/>
                <a:uFillTx/>
                <a:latin typeface="Arial"/>
                <a:ea typeface="+mn-ea"/>
                <a:cs typeface="+mn-cs"/>
              </a:rPr>
              <a:t>FCC</a:t>
            </a:r>
            <a:endParaRPr kumimoji="0" lang="en-GB" sz="2400" b="1" i="0" u="none" strike="noStrike" kern="1200" cap="none" spc="0" normalizeH="0" baseline="0" noProof="0" dirty="0">
              <a:ln>
                <a:noFill/>
              </a:ln>
              <a:solidFill>
                <a:srgbClr val="FFFF00"/>
              </a:solidFill>
              <a:effectLst/>
              <a:uLnTx/>
              <a:uFillTx/>
              <a:latin typeface="Arial"/>
              <a:ea typeface="+mn-ea"/>
              <a:cs typeface="+mn-cs"/>
            </a:endParaRPr>
          </a:p>
        </p:txBody>
      </p:sp>
      <p:sp>
        <p:nvSpPr>
          <p:cNvPr id="32" name="TextBox 31"/>
          <p:cNvSpPr txBox="1"/>
          <p:nvPr/>
        </p:nvSpPr>
        <p:spPr>
          <a:xfrm>
            <a:off x="6698324" y="4090748"/>
            <a:ext cx="651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B050"/>
                </a:solidFill>
                <a:effectLst/>
                <a:uLnTx/>
                <a:uFillTx/>
                <a:latin typeface="Arial"/>
                <a:ea typeface="+mn-ea"/>
                <a:cs typeface="+mn-cs"/>
              </a:rPr>
              <a:t>PS</a:t>
            </a:r>
            <a:endParaRPr kumimoji="0" lang="en-GB" sz="2400" b="0" i="0" u="none" strike="noStrike" kern="1200" cap="none" spc="0" normalizeH="0" baseline="0" noProof="0" dirty="0">
              <a:ln>
                <a:noFill/>
              </a:ln>
              <a:solidFill>
                <a:srgbClr val="00B050"/>
              </a:solidFill>
              <a:effectLst/>
              <a:uLnTx/>
              <a:uFillTx/>
              <a:latin typeface="Arial"/>
              <a:ea typeface="+mn-ea"/>
              <a:cs typeface="+mn-cs"/>
            </a:endParaRPr>
          </a:p>
        </p:txBody>
      </p:sp>
      <p:sp>
        <p:nvSpPr>
          <p:cNvPr id="33" name="TextBox 32"/>
          <p:cNvSpPr txBox="1"/>
          <p:nvPr/>
        </p:nvSpPr>
        <p:spPr>
          <a:xfrm>
            <a:off x="4033743" y="4741846"/>
            <a:ext cx="8875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B0F0"/>
                </a:solidFill>
                <a:effectLst/>
                <a:uLnTx/>
                <a:uFillTx/>
                <a:latin typeface="Arial"/>
                <a:ea typeface="+mn-ea"/>
                <a:cs typeface="+mn-cs"/>
              </a:rPr>
              <a:t>SPS</a:t>
            </a:r>
            <a:endParaRPr kumimoji="0" lang="en-GB" sz="2400" b="0" i="0" u="none" strike="noStrike" kern="1200" cap="none" spc="0" normalizeH="0" baseline="0" noProof="0" dirty="0">
              <a:ln>
                <a:noFill/>
              </a:ln>
              <a:solidFill>
                <a:srgbClr val="00B0F0"/>
              </a:solidFill>
              <a:effectLst/>
              <a:uLnTx/>
              <a:uFillTx/>
              <a:latin typeface="Arial"/>
              <a:ea typeface="+mn-ea"/>
              <a:cs typeface="+mn-cs"/>
            </a:endParaRPr>
          </a:p>
        </p:txBody>
      </p:sp>
      <p:sp>
        <p:nvSpPr>
          <p:cNvPr id="34" name="TextBox 33"/>
          <p:cNvSpPr txBox="1"/>
          <p:nvPr/>
        </p:nvSpPr>
        <p:spPr>
          <a:xfrm>
            <a:off x="142603" y="3741747"/>
            <a:ext cx="18079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chemeClr val="accent2"/>
                </a:solidFill>
                <a:effectLst/>
                <a:uLnTx/>
                <a:uFillTx/>
                <a:latin typeface="Arial"/>
                <a:ea typeface="+mn-ea"/>
                <a:cs typeface="+mn-cs"/>
              </a:rPr>
              <a:t>LHC/LEP</a:t>
            </a:r>
            <a:endParaRPr kumimoji="0" lang="en-GB" sz="2400" b="0" i="0" u="none" strike="noStrike" kern="1200" cap="none" spc="0" normalizeH="0" baseline="0" noProof="0" dirty="0">
              <a:ln>
                <a:noFill/>
              </a:ln>
              <a:solidFill>
                <a:schemeClr val="accent2"/>
              </a:solidFill>
              <a:effectLst/>
              <a:uLnTx/>
              <a:uFillTx/>
              <a:latin typeface="Arial"/>
              <a:ea typeface="+mn-ea"/>
              <a:cs typeface="+mn-cs"/>
            </a:endParaRPr>
          </a:p>
        </p:txBody>
      </p:sp>
      <p:sp>
        <p:nvSpPr>
          <p:cNvPr id="28" name="TextBox 27"/>
          <p:cNvSpPr txBox="1"/>
          <p:nvPr/>
        </p:nvSpPr>
        <p:spPr>
          <a:xfrm>
            <a:off x="234706" y="352967"/>
            <a:ext cx="11925367" cy="923330"/>
          </a:xfrm>
          <a:prstGeom prst="rect">
            <a:avLst/>
          </a:prstGeom>
          <a:noFill/>
        </p:spPr>
        <p:txBody>
          <a:bodyPr wrap="square" rtlCol="0">
            <a:spAutoFit/>
          </a:bodyPr>
          <a:lstStyle/>
          <a:p>
            <a:pPr algn="ctr"/>
            <a:r>
              <a:rPr lang="fr-FR" sz="5400" b="1" dirty="0">
                <a:solidFill>
                  <a:srgbClr val="FFFF00"/>
                </a:solidFill>
              </a:rPr>
              <a:t> </a:t>
            </a:r>
            <a:r>
              <a:rPr lang="fr-FR" sz="5400" b="1" dirty="0" err="1">
                <a:solidFill>
                  <a:srgbClr val="FFFF00"/>
                </a:solidFill>
              </a:rPr>
              <a:t>European</a:t>
            </a:r>
            <a:r>
              <a:rPr lang="fr-FR" sz="5400" b="1" dirty="0">
                <a:solidFill>
                  <a:srgbClr val="FFFF00"/>
                </a:solidFill>
              </a:rPr>
              <a:t> </a:t>
            </a:r>
            <a:r>
              <a:rPr lang="fr-FR" sz="5400" b="1" dirty="0" err="1">
                <a:solidFill>
                  <a:srgbClr val="FFFF00"/>
                </a:solidFill>
              </a:rPr>
              <a:t>Strategy</a:t>
            </a:r>
            <a:r>
              <a:rPr lang="fr-FR" sz="5400" b="1" dirty="0">
                <a:solidFill>
                  <a:srgbClr val="FFFF00"/>
                </a:solidFill>
              </a:rPr>
              <a:t> on </a:t>
            </a:r>
            <a:r>
              <a:rPr lang="fr-FR" sz="5400" b="1" dirty="0" err="1">
                <a:solidFill>
                  <a:srgbClr val="FFFF00"/>
                </a:solidFill>
              </a:rPr>
              <a:t>Particle</a:t>
            </a:r>
            <a:r>
              <a:rPr lang="fr-FR" sz="5400" b="1" dirty="0">
                <a:solidFill>
                  <a:srgbClr val="FFFF00"/>
                </a:solidFill>
              </a:rPr>
              <a:t> </a:t>
            </a:r>
            <a:r>
              <a:rPr lang="fr-FR" sz="5400" b="1" dirty="0" err="1">
                <a:solidFill>
                  <a:srgbClr val="FFFF00"/>
                </a:solidFill>
              </a:rPr>
              <a:t>Physics</a:t>
            </a:r>
            <a:endParaRPr lang="de-DE" sz="5400" dirty="0">
              <a:solidFill>
                <a:schemeClr val="bg1"/>
              </a:solidFill>
            </a:endParaRPr>
          </a:p>
        </p:txBody>
      </p:sp>
      <p:sp>
        <p:nvSpPr>
          <p:cNvPr id="35" name="TextBox 34"/>
          <p:cNvSpPr txBox="1"/>
          <p:nvPr/>
        </p:nvSpPr>
        <p:spPr>
          <a:xfrm>
            <a:off x="1950542" y="1412776"/>
            <a:ext cx="9510905" cy="1200329"/>
          </a:xfrm>
          <a:prstGeom prst="rect">
            <a:avLst/>
          </a:prstGeom>
          <a:noFill/>
        </p:spPr>
        <p:txBody>
          <a:bodyPr wrap="square" rtlCol="0">
            <a:spAutoFit/>
          </a:bodyPr>
          <a:lstStyle/>
          <a:p>
            <a:pPr algn="ctr"/>
            <a:r>
              <a:rPr lang="es-ES" sz="3600">
                <a:solidFill>
                  <a:schemeClr val="accent3">
                    <a:lumMod val="20000"/>
                    <a:lumOff val="80000"/>
                  </a:schemeClr>
                </a:solidFill>
                <a:latin typeface="Calibri" panose="020F0502020204030204" pitchFamily="34" charset="0"/>
              </a:rPr>
              <a:t>Celso Martínez Rivero –IFCA (CSIC-UC)-</a:t>
            </a:r>
            <a:endParaRPr lang="en-GB" sz="3600">
              <a:solidFill>
                <a:schemeClr val="accent3">
                  <a:lumMod val="20000"/>
                  <a:lumOff val="80000"/>
                </a:schemeClr>
              </a:solidFill>
              <a:latin typeface="Calibri" panose="020F0502020204030204" pitchFamily="34" charset="0"/>
            </a:endParaRPr>
          </a:p>
          <a:p>
            <a:pPr algn="ctr"/>
            <a:endParaRPr lang="en-GB" sz="3600" i="1">
              <a:solidFill>
                <a:schemeClr val="bg1">
                  <a:lumMod val="85000"/>
                </a:schemeClr>
              </a:solidFill>
              <a:latin typeface="Calibri" panose="020F0502020204030204" pitchFamily="34" charset="0"/>
            </a:endParaRPr>
          </a:p>
        </p:txBody>
      </p:sp>
      <p:pic>
        <p:nvPicPr>
          <p:cNvPr id="45" name="Picture 44">
            <a:extLst>
              <a:ext uri="{FF2B5EF4-FFF2-40B4-BE49-F238E27FC236}">
                <a16:creationId xmlns:a16="http://schemas.microsoft.com/office/drawing/2014/main" id="{1D1F60EA-2701-4D84-AA78-272DEA2FD04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40560" y="6243935"/>
            <a:ext cx="2814032" cy="4392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id="{A6F9B256-6972-4B30-AD3F-FDD6C64A23E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8936" y="5967069"/>
            <a:ext cx="1551182" cy="648723"/>
          </a:xfrm>
          <a:prstGeom prst="rect">
            <a:avLst/>
          </a:prstGeom>
          <a:solidFill>
            <a:schemeClr val="bg1"/>
          </a:solidFill>
        </p:spPr>
      </p:pic>
      <p:pic>
        <p:nvPicPr>
          <p:cNvPr id="53" name="Picture 52">
            <a:extLst>
              <a:ext uri="{FF2B5EF4-FFF2-40B4-BE49-F238E27FC236}">
                <a16:creationId xmlns:a16="http://schemas.microsoft.com/office/drawing/2014/main" id="{681B5742-71F9-4313-A343-B42421E146DC}"/>
              </a:ext>
            </a:extLst>
          </p:cNvPr>
          <p:cNvPicPr>
            <a:picLocks noChangeAspect="1"/>
          </p:cNvPicPr>
          <p:nvPr/>
        </p:nvPicPr>
        <p:blipFill>
          <a:blip r:embed="rId6"/>
          <a:stretch>
            <a:fillRect/>
          </a:stretch>
        </p:blipFill>
        <p:spPr>
          <a:xfrm>
            <a:off x="11488993" y="5585835"/>
            <a:ext cx="601024" cy="640080"/>
          </a:xfrm>
          <a:prstGeom prst="rect">
            <a:avLst/>
          </a:prstGeom>
          <a:solidFill>
            <a:schemeClr val="bg1"/>
          </a:solidFill>
        </p:spPr>
      </p:pic>
      <p:sp>
        <p:nvSpPr>
          <p:cNvPr id="54" name="Rectangle 53">
            <a:extLst>
              <a:ext uri="{FF2B5EF4-FFF2-40B4-BE49-F238E27FC236}">
                <a16:creationId xmlns:a16="http://schemas.microsoft.com/office/drawing/2014/main" id="{233FF6E1-7024-4633-94D1-8097A4DFBEE6}"/>
              </a:ext>
            </a:extLst>
          </p:cNvPr>
          <p:cNvSpPr/>
          <p:nvPr/>
        </p:nvSpPr>
        <p:spPr>
          <a:xfrm>
            <a:off x="9376118" y="5747512"/>
            <a:ext cx="2043893" cy="400110"/>
          </a:xfrm>
          <a:prstGeom prst="rect">
            <a:avLst/>
          </a:prstGeom>
          <a:solidFill>
            <a:schemeClr val="bg1"/>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a:ln>
                  <a:noFill/>
                </a:ln>
                <a:solidFill>
                  <a:prstClr val="white"/>
                </a:solidFill>
                <a:effectLst/>
                <a:uLnTx/>
                <a:uFillTx/>
                <a:latin typeface="Calibri" panose="020F0502020204030204"/>
                <a:ea typeface="Calibri"/>
                <a:cs typeface="Times New Roman"/>
                <a:hlinkClick r:id="rId7"/>
              </a:rPr>
              <a:t>http://cern.ch/fcc</a:t>
            </a: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pic>
        <p:nvPicPr>
          <p:cNvPr id="1028" name="Picture 4" descr="page1image3767748080">
            <a:extLst>
              <a:ext uri="{FF2B5EF4-FFF2-40B4-BE49-F238E27FC236}">
                <a16:creationId xmlns:a16="http://schemas.microsoft.com/office/drawing/2014/main" id="{09ED231E-44B7-9348-A100-0DBC012C08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0841" y="5967069"/>
            <a:ext cx="861774" cy="84218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1image3767747792">
            <a:extLst>
              <a:ext uri="{FF2B5EF4-FFF2-40B4-BE49-F238E27FC236}">
                <a16:creationId xmlns:a16="http://schemas.microsoft.com/office/drawing/2014/main" id="{603E3984-866A-E04D-B2DD-B6A7AF5EAFC2}"/>
              </a:ext>
            </a:extLst>
          </p:cNvPr>
          <p:cNvPicPr>
            <a:picLocks noChangeAspect="1" noChangeArrowheads="1"/>
          </p:cNvPicPr>
          <p:nvPr/>
        </p:nvPicPr>
        <p:blipFill>
          <a:blip r:embed="rId9">
            <a:alphaModFix amt="79000"/>
            <a:extLst>
              <a:ext uri="{28A0092B-C50C-407E-A947-70E740481C1C}">
                <a14:useLocalDpi xmlns:a14="http://schemas.microsoft.com/office/drawing/2010/main" val="0"/>
              </a:ext>
            </a:extLst>
          </a:blip>
          <a:srcRect/>
          <a:stretch>
            <a:fillRect/>
          </a:stretch>
        </p:blipFill>
        <p:spPr bwMode="auto">
          <a:xfrm>
            <a:off x="3577423" y="5967069"/>
            <a:ext cx="2053597" cy="8234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1image3767748496">
            <a:extLst>
              <a:ext uri="{FF2B5EF4-FFF2-40B4-BE49-F238E27FC236}">
                <a16:creationId xmlns:a16="http://schemas.microsoft.com/office/drawing/2014/main" id="{159AB0E9-958F-C649-B2DC-9EB9F3DF2B06}"/>
              </a:ext>
            </a:extLst>
          </p:cNvPr>
          <p:cNvPicPr>
            <a:picLocks noChangeAspect="1" noChangeArrowheads="1"/>
          </p:cNvPicPr>
          <p:nvPr/>
        </p:nvPicPr>
        <p:blipFill>
          <a:blip r:embed="rId10">
            <a:alphaModFix amt="82000"/>
            <a:extLst>
              <a:ext uri="{28A0092B-C50C-407E-A947-70E740481C1C}">
                <a14:useLocalDpi xmlns:a14="http://schemas.microsoft.com/office/drawing/2010/main" val="0"/>
              </a:ext>
            </a:extLst>
          </a:blip>
          <a:srcRect/>
          <a:stretch>
            <a:fillRect/>
          </a:stretch>
        </p:blipFill>
        <p:spPr bwMode="auto">
          <a:xfrm>
            <a:off x="6000550" y="6014723"/>
            <a:ext cx="766748" cy="77576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age1image3767747504">
            <a:extLst>
              <a:ext uri="{FF2B5EF4-FFF2-40B4-BE49-F238E27FC236}">
                <a16:creationId xmlns:a16="http://schemas.microsoft.com/office/drawing/2014/main" id="{B400E180-E7D7-8145-87E5-1F20A36EB1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97386" y="5985724"/>
            <a:ext cx="1942001" cy="866592"/>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pie de página 1">
            <a:extLst>
              <a:ext uri="{FF2B5EF4-FFF2-40B4-BE49-F238E27FC236}">
                <a16:creationId xmlns:a16="http://schemas.microsoft.com/office/drawing/2014/main" id="{AE2B4FC4-79F8-C94E-B94F-E0F11E4B232C}"/>
              </a:ext>
            </a:extLst>
          </p:cNvPr>
          <p:cNvSpPr>
            <a:spLocks noGrp="1"/>
          </p:cNvSpPr>
          <p:nvPr>
            <p:ph type="ftr" sz="quarter" idx="11"/>
          </p:nvPr>
        </p:nvSpPr>
        <p:spPr/>
        <p:txBody>
          <a:bodyPr/>
          <a:lstStyle/>
          <a:p>
            <a:r>
              <a:rPr lang="es-ES"/>
              <a:t>Celso Martínez Rivero. IFCA (CSIC-UC)</a:t>
            </a:r>
          </a:p>
        </p:txBody>
      </p:sp>
    </p:spTree>
    <p:extLst>
      <p:ext uri="{BB962C8B-B14F-4D97-AF65-F5344CB8AC3E}">
        <p14:creationId xmlns:p14="http://schemas.microsoft.com/office/powerpoint/2010/main" val="965439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0"/>
            <a:ext cx="12192000" cy="1177047"/>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lvl="0" algn="l">
              <a:spcBef>
                <a:spcPts val="0"/>
              </a:spcBef>
            </a:pPr>
            <a:r>
              <a:rPr lang="es-ES" b="0" err="1">
                <a:latin typeface="GillSans" panose="020B0502020104020203" pitchFamily="34" charset="-79"/>
                <a:ea typeface="+mn-ea"/>
                <a:cs typeface="GillSans" panose="020B0502020104020203" pitchFamily="34" charset="-79"/>
              </a:rPr>
              <a:t>Motivations</a:t>
            </a:r>
            <a:r>
              <a:rPr lang="es-ES" b="0">
                <a:latin typeface="GillSans" panose="020B0502020104020203" pitchFamily="34" charset="-79"/>
                <a:ea typeface="+mn-ea"/>
                <a:cs typeface="GillSans" panose="020B0502020104020203" pitchFamily="34" charset="-79"/>
              </a:rPr>
              <a:t> </a:t>
            </a:r>
            <a:r>
              <a:rPr lang="es-ES" b="0" err="1">
                <a:latin typeface="GillSans" panose="020B0502020104020203" pitchFamily="34" charset="-79"/>
                <a:ea typeface="+mn-ea"/>
                <a:cs typeface="GillSans" panose="020B0502020104020203" pitchFamily="34" charset="-79"/>
              </a:rPr>
              <a:t>for</a:t>
            </a:r>
            <a:r>
              <a:rPr lang="es-ES" b="0">
                <a:latin typeface="GillSans" panose="020B0502020104020203" pitchFamily="34" charset="-79"/>
                <a:ea typeface="+mn-ea"/>
                <a:cs typeface="GillSans" panose="020B0502020104020203" pitchFamily="34" charset="-79"/>
              </a:rPr>
              <a:t> </a:t>
            </a:r>
            <a:r>
              <a:rPr lang="es-ES" b="0" err="1">
                <a:latin typeface="GillSans" panose="020B0502020104020203" pitchFamily="34" charset="-79"/>
                <a:ea typeface="+mn-ea"/>
                <a:cs typeface="GillSans" panose="020B0502020104020203" pitchFamily="34" charset="-79"/>
              </a:rPr>
              <a:t>pp</a:t>
            </a:r>
            <a:r>
              <a:rPr lang="es-ES" b="0">
                <a:latin typeface="GillSans" panose="020B0502020104020203" pitchFamily="34" charset="-79"/>
                <a:ea typeface="+mn-ea"/>
                <a:cs typeface="GillSans" panose="020B0502020104020203" pitchFamily="34" charset="-79"/>
              </a:rPr>
              <a:t> </a:t>
            </a:r>
            <a:r>
              <a:rPr lang="es-ES" b="0" err="1">
                <a:latin typeface="GillSans" panose="020B0502020104020203" pitchFamily="34" charset="-79"/>
                <a:ea typeface="+mn-ea"/>
                <a:cs typeface="GillSans" panose="020B0502020104020203" pitchFamily="34" charset="-79"/>
              </a:rPr>
              <a:t>colliders</a:t>
            </a:r>
            <a:r>
              <a:rPr lang="es-ES" b="0">
                <a:latin typeface="GillSans" panose="020B0502020104020203" pitchFamily="34" charset="-79"/>
                <a:ea typeface="+mn-ea"/>
                <a:cs typeface="GillSans" panose="020B0502020104020203" pitchFamily="34" charset="-79"/>
              </a:rPr>
              <a:t> </a:t>
            </a:r>
            <a:r>
              <a:rPr lang="es-ES" b="0" err="1">
                <a:latin typeface="GillSans" panose="020B0502020104020203" pitchFamily="34" charset="-79"/>
                <a:ea typeface="+mn-ea"/>
                <a:cs typeface="GillSans" panose="020B0502020104020203" pitchFamily="34" charset="-79"/>
              </a:rPr>
              <a:t>beyond</a:t>
            </a:r>
            <a:r>
              <a:rPr lang="es-ES" b="0">
                <a:latin typeface="GillSans" panose="020B0502020104020203" pitchFamily="34" charset="-79"/>
                <a:ea typeface="+mn-ea"/>
                <a:cs typeface="GillSans" panose="020B0502020104020203" pitchFamily="34" charset="-79"/>
              </a:rPr>
              <a:t> </a:t>
            </a:r>
            <a:r>
              <a:rPr lang="es-ES" b="0" err="1">
                <a:latin typeface="GillSans" panose="020B0502020104020203" pitchFamily="34" charset="-79"/>
                <a:ea typeface="+mn-ea"/>
                <a:cs typeface="GillSans" panose="020B0502020104020203" pitchFamily="34" charset="-79"/>
              </a:rPr>
              <a:t>the</a:t>
            </a:r>
            <a:r>
              <a:rPr lang="es-ES" b="0">
                <a:latin typeface="GillSans" panose="020B0502020104020203" pitchFamily="34" charset="-79"/>
                <a:ea typeface="+mn-ea"/>
                <a:cs typeface="GillSans" panose="020B0502020104020203" pitchFamily="34" charset="-79"/>
              </a:rPr>
              <a:t> LHC </a:t>
            </a:r>
            <a:endParaRPr lang="es-ES" sz="1800" b="0">
              <a:latin typeface="Calibri" panose="020F0502020204030204"/>
              <a:ea typeface="+mn-ea"/>
              <a:cs typeface="+mn-cs"/>
            </a:endParaRPr>
          </a:p>
        </p:txBody>
      </p:sp>
      <p:sp>
        <p:nvSpPr>
          <p:cNvPr id="5" name="Marcador de pie de página 3">
            <a:extLst>
              <a:ext uri="{FF2B5EF4-FFF2-40B4-BE49-F238E27FC236}">
                <a16:creationId xmlns:a16="http://schemas.microsoft.com/office/drawing/2014/main" id="{58C896BB-74FF-E740-B91C-9680A7C52022}"/>
              </a:ext>
            </a:extLst>
          </p:cNvPr>
          <p:cNvSpPr txBox="1">
            <a:spLocks/>
          </p:cNvSpPr>
          <p:nvPr/>
        </p:nvSpPr>
        <p:spPr>
          <a:xfrm>
            <a:off x="4038600" y="6356350"/>
            <a:ext cx="4114800"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Celso Martínez Rivero. IFCA (CSIC-UC)</a:t>
            </a:r>
          </a:p>
        </p:txBody>
      </p:sp>
      <p:sp>
        <p:nvSpPr>
          <p:cNvPr id="6" name="CuadroTexto 5">
            <a:extLst>
              <a:ext uri="{FF2B5EF4-FFF2-40B4-BE49-F238E27FC236}">
                <a16:creationId xmlns:a16="http://schemas.microsoft.com/office/drawing/2014/main" id="{78B001AC-3971-BE49-9626-F7B0CB140CF0}"/>
              </a:ext>
            </a:extLst>
          </p:cNvPr>
          <p:cNvSpPr txBox="1"/>
          <p:nvPr/>
        </p:nvSpPr>
        <p:spPr>
          <a:xfrm>
            <a:off x="819555" y="904376"/>
            <a:ext cx="8908104" cy="2585323"/>
          </a:xfrm>
          <a:prstGeom prst="rect">
            <a:avLst/>
          </a:prstGeom>
          <a:noFill/>
        </p:spPr>
        <p:txBody>
          <a:bodyPr wrap="square">
            <a:spAutoFit/>
          </a:bodyPr>
          <a:lstStyle/>
          <a:p>
            <a:endParaRPr lang="es-ES" sz="1800" dirty="0">
              <a:solidFill>
                <a:srgbClr val="BC590A"/>
              </a:solidFill>
              <a:effectLst/>
              <a:latin typeface="GillSans" panose="020B0502020104020203" pitchFamily="34" charset="-79"/>
              <a:cs typeface="GillSans" panose="020B0502020104020203" pitchFamily="34" charset="-79"/>
            </a:endParaRPr>
          </a:p>
          <a:p>
            <a:r>
              <a:rPr lang="es-ES" sz="1800" dirty="0" err="1">
                <a:solidFill>
                  <a:srgbClr val="BC590A"/>
                </a:solidFill>
                <a:effectLst/>
                <a:latin typeface="GillSans" panose="020B0502020104020203" pitchFamily="34" charset="-79"/>
                <a:cs typeface="GillSans" panose="020B0502020104020203" pitchFamily="34" charset="-79"/>
              </a:rPr>
              <a:t>Future</a:t>
            </a:r>
            <a:r>
              <a:rPr lang="es-ES" sz="1800" dirty="0">
                <a:solidFill>
                  <a:srgbClr val="BC590A"/>
                </a:solidFill>
                <a:effectLst/>
                <a:latin typeface="GillSans" panose="020B0502020104020203" pitchFamily="34" charset="-79"/>
                <a:cs typeface="GillSans" panose="020B0502020104020203" pitchFamily="34" charset="-79"/>
              </a:rPr>
              <a:t> </a:t>
            </a:r>
            <a:r>
              <a:rPr lang="es-ES" sz="1800" dirty="0" err="1">
                <a:solidFill>
                  <a:srgbClr val="BC590A"/>
                </a:solidFill>
                <a:effectLst/>
                <a:latin typeface="GillSans" panose="020B0502020104020203" pitchFamily="34" charset="-79"/>
                <a:cs typeface="GillSans" panose="020B0502020104020203" pitchFamily="34" charset="-79"/>
              </a:rPr>
              <a:t>projects</a:t>
            </a:r>
            <a:r>
              <a:rPr lang="es-ES" sz="1800" dirty="0">
                <a:solidFill>
                  <a:srgbClr val="BC590A"/>
                </a:solidFill>
                <a:effectLst/>
                <a:latin typeface="GillSans" panose="020B0502020104020203" pitchFamily="34" charset="-79"/>
                <a:cs typeface="GillSans" panose="020B0502020104020203" pitchFamily="34" charset="-79"/>
              </a:rPr>
              <a:t> in HEP </a:t>
            </a:r>
            <a:r>
              <a:rPr lang="es-ES" sz="1800" dirty="0" err="1">
                <a:solidFill>
                  <a:srgbClr val="BC590A"/>
                </a:solidFill>
                <a:effectLst/>
                <a:latin typeface="GillSans" panose="020B0502020104020203" pitchFamily="34" charset="-79"/>
                <a:cs typeface="GillSans" panose="020B0502020104020203" pitchFamily="34" charset="-79"/>
              </a:rPr>
              <a:t>such</a:t>
            </a:r>
            <a:r>
              <a:rPr lang="es-ES" sz="1800" dirty="0">
                <a:solidFill>
                  <a:srgbClr val="BC590A"/>
                </a:solidFill>
                <a:effectLst/>
                <a:latin typeface="GillSans" panose="020B0502020104020203" pitchFamily="34" charset="-79"/>
                <a:cs typeface="GillSans" panose="020B0502020104020203" pitchFamily="34" charset="-79"/>
              </a:rPr>
              <a:t> as </a:t>
            </a:r>
            <a:r>
              <a:rPr lang="es-ES" sz="1800" dirty="0" err="1">
                <a:solidFill>
                  <a:srgbClr val="BC590A"/>
                </a:solidFill>
                <a:effectLst/>
                <a:latin typeface="GillSans" panose="020B0502020104020203" pitchFamily="34" charset="-79"/>
                <a:cs typeface="GillSans" panose="020B0502020104020203" pitchFamily="34" charset="-79"/>
              </a:rPr>
              <a:t>the</a:t>
            </a:r>
            <a:r>
              <a:rPr lang="es-ES" sz="1800" dirty="0">
                <a:solidFill>
                  <a:srgbClr val="BC590A"/>
                </a:solidFill>
                <a:effectLst/>
                <a:latin typeface="GillSans" panose="020B0502020104020203" pitchFamily="34" charset="-79"/>
                <a:cs typeface="GillSans" panose="020B0502020104020203" pitchFamily="34" charset="-79"/>
              </a:rPr>
              <a:t> </a:t>
            </a:r>
            <a:r>
              <a:rPr lang="es-ES" sz="1800" dirty="0" err="1">
                <a:solidFill>
                  <a:srgbClr val="BC590A"/>
                </a:solidFill>
                <a:effectLst/>
                <a:latin typeface="GillSans" panose="020B0502020104020203" pitchFamily="34" charset="-79"/>
                <a:cs typeface="GillSans" panose="020B0502020104020203" pitchFamily="34" charset="-79"/>
              </a:rPr>
              <a:t>have</a:t>
            </a:r>
            <a:r>
              <a:rPr lang="es-ES" sz="1800" dirty="0">
                <a:solidFill>
                  <a:srgbClr val="BC590A"/>
                </a:solidFill>
                <a:effectLst/>
                <a:latin typeface="GillSans" panose="020B0502020104020203" pitchFamily="34" charset="-79"/>
                <a:cs typeface="GillSans" panose="020B0502020104020203" pitchFamily="34" charset="-79"/>
              </a:rPr>
              <a:t> </a:t>
            </a:r>
            <a:r>
              <a:rPr lang="es-ES" sz="1800" dirty="0" err="1">
                <a:solidFill>
                  <a:srgbClr val="BC590A"/>
                </a:solidFill>
                <a:effectLst/>
                <a:latin typeface="GillSans" panose="020B0502020104020203" pitchFamily="34" charset="-79"/>
                <a:cs typeface="GillSans" panose="020B0502020104020203" pitchFamily="34" charset="-79"/>
              </a:rPr>
              <a:t>two</a:t>
            </a:r>
            <a:r>
              <a:rPr lang="es-ES" sz="1800" dirty="0">
                <a:solidFill>
                  <a:srgbClr val="BC590A"/>
                </a:solidFill>
                <a:effectLst/>
                <a:latin typeface="GillSans" panose="020B0502020104020203" pitchFamily="34" charset="-79"/>
                <a:cs typeface="GillSans" panose="020B0502020104020203" pitchFamily="34" charset="-79"/>
              </a:rPr>
              <a:t> </a:t>
            </a:r>
            <a:r>
              <a:rPr lang="es-ES" sz="1800" dirty="0" err="1">
                <a:solidFill>
                  <a:srgbClr val="BC590A"/>
                </a:solidFill>
                <a:effectLst/>
                <a:latin typeface="GillSans" panose="020B0502020104020203" pitchFamily="34" charset="-79"/>
                <a:cs typeface="GillSans" panose="020B0502020104020203" pitchFamily="34" charset="-79"/>
              </a:rPr>
              <a:t>objectives</a:t>
            </a:r>
            <a:r>
              <a:rPr lang="es-ES" sz="1800" dirty="0">
                <a:solidFill>
                  <a:srgbClr val="BC590A"/>
                </a:solidFill>
                <a:effectLst/>
                <a:latin typeface="GillSans" panose="020B0502020104020203" pitchFamily="34" charset="-79"/>
                <a:cs typeface="GillSans" panose="020B0502020104020203" pitchFamily="34" charset="-79"/>
              </a:rPr>
              <a:t>: </a:t>
            </a:r>
            <a:endParaRPr lang="es-ES" dirty="0">
              <a:effectLst/>
            </a:endParaRPr>
          </a:p>
          <a:p>
            <a:pPr marL="285750" indent="-285750">
              <a:buFont typeface="Arial" panose="020B0604020202020204" pitchFamily="34" charset="0"/>
              <a:buChar char="•"/>
            </a:pPr>
            <a:r>
              <a:rPr lang="es-ES" sz="1800" dirty="0">
                <a:solidFill>
                  <a:srgbClr val="144C84"/>
                </a:solidFill>
                <a:effectLst/>
                <a:latin typeface="GillSans" panose="020B0502020104020203" pitchFamily="34" charset="-79"/>
                <a:cs typeface="GillSans" panose="020B0502020104020203" pitchFamily="34" charset="-79"/>
              </a:rPr>
              <a:t>explore </a:t>
            </a:r>
            <a:r>
              <a:rPr lang="es-ES" sz="1800" dirty="0" err="1">
                <a:solidFill>
                  <a:srgbClr val="144C84"/>
                </a:solidFill>
                <a:effectLst/>
                <a:latin typeface="GillSans" panose="020B0502020104020203" pitchFamily="34" charset="-79"/>
                <a:cs typeface="GillSans" panose="020B0502020104020203" pitchFamily="34" charset="-79"/>
              </a:rPr>
              <a:t>the</a:t>
            </a:r>
            <a:r>
              <a:rPr lang="es-ES" sz="1800" dirty="0">
                <a:solidFill>
                  <a:srgbClr val="144C84"/>
                </a:solidFill>
                <a:effectLst/>
                <a:latin typeface="GillSans" panose="020B0502020104020203" pitchFamily="34" charset="-79"/>
                <a:cs typeface="GillSans" panose="020B0502020104020203" pitchFamily="34" charset="-79"/>
              </a:rPr>
              <a:t> </a:t>
            </a:r>
            <a:r>
              <a:rPr lang="es-ES" sz="1800" dirty="0" err="1">
                <a:solidFill>
                  <a:srgbClr val="144C84"/>
                </a:solidFill>
                <a:effectLst/>
                <a:latin typeface="GillSans" panose="020B0502020104020203" pitchFamily="34" charset="-79"/>
                <a:cs typeface="GillSans" panose="020B0502020104020203" pitchFamily="34" charset="-79"/>
              </a:rPr>
              <a:t>energy</a:t>
            </a:r>
            <a:r>
              <a:rPr lang="es-ES" sz="1800" dirty="0">
                <a:solidFill>
                  <a:srgbClr val="144C84"/>
                </a:solidFill>
                <a:effectLst/>
                <a:latin typeface="GillSans" panose="020B0502020104020203" pitchFamily="34" charset="-79"/>
                <a:cs typeface="GillSans" panose="020B0502020104020203" pitchFamily="34" charset="-79"/>
              </a:rPr>
              <a:t> </a:t>
            </a:r>
            <a:r>
              <a:rPr lang="es-ES" sz="1800" dirty="0" err="1">
                <a:solidFill>
                  <a:srgbClr val="144C84"/>
                </a:solidFill>
                <a:effectLst/>
                <a:latin typeface="GillSans" panose="020B0502020104020203" pitchFamily="34" charset="-79"/>
                <a:cs typeface="GillSans" panose="020B0502020104020203" pitchFamily="34" charset="-79"/>
              </a:rPr>
              <a:t>frontier</a:t>
            </a:r>
            <a:r>
              <a:rPr lang="es-ES" sz="1800" dirty="0">
                <a:solidFill>
                  <a:srgbClr val="144C84"/>
                </a:solidFill>
                <a:effectLst/>
                <a:latin typeface="GillSans" panose="020B0502020104020203" pitchFamily="34" charset="-79"/>
                <a:cs typeface="GillSans" panose="020B0502020104020203" pitchFamily="34" charset="-79"/>
              </a:rPr>
              <a:t>, as </a:t>
            </a:r>
            <a:r>
              <a:rPr lang="es-ES" sz="1800" dirty="0" err="1">
                <a:solidFill>
                  <a:srgbClr val="144C84"/>
                </a:solidFill>
                <a:effectLst/>
                <a:latin typeface="GillSans" panose="020B0502020104020203" pitchFamily="34" charset="-79"/>
                <a:cs typeface="GillSans" panose="020B0502020104020203" pitchFamily="34" charset="-79"/>
              </a:rPr>
              <a:t>solutions</a:t>
            </a:r>
            <a:r>
              <a:rPr lang="es-ES" sz="1800" dirty="0">
                <a:solidFill>
                  <a:srgbClr val="144C84"/>
                </a:solidFill>
                <a:effectLst/>
                <a:latin typeface="GillSans" panose="020B0502020104020203" pitchFamily="34" charset="-79"/>
                <a:cs typeface="GillSans" panose="020B0502020104020203" pitchFamily="34" charset="-79"/>
              </a:rPr>
              <a:t> to </a:t>
            </a:r>
            <a:r>
              <a:rPr lang="es-ES" sz="1800" dirty="0" err="1">
                <a:solidFill>
                  <a:srgbClr val="144C84"/>
                </a:solidFill>
                <a:effectLst/>
                <a:latin typeface="GillSans" panose="020B0502020104020203" pitchFamily="34" charset="-79"/>
                <a:cs typeface="GillSans" panose="020B0502020104020203" pitchFamily="34" charset="-79"/>
              </a:rPr>
              <a:t>known</a:t>
            </a:r>
            <a:r>
              <a:rPr lang="es-ES" sz="1800" dirty="0">
                <a:solidFill>
                  <a:srgbClr val="144C84"/>
                </a:solidFill>
                <a:effectLst/>
                <a:latin typeface="GillSans" panose="020B0502020104020203" pitchFamily="34" charset="-79"/>
                <a:cs typeface="GillSans" panose="020B0502020104020203" pitchFamily="34" charset="-79"/>
              </a:rPr>
              <a:t> and </a:t>
            </a:r>
            <a:r>
              <a:rPr lang="es-ES" sz="1800" dirty="0" err="1">
                <a:solidFill>
                  <a:srgbClr val="144C84"/>
                </a:solidFill>
                <a:effectLst/>
                <a:latin typeface="GillSans" panose="020B0502020104020203" pitchFamily="34" charset="-79"/>
                <a:cs typeface="GillSans" panose="020B0502020104020203" pitchFamily="34" charset="-79"/>
              </a:rPr>
              <a:t>unexplained</a:t>
            </a:r>
            <a:r>
              <a:rPr lang="es-ES" sz="1800" dirty="0">
                <a:solidFill>
                  <a:srgbClr val="144C84"/>
                </a:solidFill>
                <a:effectLst/>
                <a:latin typeface="GillSans" panose="020B0502020104020203" pitchFamily="34" charset="-79"/>
                <a:cs typeface="GillSans" panose="020B0502020104020203" pitchFamily="34" charset="-79"/>
              </a:rPr>
              <a:t> </a:t>
            </a:r>
            <a:r>
              <a:rPr lang="es-ES" sz="1800" dirty="0" err="1">
                <a:solidFill>
                  <a:srgbClr val="144C84"/>
                </a:solidFill>
                <a:effectLst/>
                <a:latin typeface="GillSans" panose="020B0502020104020203" pitchFamily="34" charset="-79"/>
                <a:cs typeface="GillSans" panose="020B0502020104020203" pitchFamily="34" charset="-79"/>
              </a:rPr>
              <a:t>phenomena</a:t>
            </a:r>
            <a:r>
              <a:rPr lang="es-ES" sz="1800" dirty="0">
                <a:solidFill>
                  <a:srgbClr val="144C84"/>
                </a:solidFill>
                <a:effectLst/>
                <a:latin typeface="GillSans" panose="020B0502020104020203" pitchFamily="34" charset="-79"/>
                <a:cs typeface="GillSans" panose="020B0502020104020203" pitchFamily="34" charset="-79"/>
              </a:rPr>
              <a:t> </a:t>
            </a:r>
            <a:r>
              <a:rPr lang="es-ES" sz="1800" dirty="0" err="1">
                <a:solidFill>
                  <a:srgbClr val="144C84"/>
                </a:solidFill>
                <a:effectLst/>
                <a:latin typeface="GillSans" panose="020B0502020104020203" pitchFamily="34" charset="-79"/>
                <a:cs typeface="GillSans" panose="020B0502020104020203" pitchFamily="34" charset="-79"/>
              </a:rPr>
              <a:t>beyond</a:t>
            </a:r>
            <a:r>
              <a:rPr lang="es-ES" sz="1800" dirty="0">
                <a:solidFill>
                  <a:srgbClr val="144C84"/>
                </a:solidFill>
                <a:effectLst/>
                <a:latin typeface="GillSans" panose="020B0502020104020203" pitchFamily="34" charset="-79"/>
                <a:cs typeface="GillSans" panose="020B0502020104020203" pitchFamily="34" charset="-79"/>
              </a:rPr>
              <a:t> </a:t>
            </a:r>
            <a:r>
              <a:rPr lang="es-ES" sz="1800" dirty="0" err="1">
                <a:solidFill>
                  <a:srgbClr val="144C84"/>
                </a:solidFill>
                <a:effectLst/>
                <a:latin typeface="GillSans" panose="020B0502020104020203" pitchFamily="34" charset="-79"/>
                <a:cs typeface="GillSans" panose="020B0502020104020203" pitchFamily="34" charset="-79"/>
              </a:rPr>
              <a:t>the</a:t>
            </a:r>
            <a:r>
              <a:rPr lang="es-ES" sz="1800" dirty="0">
                <a:solidFill>
                  <a:srgbClr val="144C84"/>
                </a:solidFill>
                <a:effectLst/>
                <a:latin typeface="GillSans" panose="020B0502020104020203" pitchFamily="34" charset="-79"/>
                <a:cs typeface="GillSans" panose="020B0502020104020203" pitchFamily="34" charset="-79"/>
              </a:rPr>
              <a:t> standard </a:t>
            </a:r>
            <a:r>
              <a:rPr lang="es-ES" sz="1800" dirty="0" err="1">
                <a:solidFill>
                  <a:srgbClr val="144C84"/>
                </a:solidFill>
                <a:effectLst/>
                <a:latin typeface="GillSans" panose="020B0502020104020203" pitchFamily="34" charset="-79"/>
                <a:cs typeface="GillSans" panose="020B0502020104020203" pitchFamily="34" charset="-79"/>
              </a:rPr>
              <a:t>model</a:t>
            </a:r>
            <a:r>
              <a:rPr lang="es-ES" sz="1800" dirty="0">
                <a:solidFill>
                  <a:srgbClr val="144C84"/>
                </a:solidFill>
                <a:effectLst/>
                <a:latin typeface="GillSans" panose="020B0502020104020203" pitchFamily="34" charset="-79"/>
                <a:cs typeface="GillSans" panose="020B0502020104020203" pitchFamily="34" charset="-79"/>
              </a:rPr>
              <a:t> (</a:t>
            </a:r>
            <a:r>
              <a:rPr lang="es-ES" sz="1800" dirty="0" err="1">
                <a:solidFill>
                  <a:srgbClr val="144C84"/>
                </a:solidFill>
                <a:effectLst/>
                <a:latin typeface="GillSans" panose="020B0502020104020203" pitchFamily="34" charset="-79"/>
                <a:cs typeface="GillSans" panose="020B0502020104020203" pitchFamily="34" charset="-79"/>
              </a:rPr>
              <a:t>might</a:t>
            </a:r>
            <a:r>
              <a:rPr lang="es-ES" sz="1800" dirty="0">
                <a:solidFill>
                  <a:srgbClr val="144C84"/>
                </a:solidFill>
                <a:effectLst/>
                <a:latin typeface="GillSans" panose="020B0502020104020203" pitchFamily="34" charset="-79"/>
                <a:cs typeface="GillSans" panose="020B0502020104020203" pitchFamily="34" charset="-79"/>
              </a:rPr>
              <a:t> be </a:t>
            </a:r>
            <a:r>
              <a:rPr lang="es-ES" sz="1800" dirty="0" err="1">
                <a:solidFill>
                  <a:srgbClr val="144C84"/>
                </a:solidFill>
                <a:effectLst/>
                <a:latin typeface="GillSans" panose="020B0502020104020203" pitchFamily="34" charset="-79"/>
                <a:cs typeface="GillSans" panose="020B0502020104020203" pitchFamily="34" charset="-79"/>
              </a:rPr>
              <a:t>within</a:t>
            </a:r>
            <a:r>
              <a:rPr lang="es-ES" sz="1800" dirty="0">
                <a:solidFill>
                  <a:srgbClr val="144C84"/>
                </a:solidFill>
                <a:effectLst/>
                <a:latin typeface="GillSans" panose="020B0502020104020203" pitchFamily="34" charset="-79"/>
                <a:cs typeface="GillSans" panose="020B0502020104020203" pitchFamily="34" charset="-79"/>
              </a:rPr>
              <a:t> </a:t>
            </a:r>
            <a:r>
              <a:rPr lang="es-ES" sz="1800" dirty="0" err="1">
                <a:solidFill>
                  <a:srgbClr val="144C84"/>
                </a:solidFill>
                <a:effectLst/>
                <a:latin typeface="GillSans" panose="020B0502020104020203" pitchFamily="34" charset="-79"/>
                <a:cs typeface="GillSans" panose="020B0502020104020203" pitchFamily="34" charset="-79"/>
              </a:rPr>
              <a:t>reach</a:t>
            </a:r>
            <a:r>
              <a:rPr lang="es-ES" sz="1800" dirty="0">
                <a:solidFill>
                  <a:srgbClr val="144C84"/>
                </a:solidFill>
                <a:effectLst/>
                <a:latin typeface="GillSans" panose="020B0502020104020203" pitchFamily="34" charset="-79"/>
                <a:cs typeface="GillSans" panose="020B0502020104020203" pitchFamily="34" charset="-79"/>
              </a:rPr>
              <a:t> at </a:t>
            </a:r>
            <a:r>
              <a:rPr lang="es-ES" sz="1800" dirty="0" err="1">
                <a:solidFill>
                  <a:srgbClr val="144C84"/>
                </a:solidFill>
                <a:effectLst/>
                <a:latin typeface="GillSans" panose="020B0502020104020203" pitchFamily="34" charset="-79"/>
                <a:cs typeface="GillSans" panose="020B0502020104020203" pitchFamily="34" charset="-79"/>
              </a:rPr>
              <a:t>the</a:t>
            </a:r>
            <a:r>
              <a:rPr lang="es-ES" sz="1800" dirty="0">
                <a:solidFill>
                  <a:srgbClr val="144C84"/>
                </a:solidFill>
                <a:effectLst/>
                <a:latin typeface="GillSans" panose="020B0502020104020203" pitchFamily="34" charset="-79"/>
                <a:cs typeface="GillSans" panose="020B0502020104020203" pitchFamily="34" charset="-79"/>
              </a:rPr>
              <a:t> </a:t>
            </a:r>
            <a:r>
              <a:rPr lang="es-ES" sz="1800" dirty="0" err="1">
                <a:solidFill>
                  <a:srgbClr val="144C84"/>
                </a:solidFill>
                <a:effectLst/>
                <a:latin typeface="GillSans" panose="020B0502020104020203" pitchFamily="34" charset="-79"/>
                <a:cs typeface="GillSans" panose="020B0502020104020203" pitchFamily="34" charset="-79"/>
              </a:rPr>
              <a:t>next</a:t>
            </a:r>
            <a:r>
              <a:rPr lang="es-ES" sz="1800" dirty="0">
                <a:solidFill>
                  <a:srgbClr val="144C84"/>
                </a:solidFill>
                <a:effectLst/>
                <a:latin typeface="GillSans" panose="020B0502020104020203" pitchFamily="34" charset="-79"/>
                <a:cs typeface="GillSans" panose="020B0502020104020203" pitchFamily="34" charset="-79"/>
              </a:rPr>
              <a:t> </a:t>
            </a:r>
            <a:r>
              <a:rPr lang="es-ES" sz="1800" dirty="0" err="1">
                <a:solidFill>
                  <a:srgbClr val="144C84"/>
                </a:solidFill>
                <a:effectLst/>
                <a:latin typeface="GillSans" panose="020B0502020104020203" pitchFamily="34" charset="-79"/>
                <a:cs typeface="GillSans" panose="020B0502020104020203" pitchFamily="34" charset="-79"/>
              </a:rPr>
              <a:t>high</a:t>
            </a:r>
            <a:r>
              <a:rPr lang="es-ES" sz="1800" dirty="0">
                <a:solidFill>
                  <a:srgbClr val="144C84"/>
                </a:solidFill>
                <a:effectLst/>
                <a:latin typeface="GillSans" panose="020B0502020104020203" pitchFamily="34" charset="-79"/>
                <a:cs typeface="GillSans" panose="020B0502020104020203" pitchFamily="34" charset="-79"/>
              </a:rPr>
              <a:t> </a:t>
            </a:r>
            <a:r>
              <a:rPr lang="es-ES" sz="1800" dirty="0" err="1">
                <a:solidFill>
                  <a:srgbClr val="144C84"/>
                </a:solidFill>
                <a:effectLst/>
                <a:latin typeface="GillSans" panose="020B0502020104020203" pitchFamily="34" charset="-79"/>
                <a:cs typeface="GillSans" panose="020B0502020104020203" pitchFamily="34" charset="-79"/>
              </a:rPr>
              <a:t>energy</a:t>
            </a:r>
            <a:r>
              <a:rPr lang="es-ES" sz="1800" dirty="0">
                <a:solidFill>
                  <a:srgbClr val="144C84"/>
                </a:solidFill>
                <a:effectLst/>
                <a:latin typeface="GillSans" panose="020B0502020104020203" pitchFamily="34" charset="-79"/>
                <a:cs typeface="GillSans" panose="020B0502020104020203" pitchFamily="34" charset="-79"/>
              </a:rPr>
              <a:t> </a:t>
            </a:r>
            <a:r>
              <a:rPr lang="es-ES" sz="1800" dirty="0" err="1">
                <a:solidFill>
                  <a:srgbClr val="144C84"/>
                </a:solidFill>
                <a:effectLst/>
                <a:latin typeface="GillSans" panose="020B0502020104020203" pitchFamily="34" charset="-79"/>
                <a:cs typeface="GillSans" panose="020B0502020104020203" pitchFamily="34" charset="-79"/>
              </a:rPr>
              <a:t>collider</a:t>
            </a:r>
            <a:r>
              <a:rPr lang="es-ES" sz="1800" dirty="0">
                <a:solidFill>
                  <a:srgbClr val="144C84"/>
                </a:solidFill>
                <a:effectLst/>
                <a:latin typeface="GillSans" panose="020B0502020104020203" pitchFamily="34" charset="-79"/>
                <a:cs typeface="GillSans" panose="020B0502020104020203" pitchFamily="34" charset="-79"/>
              </a:rPr>
              <a:t>): </a:t>
            </a:r>
            <a:endParaRPr lang="es-ES" dirty="0">
              <a:effectLst/>
            </a:endParaRPr>
          </a:p>
          <a:p>
            <a:pPr marL="1200150" lvl="2" indent="-285750">
              <a:buFont typeface="Arial" panose="020B0604020202020204" pitchFamily="34" charset="0"/>
              <a:buChar char="•"/>
            </a:pPr>
            <a:r>
              <a:rPr lang="es-ES" dirty="0" err="1">
                <a:solidFill>
                  <a:srgbClr val="0A5B16"/>
                </a:solidFill>
                <a:effectLst/>
                <a:latin typeface="GillSans" panose="020B0502020104020203" pitchFamily="34" charset="-79"/>
                <a:cs typeface="GillSans" panose="020B0502020104020203" pitchFamily="34" charset="-79"/>
              </a:rPr>
              <a:t>Dark</a:t>
            </a:r>
            <a:r>
              <a:rPr lang="es-ES" dirty="0">
                <a:solidFill>
                  <a:srgbClr val="0A5B16"/>
                </a:solidFill>
                <a:effectLst/>
                <a:latin typeface="GillSans" panose="020B0502020104020203" pitchFamily="34" charset="-79"/>
                <a:cs typeface="GillSans" panose="020B0502020104020203" pitchFamily="34" charset="-79"/>
              </a:rPr>
              <a:t> </a:t>
            </a:r>
            <a:r>
              <a:rPr lang="es-ES" dirty="0" err="1">
                <a:solidFill>
                  <a:srgbClr val="0A5B16"/>
                </a:solidFill>
                <a:effectLst/>
                <a:latin typeface="GillSans" panose="020B0502020104020203" pitchFamily="34" charset="-79"/>
                <a:cs typeface="GillSans" panose="020B0502020104020203" pitchFamily="34" charset="-79"/>
              </a:rPr>
              <a:t>Matter</a:t>
            </a:r>
            <a:r>
              <a:rPr lang="es-ES" dirty="0">
                <a:solidFill>
                  <a:srgbClr val="0A5B16"/>
                </a:solidFill>
                <a:latin typeface="GillSans" panose="020B0502020104020203" pitchFamily="34" charset="-79"/>
                <a:cs typeface="GillSans" panose="020B0502020104020203" pitchFamily="34" charset="-79"/>
              </a:rPr>
              <a:t>, </a:t>
            </a:r>
            <a:r>
              <a:rPr lang="es-ES" dirty="0">
                <a:solidFill>
                  <a:srgbClr val="0A5B16"/>
                </a:solidFill>
                <a:effectLst/>
                <a:latin typeface="GillSans" panose="020B0502020104020203" pitchFamily="34" charset="-79"/>
                <a:cs typeface="GillSans" panose="020B0502020104020203" pitchFamily="34" charset="-79"/>
              </a:rPr>
              <a:t>Neutrinos</a:t>
            </a:r>
            <a:r>
              <a:rPr lang="es-ES" dirty="0">
                <a:solidFill>
                  <a:srgbClr val="0A5B16"/>
                </a:solidFill>
                <a:latin typeface="GillSans" panose="020B0502020104020203" pitchFamily="34" charset="-79"/>
                <a:cs typeface="GillSans" panose="020B0502020104020203" pitchFamily="34" charset="-79"/>
              </a:rPr>
              <a:t>, </a:t>
            </a:r>
            <a:r>
              <a:rPr lang="es-ES" dirty="0" err="1">
                <a:solidFill>
                  <a:srgbClr val="0A5B16"/>
                </a:solidFill>
                <a:effectLst/>
                <a:latin typeface="GillSans" panose="020B0502020104020203" pitchFamily="34" charset="-79"/>
                <a:cs typeface="GillSans" panose="020B0502020104020203" pitchFamily="34" charset="-79"/>
              </a:rPr>
              <a:t>Matter-antimatter</a:t>
            </a:r>
            <a:r>
              <a:rPr lang="es-ES" dirty="0">
                <a:solidFill>
                  <a:srgbClr val="0A5B16"/>
                </a:solidFill>
                <a:effectLst/>
                <a:latin typeface="GillSans" panose="020B0502020104020203" pitchFamily="34" charset="-79"/>
                <a:cs typeface="GillSans" panose="020B0502020104020203" pitchFamily="34" charset="-79"/>
              </a:rPr>
              <a:t> </a:t>
            </a:r>
            <a:r>
              <a:rPr lang="es-ES" dirty="0" err="1">
                <a:solidFill>
                  <a:srgbClr val="0A5B16"/>
                </a:solidFill>
                <a:effectLst/>
                <a:latin typeface="GillSans" panose="020B0502020104020203" pitchFamily="34" charset="-79"/>
                <a:cs typeface="GillSans" panose="020B0502020104020203" pitchFamily="34" charset="-79"/>
              </a:rPr>
              <a:t>asymmetry</a:t>
            </a:r>
            <a:r>
              <a:rPr lang="es-ES" dirty="0">
                <a:solidFill>
                  <a:srgbClr val="0A5B16"/>
                </a:solidFill>
                <a:effectLst/>
                <a:latin typeface="GillSans" panose="020B0502020104020203" pitchFamily="34" charset="-79"/>
                <a:cs typeface="GillSans" panose="020B0502020104020203" pitchFamily="34" charset="-79"/>
              </a:rPr>
              <a:t> </a:t>
            </a:r>
            <a:endParaRPr lang="es-ES" dirty="0">
              <a:effectLst/>
            </a:endParaRPr>
          </a:p>
          <a:p>
            <a:pPr marL="285750" indent="-285750">
              <a:buFont typeface="Arial" panose="020B0604020202020204" pitchFamily="34" charset="0"/>
              <a:buChar char="•"/>
            </a:pPr>
            <a:r>
              <a:rPr lang="es-ES" dirty="0" err="1"/>
              <a:t>measure</a:t>
            </a:r>
            <a:r>
              <a:rPr lang="es-ES" dirty="0"/>
              <a:t> to </a:t>
            </a:r>
            <a:r>
              <a:rPr lang="es-ES" dirty="0" err="1"/>
              <a:t>high</a:t>
            </a:r>
            <a:r>
              <a:rPr lang="es-ES" dirty="0"/>
              <a:t> </a:t>
            </a:r>
            <a:r>
              <a:rPr lang="es-ES" dirty="0" err="1"/>
              <a:t>precision</a:t>
            </a:r>
            <a:r>
              <a:rPr lang="es-ES" dirty="0"/>
              <a:t> </a:t>
            </a:r>
            <a:r>
              <a:rPr lang="es-ES" dirty="0" err="1"/>
              <a:t>the</a:t>
            </a:r>
            <a:r>
              <a:rPr lang="es-ES" dirty="0"/>
              <a:t> </a:t>
            </a:r>
            <a:r>
              <a:rPr lang="es-ES" dirty="0" err="1"/>
              <a:t>physics</a:t>
            </a:r>
            <a:r>
              <a:rPr lang="es-ES" dirty="0"/>
              <a:t> of </a:t>
            </a:r>
            <a:r>
              <a:rPr lang="es-ES" dirty="0" err="1"/>
              <a:t>the</a:t>
            </a:r>
            <a:r>
              <a:rPr lang="es-ES" dirty="0"/>
              <a:t> </a:t>
            </a:r>
            <a:r>
              <a:rPr lang="es-ES" dirty="0" err="1"/>
              <a:t>electroweak</a:t>
            </a:r>
            <a:r>
              <a:rPr lang="es-ES" dirty="0"/>
              <a:t>  </a:t>
            </a:r>
            <a:r>
              <a:rPr lang="es-ES" dirty="0" err="1"/>
              <a:t>symmetry</a:t>
            </a:r>
            <a:r>
              <a:rPr lang="es-ES" dirty="0"/>
              <a:t> </a:t>
            </a:r>
            <a:r>
              <a:rPr lang="es-ES" dirty="0" err="1"/>
              <a:t>breaking</a:t>
            </a:r>
            <a:r>
              <a:rPr lang="es-ES" dirty="0"/>
              <a:t>: </a:t>
            </a:r>
          </a:p>
          <a:p>
            <a:pPr marL="742950" lvl="1" indent="-285750">
              <a:buFont typeface="Arial" panose="020B0604020202020204" pitchFamily="34" charset="0"/>
              <a:buChar char="•"/>
            </a:pPr>
            <a:r>
              <a:rPr lang="es-ES" dirty="0" err="1">
                <a:solidFill>
                  <a:srgbClr val="0A5B16"/>
                </a:solidFill>
                <a:latin typeface="GillSans" panose="020B0502020104020203" pitchFamily="34" charset="-79"/>
                <a:cs typeface="GillSans" panose="020B0502020104020203" pitchFamily="34" charset="-79"/>
              </a:rPr>
              <a:t>T</a:t>
            </a:r>
            <a:r>
              <a:rPr lang="es-ES" dirty="0" err="1">
                <a:solidFill>
                  <a:srgbClr val="0A5B16"/>
                </a:solidFill>
                <a:effectLst/>
                <a:latin typeface="GillSans" panose="020B0502020104020203" pitchFamily="34" charset="-79"/>
                <a:cs typeface="GillSans" panose="020B0502020104020203" pitchFamily="34" charset="-79"/>
              </a:rPr>
              <a:t>he</a:t>
            </a:r>
            <a:r>
              <a:rPr lang="es-ES" dirty="0">
                <a:solidFill>
                  <a:srgbClr val="0A5B16"/>
                </a:solidFill>
                <a:effectLst/>
                <a:latin typeface="GillSans" panose="020B0502020104020203" pitchFamily="34" charset="-79"/>
                <a:cs typeface="GillSans" panose="020B0502020104020203" pitchFamily="34" charset="-79"/>
              </a:rPr>
              <a:t> </a:t>
            </a:r>
            <a:r>
              <a:rPr lang="es-ES" dirty="0" err="1">
                <a:solidFill>
                  <a:srgbClr val="0A5B16"/>
                </a:solidFill>
                <a:effectLst/>
                <a:latin typeface="GillSans" panose="020B0502020104020203" pitchFamily="34" charset="-79"/>
                <a:cs typeface="GillSans" panose="020B0502020104020203" pitchFamily="34" charset="-79"/>
              </a:rPr>
              <a:t>shape</a:t>
            </a:r>
            <a:r>
              <a:rPr lang="es-ES" dirty="0">
                <a:solidFill>
                  <a:srgbClr val="0A5B16"/>
                </a:solidFill>
                <a:effectLst/>
                <a:latin typeface="GillSans" panose="020B0502020104020203" pitchFamily="34" charset="-79"/>
                <a:cs typeface="GillSans" panose="020B0502020104020203" pitchFamily="34" charset="-79"/>
              </a:rPr>
              <a:t> of </a:t>
            </a:r>
            <a:r>
              <a:rPr lang="es-ES" dirty="0" err="1">
                <a:solidFill>
                  <a:srgbClr val="0A5B16"/>
                </a:solidFill>
                <a:effectLst/>
                <a:latin typeface="GillSans" panose="020B0502020104020203" pitchFamily="34" charset="-79"/>
                <a:cs typeface="GillSans" panose="020B0502020104020203" pitchFamily="34" charset="-79"/>
              </a:rPr>
              <a:t>the</a:t>
            </a:r>
            <a:r>
              <a:rPr lang="es-ES" dirty="0">
                <a:solidFill>
                  <a:srgbClr val="0A5B16"/>
                </a:solidFill>
                <a:effectLst/>
                <a:latin typeface="GillSans" panose="020B0502020104020203" pitchFamily="34" charset="-79"/>
                <a:cs typeface="GillSans" panose="020B0502020104020203" pitchFamily="34" charset="-79"/>
              </a:rPr>
              <a:t> </a:t>
            </a:r>
            <a:r>
              <a:rPr lang="es-ES" dirty="0" err="1">
                <a:solidFill>
                  <a:srgbClr val="0A5B16"/>
                </a:solidFill>
                <a:effectLst/>
                <a:latin typeface="GillSans" panose="020B0502020104020203" pitchFamily="34" charset="-79"/>
                <a:cs typeface="GillSans" panose="020B0502020104020203" pitchFamily="34" charset="-79"/>
              </a:rPr>
              <a:t>Higgs</a:t>
            </a:r>
            <a:r>
              <a:rPr lang="es-ES" dirty="0">
                <a:solidFill>
                  <a:srgbClr val="0A5B16"/>
                </a:solidFill>
                <a:effectLst/>
                <a:latin typeface="GillSans" panose="020B0502020104020203" pitchFamily="34" charset="-79"/>
                <a:cs typeface="GillSans" panose="020B0502020104020203" pitchFamily="34" charset="-79"/>
              </a:rPr>
              <a:t> </a:t>
            </a:r>
            <a:r>
              <a:rPr lang="es-ES" dirty="0" err="1">
                <a:solidFill>
                  <a:srgbClr val="0A5B16"/>
                </a:solidFill>
                <a:effectLst/>
                <a:latin typeface="GillSans" panose="020B0502020104020203" pitchFamily="34" charset="-79"/>
                <a:cs typeface="GillSans" panose="020B0502020104020203" pitchFamily="34" charset="-79"/>
              </a:rPr>
              <a:t>potential</a:t>
            </a:r>
            <a:endParaRPr lang="es-ES" dirty="0">
              <a:solidFill>
                <a:srgbClr val="0A5B16"/>
              </a:solidFill>
              <a:latin typeface="GillSans" panose="020B0502020104020203" pitchFamily="34" charset="-79"/>
              <a:cs typeface="GillSans" panose="020B0502020104020203" pitchFamily="34" charset="-79"/>
            </a:endParaRPr>
          </a:p>
          <a:p>
            <a:pPr marL="742950" lvl="1" indent="-285750">
              <a:buFont typeface="Arial" panose="020B0604020202020204" pitchFamily="34" charset="0"/>
              <a:buChar char="•"/>
            </a:pPr>
            <a:r>
              <a:rPr lang="es-ES" dirty="0" err="1">
                <a:solidFill>
                  <a:srgbClr val="0A5B16"/>
                </a:solidFill>
                <a:effectLst/>
                <a:latin typeface="GillSans" panose="020B0502020104020203" pitchFamily="34" charset="-79"/>
                <a:cs typeface="GillSans" panose="020B0502020104020203" pitchFamily="34" charset="-79"/>
              </a:rPr>
              <a:t>Higgs</a:t>
            </a:r>
            <a:r>
              <a:rPr lang="es-ES" dirty="0">
                <a:solidFill>
                  <a:srgbClr val="0A5B16"/>
                </a:solidFill>
                <a:effectLst/>
                <a:latin typeface="GillSans" panose="020B0502020104020203" pitchFamily="34" charset="-79"/>
                <a:cs typeface="GillSans" panose="020B0502020104020203" pitchFamily="34" charset="-79"/>
              </a:rPr>
              <a:t> </a:t>
            </a:r>
            <a:r>
              <a:rPr lang="es-ES" dirty="0" err="1">
                <a:solidFill>
                  <a:srgbClr val="0A5B16"/>
                </a:solidFill>
                <a:effectLst/>
                <a:latin typeface="GillSans" panose="020B0502020104020203" pitchFamily="34" charset="-79"/>
                <a:cs typeface="GillSans" panose="020B0502020104020203" pitchFamily="34" charset="-79"/>
              </a:rPr>
              <a:t>couplings</a:t>
            </a:r>
            <a:r>
              <a:rPr lang="es-ES" dirty="0">
                <a:solidFill>
                  <a:srgbClr val="0A5B16"/>
                </a:solidFill>
                <a:effectLst/>
                <a:latin typeface="GillSans" panose="020B0502020104020203" pitchFamily="34" charset="-79"/>
                <a:cs typeface="GillSans" panose="020B0502020104020203" pitchFamily="34" charset="-79"/>
              </a:rPr>
              <a:t>, in particular to </a:t>
            </a:r>
            <a:r>
              <a:rPr lang="es-ES" dirty="0" err="1">
                <a:solidFill>
                  <a:srgbClr val="0A5B16"/>
                </a:solidFill>
                <a:effectLst/>
                <a:latin typeface="GillSans" panose="020B0502020104020203" pitchFamily="34" charset="-79"/>
                <a:cs typeface="GillSans" panose="020B0502020104020203" pitchFamily="34" charset="-79"/>
              </a:rPr>
              <a:t>first</a:t>
            </a:r>
            <a:r>
              <a:rPr lang="es-ES" dirty="0">
                <a:solidFill>
                  <a:srgbClr val="0A5B16"/>
                </a:solidFill>
                <a:effectLst/>
                <a:latin typeface="GillSans" panose="020B0502020104020203" pitchFamily="34" charset="-79"/>
                <a:cs typeface="GillSans" panose="020B0502020104020203" pitchFamily="34" charset="-79"/>
              </a:rPr>
              <a:t> </a:t>
            </a:r>
            <a:r>
              <a:rPr lang="es-ES" dirty="0" err="1">
                <a:solidFill>
                  <a:srgbClr val="0A5B16"/>
                </a:solidFill>
                <a:effectLst/>
                <a:latin typeface="GillSans" panose="020B0502020104020203" pitchFamily="34" charset="-79"/>
                <a:cs typeface="GillSans" panose="020B0502020104020203" pitchFamily="34" charset="-79"/>
              </a:rPr>
              <a:t>two</a:t>
            </a:r>
            <a:r>
              <a:rPr lang="es-ES" dirty="0">
                <a:solidFill>
                  <a:srgbClr val="0A5B16"/>
                </a:solidFill>
                <a:effectLst/>
                <a:latin typeface="GillSans" panose="020B0502020104020203" pitchFamily="34" charset="-79"/>
                <a:cs typeface="GillSans" panose="020B0502020104020203" pitchFamily="34" charset="-79"/>
              </a:rPr>
              <a:t> </a:t>
            </a:r>
            <a:r>
              <a:rPr lang="es-ES" dirty="0" err="1">
                <a:solidFill>
                  <a:srgbClr val="0A5B16"/>
                </a:solidFill>
                <a:effectLst/>
                <a:latin typeface="GillSans" panose="020B0502020104020203" pitchFamily="34" charset="-79"/>
                <a:cs typeface="GillSans" panose="020B0502020104020203" pitchFamily="34" charset="-79"/>
              </a:rPr>
              <a:t>generations</a:t>
            </a:r>
            <a:r>
              <a:rPr lang="es-ES" dirty="0">
                <a:solidFill>
                  <a:srgbClr val="0A5B16"/>
                </a:solidFill>
                <a:effectLst/>
                <a:latin typeface="GillSans" panose="020B0502020104020203" pitchFamily="34" charset="-79"/>
                <a:cs typeface="GillSans" panose="020B0502020104020203" pitchFamily="34" charset="-79"/>
              </a:rPr>
              <a:t> and gauge </a:t>
            </a:r>
            <a:r>
              <a:rPr lang="es-ES" dirty="0" err="1">
                <a:solidFill>
                  <a:srgbClr val="0A5B16"/>
                </a:solidFill>
                <a:effectLst/>
                <a:latin typeface="GillSans" panose="020B0502020104020203" pitchFamily="34" charset="-79"/>
                <a:cs typeface="GillSans" panose="020B0502020104020203" pitchFamily="34" charset="-79"/>
              </a:rPr>
              <a:t>bosons</a:t>
            </a:r>
            <a:br>
              <a:rPr lang="es-ES" dirty="0">
                <a:solidFill>
                  <a:srgbClr val="0A5B16"/>
                </a:solidFill>
                <a:effectLst/>
                <a:latin typeface="GillSans" panose="020B0502020104020203" pitchFamily="34" charset="-79"/>
                <a:cs typeface="GillSans" panose="020B0502020104020203" pitchFamily="34" charset="-79"/>
              </a:rPr>
            </a:br>
            <a:endParaRPr lang="es-ES" dirty="0">
              <a:effectLst/>
            </a:endParaRPr>
          </a:p>
        </p:txBody>
      </p:sp>
      <p:pic>
        <p:nvPicPr>
          <p:cNvPr id="7" name="Picture 1" descr="page3image2087086208">
            <a:extLst>
              <a:ext uri="{FF2B5EF4-FFF2-40B4-BE49-F238E27FC236}">
                <a16:creationId xmlns:a16="http://schemas.microsoft.com/office/drawing/2014/main" id="{27B3BB49-954A-474A-8E7C-5EF19D1C6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67" y="3511564"/>
            <a:ext cx="3089206" cy="3278341"/>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3E7BD526-FF28-EE48-90DF-A687C2F2424E}"/>
              </a:ext>
            </a:extLst>
          </p:cNvPr>
          <p:cNvSpPr txBox="1"/>
          <p:nvPr/>
        </p:nvSpPr>
        <p:spPr>
          <a:xfrm>
            <a:off x="4543909" y="3233236"/>
            <a:ext cx="6614809" cy="3416320"/>
          </a:xfrm>
          <a:prstGeom prst="rect">
            <a:avLst/>
          </a:prstGeom>
          <a:noFill/>
        </p:spPr>
        <p:txBody>
          <a:bodyPr wrap="square" rtlCol="0">
            <a:spAutoFit/>
          </a:bodyPr>
          <a:lstStyle/>
          <a:p>
            <a:r>
              <a:rPr lang="es-ES" dirty="0" err="1">
                <a:solidFill>
                  <a:schemeClr val="accent2"/>
                </a:solidFill>
              </a:rPr>
              <a:t>Within</a:t>
            </a:r>
            <a:r>
              <a:rPr lang="es-ES" dirty="0">
                <a:solidFill>
                  <a:schemeClr val="accent2"/>
                </a:solidFill>
              </a:rPr>
              <a:t> </a:t>
            </a:r>
            <a:r>
              <a:rPr lang="es-ES" dirty="0" err="1">
                <a:solidFill>
                  <a:schemeClr val="accent2"/>
                </a:solidFill>
              </a:rPr>
              <a:t>the</a:t>
            </a:r>
            <a:r>
              <a:rPr lang="es-ES" dirty="0">
                <a:solidFill>
                  <a:schemeClr val="accent2"/>
                </a:solidFill>
              </a:rPr>
              <a:t> FCC </a:t>
            </a:r>
            <a:r>
              <a:rPr lang="es-ES" dirty="0" err="1">
                <a:solidFill>
                  <a:schemeClr val="accent2"/>
                </a:solidFill>
              </a:rPr>
              <a:t>collaboration</a:t>
            </a:r>
            <a:r>
              <a:rPr lang="es-ES" dirty="0">
                <a:solidFill>
                  <a:schemeClr val="accent2"/>
                </a:solidFill>
              </a:rPr>
              <a:t> (CERN as host </a:t>
            </a:r>
            <a:r>
              <a:rPr lang="es-ES" dirty="0" err="1">
                <a:solidFill>
                  <a:schemeClr val="accent2"/>
                </a:solidFill>
              </a:rPr>
              <a:t>lab</a:t>
            </a:r>
            <a:r>
              <a:rPr lang="es-ES" dirty="0">
                <a:solidFill>
                  <a:schemeClr val="accent2"/>
                </a:solidFill>
              </a:rPr>
              <a:t>), 4 </a:t>
            </a:r>
            <a:r>
              <a:rPr lang="es-ES" dirty="0" err="1">
                <a:solidFill>
                  <a:schemeClr val="accent2"/>
                </a:solidFill>
              </a:rPr>
              <a:t>main</a:t>
            </a:r>
            <a:r>
              <a:rPr lang="es-ES" dirty="0">
                <a:solidFill>
                  <a:schemeClr val="accent2"/>
                </a:solidFill>
              </a:rPr>
              <a:t> </a:t>
            </a:r>
            <a:r>
              <a:rPr lang="es-ES" dirty="0" err="1">
                <a:solidFill>
                  <a:schemeClr val="accent2"/>
                </a:solidFill>
              </a:rPr>
              <a:t>accelerator</a:t>
            </a:r>
            <a:r>
              <a:rPr lang="es-ES" dirty="0">
                <a:solidFill>
                  <a:schemeClr val="accent2"/>
                </a:solidFill>
              </a:rPr>
              <a:t> </a:t>
            </a:r>
            <a:r>
              <a:rPr lang="es-ES" dirty="0" err="1">
                <a:solidFill>
                  <a:schemeClr val="accent2"/>
                </a:solidFill>
              </a:rPr>
              <a:t>facilities</a:t>
            </a:r>
            <a:r>
              <a:rPr lang="es-ES" dirty="0">
                <a:solidFill>
                  <a:schemeClr val="accent2"/>
                </a:solidFill>
              </a:rPr>
              <a:t> </a:t>
            </a:r>
            <a:r>
              <a:rPr lang="es-ES" dirty="0" err="1">
                <a:solidFill>
                  <a:schemeClr val="accent2"/>
                </a:solidFill>
              </a:rPr>
              <a:t>have</a:t>
            </a:r>
            <a:r>
              <a:rPr lang="es-ES" dirty="0">
                <a:solidFill>
                  <a:schemeClr val="accent2"/>
                </a:solidFill>
              </a:rPr>
              <a:t> </a:t>
            </a:r>
            <a:r>
              <a:rPr lang="es-ES" dirty="0" err="1">
                <a:solidFill>
                  <a:schemeClr val="accent2"/>
                </a:solidFill>
              </a:rPr>
              <a:t>been</a:t>
            </a:r>
            <a:r>
              <a:rPr lang="es-ES" dirty="0">
                <a:solidFill>
                  <a:schemeClr val="accent2"/>
                </a:solidFill>
              </a:rPr>
              <a:t> </a:t>
            </a:r>
            <a:r>
              <a:rPr lang="es-ES" dirty="0" err="1">
                <a:solidFill>
                  <a:schemeClr val="accent2"/>
                </a:solidFill>
              </a:rPr>
              <a:t>studied</a:t>
            </a:r>
            <a:r>
              <a:rPr lang="es-ES" dirty="0">
                <a:solidFill>
                  <a:schemeClr val="accent2"/>
                </a:solidFill>
              </a:rPr>
              <a:t> :</a:t>
            </a:r>
          </a:p>
          <a:p>
            <a:endParaRPr lang="es-ES" dirty="0">
              <a:effectLst/>
            </a:endParaRPr>
          </a:p>
          <a:p>
            <a:pPr marL="742950" lvl="1" indent="-285750">
              <a:buFont typeface="Arial" panose="020B0604020202020204" pitchFamily="34" charset="0"/>
              <a:buChar char="•"/>
            </a:pPr>
            <a:r>
              <a:rPr lang="es-ES" dirty="0" err="1"/>
              <a:t>pp-collider</a:t>
            </a:r>
            <a:r>
              <a:rPr lang="es-ES" dirty="0"/>
              <a:t> (FCC-</a:t>
            </a:r>
            <a:r>
              <a:rPr lang="es-ES" dirty="0" err="1"/>
              <a:t>hh</a:t>
            </a:r>
            <a:r>
              <a:rPr lang="es-ES" dirty="0"/>
              <a:t>): 16T → 100TeV in 100 km </a:t>
            </a:r>
            <a:r>
              <a:rPr lang="es-ES" dirty="0" err="1"/>
              <a:t>tunnel</a:t>
            </a:r>
            <a:r>
              <a:rPr lang="es-ES" dirty="0"/>
              <a:t> </a:t>
            </a:r>
          </a:p>
          <a:p>
            <a:pPr marL="742950" lvl="1" indent="-285750">
              <a:buFont typeface="Arial" panose="020B0604020202020204" pitchFamily="34" charset="0"/>
              <a:buChar char="•"/>
            </a:pPr>
            <a:endParaRPr lang="es-ES" dirty="0"/>
          </a:p>
          <a:p>
            <a:pPr marL="742950" lvl="1" indent="-285750">
              <a:buFont typeface="Arial" panose="020B0604020202020204" pitchFamily="34" charset="0"/>
              <a:buChar char="•"/>
            </a:pPr>
            <a:r>
              <a:rPr lang="es-ES" dirty="0" err="1"/>
              <a:t>ee-collider</a:t>
            </a:r>
            <a:r>
              <a:rPr lang="es-ES" dirty="0"/>
              <a:t> (FCC-</a:t>
            </a:r>
            <a:r>
              <a:rPr lang="es-ES" dirty="0" err="1"/>
              <a:t>ee</a:t>
            </a:r>
            <a:r>
              <a:rPr lang="es-ES" dirty="0"/>
              <a:t>):  as a (</a:t>
            </a:r>
            <a:r>
              <a:rPr lang="es-ES" dirty="0" err="1"/>
              <a:t>potential</a:t>
            </a:r>
            <a:r>
              <a:rPr lang="es-ES" dirty="0"/>
              <a:t>) </a:t>
            </a:r>
            <a:r>
              <a:rPr lang="es-ES" dirty="0" err="1"/>
              <a:t>first</a:t>
            </a:r>
            <a:r>
              <a:rPr lang="es-ES" dirty="0"/>
              <a:t> </a:t>
            </a:r>
            <a:r>
              <a:rPr lang="es-ES" dirty="0" err="1"/>
              <a:t>step</a:t>
            </a:r>
            <a:r>
              <a:rPr lang="es-ES" dirty="0"/>
              <a:t> </a:t>
            </a:r>
          </a:p>
          <a:p>
            <a:pPr marL="742950" lvl="1" indent="-285750">
              <a:buFont typeface="Arial" panose="020B0604020202020204" pitchFamily="34" charset="0"/>
              <a:buChar char="•"/>
            </a:pPr>
            <a:endParaRPr lang="es-ES" dirty="0"/>
          </a:p>
          <a:p>
            <a:pPr marL="742950" lvl="1" indent="-285750">
              <a:buFont typeface="Arial" panose="020B0604020202020204" pitchFamily="34" charset="0"/>
              <a:buChar char="•"/>
            </a:pPr>
            <a:r>
              <a:rPr lang="es-ES" dirty="0" err="1"/>
              <a:t>ep</a:t>
            </a:r>
            <a:r>
              <a:rPr lang="es-ES" dirty="0"/>
              <a:t> </a:t>
            </a:r>
            <a:r>
              <a:rPr lang="es-ES" dirty="0" err="1"/>
              <a:t>collider</a:t>
            </a:r>
            <a:r>
              <a:rPr lang="es-ES" dirty="0"/>
              <a:t> (FCC-eh) </a:t>
            </a:r>
          </a:p>
          <a:p>
            <a:pPr marL="742950" lvl="1" indent="-285750">
              <a:buFont typeface="Arial" panose="020B0604020202020204" pitchFamily="34" charset="0"/>
              <a:buChar char="•"/>
            </a:pPr>
            <a:endParaRPr lang="es-ES" dirty="0"/>
          </a:p>
          <a:p>
            <a:pPr marL="742950" lvl="1" indent="-285750">
              <a:buFont typeface="Arial" panose="020B0604020202020204" pitchFamily="34" charset="0"/>
              <a:buChar char="•"/>
            </a:pPr>
            <a:r>
              <a:rPr lang="es-ES" dirty="0"/>
              <a:t>HE-LHC: 27 </a:t>
            </a:r>
            <a:r>
              <a:rPr lang="es-ES" dirty="0" err="1"/>
              <a:t>TeV</a:t>
            </a:r>
            <a:r>
              <a:rPr lang="es-ES" dirty="0"/>
              <a:t>:  16T </a:t>
            </a:r>
            <a:r>
              <a:rPr lang="es-ES" dirty="0" err="1"/>
              <a:t>magnets</a:t>
            </a:r>
            <a:r>
              <a:rPr lang="es-ES" dirty="0"/>
              <a:t> in </a:t>
            </a:r>
            <a:r>
              <a:rPr lang="es-ES" dirty="0" err="1"/>
              <a:t>the</a:t>
            </a:r>
            <a:r>
              <a:rPr lang="es-ES" dirty="0"/>
              <a:t> LHC </a:t>
            </a:r>
            <a:r>
              <a:rPr lang="es-ES" dirty="0" err="1"/>
              <a:t>tunnel</a:t>
            </a:r>
            <a:r>
              <a:rPr lang="es-ES" dirty="0"/>
              <a:t> </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endParaRPr lang="es-ES" dirty="0">
              <a:effectLst/>
            </a:endParaRPr>
          </a:p>
        </p:txBody>
      </p:sp>
    </p:spTree>
    <p:extLst>
      <p:ext uri="{BB962C8B-B14F-4D97-AF65-F5344CB8AC3E}">
        <p14:creationId xmlns:p14="http://schemas.microsoft.com/office/powerpoint/2010/main" val="520576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6734D1C-8B2F-1846-8F2B-F5FE6767589A}"/>
              </a:ext>
            </a:extLst>
          </p:cNvPr>
          <p:cNvPicPr>
            <a:picLocks noChangeAspect="1"/>
          </p:cNvPicPr>
          <p:nvPr/>
        </p:nvPicPr>
        <p:blipFill>
          <a:blip r:embed="rId2"/>
          <a:stretch>
            <a:fillRect/>
          </a:stretch>
        </p:blipFill>
        <p:spPr>
          <a:xfrm>
            <a:off x="350195" y="97276"/>
            <a:ext cx="11215991" cy="6858000"/>
          </a:xfrm>
          <a:prstGeom prst="rect">
            <a:avLst/>
          </a:prstGeom>
        </p:spPr>
      </p:pic>
    </p:spTree>
    <p:extLst>
      <p:ext uri="{BB962C8B-B14F-4D97-AF65-F5344CB8AC3E}">
        <p14:creationId xmlns:p14="http://schemas.microsoft.com/office/powerpoint/2010/main" val="1886933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6E44AE2-2C8D-43F8-0D9A-B5A93961C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562" y="2670256"/>
            <a:ext cx="3969812" cy="341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E8B7216B-639E-4B85-9DE7-D4C2EE4469B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0" cap="none" spc="0" normalizeH="0" baseline="0" noProof="0">
                <a:ln>
                  <a:noFill/>
                </a:ln>
                <a:solidFill>
                  <a:srgbClr val="FFFF00"/>
                </a:solidFill>
                <a:effectLst/>
                <a:uLnTx/>
                <a:uFillTx/>
                <a:latin typeface="Calibri" panose="020F0502020204030204" pitchFamily="34" charset="0"/>
                <a:cs typeface="Calibri" panose="020F0502020204030204" pitchFamily="34" charset="0"/>
              </a:rPr>
              <a:t> FCC integrated program</a:t>
            </a:r>
          </a:p>
        </p:txBody>
      </p:sp>
      <p:pic>
        <p:nvPicPr>
          <p:cNvPr id="3" name="Picture 2" descr="Diagram&#10;&#10;Description automatically generated">
            <a:extLst>
              <a:ext uri="{FF2B5EF4-FFF2-40B4-BE49-F238E27FC236}">
                <a16:creationId xmlns:a16="http://schemas.microsoft.com/office/drawing/2014/main" id="{7662580A-51D2-D0A2-946B-E55AE11612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02" y="2603660"/>
            <a:ext cx="3175524" cy="3537440"/>
          </a:xfrm>
          <a:prstGeom prst="rect">
            <a:avLst/>
          </a:prstGeom>
        </p:spPr>
      </p:pic>
      <p:sp>
        <p:nvSpPr>
          <p:cNvPr id="4" name="Content Placeholder 2">
            <a:extLst>
              <a:ext uri="{FF2B5EF4-FFF2-40B4-BE49-F238E27FC236}">
                <a16:creationId xmlns:a16="http://schemas.microsoft.com/office/drawing/2014/main" id="{B92DB9E4-D680-6FA1-A8A4-473DF0931125}"/>
              </a:ext>
            </a:extLst>
          </p:cNvPr>
          <p:cNvSpPr txBox="1">
            <a:spLocks/>
          </p:cNvSpPr>
          <p:nvPr/>
        </p:nvSpPr>
        <p:spPr>
          <a:xfrm>
            <a:off x="5514712" y="3544770"/>
            <a:ext cx="1512168" cy="751571"/>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5" marR="0" lvl="0" indent="0" algn="l" defTabSz="914377" rtl="0" eaLnBrk="1" fontAlgn="auto" latinLnBrk="0" hangingPunct="1">
              <a:lnSpc>
                <a:spcPct val="100000"/>
              </a:lnSpc>
              <a:spcBef>
                <a:spcPts val="1000"/>
              </a:spcBef>
              <a:spcAft>
                <a:spcPts val="0"/>
              </a:spcAft>
              <a:buClr>
                <a:srgbClr val="0C377B"/>
              </a:buClr>
              <a:buSzPct val="80000"/>
              <a:buFont typeface="Arial"/>
              <a:buNone/>
              <a:tabLst/>
              <a:defRPr/>
            </a:pPr>
            <a:r>
              <a:rPr kumimoji="0" lang="fr" sz="2000" b="1" i="0" u="none" strike="noStrike" kern="1200" cap="none" spc="0" normalizeH="0" baseline="0" noProof="0">
                <a:ln>
                  <a:noFill/>
                </a:ln>
                <a:solidFill>
                  <a:srgbClr val="FF0000"/>
                </a:solidFill>
                <a:effectLst/>
                <a:uLnTx/>
                <a:uFillTx/>
                <a:latin typeface="Arial"/>
                <a:ea typeface="+mn-ea"/>
                <a:cs typeface="+mn-cs"/>
              </a:rPr>
              <a:t>FCC-ee</a:t>
            </a:r>
            <a:endParaRPr kumimoji="0" lang="fr" sz="2000" b="0" i="0" u="none" strike="noStrike" kern="1200" cap="none" spc="0" normalizeH="0" baseline="0" noProof="0">
              <a:ln>
                <a:noFill/>
              </a:ln>
              <a:solidFill>
                <a:srgbClr val="FF0000"/>
              </a:solidFill>
              <a:effectLst/>
              <a:uLnTx/>
              <a:uFillTx/>
              <a:latin typeface="Arial"/>
              <a:ea typeface="+mn-ea"/>
              <a:cs typeface="+mn-cs"/>
            </a:endParaRPr>
          </a:p>
        </p:txBody>
      </p:sp>
      <p:pic>
        <p:nvPicPr>
          <p:cNvPr id="12" name="Picture 11" descr="Diagram, radar chart&#10;&#10;Description automatically generated">
            <a:extLst>
              <a:ext uri="{FF2B5EF4-FFF2-40B4-BE49-F238E27FC236}">
                <a16:creationId xmlns:a16="http://schemas.microsoft.com/office/drawing/2014/main" id="{CAB6820D-7F89-AA9E-627F-2F076BC02F45}"/>
              </a:ext>
            </a:extLst>
          </p:cNvPr>
          <p:cNvPicPr>
            <a:picLocks noChangeAspect="1"/>
          </p:cNvPicPr>
          <p:nvPr/>
        </p:nvPicPr>
        <p:blipFill>
          <a:blip r:embed="rId5"/>
          <a:stretch>
            <a:fillRect/>
          </a:stretch>
        </p:blipFill>
        <p:spPr>
          <a:xfrm>
            <a:off x="8008768" y="2763683"/>
            <a:ext cx="4096185" cy="3321232"/>
          </a:xfrm>
          <a:prstGeom prst="rect">
            <a:avLst/>
          </a:prstGeom>
        </p:spPr>
      </p:pic>
      <p:sp>
        <p:nvSpPr>
          <p:cNvPr id="15" name="Content Placeholder 2">
            <a:extLst>
              <a:ext uri="{FF2B5EF4-FFF2-40B4-BE49-F238E27FC236}">
                <a16:creationId xmlns:a16="http://schemas.microsoft.com/office/drawing/2014/main" id="{66B11ACC-554C-4750-AE7A-6884C42941D0}"/>
              </a:ext>
            </a:extLst>
          </p:cNvPr>
          <p:cNvSpPr txBox="1">
            <a:spLocks/>
          </p:cNvSpPr>
          <p:nvPr/>
        </p:nvSpPr>
        <p:spPr>
          <a:xfrm>
            <a:off x="9462860" y="3616198"/>
            <a:ext cx="1512168" cy="728146"/>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5" marR="0" lvl="0" indent="0" algn="l" defTabSz="914377" rtl="0" eaLnBrk="1" fontAlgn="auto" latinLnBrk="0" hangingPunct="1">
              <a:lnSpc>
                <a:spcPct val="100000"/>
              </a:lnSpc>
              <a:spcBef>
                <a:spcPts val="1000"/>
              </a:spcBef>
              <a:spcAft>
                <a:spcPts val="0"/>
              </a:spcAft>
              <a:buClr>
                <a:srgbClr val="0C377B"/>
              </a:buClr>
              <a:buSzPct val="80000"/>
              <a:buFont typeface="Arial"/>
              <a:buNone/>
              <a:tabLst/>
              <a:defRPr/>
            </a:pPr>
            <a:r>
              <a:rPr kumimoji="0" lang="fr" sz="2000" b="1" i="0" u="none" strike="noStrike" kern="1200" cap="none" spc="0" normalizeH="0" baseline="0" noProof="0">
                <a:ln>
                  <a:noFill/>
                </a:ln>
                <a:solidFill>
                  <a:srgbClr val="FF0000"/>
                </a:solidFill>
                <a:effectLst/>
                <a:uLnTx/>
                <a:uFillTx/>
                <a:latin typeface="Arial"/>
                <a:ea typeface="+mn-ea"/>
                <a:cs typeface="+mn-cs"/>
              </a:rPr>
              <a:t>FCC-hh</a:t>
            </a:r>
            <a:endParaRPr kumimoji="0" lang="fr" sz="2000" b="0" i="0" u="none" strike="noStrike" kern="1200" cap="none" spc="0" normalizeH="0" baseline="0" noProof="0">
              <a:ln>
                <a:noFill/>
              </a:ln>
              <a:solidFill>
                <a:srgbClr val="FF000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D1DBE66-3CAD-E03B-4CCB-92EA9454A64C}"/>
                  </a:ext>
                </a:extLst>
              </p:cNvPr>
              <p:cNvSpPr txBox="1"/>
              <p:nvPr/>
            </p:nvSpPr>
            <p:spPr>
              <a:xfrm>
                <a:off x="0" y="673752"/>
                <a:ext cx="12192000"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C377B"/>
                    </a:solidFill>
                    <a:effectLst/>
                    <a:uLnTx/>
                    <a:uFillTx/>
                    <a:latin typeface="Arial"/>
                    <a:ea typeface="+mn-ea"/>
                    <a:cs typeface="+mn-cs"/>
                  </a:rPr>
                  <a:t>comprehensive long-term program maximizing physics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3333FF"/>
                    </a:solidFill>
                    <a:effectLst/>
                    <a:uLnTx/>
                    <a:uFillTx/>
                    <a:latin typeface="Arial"/>
                    <a:ea typeface="+mn-ea"/>
                    <a:cs typeface="+mn-cs"/>
                  </a:rPr>
                  <a:t>stage 1: FCC-</a:t>
                </a:r>
                <a:r>
                  <a:rPr kumimoji="0" lang="en-GB" sz="1800" b="1" i="0" u="none" strike="noStrike" kern="1200" cap="none" spc="0" normalizeH="0" baseline="0" noProof="0" dirty="0" err="1">
                    <a:ln>
                      <a:noFill/>
                    </a:ln>
                    <a:solidFill>
                      <a:srgbClr val="3333FF"/>
                    </a:solidFill>
                    <a:effectLst/>
                    <a:uLnTx/>
                    <a:uFillTx/>
                    <a:latin typeface="Arial"/>
                    <a:ea typeface="+mn-ea"/>
                    <a:cs typeface="+mn-cs"/>
                  </a:rPr>
                  <a:t>ee</a:t>
                </a:r>
                <a:r>
                  <a:rPr kumimoji="0" lang="en-GB" sz="1800" b="1" i="0" u="none" strike="noStrike" kern="1200" cap="none" spc="0" normalizeH="0" baseline="0" noProof="0" dirty="0">
                    <a:ln>
                      <a:noFill/>
                    </a:ln>
                    <a:solidFill>
                      <a:srgbClr val="3333FF"/>
                    </a:solidFill>
                    <a:effectLst/>
                    <a:uLnTx/>
                    <a:uFillTx/>
                    <a:latin typeface="Arial"/>
                    <a:ea typeface="+mn-ea"/>
                    <a:cs typeface="+mn-cs"/>
                  </a:rPr>
                  <a:t> (Z, W, H, </a:t>
                </a:r>
                <a14:m>
                  <m:oMath xmlns:m="http://schemas.openxmlformats.org/officeDocument/2006/math">
                    <m:r>
                      <m:rPr>
                        <m:nor/>
                      </m:rPr>
                      <a:rPr kumimoji="0" lang="en-US" sz="1800" b="1" i="0" u="none" strike="noStrike" kern="1200" cap="none" spc="0" normalizeH="0" baseline="0" noProof="0" smtClean="0">
                        <a:ln>
                          <a:noFill/>
                        </a:ln>
                        <a:solidFill>
                          <a:srgbClr val="3333FF"/>
                        </a:solidFill>
                        <a:effectLst/>
                        <a:uLnTx/>
                        <a:uFillTx/>
                        <a:latin typeface="Cambria Math" panose="02040503050406030204" pitchFamily="18" charset="0"/>
                        <a:ea typeface="+mn-ea"/>
                        <a:cs typeface="+mn-cs"/>
                      </a:rPr>
                      <m:t>t</m:t>
                    </m:r>
                    <m:acc>
                      <m:accPr>
                        <m:chr m:val="̅"/>
                        <m:ctrlPr>
                          <a:rPr kumimoji="0" lang="en-US" sz="1800" b="1" i="1" u="none" strike="noStrike" kern="1200" cap="none" spc="0" normalizeH="0" baseline="0" noProof="0" smtClean="0">
                            <a:ln>
                              <a:noFill/>
                            </a:ln>
                            <a:solidFill>
                              <a:srgbClr val="3333FF"/>
                            </a:solidFill>
                            <a:effectLst/>
                            <a:uLnTx/>
                            <a:uFillTx/>
                            <a:latin typeface="Cambria Math" panose="02040503050406030204" pitchFamily="18" charset="0"/>
                            <a:ea typeface="+mn-ea"/>
                            <a:cs typeface="+mn-cs"/>
                          </a:rPr>
                        </m:ctrlPr>
                      </m:accPr>
                      <m:e>
                        <m:r>
                          <m:rPr>
                            <m:nor/>
                          </m:rPr>
                          <a:rPr kumimoji="0" lang="en-US" sz="1800" b="1" i="0" u="none" strike="noStrike" kern="1200" cap="none" spc="0" normalizeH="0" baseline="0" noProof="0" smtClean="0">
                            <a:ln>
                              <a:noFill/>
                            </a:ln>
                            <a:solidFill>
                              <a:srgbClr val="3333FF"/>
                            </a:solidFill>
                            <a:effectLst/>
                            <a:uLnTx/>
                            <a:uFillTx/>
                            <a:latin typeface="Cambria Math" panose="02040503050406030204" pitchFamily="18" charset="0"/>
                            <a:ea typeface="+mn-ea"/>
                            <a:cs typeface="+mn-cs"/>
                          </a:rPr>
                          <m:t>t</m:t>
                        </m:r>
                      </m:e>
                    </m:acc>
                  </m:oMath>
                </a14:m>
                <a:r>
                  <a:rPr kumimoji="0" lang="en-GB" sz="1800" b="1" i="0" u="none" strike="noStrike" kern="1200" cap="none" spc="0" normalizeH="0" baseline="0" noProof="0" dirty="0">
                    <a:ln>
                      <a:noFill/>
                    </a:ln>
                    <a:solidFill>
                      <a:srgbClr val="3333FF"/>
                    </a:solidFill>
                    <a:effectLst/>
                    <a:uLnTx/>
                    <a:uFillTx/>
                    <a:latin typeface="Arial"/>
                    <a:ea typeface="+mn-ea"/>
                    <a:cs typeface="+mn-cs"/>
                  </a:rPr>
                  <a:t>) as Higgs factory, electroweak &amp; top factory at highest luminosities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3333FF"/>
                    </a:solidFill>
                    <a:effectLst/>
                    <a:uLnTx/>
                    <a:uFillTx/>
                    <a:latin typeface="Arial"/>
                    <a:ea typeface="+mn-ea"/>
                    <a:cs typeface="+mn-cs"/>
                  </a:rPr>
                  <a:t>stage 2: FCC-</a:t>
                </a:r>
                <a:r>
                  <a:rPr kumimoji="0" lang="en-GB" sz="1800" b="1" i="0" u="none" strike="noStrike" kern="1200" cap="none" spc="0" normalizeH="0" baseline="0" noProof="0" dirty="0" err="1">
                    <a:ln>
                      <a:noFill/>
                    </a:ln>
                    <a:solidFill>
                      <a:srgbClr val="3333FF"/>
                    </a:solidFill>
                    <a:effectLst/>
                    <a:uLnTx/>
                    <a:uFillTx/>
                    <a:latin typeface="Arial"/>
                    <a:ea typeface="+mn-ea"/>
                    <a:cs typeface="+mn-cs"/>
                  </a:rPr>
                  <a:t>hh</a:t>
                </a:r>
                <a:r>
                  <a:rPr kumimoji="0" lang="en-GB" sz="1800" b="1" i="0" u="none" strike="noStrike" kern="1200" cap="none" spc="0" normalizeH="0" baseline="0" noProof="0" dirty="0">
                    <a:ln>
                      <a:noFill/>
                    </a:ln>
                    <a:solidFill>
                      <a:srgbClr val="3333FF"/>
                    </a:solidFill>
                    <a:effectLst/>
                    <a:uLnTx/>
                    <a:uFillTx/>
                    <a:latin typeface="Arial"/>
                    <a:ea typeface="+mn-ea"/>
                    <a:cs typeface="+mn-cs"/>
                  </a:rPr>
                  <a:t> (~100 </a:t>
                </a:r>
                <a:r>
                  <a:rPr kumimoji="0" lang="en-GB" sz="1800" b="1" i="0" u="none" strike="noStrike" kern="1200" cap="none" spc="0" normalizeH="0" baseline="0" noProof="0" dirty="0" err="1">
                    <a:ln>
                      <a:noFill/>
                    </a:ln>
                    <a:solidFill>
                      <a:srgbClr val="3333FF"/>
                    </a:solidFill>
                    <a:effectLst/>
                    <a:uLnTx/>
                    <a:uFillTx/>
                    <a:latin typeface="Arial"/>
                    <a:ea typeface="+mn-ea"/>
                    <a:cs typeface="+mn-cs"/>
                  </a:rPr>
                  <a:t>TeV</a:t>
                </a:r>
                <a:r>
                  <a:rPr kumimoji="0" lang="en-GB" sz="1800" b="1" i="0" u="none" strike="noStrike" kern="1200" cap="none" spc="0" normalizeH="0" baseline="0" noProof="0" dirty="0">
                    <a:ln>
                      <a:noFill/>
                    </a:ln>
                    <a:solidFill>
                      <a:srgbClr val="3333FF"/>
                    </a:solidFill>
                    <a:effectLst/>
                    <a:uLnTx/>
                    <a:uFillTx/>
                    <a:latin typeface="Arial"/>
                    <a:ea typeface="+mn-ea"/>
                    <a:cs typeface="+mn-cs"/>
                  </a:rPr>
                  <a:t>) as natural continuation at energy frontier, pp &amp; AA collisions; e-</a:t>
                </a:r>
                <a:r>
                  <a:rPr lang="en-GB" b="1" dirty="0">
                    <a:solidFill>
                      <a:srgbClr val="3333FF"/>
                    </a:solidFill>
                    <a:latin typeface="Arial"/>
                  </a:rPr>
                  <a:t>h </a:t>
                </a:r>
                <a:r>
                  <a:rPr kumimoji="0" lang="en-GB" sz="1800" b="1" i="0" u="none" strike="noStrike" kern="1200" cap="none" spc="0" normalizeH="0" baseline="0" noProof="0" dirty="0">
                    <a:ln>
                      <a:noFill/>
                    </a:ln>
                    <a:solidFill>
                      <a:srgbClr val="3333FF"/>
                    </a:solidFill>
                    <a:effectLst/>
                    <a:uLnTx/>
                    <a:uFillTx/>
                    <a:latin typeface="Arial"/>
                    <a:ea typeface="+mn-ea"/>
                    <a:cs typeface="+mn-cs"/>
                  </a:rPr>
                  <a:t>option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C377B"/>
                    </a:solidFill>
                    <a:effectLst/>
                    <a:uLnTx/>
                    <a:uFillTx/>
                    <a:latin typeface="Arial"/>
                    <a:ea typeface="+mn-ea"/>
                    <a:cs typeface="+mn-cs"/>
                  </a:rPr>
                  <a:t>highly synergetic and complementary programme boosting the physics reach of both colliders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C377B"/>
                    </a:solidFill>
                    <a:effectLst/>
                    <a:uLnTx/>
                    <a:uFillTx/>
                    <a:latin typeface="Arial"/>
                    <a:ea typeface="+mn-ea"/>
                    <a:cs typeface="+mn-cs"/>
                  </a:rPr>
                  <a:t>common civil engineering and technical infrastructures, </a:t>
                </a:r>
                <a:r>
                  <a:rPr kumimoji="0" lang="en-US" sz="1800" b="0" i="0" u="none" strike="noStrike" kern="1200" cap="none" spc="0" normalizeH="0" baseline="0" noProof="0" dirty="0">
                    <a:ln>
                      <a:noFill/>
                    </a:ln>
                    <a:solidFill>
                      <a:srgbClr val="0C377B"/>
                    </a:solidFill>
                    <a:effectLst/>
                    <a:uLnTx/>
                    <a:uFillTx/>
                    <a:latin typeface="Arial"/>
                    <a:ea typeface="+mn-ea"/>
                    <a:cs typeface="+mn-cs"/>
                  </a:rPr>
                  <a:t>building on and reusing CERN’s existing infrastructure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C377B"/>
                    </a:solidFill>
                    <a:effectLst/>
                    <a:uLnTx/>
                    <a:uFillTx/>
                    <a:latin typeface="Arial"/>
                    <a:ea typeface="+mn-ea"/>
                    <a:cs typeface="+mn-cs"/>
                  </a:rPr>
                  <a:t>FCC integrated project </a:t>
                </a:r>
                <a:r>
                  <a:rPr kumimoji="0" lang="en-GB" sz="1800" b="0" i="0" u="none" strike="noStrike" kern="0" cap="none" spc="0" normalizeH="0" baseline="0" noProof="0" dirty="0">
                    <a:ln>
                      <a:noFill/>
                    </a:ln>
                    <a:solidFill>
                      <a:srgbClr val="0C377B"/>
                    </a:solidFill>
                    <a:effectLst/>
                    <a:uLnTx/>
                    <a:uFillTx/>
                    <a:latin typeface="Arial"/>
                    <a:ea typeface="+mn-ea"/>
                    <a:cs typeface="+mn-cs"/>
                  </a:rPr>
                  <a:t>allows the start of a new, major facility at CERN within a few years of the end of HL-LHC</a:t>
                </a:r>
                <a:endParaRPr kumimoji="0" lang="en-GB" sz="1800" b="0" i="0" u="none" strike="noStrike" kern="1200" cap="none" spc="0" normalizeH="0" baseline="0" noProof="0" dirty="0">
                  <a:ln>
                    <a:noFill/>
                  </a:ln>
                  <a:solidFill>
                    <a:srgbClr val="0C377B"/>
                  </a:solidFill>
                  <a:effectLst/>
                  <a:uLnTx/>
                  <a:uFillTx/>
                  <a:latin typeface="Arial"/>
                  <a:ea typeface="+mn-ea"/>
                  <a:cs typeface="+mn-cs"/>
                </a:endParaRPr>
              </a:p>
            </p:txBody>
          </p:sp>
        </mc:Choice>
        <mc:Fallback xmlns="">
          <p:sp>
            <p:nvSpPr>
              <p:cNvPr id="17" name="TextBox 16">
                <a:extLst>
                  <a:ext uri="{FF2B5EF4-FFF2-40B4-BE49-F238E27FC236}">
                    <a16:creationId xmlns:a16="http://schemas.microsoft.com/office/drawing/2014/main" id="{7D1DBE66-3CAD-E03B-4CCB-92EA9454A64C}"/>
                  </a:ext>
                </a:extLst>
              </p:cNvPr>
              <p:cNvSpPr txBox="1">
                <a:spLocks noRot="1" noChangeAspect="1" noMove="1" noResize="1" noEditPoints="1" noAdjustHandles="1" noChangeArrowheads="1" noChangeShapeType="1" noTextEdit="1"/>
              </p:cNvSpPr>
              <p:nvPr/>
            </p:nvSpPr>
            <p:spPr>
              <a:xfrm>
                <a:off x="0" y="673752"/>
                <a:ext cx="12192000" cy="1785104"/>
              </a:xfrm>
              <a:prstGeom prst="rect">
                <a:avLst/>
              </a:prstGeom>
              <a:blipFill>
                <a:blip r:embed="rId7"/>
                <a:stretch>
                  <a:fillRect l="-500" t="-1712" b="-4795"/>
                </a:stretch>
              </a:blipFill>
            </p:spPr>
            <p:txBody>
              <a:bodyPr/>
              <a:lstStyle/>
              <a:p>
                <a:r>
                  <a:rPr lang="en-CH">
                    <a:noFill/>
                  </a:rPr>
                  <a:t> </a:t>
                </a:r>
              </a:p>
            </p:txBody>
          </p:sp>
        </mc:Fallback>
      </mc:AlternateContent>
      <p:sp>
        <p:nvSpPr>
          <p:cNvPr id="2" name="Marcador de pie de página 1">
            <a:extLst>
              <a:ext uri="{FF2B5EF4-FFF2-40B4-BE49-F238E27FC236}">
                <a16:creationId xmlns:a16="http://schemas.microsoft.com/office/drawing/2014/main" id="{E990A609-829C-1A4A-9725-30794DD6592A}"/>
              </a:ext>
            </a:extLst>
          </p:cNvPr>
          <p:cNvSpPr>
            <a:spLocks noGrp="1"/>
          </p:cNvSpPr>
          <p:nvPr>
            <p:ph type="ftr" sz="quarter" idx="11"/>
          </p:nvPr>
        </p:nvSpPr>
        <p:spPr/>
        <p:txBody>
          <a:bodyPr/>
          <a:lstStyle/>
          <a:p>
            <a:r>
              <a:rPr lang="es-ES"/>
              <a:t>Celso Martínez Rivero. IFCA (CSIC-UC)</a:t>
            </a:r>
          </a:p>
        </p:txBody>
      </p:sp>
    </p:spTree>
    <p:extLst>
      <p:ext uri="{BB962C8B-B14F-4D97-AF65-F5344CB8AC3E}">
        <p14:creationId xmlns:p14="http://schemas.microsoft.com/office/powerpoint/2010/main" val="3256172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6">
            <a:extLst>
              <a:ext uri="{FF2B5EF4-FFF2-40B4-BE49-F238E27FC236}">
                <a16:creationId xmlns:a16="http://schemas.microsoft.com/office/drawing/2014/main" id="{2A6989DA-1BE5-4BA3-B759-EF57A93A9E65}"/>
              </a:ext>
            </a:extLst>
          </p:cNvPr>
          <p:cNvGrpSpPr>
            <a:grpSpLocks/>
          </p:cNvGrpSpPr>
          <p:nvPr/>
        </p:nvGrpSpPr>
        <p:grpSpPr bwMode="auto">
          <a:xfrm>
            <a:off x="127794" y="770698"/>
            <a:ext cx="12064206" cy="4203050"/>
            <a:chOff x="376402" y="777166"/>
            <a:chExt cx="12063612" cy="4204315"/>
          </a:xfrm>
        </p:grpSpPr>
        <p:pic>
          <p:nvPicPr>
            <p:cNvPr id="54282" name="Picture 5" descr="Diagram, timeline&#10;&#10;Description automatically generated">
              <a:extLst>
                <a:ext uri="{FF2B5EF4-FFF2-40B4-BE49-F238E27FC236}">
                  <a16:creationId xmlns:a16="http://schemas.microsoft.com/office/drawing/2014/main" id="{1239D0D4-C58A-4F7E-8207-80C9AB00AF2B}"/>
                </a:ext>
              </a:extLst>
            </p:cNvPr>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402" y="816345"/>
              <a:ext cx="11225898" cy="41651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12" name="TextBox 6">
              <a:extLst>
                <a:ext uri="{FF2B5EF4-FFF2-40B4-BE49-F238E27FC236}">
                  <a16:creationId xmlns:a16="http://schemas.microsoft.com/office/drawing/2014/main" id="{BFBE562D-152D-4074-B767-D1BC625C0CD4}"/>
                </a:ext>
              </a:extLst>
            </p:cNvPr>
            <p:cNvSpPr txBox="1">
              <a:spLocks noChangeArrowheads="1"/>
            </p:cNvSpPr>
            <p:nvPr/>
          </p:nvSpPr>
          <p:spPr bwMode="auto">
            <a:xfrm>
              <a:off x="11605252" y="777166"/>
              <a:ext cx="834762" cy="461804"/>
            </a:xfrm>
            <a:prstGeom prst="rect">
              <a:avLst/>
            </a:prstGeom>
            <a:solidFill>
              <a:schemeClr val="bg2">
                <a:lumMod val="25000"/>
              </a:schemeClr>
            </a:solidFill>
            <a:ln>
              <a:noFill/>
            </a:ln>
          </p:spPr>
          <p:txBody>
            <a:bodyPr wrap="square">
              <a:spAutoFit/>
            </a:bodyPr>
            <a:lstStyle/>
            <a:p>
              <a:pPr>
                <a:defRPr/>
              </a:pPr>
              <a:r>
                <a:rPr lang="en-US" altLang="en-CH" sz="1200">
                  <a:solidFill>
                    <a:schemeClr val="bg1"/>
                  </a:solidFill>
                </a:rPr>
                <a:t>T</a:t>
              </a:r>
              <a:r>
                <a:rPr lang="en-CH" altLang="en-CH" sz="1200">
                  <a:solidFill>
                    <a:schemeClr val="bg1"/>
                  </a:solidFill>
                </a:rPr>
                <a:t>echnical </a:t>
              </a:r>
            </a:p>
            <a:p>
              <a:pPr>
                <a:defRPr/>
              </a:pPr>
              <a:r>
                <a:rPr lang="en-CH" altLang="en-CH" sz="1200">
                  <a:solidFill>
                    <a:schemeClr val="bg1"/>
                  </a:solidFill>
                </a:rPr>
                <a:t>schedule</a:t>
              </a:r>
            </a:p>
          </p:txBody>
        </p:sp>
      </p:grpSp>
      <p:sp>
        <p:nvSpPr>
          <p:cNvPr id="11" name="TextBox 10">
            <a:extLst>
              <a:ext uri="{FF2B5EF4-FFF2-40B4-BE49-F238E27FC236}">
                <a16:creationId xmlns:a16="http://schemas.microsoft.com/office/drawing/2014/main" id="{9DE1D9FE-7DED-42F7-8EE2-6CB904E42633}"/>
              </a:ext>
            </a:extLst>
          </p:cNvPr>
          <p:cNvSpPr txBox="1"/>
          <p:nvPr/>
        </p:nvSpPr>
        <p:spPr>
          <a:xfrm>
            <a:off x="8850322" y="5370933"/>
            <a:ext cx="3308350" cy="1476375"/>
          </a:xfrm>
          <a:prstGeom prst="rect">
            <a:avLst/>
          </a:prstGeom>
          <a:solidFill>
            <a:schemeClr val="bg1"/>
          </a:solidFill>
          <a:ln>
            <a:solidFill>
              <a:schemeClr val="tx1"/>
            </a:solidFill>
          </a:ln>
        </p:spPr>
        <p:txBody>
          <a:bodyPr wrap="none">
            <a:spAutoFit/>
          </a:bodyPr>
          <a:lstStyle/>
          <a:p>
            <a:pPr marL="285750" indent="-285750">
              <a:buClr>
                <a:schemeClr val="tx1"/>
              </a:buClr>
              <a:buFont typeface="Wingdings" pitchFamily="2" charset="2"/>
              <a:buChar char="q"/>
              <a:defRPr/>
            </a:pPr>
            <a:r>
              <a:rPr lang="en-CH" sz="1500">
                <a:solidFill>
                  <a:srgbClr val="0432FF"/>
                </a:solidFill>
              </a:rPr>
              <a:t>Feasibility Study: 2021-2025</a:t>
            </a:r>
          </a:p>
          <a:p>
            <a:pPr marL="285750" indent="-285750">
              <a:buFont typeface="Wingdings" pitchFamily="2" charset="2"/>
              <a:buChar char="q"/>
              <a:defRPr/>
            </a:pPr>
            <a:r>
              <a:rPr lang="en-CH" sz="1500"/>
              <a:t>If project approved before end of </a:t>
            </a:r>
          </a:p>
          <a:p>
            <a:pPr>
              <a:defRPr/>
            </a:pPr>
            <a:r>
              <a:rPr lang="en-CH" sz="1500"/>
              <a:t>     decade </a:t>
            </a:r>
            <a:r>
              <a:rPr lang="en-CH" sz="1500">
                <a:sym typeface="Wingdings" pitchFamily="2" charset="2"/>
              </a:rPr>
              <a:t> </a:t>
            </a:r>
            <a:r>
              <a:rPr lang="en-CH" sz="1500"/>
              <a:t>construction can start </a:t>
            </a:r>
          </a:p>
          <a:p>
            <a:pPr>
              <a:defRPr/>
            </a:pPr>
            <a:r>
              <a:rPr lang="en-CH" sz="1500"/>
              <a:t>     beginning 2030s</a:t>
            </a:r>
          </a:p>
          <a:p>
            <a:pPr marL="285750" indent="-285750">
              <a:buClr>
                <a:schemeClr val="tx1"/>
              </a:buClr>
              <a:buFont typeface="Wingdings" pitchFamily="2" charset="2"/>
              <a:buChar char="q"/>
              <a:defRPr/>
            </a:pPr>
            <a:r>
              <a:rPr lang="en-CH" sz="1500">
                <a:solidFill>
                  <a:schemeClr val="accent4">
                    <a:lumMod val="50000"/>
                  </a:schemeClr>
                </a:solidFill>
                <a:sym typeface="Wingdings" pitchFamily="2" charset="2"/>
              </a:rPr>
              <a:t>FCC-ee operation ~2045-2060</a:t>
            </a:r>
          </a:p>
          <a:p>
            <a:pPr marL="285750" indent="-285750">
              <a:buClr>
                <a:schemeClr val="tx1"/>
              </a:buClr>
              <a:buFont typeface="Wingdings" pitchFamily="2" charset="2"/>
              <a:buChar char="q"/>
              <a:defRPr/>
            </a:pPr>
            <a:r>
              <a:rPr lang="en-CH" sz="1500">
                <a:solidFill>
                  <a:srgbClr val="4E8F00"/>
                </a:solidFill>
                <a:sym typeface="Wingdings" pitchFamily="2" charset="2"/>
              </a:rPr>
              <a:t>FCC-hh operation 2070-2090++</a:t>
            </a:r>
            <a:endParaRPr lang="en-CH" sz="1500">
              <a:solidFill>
                <a:srgbClr val="4E8F00"/>
              </a:solidFill>
            </a:endParaRPr>
          </a:p>
        </p:txBody>
      </p:sp>
      <p:grpSp>
        <p:nvGrpSpPr>
          <p:cNvPr id="54276" name="Group 2">
            <a:extLst>
              <a:ext uri="{FF2B5EF4-FFF2-40B4-BE49-F238E27FC236}">
                <a16:creationId xmlns:a16="http://schemas.microsoft.com/office/drawing/2014/main" id="{DBA6B158-B632-4F06-9E31-4F8655E62FA5}"/>
              </a:ext>
            </a:extLst>
          </p:cNvPr>
          <p:cNvGrpSpPr>
            <a:grpSpLocks/>
          </p:cNvGrpSpPr>
          <p:nvPr/>
        </p:nvGrpSpPr>
        <p:grpSpPr bwMode="auto">
          <a:xfrm>
            <a:off x="191344" y="3783989"/>
            <a:ext cx="5364163" cy="3132138"/>
            <a:chOff x="107950" y="3825875"/>
            <a:chExt cx="5364163" cy="3132138"/>
          </a:xfrm>
        </p:grpSpPr>
        <p:grpSp>
          <p:nvGrpSpPr>
            <p:cNvPr id="54277" name="Group 11">
              <a:extLst>
                <a:ext uri="{FF2B5EF4-FFF2-40B4-BE49-F238E27FC236}">
                  <a16:creationId xmlns:a16="http://schemas.microsoft.com/office/drawing/2014/main" id="{E0173BC3-5DFF-4C1B-BADA-425B7B4506D2}"/>
                </a:ext>
              </a:extLst>
            </p:cNvPr>
            <p:cNvGrpSpPr>
              <a:grpSpLocks/>
            </p:cNvGrpSpPr>
            <p:nvPr/>
          </p:nvGrpSpPr>
          <p:grpSpPr bwMode="auto">
            <a:xfrm>
              <a:off x="107950" y="3825875"/>
              <a:ext cx="5364163" cy="3132138"/>
              <a:chOff x="-74" y="3789040"/>
              <a:chExt cx="5364162" cy="3132137"/>
            </a:xfrm>
          </p:grpSpPr>
          <p:pic>
            <p:nvPicPr>
              <p:cNvPr id="54279" name="Picture 5">
                <a:extLst>
                  <a:ext uri="{FF2B5EF4-FFF2-40B4-BE49-F238E27FC236}">
                    <a16:creationId xmlns:a16="http://schemas.microsoft.com/office/drawing/2014/main" id="{2D47A470-936E-422E-83BF-33CBE3A327A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 y="3789040"/>
                <a:ext cx="5364162"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TextBox 7">
                <a:extLst>
                  <a:ext uri="{FF2B5EF4-FFF2-40B4-BE49-F238E27FC236}">
                    <a16:creationId xmlns:a16="http://schemas.microsoft.com/office/drawing/2014/main" id="{2CA94333-29BD-465D-AAD2-F02ECE91578F}"/>
                  </a:ext>
                </a:extLst>
              </p:cNvPr>
              <p:cNvSpPr txBox="1">
                <a:spLocks noChangeArrowheads="1"/>
              </p:cNvSpPr>
              <p:nvPr/>
            </p:nvSpPr>
            <p:spPr bwMode="auto">
              <a:xfrm>
                <a:off x="3059832" y="4797152"/>
                <a:ext cx="510076"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GB" altLang="en-GB" sz="900">
                  <a:solidFill>
                    <a:srgbClr val="008F00"/>
                  </a:solidFill>
                </a:endParaRPr>
              </a:p>
              <a:p>
                <a:r>
                  <a:rPr lang="en-GB" altLang="en-GB" sz="1000">
                    <a:solidFill>
                      <a:srgbClr val="008F00"/>
                    </a:solidFill>
                  </a:rPr>
                  <a:t>20-30</a:t>
                </a:r>
              </a:p>
              <a:p>
                <a:endParaRPr lang="en-GB" altLang="en-GB" sz="900">
                  <a:solidFill>
                    <a:srgbClr val="008F00"/>
                  </a:solidFill>
                </a:endParaRPr>
              </a:p>
            </p:txBody>
          </p:sp>
          <p:sp>
            <p:nvSpPr>
              <p:cNvPr id="54281" name="Rectangle 9">
                <a:extLst>
                  <a:ext uri="{FF2B5EF4-FFF2-40B4-BE49-F238E27FC236}">
                    <a16:creationId xmlns:a16="http://schemas.microsoft.com/office/drawing/2014/main" id="{4069B3F7-E5DF-410A-BC6A-7F518EC0F90B}"/>
                  </a:ext>
                </a:extLst>
              </p:cNvPr>
              <p:cNvSpPr>
                <a:spLocks noChangeArrowheads="1"/>
              </p:cNvSpPr>
              <p:nvPr/>
            </p:nvSpPr>
            <p:spPr bwMode="auto">
              <a:xfrm>
                <a:off x="3275856" y="4077072"/>
                <a:ext cx="311817" cy="36004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a:lnSpc>
                    <a:spcPct val="93000"/>
                  </a:lnSpc>
                  <a:buClr>
                    <a:srgbClr val="000000"/>
                  </a:buClr>
                  <a:buSzPct val="100000"/>
                  <a:buFont typeface="Times New Roman" panose="02020603050405020304" pitchFamily="18" charset="0"/>
                  <a:buNone/>
                </a:pPr>
                <a:endParaRPr lang="en-GB" altLang="en-GB"/>
              </a:p>
            </p:txBody>
          </p:sp>
        </p:grpSp>
        <p:sp>
          <p:nvSpPr>
            <p:cNvPr id="54278" name="TextBox 1">
              <a:extLst>
                <a:ext uri="{FF2B5EF4-FFF2-40B4-BE49-F238E27FC236}">
                  <a16:creationId xmlns:a16="http://schemas.microsoft.com/office/drawing/2014/main" id="{25FDFE21-36DC-4307-BF8C-66CD19157747}"/>
                </a:ext>
              </a:extLst>
            </p:cNvPr>
            <p:cNvSpPr txBox="1">
              <a:spLocks noChangeArrowheads="1"/>
            </p:cNvSpPr>
            <p:nvPr/>
          </p:nvSpPr>
          <p:spPr bwMode="auto">
            <a:xfrm>
              <a:off x="4032000" y="4140000"/>
              <a:ext cx="1194558"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GB" sz="1100">
                  <a:solidFill>
                    <a:srgbClr val="0432FF"/>
                  </a:solidFill>
                </a:rPr>
                <a:t>2-4 experiments</a:t>
              </a:r>
            </a:p>
          </p:txBody>
        </p:sp>
      </p:grpSp>
      <p:sp>
        <p:nvSpPr>
          <p:cNvPr id="13" name="Title 1">
            <a:extLst>
              <a:ext uri="{FF2B5EF4-FFF2-40B4-BE49-F238E27FC236}">
                <a16:creationId xmlns:a16="http://schemas.microsoft.com/office/drawing/2014/main" id="{E8B7216B-639E-4B85-9DE7-D4C2EE4469B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5800">
              <a:defRPr/>
            </a:pPr>
            <a:r>
              <a:rPr kumimoji="0" lang="en-US" sz="3200" b="1" i="0" u="none" strike="noStrike" kern="0" cap="none" spc="0" normalizeH="0" baseline="0" noProof="0">
                <a:ln>
                  <a:noFill/>
                </a:ln>
                <a:solidFill>
                  <a:srgbClr val="FFFF00"/>
                </a:solidFill>
                <a:effectLst/>
                <a:uLnTx/>
                <a:uFillTx/>
                <a:latin typeface="Arial"/>
                <a:ea typeface="+mj-ea"/>
                <a:cs typeface="+mj-cs"/>
              </a:rPr>
              <a:t>                </a:t>
            </a:r>
            <a:r>
              <a:rPr lang="en-GB" altLang="en-GB" sz="3200"/>
              <a:t>Timeline of the FCC integrated programme</a:t>
            </a:r>
          </a:p>
        </p:txBody>
      </p:sp>
      <p:sp>
        <p:nvSpPr>
          <p:cNvPr id="16" name="TextBox 15">
            <a:extLst>
              <a:ext uri="{FF2B5EF4-FFF2-40B4-BE49-F238E27FC236}">
                <a16:creationId xmlns:a16="http://schemas.microsoft.com/office/drawing/2014/main" id="{E27FA57D-3752-4EC6-B81F-BD3304CA061E}"/>
              </a:ext>
            </a:extLst>
          </p:cNvPr>
          <p:cNvSpPr txBox="1"/>
          <p:nvPr/>
        </p:nvSpPr>
        <p:spPr>
          <a:xfrm>
            <a:off x="7634640" y="6519918"/>
            <a:ext cx="1215682" cy="369332"/>
          </a:xfrm>
          <a:prstGeom prst="rect">
            <a:avLst/>
          </a:prstGeom>
          <a:noFill/>
        </p:spPr>
        <p:txBody>
          <a:bodyPr wrap="square">
            <a:spAutoFit/>
          </a:bodyPr>
          <a:lstStyle/>
          <a:p>
            <a:r>
              <a:rPr lang="en-US">
                <a:highlight>
                  <a:srgbClr val="C0C0C0"/>
                </a:highlight>
              </a:rPr>
              <a:t>F. Gianotti</a:t>
            </a:r>
            <a:endParaRPr lang="en-GB">
              <a:highlight>
                <a:srgbClr val="C0C0C0"/>
              </a:highlight>
            </a:endParaRPr>
          </a:p>
        </p:txBody>
      </p:sp>
      <p:sp>
        <p:nvSpPr>
          <p:cNvPr id="4" name="Marcador de pie de página 3">
            <a:extLst>
              <a:ext uri="{FF2B5EF4-FFF2-40B4-BE49-F238E27FC236}">
                <a16:creationId xmlns:a16="http://schemas.microsoft.com/office/drawing/2014/main" id="{9BD03772-9550-D54A-9DE6-A7D8B3245775}"/>
              </a:ext>
            </a:extLst>
          </p:cNvPr>
          <p:cNvSpPr>
            <a:spLocks noGrp="1"/>
          </p:cNvSpPr>
          <p:nvPr>
            <p:ph type="ftr" sz="quarter" idx="11"/>
          </p:nvPr>
        </p:nvSpPr>
        <p:spPr/>
        <p:txBody>
          <a:bodyPr/>
          <a:lstStyle/>
          <a:p>
            <a:r>
              <a:rPr lang="es-ES"/>
              <a:t>Celso Martínez Rivero. IFCA (CSIC-UC)</a:t>
            </a:r>
          </a:p>
        </p:txBody>
      </p:sp>
      <p:cxnSp>
        <p:nvCxnSpPr>
          <p:cNvPr id="6" name="Conector recto 5">
            <a:extLst>
              <a:ext uri="{FF2B5EF4-FFF2-40B4-BE49-F238E27FC236}">
                <a16:creationId xmlns:a16="http://schemas.microsoft.com/office/drawing/2014/main" id="{E347BECE-FA08-D64F-8E42-5C1D3E7DDC0D}"/>
              </a:ext>
            </a:extLst>
          </p:cNvPr>
          <p:cNvCxnSpPr>
            <a:cxnSpLocks/>
          </p:cNvCxnSpPr>
          <p:nvPr/>
        </p:nvCxnSpPr>
        <p:spPr>
          <a:xfrm flipH="1">
            <a:off x="5408579" y="5874470"/>
            <a:ext cx="687421" cy="0"/>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CuadroTexto 7">
            <a:extLst>
              <a:ext uri="{FF2B5EF4-FFF2-40B4-BE49-F238E27FC236}">
                <a16:creationId xmlns:a16="http://schemas.microsoft.com/office/drawing/2014/main" id="{6352EC1B-BD4B-9246-A508-1BAC1243AD9A}"/>
              </a:ext>
            </a:extLst>
          </p:cNvPr>
          <p:cNvSpPr txBox="1"/>
          <p:nvPr/>
        </p:nvSpPr>
        <p:spPr>
          <a:xfrm>
            <a:off x="6105615" y="5743665"/>
            <a:ext cx="1793246" cy="307777"/>
          </a:xfrm>
          <a:prstGeom prst="rect">
            <a:avLst/>
          </a:prstGeom>
          <a:noFill/>
        </p:spPr>
        <p:txBody>
          <a:bodyPr wrap="square" rtlCol="0">
            <a:spAutoFit/>
          </a:bodyPr>
          <a:lstStyle/>
          <a:p>
            <a:r>
              <a:rPr lang="es-ES" sz="1400" err="1">
                <a:highlight>
                  <a:srgbClr val="C0C0C0"/>
                </a:highlight>
              </a:rPr>
              <a:t>Energy</a:t>
            </a:r>
            <a:r>
              <a:rPr lang="es-ES" sz="1400">
                <a:highlight>
                  <a:srgbClr val="C0C0C0"/>
                </a:highlight>
              </a:rPr>
              <a:t> </a:t>
            </a:r>
            <a:r>
              <a:rPr lang="es-ES" sz="1400" err="1">
                <a:highlight>
                  <a:srgbClr val="C0C0C0"/>
                </a:highlight>
              </a:rPr>
              <a:t>Recovery</a:t>
            </a:r>
            <a:r>
              <a:rPr lang="es-ES" sz="1400">
                <a:highlight>
                  <a:srgbClr val="C0C0C0"/>
                </a:highlight>
              </a:rPr>
              <a:t> </a:t>
            </a:r>
            <a:r>
              <a:rPr lang="es-ES" sz="1400" err="1">
                <a:highlight>
                  <a:srgbClr val="C0C0C0"/>
                </a:highlight>
              </a:rPr>
              <a:t>Linac</a:t>
            </a:r>
            <a:endParaRPr lang="es-ES" sz="1400">
              <a:highlight>
                <a:srgbClr val="C0C0C0"/>
              </a:highlight>
            </a:endParaRPr>
          </a:p>
        </p:txBody>
      </p:sp>
      <p:sp>
        <p:nvSpPr>
          <p:cNvPr id="2" name="CuadroTexto 1">
            <a:extLst>
              <a:ext uri="{FF2B5EF4-FFF2-40B4-BE49-F238E27FC236}">
                <a16:creationId xmlns:a16="http://schemas.microsoft.com/office/drawing/2014/main" id="{7953426B-D388-D042-961E-DE54353D0B4F}"/>
              </a:ext>
            </a:extLst>
          </p:cNvPr>
          <p:cNvSpPr txBox="1"/>
          <p:nvPr/>
        </p:nvSpPr>
        <p:spPr>
          <a:xfrm>
            <a:off x="6105615" y="5065160"/>
            <a:ext cx="2509799" cy="369332"/>
          </a:xfrm>
          <a:prstGeom prst="rect">
            <a:avLst/>
          </a:prstGeom>
          <a:noFill/>
        </p:spPr>
        <p:txBody>
          <a:bodyPr wrap="square" rtlCol="0">
            <a:spAutoFit/>
          </a:bodyPr>
          <a:lstStyle/>
          <a:p>
            <a:r>
              <a:rPr lang="en-GB">
                <a:highlight>
                  <a:srgbClr val="FF0000"/>
                </a:highlight>
              </a:rPr>
              <a:t>In 2 hours =&gt;  all LEP !</a:t>
            </a:r>
          </a:p>
        </p:txBody>
      </p:sp>
      <p:cxnSp>
        <p:nvCxnSpPr>
          <p:cNvPr id="18" name="Conector recto 17">
            <a:extLst>
              <a:ext uri="{FF2B5EF4-FFF2-40B4-BE49-F238E27FC236}">
                <a16:creationId xmlns:a16="http://schemas.microsoft.com/office/drawing/2014/main" id="{AF3B0117-2F2F-284C-9B44-287E26E3E5DE}"/>
              </a:ext>
            </a:extLst>
          </p:cNvPr>
          <p:cNvCxnSpPr>
            <a:cxnSpLocks/>
          </p:cNvCxnSpPr>
          <p:nvPr/>
        </p:nvCxnSpPr>
        <p:spPr>
          <a:xfrm flipH="1" flipV="1">
            <a:off x="1767155" y="4191856"/>
            <a:ext cx="4251025" cy="1023356"/>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 name="Anillo 4">
            <a:extLst>
              <a:ext uri="{FF2B5EF4-FFF2-40B4-BE49-F238E27FC236}">
                <a16:creationId xmlns:a16="http://schemas.microsoft.com/office/drawing/2014/main" id="{5FC8013A-6D24-A54F-8CA6-7C6A5467E0CC}"/>
              </a:ext>
            </a:extLst>
          </p:cNvPr>
          <p:cNvSpPr/>
          <p:nvPr/>
        </p:nvSpPr>
        <p:spPr>
          <a:xfrm>
            <a:off x="1060983" y="3969012"/>
            <a:ext cx="739740" cy="445688"/>
          </a:xfrm>
          <a:prstGeom prst="donu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587331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6">
            <a:extLst>
              <a:ext uri="{FF2B5EF4-FFF2-40B4-BE49-F238E27FC236}">
                <a16:creationId xmlns:a16="http://schemas.microsoft.com/office/drawing/2014/main" id="{2A6989DA-1BE5-4BA3-B759-EF57A93A9E65}"/>
              </a:ext>
            </a:extLst>
          </p:cNvPr>
          <p:cNvGrpSpPr>
            <a:grpSpLocks/>
          </p:cNvGrpSpPr>
          <p:nvPr/>
        </p:nvGrpSpPr>
        <p:grpSpPr bwMode="auto">
          <a:xfrm>
            <a:off x="127794" y="768837"/>
            <a:ext cx="12064206" cy="4203050"/>
            <a:chOff x="376402" y="777166"/>
            <a:chExt cx="12063612" cy="4204315"/>
          </a:xfrm>
        </p:grpSpPr>
        <p:pic>
          <p:nvPicPr>
            <p:cNvPr id="54282" name="Picture 5" descr="Diagram, timeline&#10;&#10;Description automatically generated">
              <a:extLst>
                <a:ext uri="{FF2B5EF4-FFF2-40B4-BE49-F238E27FC236}">
                  <a16:creationId xmlns:a16="http://schemas.microsoft.com/office/drawing/2014/main" id="{1239D0D4-C58A-4F7E-8207-80C9AB00AF2B}"/>
                </a:ext>
              </a:extLst>
            </p:cNvPr>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402" y="816345"/>
              <a:ext cx="11225898" cy="41651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12" name="TextBox 6">
              <a:extLst>
                <a:ext uri="{FF2B5EF4-FFF2-40B4-BE49-F238E27FC236}">
                  <a16:creationId xmlns:a16="http://schemas.microsoft.com/office/drawing/2014/main" id="{BFBE562D-152D-4074-B767-D1BC625C0CD4}"/>
                </a:ext>
              </a:extLst>
            </p:cNvPr>
            <p:cNvSpPr txBox="1">
              <a:spLocks noChangeArrowheads="1"/>
            </p:cNvSpPr>
            <p:nvPr/>
          </p:nvSpPr>
          <p:spPr bwMode="auto">
            <a:xfrm>
              <a:off x="11605252" y="777166"/>
              <a:ext cx="834762" cy="461804"/>
            </a:xfrm>
            <a:prstGeom prst="rect">
              <a:avLst/>
            </a:prstGeom>
            <a:solidFill>
              <a:schemeClr val="bg2">
                <a:lumMod val="25000"/>
              </a:schemeClr>
            </a:solidFill>
            <a:ln>
              <a:noFill/>
            </a:ln>
          </p:spPr>
          <p:txBody>
            <a:bodyPr wrap="square">
              <a:spAutoFit/>
            </a:bodyPr>
            <a:lstStyle/>
            <a:p>
              <a:pPr>
                <a:defRPr/>
              </a:pPr>
              <a:r>
                <a:rPr lang="en-US" altLang="en-CH" sz="1200">
                  <a:solidFill>
                    <a:schemeClr val="bg1"/>
                  </a:solidFill>
                </a:rPr>
                <a:t>T</a:t>
              </a:r>
              <a:r>
                <a:rPr lang="en-CH" altLang="en-CH" sz="1200">
                  <a:solidFill>
                    <a:schemeClr val="bg1"/>
                  </a:solidFill>
                </a:rPr>
                <a:t>echnical </a:t>
              </a:r>
            </a:p>
            <a:p>
              <a:pPr>
                <a:defRPr/>
              </a:pPr>
              <a:r>
                <a:rPr lang="en-CH" altLang="en-CH" sz="1200">
                  <a:solidFill>
                    <a:schemeClr val="bg1"/>
                  </a:solidFill>
                </a:rPr>
                <a:t>schedule</a:t>
              </a:r>
            </a:p>
          </p:txBody>
        </p:sp>
      </p:grpSp>
      <p:sp>
        <p:nvSpPr>
          <p:cNvPr id="13" name="Title 1">
            <a:extLst>
              <a:ext uri="{FF2B5EF4-FFF2-40B4-BE49-F238E27FC236}">
                <a16:creationId xmlns:a16="http://schemas.microsoft.com/office/drawing/2014/main" id="{E8B7216B-639E-4B85-9DE7-D4C2EE4469B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5800">
              <a:defRPr/>
            </a:pPr>
            <a:r>
              <a:rPr kumimoji="0" lang="en-US" sz="3200" b="1" i="0" u="none" strike="noStrike" kern="0" cap="none" spc="0" normalizeH="0" baseline="0" noProof="0">
                <a:ln>
                  <a:noFill/>
                </a:ln>
                <a:solidFill>
                  <a:srgbClr val="FFFF00"/>
                </a:solidFill>
                <a:effectLst/>
                <a:uLnTx/>
                <a:uFillTx/>
                <a:latin typeface="Arial"/>
                <a:ea typeface="+mj-ea"/>
                <a:cs typeface="+mj-cs"/>
              </a:rPr>
              <a:t>                </a:t>
            </a:r>
            <a:r>
              <a:rPr lang="en-GB" altLang="en-GB" sz="3200"/>
              <a:t>Timeline of the FCC integrated programme</a:t>
            </a:r>
          </a:p>
        </p:txBody>
      </p:sp>
      <p:sp>
        <p:nvSpPr>
          <p:cNvPr id="4" name="Marcador de pie de página 3">
            <a:extLst>
              <a:ext uri="{FF2B5EF4-FFF2-40B4-BE49-F238E27FC236}">
                <a16:creationId xmlns:a16="http://schemas.microsoft.com/office/drawing/2014/main" id="{9BD03772-9550-D54A-9DE6-A7D8B3245775}"/>
              </a:ext>
            </a:extLst>
          </p:cNvPr>
          <p:cNvSpPr>
            <a:spLocks noGrp="1"/>
          </p:cNvSpPr>
          <p:nvPr>
            <p:ph type="ftr" sz="quarter" idx="11"/>
          </p:nvPr>
        </p:nvSpPr>
        <p:spPr/>
        <p:txBody>
          <a:bodyPr/>
          <a:lstStyle/>
          <a:p>
            <a:r>
              <a:rPr lang="es-ES"/>
              <a:t>Celso Martínez Rivero. IFCA (CSIC-UC)</a:t>
            </a:r>
          </a:p>
        </p:txBody>
      </p:sp>
      <p:pic>
        <p:nvPicPr>
          <p:cNvPr id="17" name="Picture 1" descr="Timeline&#10;&#10;Description automatically generated">
            <a:extLst>
              <a:ext uri="{FF2B5EF4-FFF2-40B4-BE49-F238E27FC236}">
                <a16:creationId xmlns:a16="http://schemas.microsoft.com/office/drawing/2014/main" id="{A6003022-1091-3E4B-8AFD-CE37FFC0D502}"/>
              </a:ext>
            </a:extLst>
          </p:cNvPr>
          <p:cNvPicPr preferRelativeResize="0">
            <a:picLocks noChangeAspect="1"/>
          </p:cNvPicPr>
          <p:nvPr/>
        </p:nvPicPr>
        <p:blipFill>
          <a:blip r:embed="rId4"/>
          <a:stretch>
            <a:fillRect/>
          </a:stretch>
        </p:blipFill>
        <p:spPr>
          <a:xfrm>
            <a:off x="0" y="4261049"/>
            <a:ext cx="7389474" cy="2808000"/>
          </a:xfrm>
          <a:prstGeom prst="rect">
            <a:avLst/>
          </a:prstGeom>
          <a:ln>
            <a:solidFill>
              <a:srgbClr val="2F2F2F"/>
            </a:solidFill>
          </a:ln>
        </p:spPr>
      </p:pic>
      <p:sp>
        <p:nvSpPr>
          <p:cNvPr id="19" name="TextBox 6">
            <a:extLst>
              <a:ext uri="{FF2B5EF4-FFF2-40B4-BE49-F238E27FC236}">
                <a16:creationId xmlns:a16="http://schemas.microsoft.com/office/drawing/2014/main" id="{F1039770-CE64-E144-BF6C-E6A302AD5DA2}"/>
              </a:ext>
            </a:extLst>
          </p:cNvPr>
          <p:cNvSpPr txBox="1">
            <a:spLocks noChangeArrowheads="1"/>
          </p:cNvSpPr>
          <p:nvPr/>
        </p:nvSpPr>
        <p:spPr bwMode="auto">
          <a:xfrm>
            <a:off x="7601450" y="4970025"/>
            <a:ext cx="4331635" cy="1261884"/>
          </a:xfrm>
          <a:prstGeom prst="rect">
            <a:avLst/>
          </a:prstGeom>
          <a:solidFill>
            <a:srgbClr val="1C446A">
              <a:lumMod val="20000"/>
              <a:lumOff val="80000"/>
            </a:srgbClr>
          </a:solidFill>
          <a:ln>
            <a:noFill/>
          </a:ln>
        </p:spPr>
        <p:txBody>
          <a:bodyPr wrap="none">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en-US" altLang="en-CH" sz="1600" b="1" i="0" u="none" strike="noStrike" kern="0" cap="none" spc="0" normalizeH="0" baseline="0" noProof="0">
                <a:ln>
                  <a:noFill/>
                </a:ln>
                <a:solidFill>
                  <a:srgbClr val="2F2F2F"/>
                </a:solidFill>
                <a:effectLst/>
                <a:uLnTx/>
                <a:uFillTx/>
              </a:rPr>
              <a:t>“</a:t>
            </a:r>
            <a:r>
              <a:rPr kumimoji="0" lang="en-CH" altLang="en-CH" sz="1600" b="1" i="0" u="none" strike="noStrike" kern="0" cap="none" spc="0" normalizeH="0" baseline="0" noProof="0">
                <a:ln>
                  <a:noFill/>
                </a:ln>
                <a:solidFill>
                  <a:srgbClr val="2F2F2F"/>
                </a:solidFill>
                <a:effectLst/>
                <a:uLnTx/>
                <a:uFillTx/>
              </a:rPr>
              <a:t>Realistic</a:t>
            </a:r>
            <a:r>
              <a:rPr kumimoji="0" lang="en-US" altLang="en-CH" sz="1600" b="1" i="0" u="none" strike="noStrike" kern="0" cap="none" spc="0" normalizeH="0" baseline="0" noProof="0">
                <a:ln>
                  <a:noFill/>
                </a:ln>
                <a:solidFill>
                  <a:srgbClr val="2F2F2F"/>
                </a:solidFill>
                <a:effectLst/>
                <a:uLnTx/>
                <a:uFillTx/>
              </a:rPr>
              <a:t>”</a:t>
            </a:r>
            <a:r>
              <a:rPr kumimoji="0" lang="en-CH" altLang="en-CH" sz="1600" b="1" i="0" u="none" strike="noStrike" kern="0" cap="none" spc="0" normalizeH="0" baseline="0" noProof="0">
                <a:ln>
                  <a:noFill/>
                </a:ln>
                <a:solidFill>
                  <a:srgbClr val="2F2F2F"/>
                </a:solidFill>
                <a:effectLst/>
                <a:uLnTx/>
                <a:uFillTx/>
              </a:rPr>
              <a:t> schedule </a:t>
            </a:r>
            <a:r>
              <a:rPr kumimoji="0" lang="en-CH" altLang="en-CH" sz="1600" b="0" i="0" u="none" strike="noStrike" kern="0" cap="none" spc="0" normalizeH="0" baseline="0" noProof="0">
                <a:ln>
                  <a:noFill/>
                </a:ln>
                <a:solidFill>
                  <a:srgbClr val="2F2F2F"/>
                </a:solidFill>
                <a:effectLst/>
                <a:uLnTx/>
                <a:uFillTx/>
              </a:rPr>
              <a:t>tak</a:t>
            </a:r>
            <a:r>
              <a:rPr kumimoji="0" lang="en-US" altLang="en-CH" sz="1600" b="0" i="0" u="none" strike="noStrike" kern="0" cap="none" spc="0" normalizeH="0" baseline="0" noProof="0" err="1">
                <a:ln>
                  <a:noFill/>
                </a:ln>
                <a:solidFill>
                  <a:srgbClr val="2F2F2F"/>
                </a:solidFill>
                <a:effectLst/>
                <a:uLnTx/>
                <a:uFillTx/>
              </a:rPr>
              <a:t>ing</a:t>
            </a:r>
            <a:r>
              <a:rPr kumimoji="0" lang="en-CH" altLang="en-CH" sz="1600" b="0" i="0" u="none" strike="noStrike" kern="0" cap="none" spc="0" normalizeH="0" baseline="0" noProof="0">
                <a:ln>
                  <a:noFill/>
                </a:ln>
                <a:solidFill>
                  <a:srgbClr val="2F2F2F"/>
                </a:solidFill>
                <a:effectLst/>
                <a:uLnTx/>
                <a:uFillTx/>
              </a:rPr>
              <a:t> into account:</a:t>
            </a:r>
          </a:p>
          <a:p>
            <a:pPr marL="285750" marR="0" lvl="0" indent="-285750" defTabSz="457200" eaLnBrk="0" fontAlgn="base" latinLnBrk="0" hangingPunct="0">
              <a:lnSpc>
                <a:spcPct val="100000"/>
              </a:lnSpc>
              <a:spcBef>
                <a:spcPct val="0"/>
              </a:spcBef>
              <a:spcAft>
                <a:spcPct val="0"/>
              </a:spcAft>
              <a:buClrTx/>
              <a:buSzTx/>
              <a:buFont typeface="Wingdings" pitchFamily="2" charset="2"/>
              <a:buChar char="q"/>
              <a:tabLst/>
              <a:defRPr/>
            </a:pPr>
            <a:r>
              <a:rPr kumimoji="0" lang="en-GB" altLang="en-CH" sz="1500" b="0" i="0" u="none" strike="noStrike" kern="0" cap="none" spc="0" normalizeH="0" baseline="0" noProof="0">
                <a:ln>
                  <a:noFill/>
                </a:ln>
                <a:solidFill>
                  <a:srgbClr val="2F2F2F"/>
                </a:solidFill>
                <a:effectLst/>
                <a:uLnTx/>
                <a:uFillTx/>
              </a:rPr>
              <a:t>p</a:t>
            </a:r>
            <a:r>
              <a:rPr kumimoji="0" lang="en-CH" altLang="en-CH" sz="1500" b="0" i="0" u="none" strike="noStrike" kern="0" cap="none" spc="0" normalizeH="0" baseline="0" noProof="0">
                <a:ln>
                  <a:noFill/>
                </a:ln>
                <a:solidFill>
                  <a:srgbClr val="2F2F2F"/>
                </a:solidFill>
                <a:effectLst/>
                <a:uLnTx/>
                <a:uFillTx/>
              </a:rPr>
              <a:t>ast experience in building colliders at CERN</a:t>
            </a:r>
            <a:endParaRPr kumimoji="0" lang="en-US" altLang="en-CH" sz="1500" b="0" i="0" u="none" strike="noStrike" kern="0" cap="none" spc="0" normalizeH="0" baseline="0" noProof="0">
              <a:ln>
                <a:noFill/>
              </a:ln>
              <a:solidFill>
                <a:srgbClr val="2F2F2F"/>
              </a:solidFill>
              <a:effectLst/>
              <a:uLnTx/>
              <a:uFillTx/>
            </a:endParaRPr>
          </a:p>
          <a:p>
            <a:pPr marL="285750" marR="0" lvl="0" indent="-285750" defTabSz="457200" eaLnBrk="0" fontAlgn="base" latinLnBrk="0" hangingPunct="0">
              <a:lnSpc>
                <a:spcPct val="100000"/>
              </a:lnSpc>
              <a:spcBef>
                <a:spcPct val="0"/>
              </a:spcBef>
              <a:spcAft>
                <a:spcPct val="0"/>
              </a:spcAft>
              <a:buClrTx/>
              <a:buSzTx/>
              <a:buFont typeface="Wingdings" pitchFamily="2" charset="2"/>
              <a:buChar char="q"/>
              <a:tabLst/>
              <a:defRPr/>
            </a:pPr>
            <a:r>
              <a:rPr kumimoji="0" lang="en-CH" altLang="en-CH" sz="1500" b="0" i="0" u="none" strike="noStrike" kern="0" cap="none" spc="0" normalizeH="0" baseline="0" noProof="0">
                <a:ln>
                  <a:noFill/>
                </a:ln>
                <a:solidFill>
                  <a:srgbClr val="2F2F2F"/>
                </a:solidFill>
                <a:effectLst/>
                <a:uLnTx/>
                <a:uFillTx/>
              </a:rPr>
              <a:t>approval timeline: ESPP, Council decision</a:t>
            </a:r>
          </a:p>
          <a:p>
            <a:pPr marL="285750" marR="0" lvl="0" indent="-285750" defTabSz="457200" eaLnBrk="0" fontAlgn="base" latinLnBrk="0" hangingPunct="0">
              <a:lnSpc>
                <a:spcPct val="100000"/>
              </a:lnSpc>
              <a:spcBef>
                <a:spcPct val="0"/>
              </a:spcBef>
              <a:spcAft>
                <a:spcPct val="0"/>
              </a:spcAft>
              <a:buClrTx/>
              <a:buSzTx/>
              <a:buFont typeface="Wingdings" pitchFamily="2" charset="2"/>
              <a:buChar char="q"/>
              <a:tabLst/>
              <a:defRPr/>
            </a:pPr>
            <a:r>
              <a:rPr kumimoji="0" lang="en-GB" altLang="en-CH" sz="1500" b="0" i="0" u="none" strike="noStrike" kern="0" cap="none" spc="0" normalizeH="0" baseline="0" noProof="0">
                <a:ln>
                  <a:noFill/>
                </a:ln>
                <a:solidFill>
                  <a:srgbClr val="2F2F2F"/>
                </a:solidFill>
                <a:effectLst/>
                <a:uLnTx/>
                <a:uFillTx/>
              </a:rPr>
              <a:t>t</a:t>
            </a:r>
            <a:r>
              <a:rPr kumimoji="0" lang="en-CH" altLang="en-CH" sz="1500" b="0" i="0" u="none" strike="noStrike" kern="0" cap="none" spc="0" normalizeH="0" baseline="0" noProof="0">
                <a:ln>
                  <a:noFill/>
                </a:ln>
                <a:solidFill>
                  <a:srgbClr val="2F2F2F"/>
                </a:solidFill>
                <a:effectLst/>
                <a:uLnTx/>
                <a:uFillTx/>
              </a:rPr>
              <a:t>hat HL-LHC will run until 2041 </a:t>
            </a:r>
          </a:p>
          <a:p>
            <a:pPr marL="0" marR="0" lvl="0" indent="0" defTabSz="457200" eaLnBrk="0" fontAlgn="base" latinLnBrk="0" hangingPunct="0">
              <a:lnSpc>
                <a:spcPct val="100000"/>
              </a:lnSpc>
              <a:spcBef>
                <a:spcPct val="0"/>
              </a:spcBef>
              <a:spcAft>
                <a:spcPct val="0"/>
              </a:spcAft>
              <a:buClrTx/>
              <a:buSzTx/>
              <a:buFontTx/>
              <a:buNone/>
              <a:tabLst/>
              <a:defRPr/>
            </a:pPr>
            <a:r>
              <a:rPr kumimoji="0" lang="en-CH" altLang="en-CH" sz="1500" b="0" i="0" u="none" strike="noStrike" kern="0" cap="none" spc="0" normalizeH="0" baseline="0" noProof="0">
                <a:ln>
                  <a:noFill/>
                </a:ln>
                <a:solidFill>
                  <a:srgbClr val="2F2F2F"/>
                </a:solidFill>
                <a:effectLst/>
                <a:uLnTx/>
                <a:uFillTx/>
              </a:rPr>
              <a:t>Can be accelerated if more resources available</a:t>
            </a:r>
          </a:p>
        </p:txBody>
      </p:sp>
      <p:cxnSp>
        <p:nvCxnSpPr>
          <p:cNvPr id="21" name="Straight Arrow Connector 5">
            <a:extLst>
              <a:ext uri="{FF2B5EF4-FFF2-40B4-BE49-F238E27FC236}">
                <a16:creationId xmlns:a16="http://schemas.microsoft.com/office/drawing/2014/main" id="{9DC1B5EF-303B-A84C-B7F1-536D331861FD}"/>
              </a:ext>
            </a:extLst>
          </p:cNvPr>
          <p:cNvCxnSpPr>
            <a:cxnSpLocks/>
          </p:cNvCxnSpPr>
          <p:nvPr/>
        </p:nvCxnSpPr>
        <p:spPr>
          <a:xfrm flipH="1">
            <a:off x="7135043" y="5382601"/>
            <a:ext cx="508861" cy="0"/>
          </a:xfrm>
          <a:prstGeom prst="straightConnector1">
            <a:avLst/>
          </a:prstGeom>
          <a:noFill/>
          <a:ln w="38100" cap="flat" cmpd="sng" algn="ctr">
            <a:solidFill>
              <a:srgbClr val="2F2F2F"/>
            </a:solidFill>
            <a:prstDash val="solid"/>
            <a:miter lim="800000"/>
            <a:tailEnd type="triangle"/>
          </a:ln>
          <a:effectLst/>
        </p:spPr>
      </p:cxnSp>
    </p:spTree>
    <p:extLst>
      <p:ext uri="{BB962C8B-B14F-4D97-AF65-F5344CB8AC3E}">
        <p14:creationId xmlns:p14="http://schemas.microsoft.com/office/powerpoint/2010/main" val="2127249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a:t>                  </a:t>
            </a:r>
          </a:p>
          <a:p>
            <a:r>
              <a:rPr lang="es-ES" b="1" err="1">
                <a:effectLst/>
                <a:latin typeface="Arial" panose="020B0604020202020204" pitchFamily="34" charset="0"/>
              </a:rPr>
              <a:t>Theorist’s</a:t>
            </a:r>
            <a:r>
              <a:rPr lang="es-ES" b="1">
                <a:effectLst/>
                <a:latin typeface="Arial" panose="020B0604020202020204" pitchFamily="34" charset="0"/>
              </a:rPr>
              <a:t> visión: </a:t>
            </a:r>
            <a:r>
              <a:rPr lang="es-ES" b="1" err="1">
                <a:effectLst/>
                <a:latin typeface="Arial" panose="020B0604020202020204" pitchFamily="34" charset="0"/>
              </a:rPr>
              <a:t>The</a:t>
            </a:r>
            <a:r>
              <a:rPr lang="es-ES" b="1">
                <a:effectLst/>
                <a:latin typeface="Arial" panose="020B0604020202020204" pitchFamily="34" charset="0"/>
              </a:rPr>
              <a:t> </a:t>
            </a:r>
            <a:r>
              <a:rPr lang="es-ES" b="1" err="1">
                <a:effectLst/>
                <a:latin typeface="Arial" panose="020B0604020202020204" pitchFamily="34" charset="0"/>
              </a:rPr>
              <a:t>Higgs</a:t>
            </a:r>
            <a:r>
              <a:rPr lang="es-ES" b="1">
                <a:effectLst/>
                <a:latin typeface="Arial" panose="020B0604020202020204" pitchFamily="34" charset="0"/>
              </a:rPr>
              <a:t> </a:t>
            </a:r>
            <a:r>
              <a:rPr lang="es-ES" b="1" err="1">
                <a:effectLst/>
                <a:latin typeface="Arial" panose="020B0604020202020204" pitchFamily="34" charset="0"/>
              </a:rPr>
              <a:t>requires</a:t>
            </a:r>
            <a:r>
              <a:rPr lang="es-ES" b="1">
                <a:effectLst/>
                <a:latin typeface="Arial" panose="020B0604020202020204" pitchFamily="34" charset="0"/>
              </a:rPr>
              <a:t> more </a:t>
            </a:r>
            <a:r>
              <a:rPr lang="es-ES" b="1" err="1">
                <a:effectLst/>
                <a:latin typeface="Arial" panose="020B0604020202020204" pitchFamily="34" charset="0"/>
              </a:rPr>
              <a:t>precision</a:t>
            </a:r>
            <a:r>
              <a:rPr lang="es-ES" b="1">
                <a:effectLst/>
                <a:latin typeface="Arial" panose="020B0604020202020204" pitchFamily="34" charset="0"/>
              </a:rPr>
              <a:t> </a:t>
            </a:r>
            <a:endParaRPr lang="es-ES">
              <a:effectLst/>
              <a:latin typeface="Arial" panose="020B0604020202020204" pitchFamily="34" charset="0"/>
            </a:endParaRPr>
          </a:p>
          <a:p>
            <a:endParaRPr lang="en-US"/>
          </a:p>
        </p:txBody>
      </p:sp>
      <p:sp>
        <p:nvSpPr>
          <p:cNvPr id="19" name="CuadroTexto 18">
            <a:extLst>
              <a:ext uri="{FF2B5EF4-FFF2-40B4-BE49-F238E27FC236}">
                <a16:creationId xmlns:a16="http://schemas.microsoft.com/office/drawing/2014/main" id="{57AF720E-5A6E-904B-9C7A-3A935D20E440}"/>
              </a:ext>
            </a:extLst>
          </p:cNvPr>
          <p:cNvSpPr txBox="1"/>
          <p:nvPr/>
        </p:nvSpPr>
        <p:spPr>
          <a:xfrm>
            <a:off x="246580" y="913409"/>
            <a:ext cx="11013897" cy="1754326"/>
          </a:xfrm>
          <a:prstGeom prst="rect">
            <a:avLst/>
          </a:prstGeom>
          <a:noFill/>
        </p:spPr>
        <p:txBody>
          <a:bodyPr wrap="square">
            <a:spAutoFit/>
          </a:bodyPr>
          <a:lstStyle/>
          <a:p>
            <a:r>
              <a:rPr lang="es-ES" b="1" dirty="0">
                <a:effectLst/>
                <a:latin typeface="Arial" panose="020B0604020202020204" pitchFamily="34" charset="0"/>
              </a:rPr>
              <a:t>“</a:t>
            </a:r>
            <a:r>
              <a:rPr lang="es-ES" b="1" dirty="0" err="1">
                <a:effectLst/>
                <a:latin typeface="Arial" panose="020B0604020202020204" pitchFamily="34" charset="0"/>
              </a:rPr>
              <a:t>The</a:t>
            </a:r>
            <a:r>
              <a:rPr lang="es-ES" b="1" dirty="0">
                <a:effectLst/>
                <a:latin typeface="Arial" panose="020B0604020202020204" pitchFamily="34" charset="0"/>
              </a:rPr>
              <a:t> </a:t>
            </a:r>
            <a:r>
              <a:rPr lang="es-ES" b="1" dirty="0" err="1">
                <a:effectLst/>
                <a:latin typeface="Arial" panose="020B0604020202020204" pitchFamily="34" charset="0"/>
              </a:rPr>
              <a:t>Higgs</a:t>
            </a:r>
            <a:r>
              <a:rPr lang="es-ES" b="1" dirty="0">
                <a:effectLst/>
                <a:latin typeface="Arial" panose="020B0604020202020204" pitchFamily="34" charset="0"/>
              </a:rPr>
              <a:t> </a:t>
            </a:r>
            <a:r>
              <a:rPr lang="es-ES" b="1" dirty="0" err="1">
                <a:effectLst/>
                <a:latin typeface="Arial" panose="020B0604020202020204" pitchFamily="34" charset="0"/>
              </a:rPr>
              <a:t>isn’t</a:t>
            </a:r>
            <a:r>
              <a:rPr lang="es-ES" b="1" dirty="0">
                <a:effectLst/>
                <a:latin typeface="Arial" panose="020B0604020202020204" pitchFamily="34" charset="0"/>
              </a:rPr>
              <a:t> </a:t>
            </a:r>
            <a:r>
              <a:rPr lang="es-ES" b="1" dirty="0" err="1">
                <a:effectLst/>
                <a:latin typeface="Arial" panose="020B0604020202020204" pitchFamily="34" charset="0"/>
              </a:rPr>
              <a:t>everything</a:t>
            </a:r>
            <a:r>
              <a:rPr lang="es-ES" b="1" dirty="0">
                <a:effectLst/>
                <a:latin typeface="Arial" panose="020B0604020202020204" pitchFamily="34" charset="0"/>
              </a:rPr>
              <a:t>; </a:t>
            </a:r>
            <a:r>
              <a:rPr lang="es-ES" b="1" dirty="0" err="1">
                <a:effectLst/>
                <a:latin typeface="Arial" panose="020B0604020202020204" pitchFamily="34" charset="0"/>
              </a:rPr>
              <a:t>it’s</a:t>
            </a:r>
            <a:r>
              <a:rPr lang="es-ES" b="1" dirty="0">
                <a:effectLst/>
                <a:latin typeface="Arial" panose="020B0604020202020204" pitchFamily="34" charset="0"/>
              </a:rPr>
              <a:t> </a:t>
            </a:r>
            <a:r>
              <a:rPr lang="es-ES" b="1" dirty="0" err="1">
                <a:effectLst/>
                <a:latin typeface="Arial" panose="020B0604020202020204" pitchFamily="34" charset="0"/>
              </a:rPr>
              <a:t>the</a:t>
            </a:r>
            <a:r>
              <a:rPr lang="es-ES" b="1" dirty="0">
                <a:effectLst/>
                <a:latin typeface="Arial" panose="020B0604020202020204" pitchFamily="34" charset="0"/>
              </a:rPr>
              <a:t> </a:t>
            </a:r>
            <a:r>
              <a:rPr lang="es-ES" b="1" dirty="0" err="1">
                <a:effectLst/>
                <a:latin typeface="Arial" panose="020B0604020202020204" pitchFamily="34" charset="0"/>
              </a:rPr>
              <a:t>only</a:t>
            </a:r>
            <a:r>
              <a:rPr lang="es-ES" b="1" dirty="0">
                <a:effectLst/>
                <a:latin typeface="Arial" panose="020B0604020202020204" pitchFamily="34" charset="0"/>
              </a:rPr>
              <a:t> </a:t>
            </a:r>
            <a:r>
              <a:rPr lang="es-ES" b="1" dirty="0" err="1">
                <a:effectLst/>
                <a:latin typeface="Arial" panose="020B0604020202020204" pitchFamily="34" charset="0"/>
              </a:rPr>
              <a:t>thing</a:t>
            </a:r>
            <a:r>
              <a:rPr lang="es-ES" b="1" dirty="0">
                <a:effectLst/>
                <a:latin typeface="Arial" panose="020B0604020202020204" pitchFamily="34" charset="0"/>
              </a:rPr>
              <a:t>!”*</a:t>
            </a:r>
          </a:p>
          <a:p>
            <a:endParaRPr lang="es-ES" b="1" dirty="0">
              <a:effectLst/>
              <a:latin typeface="Arial" panose="020B0604020202020204" pitchFamily="34" charset="0"/>
            </a:endParaRPr>
          </a:p>
          <a:p>
            <a:r>
              <a:rPr lang="es-ES" dirty="0" err="1">
                <a:effectLst/>
                <a:latin typeface="Arial" panose="020B0604020202020204" pitchFamily="34" charset="0"/>
              </a:rPr>
              <a:t>The</a:t>
            </a:r>
            <a:r>
              <a:rPr lang="es-ES" dirty="0">
                <a:effectLst/>
                <a:latin typeface="Arial" panose="020B0604020202020204" pitchFamily="34" charset="0"/>
              </a:rPr>
              <a:t> </a:t>
            </a:r>
            <a:r>
              <a:rPr lang="es-ES" dirty="0" err="1">
                <a:effectLst/>
                <a:latin typeface="Arial" panose="020B0604020202020204" pitchFamily="34" charset="0"/>
              </a:rPr>
              <a:t>scalar</a:t>
            </a:r>
            <a:r>
              <a:rPr lang="es-ES" dirty="0">
                <a:effectLst/>
                <a:latin typeface="Arial" panose="020B0604020202020204" pitchFamily="34" charset="0"/>
              </a:rPr>
              <a:t> </a:t>
            </a:r>
            <a:r>
              <a:rPr lang="es-ES" dirty="0" err="1">
                <a:effectLst/>
                <a:latin typeface="Arial" panose="020B0604020202020204" pitchFamily="34" charset="0"/>
              </a:rPr>
              <a:t>discovery</a:t>
            </a:r>
            <a:r>
              <a:rPr lang="es-ES" dirty="0">
                <a:effectLst/>
                <a:latin typeface="Arial" panose="020B0604020202020204" pitchFamily="34" charset="0"/>
              </a:rPr>
              <a:t> in 2012 has </a:t>
            </a:r>
            <a:r>
              <a:rPr lang="es-ES" dirty="0" err="1">
                <a:effectLst/>
                <a:latin typeface="Arial" panose="020B0604020202020204" pitchFamily="34" charset="0"/>
              </a:rPr>
              <a:t>been</a:t>
            </a:r>
            <a:r>
              <a:rPr lang="es-ES" dirty="0">
                <a:effectLst/>
                <a:latin typeface="Arial" panose="020B0604020202020204" pitchFamily="34" charset="0"/>
              </a:rPr>
              <a:t> </a:t>
            </a:r>
            <a:r>
              <a:rPr lang="es-ES" dirty="0" err="1">
                <a:effectLst/>
                <a:latin typeface="Arial" panose="020B0604020202020204" pitchFamily="34" charset="0"/>
              </a:rPr>
              <a:t>an</a:t>
            </a:r>
            <a:r>
              <a:rPr lang="es-ES" dirty="0">
                <a:effectLst/>
                <a:latin typeface="Arial" panose="020B0604020202020204" pitchFamily="34" charset="0"/>
              </a:rPr>
              <a:t> </a:t>
            </a:r>
            <a:r>
              <a:rPr lang="es-ES" dirty="0" err="1">
                <a:effectLst/>
                <a:latin typeface="Arial" panose="020B0604020202020204" pitchFamily="34" charset="0"/>
              </a:rPr>
              <a:t>important</a:t>
            </a:r>
            <a:r>
              <a:rPr lang="es-ES" dirty="0">
                <a:effectLst/>
                <a:latin typeface="Arial" panose="020B0604020202020204" pitchFamily="34" charset="0"/>
              </a:rPr>
              <a:t> </a:t>
            </a:r>
            <a:r>
              <a:rPr lang="es-ES" dirty="0" err="1">
                <a:effectLst/>
                <a:latin typeface="Arial" panose="020B0604020202020204" pitchFamily="34" charset="0"/>
              </a:rPr>
              <a:t>milestone</a:t>
            </a:r>
            <a:r>
              <a:rPr lang="es-ES" dirty="0">
                <a:effectLst/>
                <a:latin typeface="Arial" panose="020B0604020202020204" pitchFamily="34" charset="0"/>
              </a:rPr>
              <a:t> </a:t>
            </a:r>
            <a:r>
              <a:rPr lang="es-ES" dirty="0" err="1">
                <a:effectLst/>
                <a:latin typeface="Arial" panose="020B0604020202020204" pitchFamily="34" charset="0"/>
              </a:rPr>
              <a:t>for</a:t>
            </a:r>
            <a:r>
              <a:rPr lang="es-ES" dirty="0">
                <a:effectLst/>
                <a:latin typeface="Arial" panose="020B0604020202020204" pitchFamily="34" charset="0"/>
              </a:rPr>
              <a:t> HEP. </a:t>
            </a:r>
            <a:r>
              <a:rPr lang="es-ES" dirty="0" err="1">
                <a:effectLst/>
                <a:latin typeface="Arial" panose="020B0604020202020204" pitchFamily="34" charset="0"/>
              </a:rPr>
              <a:t>Many</a:t>
            </a:r>
            <a:r>
              <a:rPr lang="es-ES" dirty="0">
                <a:effectLst/>
                <a:latin typeface="Arial" panose="020B0604020202020204" pitchFamily="34" charset="0"/>
              </a:rPr>
              <a:t> of </a:t>
            </a:r>
            <a:r>
              <a:rPr lang="es-ES" dirty="0" err="1">
                <a:effectLst/>
                <a:latin typeface="Arial" panose="020B0604020202020204" pitchFamily="34" charset="0"/>
              </a:rPr>
              <a:t>us</a:t>
            </a:r>
            <a:r>
              <a:rPr lang="es-ES" dirty="0">
                <a:effectLst/>
                <a:latin typeface="Arial" panose="020B0604020202020204" pitchFamily="34" charset="0"/>
              </a:rPr>
              <a:t> are </a:t>
            </a:r>
            <a:r>
              <a:rPr lang="es-ES" dirty="0" err="1">
                <a:effectLst/>
                <a:latin typeface="Arial" panose="020B0604020202020204" pitchFamily="34" charset="0"/>
              </a:rPr>
              <a:t>still</a:t>
            </a:r>
            <a:r>
              <a:rPr lang="es-ES" dirty="0">
                <a:effectLst/>
                <a:latin typeface="Arial" panose="020B0604020202020204" pitchFamily="34" charset="0"/>
              </a:rPr>
              <a:t> </a:t>
            </a:r>
            <a:r>
              <a:rPr lang="es-ES" dirty="0" err="1">
                <a:effectLst/>
                <a:latin typeface="Arial" panose="020B0604020202020204" pitchFamily="34" charset="0"/>
              </a:rPr>
              <a:t>excited</a:t>
            </a:r>
            <a:r>
              <a:rPr lang="es-ES" dirty="0">
                <a:effectLst/>
                <a:latin typeface="Arial" panose="020B0604020202020204" pitchFamily="34" charset="0"/>
              </a:rPr>
              <a:t> </a:t>
            </a:r>
            <a:r>
              <a:rPr lang="es-ES" dirty="0" err="1">
                <a:effectLst/>
                <a:latin typeface="Arial" panose="020B0604020202020204" pitchFamily="34" charset="0"/>
              </a:rPr>
              <a:t>about</a:t>
            </a:r>
            <a:r>
              <a:rPr lang="es-ES" dirty="0">
                <a:effectLst/>
                <a:latin typeface="Arial" panose="020B0604020202020204" pitchFamily="34" charset="0"/>
              </a:rPr>
              <a:t> </a:t>
            </a:r>
            <a:r>
              <a:rPr lang="es-ES" dirty="0" err="1">
                <a:effectLst/>
                <a:latin typeface="Arial" panose="020B0604020202020204" pitchFamily="34" charset="0"/>
              </a:rPr>
              <a:t>it</a:t>
            </a:r>
            <a:r>
              <a:rPr lang="es-ES" dirty="0">
                <a:effectLst/>
                <a:latin typeface="Arial" panose="020B0604020202020204" pitchFamily="34" charset="0"/>
              </a:rPr>
              <a:t>. </a:t>
            </a:r>
            <a:r>
              <a:rPr lang="es-ES" dirty="0" err="1">
                <a:effectLst/>
                <a:latin typeface="Arial" panose="020B0604020202020204" pitchFamily="34" charset="0"/>
              </a:rPr>
              <a:t>Others</a:t>
            </a:r>
            <a:r>
              <a:rPr lang="es-ES" dirty="0">
                <a:effectLst/>
                <a:latin typeface="Arial" panose="020B0604020202020204" pitchFamily="34" charset="0"/>
              </a:rPr>
              <a:t> </a:t>
            </a:r>
            <a:r>
              <a:rPr lang="es-ES" dirty="0" err="1">
                <a:effectLst/>
                <a:latin typeface="Arial" panose="020B0604020202020204" pitchFamily="34" charset="0"/>
              </a:rPr>
              <a:t>should</a:t>
            </a:r>
            <a:r>
              <a:rPr lang="es-ES" dirty="0">
                <a:effectLst/>
                <a:latin typeface="Arial" panose="020B0604020202020204" pitchFamily="34" charset="0"/>
              </a:rPr>
              <a:t> be </a:t>
            </a:r>
            <a:r>
              <a:rPr lang="es-ES" dirty="0" err="1">
                <a:effectLst/>
                <a:latin typeface="Arial" panose="020B0604020202020204" pitchFamily="34" charset="0"/>
              </a:rPr>
              <a:t>too</a:t>
            </a:r>
            <a:r>
              <a:rPr lang="es-ES" dirty="0">
                <a:effectLst/>
                <a:latin typeface="Arial" panose="020B0604020202020204" pitchFamily="34" charset="0"/>
              </a:rPr>
              <a:t>. </a:t>
            </a:r>
          </a:p>
          <a:p>
            <a:endParaRPr lang="es-ES" b="1" dirty="0">
              <a:latin typeface="Arial" panose="020B0604020202020204" pitchFamily="34" charset="0"/>
            </a:endParaRPr>
          </a:p>
          <a:p>
            <a:r>
              <a:rPr lang="es-ES" b="1" dirty="0">
                <a:effectLst/>
                <a:latin typeface="Arial" panose="020B0604020202020204" pitchFamily="34" charset="0"/>
              </a:rPr>
              <a:t> </a:t>
            </a:r>
          </a:p>
        </p:txBody>
      </p:sp>
      <p:sp>
        <p:nvSpPr>
          <p:cNvPr id="21" name="CuadroTexto 20">
            <a:extLst>
              <a:ext uri="{FF2B5EF4-FFF2-40B4-BE49-F238E27FC236}">
                <a16:creationId xmlns:a16="http://schemas.microsoft.com/office/drawing/2014/main" id="{FB4480AE-3C05-1F4D-8E8D-BFD36253C722}"/>
              </a:ext>
            </a:extLst>
          </p:cNvPr>
          <p:cNvSpPr txBox="1"/>
          <p:nvPr/>
        </p:nvSpPr>
        <p:spPr>
          <a:xfrm>
            <a:off x="1411412" y="2263555"/>
            <a:ext cx="8119154" cy="120032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s-ES" dirty="0" err="1">
                <a:effectLst/>
                <a:latin typeface="Arial" panose="020B0604020202020204" pitchFamily="34" charset="0"/>
              </a:rPr>
              <a:t>Higgs</a:t>
            </a:r>
            <a:r>
              <a:rPr lang="es-ES" dirty="0">
                <a:effectLst/>
                <a:latin typeface="Arial" panose="020B0604020202020204" pitchFamily="34" charset="0"/>
              </a:rPr>
              <a:t> = </a:t>
            </a:r>
            <a:r>
              <a:rPr lang="es-ES" b="1" dirty="0">
                <a:effectLst/>
                <a:latin typeface="Arial" panose="020B0604020202020204" pitchFamily="34" charset="0"/>
              </a:rPr>
              <a:t>new </a:t>
            </a:r>
            <a:r>
              <a:rPr lang="es-ES" b="1" dirty="0" err="1">
                <a:effectLst/>
                <a:latin typeface="Arial" panose="020B0604020202020204" pitchFamily="34" charset="0"/>
              </a:rPr>
              <a:t>forces</a:t>
            </a:r>
            <a:r>
              <a:rPr lang="es-ES" b="1" dirty="0">
                <a:effectLst/>
                <a:latin typeface="Arial" panose="020B0604020202020204" pitchFamily="34" charset="0"/>
              </a:rPr>
              <a:t> </a:t>
            </a:r>
            <a:r>
              <a:rPr lang="es-ES" dirty="0">
                <a:effectLst/>
                <a:latin typeface="Arial" panose="020B0604020202020204" pitchFamily="34" charset="0"/>
              </a:rPr>
              <a:t>of </a:t>
            </a:r>
            <a:r>
              <a:rPr lang="es-ES" dirty="0" err="1">
                <a:effectLst/>
                <a:latin typeface="Arial" panose="020B0604020202020204" pitchFamily="34" charset="0"/>
              </a:rPr>
              <a:t>different</a:t>
            </a:r>
            <a:r>
              <a:rPr lang="es-ES" dirty="0">
                <a:effectLst/>
                <a:latin typeface="Arial" panose="020B0604020202020204" pitchFamily="34" charset="0"/>
              </a:rPr>
              <a:t> </a:t>
            </a:r>
            <a:r>
              <a:rPr lang="es-ES" dirty="0" err="1">
                <a:effectLst/>
                <a:latin typeface="Arial" panose="020B0604020202020204" pitchFamily="34" charset="0"/>
              </a:rPr>
              <a:t>nature</a:t>
            </a:r>
            <a:r>
              <a:rPr lang="es-ES" dirty="0">
                <a:effectLst/>
                <a:latin typeface="Arial" panose="020B0604020202020204" pitchFamily="34" charset="0"/>
              </a:rPr>
              <a:t> </a:t>
            </a:r>
            <a:r>
              <a:rPr lang="es-ES" dirty="0" err="1">
                <a:effectLst/>
                <a:latin typeface="Arial" panose="020B0604020202020204" pitchFamily="34" charset="0"/>
              </a:rPr>
              <a:t>than</a:t>
            </a:r>
            <a:r>
              <a:rPr lang="es-ES" dirty="0">
                <a:effectLst/>
                <a:latin typeface="Arial" panose="020B0604020202020204" pitchFamily="34" charset="0"/>
              </a:rPr>
              <a:t> </a:t>
            </a:r>
            <a:r>
              <a:rPr lang="es-ES" dirty="0" err="1">
                <a:effectLst/>
                <a:latin typeface="Arial" panose="020B0604020202020204" pitchFamily="34" charset="0"/>
              </a:rPr>
              <a:t>the</a:t>
            </a:r>
            <a:r>
              <a:rPr lang="es-ES" dirty="0">
                <a:effectLst/>
                <a:latin typeface="Arial" panose="020B0604020202020204" pitchFamily="34" charset="0"/>
              </a:rPr>
              <a:t> </a:t>
            </a:r>
            <a:r>
              <a:rPr lang="es-ES" dirty="0" err="1">
                <a:effectLst/>
                <a:latin typeface="Arial" panose="020B0604020202020204" pitchFamily="34" charset="0"/>
              </a:rPr>
              <a:t>interactions</a:t>
            </a:r>
            <a:r>
              <a:rPr lang="es-ES" dirty="0">
                <a:effectLst/>
                <a:latin typeface="Arial" panose="020B0604020202020204" pitchFamily="34" charset="0"/>
              </a:rPr>
              <a:t> </a:t>
            </a:r>
            <a:r>
              <a:rPr lang="es-ES" dirty="0" err="1">
                <a:effectLst/>
                <a:latin typeface="Arial" panose="020B0604020202020204" pitchFamily="34" charset="0"/>
              </a:rPr>
              <a:t>known</a:t>
            </a:r>
            <a:r>
              <a:rPr lang="es-ES" dirty="0">
                <a:effectLst/>
                <a:latin typeface="Arial" panose="020B0604020202020204" pitchFamily="34" charset="0"/>
              </a:rPr>
              <a:t> so </a:t>
            </a:r>
            <a:r>
              <a:rPr lang="es-ES" dirty="0" err="1">
                <a:effectLst/>
                <a:latin typeface="Arial" panose="020B0604020202020204" pitchFamily="34" charset="0"/>
              </a:rPr>
              <a:t>far</a:t>
            </a:r>
            <a:endParaRPr lang="es-ES" dirty="0">
              <a:effectLst/>
              <a:latin typeface="Arial" panose="020B0604020202020204" pitchFamily="34" charset="0"/>
            </a:endParaRPr>
          </a:p>
          <a:p>
            <a:pPr marL="742950" lvl="1" indent="-285750">
              <a:buFont typeface="Arial" panose="020B0604020202020204" pitchFamily="34" charset="0"/>
              <a:buChar char="•"/>
            </a:pPr>
            <a:r>
              <a:rPr lang="es-ES" dirty="0">
                <a:effectLst/>
                <a:latin typeface="Arial" panose="020B0604020202020204" pitchFamily="34" charset="0"/>
              </a:rPr>
              <a:t>No </a:t>
            </a:r>
            <a:r>
              <a:rPr lang="es-ES" dirty="0" err="1">
                <a:effectLst/>
                <a:latin typeface="Arial" panose="020B0604020202020204" pitchFamily="34" charset="0"/>
              </a:rPr>
              <a:t>underlying</a:t>
            </a:r>
            <a:r>
              <a:rPr lang="es-ES" dirty="0">
                <a:effectLst/>
                <a:latin typeface="Arial" panose="020B0604020202020204" pitchFamily="34" charset="0"/>
              </a:rPr>
              <a:t> local </a:t>
            </a:r>
            <a:r>
              <a:rPr lang="es-ES" dirty="0" err="1">
                <a:effectLst/>
                <a:latin typeface="Arial" panose="020B0604020202020204" pitchFamily="34" charset="0"/>
              </a:rPr>
              <a:t>symmetry</a:t>
            </a:r>
            <a:r>
              <a:rPr lang="es-ES" dirty="0">
                <a:effectLst/>
                <a:latin typeface="Arial" panose="020B0604020202020204" pitchFamily="34" charset="0"/>
              </a:rPr>
              <a:t>.</a:t>
            </a:r>
          </a:p>
          <a:p>
            <a:pPr marL="742950" lvl="1" indent="-285750">
              <a:buFont typeface="Arial" panose="020B0604020202020204" pitchFamily="34" charset="0"/>
              <a:buChar char="•"/>
            </a:pPr>
            <a:r>
              <a:rPr lang="es-ES" dirty="0">
                <a:effectLst/>
                <a:latin typeface="Arial" panose="020B0604020202020204" pitchFamily="34" charset="0"/>
              </a:rPr>
              <a:t>No </a:t>
            </a:r>
            <a:r>
              <a:rPr lang="es-ES" dirty="0" err="1">
                <a:effectLst/>
                <a:latin typeface="Arial" panose="020B0604020202020204" pitchFamily="34" charset="0"/>
              </a:rPr>
              <a:t>quantised</a:t>
            </a:r>
            <a:r>
              <a:rPr lang="es-ES" dirty="0">
                <a:effectLst/>
                <a:latin typeface="Arial" panose="020B0604020202020204" pitchFamily="34" charset="0"/>
              </a:rPr>
              <a:t> </a:t>
            </a:r>
            <a:r>
              <a:rPr lang="es-ES" dirty="0" err="1">
                <a:effectLst/>
                <a:latin typeface="Arial" panose="020B0604020202020204" pitchFamily="34" charset="0"/>
              </a:rPr>
              <a:t>charges</a:t>
            </a:r>
            <a:r>
              <a:rPr lang="es-ES" dirty="0">
                <a:effectLst/>
                <a:latin typeface="Arial" panose="020B0604020202020204" pitchFamily="34" charset="0"/>
              </a:rPr>
              <a:t>. </a:t>
            </a:r>
          </a:p>
          <a:p>
            <a:pPr marL="742950" lvl="1" indent="-285750">
              <a:buFont typeface="Arial" panose="020B0604020202020204" pitchFamily="34" charset="0"/>
              <a:buChar char="•"/>
            </a:pPr>
            <a:r>
              <a:rPr lang="es-ES" dirty="0" err="1">
                <a:effectLst/>
                <a:latin typeface="Arial" panose="020B0604020202020204" pitchFamily="34" charset="0"/>
              </a:rPr>
              <a:t>Deeply</a:t>
            </a:r>
            <a:r>
              <a:rPr lang="es-ES" dirty="0">
                <a:effectLst/>
                <a:latin typeface="Arial" panose="020B0604020202020204" pitchFamily="34" charset="0"/>
              </a:rPr>
              <a:t> </a:t>
            </a:r>
            <a:r>
              <a:rPr lang="es-ES" dirty="0" err="1">
                <a:effectLst/>
                <a:latin typeface="Arial" panose="020B0604020202020204" pitchFamily="34" charset="0"/>
              </a:rPr>
              <a:t>connected</a:t>
            </a:r>
            <a:r>
              <a:rPr lang="es-ES" dirty="0">
                <a:effectLst/>
                <a:latin typeface="Arial" panose="020B0604020202020204" pitchFamily="34" charset="0"/>
              </a:rPr>
              <a:t> to </a:t>
            </a:r>
            <a:r>
              <a:rPr lang="es-ES" dirty="0" err="1">
                <a:effectLst/>
                <a:latin typeface="Arial" panose="020B0604020202020204" pitchFamily="34" charset="0"/>
              </a:rPr>
              <a:t>the</a:t>
            </a:r>
            <a:r>
              <a:rPr lang="es-ES" dirty="0">
                <a:effectLst/>
                <a:latin typeface="Arial" panose="020B0604020202020204" pitchFamily="34" charset="0"/>
              </a:rPr>
              <a:t> </a:t>
            </a:r>
            <a:r>
              <a:rPr lang="es-ES" dirty="0" err="1">
                <a:effectLst/>
                <a:latin typeface="Arial" panose="020B0604020202020204" pitchFamily="34" charset="0"/>
              </a:rPr>
              <a:t>space</a:t>
            </a:r>
            <a:r>
              <a:rPr lang="es-ES" dirty="0">
                <a:effectLst/>
                <a:latin typeface="Arial" panose="020B0604020202020204" pitchFamily="34" charset="0"/>
              </a:rPr>
              <a:t>-time </a:t>
            </a:r>
            <a:r>
              <a:rPr lang="es-ES" dirty="0" err="1">
                <a:effectLst/>
                <a:latin typeface="Arial" panose="020B0604020202020204" pitchFamily="34" charset="0"/>
              </a:rPr>
              <a:t>vacuum</a:t>
            </a:r>
            <a:r>
              <a:rPr lang="es-ES" dirty="0">
                <a:effectLst/>
                <a:latin typeface="Arial" panose="020B0604020202020204" pitchFamily="34" charset="0"/>
              </a:rPr>
              <a:t> </a:t>
            </a:r>
            <a:r>
              <a:rPr lang="es-ES" dirty="0" err="1">
                <a:effectLst/>
                <a:latin typeface="Arial" panose="020B0604020202020204" pitchFamily="34" charset="0"/>
              </a:rPr>
              <a:t>structure</a:t>
            </a:r>
            <a:r>
              <a:rPr lang="es-ES" dirty="0">
                <a:effectLst/>
                <a:latin typeface="Arial" panose="020B0604020202020204" pitchFamily="34" charset="0"/>
              </a:rPr>
              <a:t> </a:t>
            </a:r>
          </a:p>
        </p:txBody>
      </p:sp>
      <p:sp>
        <p:nvSpPr>
          <p:cNvPr id="22" name="CuadroTexto 21">
            <a:extLst>
              <a:ext uri="{FF2B5EF4-FFF2-40B4-BE49-F238E27FC236}">
                <a16:creationId xmlns:a16="http://schemas.microsoft.com/office/drawing/2014/main" id="{CE43C6EE-FE7B-0F45-94CA-DC22D4ED7218}"/>
              </a:ext>
            </a:extLst>
          </p:cNvPr>
          <p:cNvSpPr txBox="1"/>
          <p:nvPr/>
        </p:nvSpPr>
        <p:spPr>
          <a:xfrm>
            <a:off x="1175961" y="3586024"/>
            <a:ext cx="8119153" cy="4801314"/>
          </a:xfrm>
          <a:prstGeom prst="rect">
            <a:avLst/>
          </a:prstGeom>
          <a:noFill/>
        </p:spPr>
        <p:txBody>
          <a:bodyPr wrap="square">
            <a:spAutoFit/>
          </a:bodyPr>
          <a:lstStyle/>
          <a:p>
            <a:r>
              <a:rPr lang="es-ES" err="1">
                <a:effectLst/>
                <a:latin typeface="Arial" panose="020B0604020202020204" pitchFamily="34" charset="0"/>
              </a:rPr>
              <a:t>The</a:t>
            </a:r>
            <a:r>
              <a:rPr lang="es-ES">
                <a:effectLst/>
                <a:latin typeface="Arial" panose="020B0604020202020204" pitchFamily="34" charset="0"/>
              </a:rPr>
              <a:t> </a:t>
            </a:r>
            <a:r>
              <a:rPr lang="es-ES" err="1">
                <a:effectLst/>
                <a:latin typeface="Arial" panose="020B0604020202020204" pitchFamily="34" charset="0"/>
              </a:rPr>
              <a:t>knowledge</a:t>
            </a:r>
            <a:r>
              <a:rPr lang="es-ES">
                <a:effectLst/>
                <a:latin typeface="Arial" panose="020B0604020202020204" pitchFamily="34" charset="0"/>
              </a:rPr>
              <a:t> of </a:t>
            </a:r>
            <a:r>
              <a:rPr lang="es-ES" err="1">
                <a:effectLst/>
                <a:latin typeface="Arial" panose="020B0604020202020204" pitchFamily="34" charset="0"/>
              </a:rPr>
              <a:t>the</a:t>
            </a:r>
            <a:r>
              <a:rPr lang="es-ES">
                <a:effectLst/>
                <a:latin typeface="Arial" panose="020B0604020202020204" pitchFamily="34" charset="0"/>
              </a:rPr>
              <a:t> </a:t>
            </a:r>
            <a:r>
              <a:rPr lang="es-ES" err="1">
                <a:effectLst/>
                <a:latin typeface="Arial" panose="020B0604020202020204" pitchFamily="34" charset="0"/>
              </a:rPr>
              <a:t>values</a:t>
            </a:r>
            <a:r>
              <a:rPr lang="es-ES">
                <a:effectLst/>
                <a:latin typeface="Arial" panose="020B0604020202020204" pitchFamily="34" charset="0"/>
              </a:rPr>
              <a:t> of </a:t>
            </a:r>
            <a:r>
              <a:rPr lang="es-ES" err="1">
                <a:effectLst/>
                <a:latin typeface="Arial" panose="020B0604020202020204" pitchFamily="34" charset="0"/>
              </a:rPr>
              <a:t>the</a:t>
            </a:r>
            <a:r>
              <a:rPr lang="es-ES">
                <a:effectLst/>
                <a:latin typeface="Arial" panose="020B0604020202020204" pitchFamily="34" charset="0"/>
              </a:rPr>
              <a:t> </a:t>
            </a:r>
            <a:r>
              <a:rPr lang="es-ES" b="1" err="1">
                <a:effectLst/>
                <a:latin typeface="Arial" panose="020B0604020202020204" pitchFamily="34" charset="0"/>
              </a:rPr>
              <a:t>Higgs</a:t>
            </a:r>
            <a:r>
              <a:rPr lang="es-ES" b="1">
                <a:effectLst/>
                <a:latin typeface="Arial" panose="020B0604020202020204" pitchFamily="34" charset="0"/>
              </a:rPr>
              <a:t> </a:t>
            </a:r>
            <a:r>
              <a:rPr lang="es-ES" b="1" err="1">
                <a:effectLst/>
                <a:latin typeface="Arial" panose="020B0604020202020204" pitchFamily="34" charset="0"/>
              </a:rPr>
              <a:t>couplings</a:t>
            </a:r>
            <a:r>
              <a:rPr lang="es-ES" b="1">
                <a:effectLst/>
                <a:latin typeface="Arial" panose="020B0604020202020204" pitchFamily="34" charset="0"/>
              </a:rPr>
              <a:t> </a:t>
            </a:r>
            <a:r>
              <a:rPr lang="es-ES" err="1">
                <a:effectLst/>
                <a:latin typeface="Arial" panose="020B0604020202020204" pitchFamily="34" charset="0"/>
              </a:rPr>
              <a:t>is</a:t>
            </a:r>
            <a:r>
              <a:rPr lang="es-ES">
                <a:effectLst/>
                <a:latin typeface="Arial" panose="020B0604020202020204" pitchFamily="34" charset="0"/>
              </a:rPr>
              <a:t> </a:t>
            </a:r>
            <a:r>
              <a:rPr lang="es-ES" err="1">
                <a:effectLst/>
                <a:latin typeface="Arial" panose="020B0604020202020204" pitchFamily="34" charset="0"/>
              </a:rPr>
              <a:t>essential</a:t>
            </a:r>
            <a:r>
              <a:rPr lang="es-ES">
                <a:effectLst/>
                <a:latin typeface="Arial" panose="020B0604020202020204" pitchFamily="34" charset="0"/>
              </a:rPr>
              <a:t> to </a:t>
            </a:r>
            <a:r>
              <a:rPr lang="es-ES" err="1">
                <a:effectLst/>
                <a:latin typeface="Arial" panose="020B0604020202020204" pitchFamily="34" charset="0"/>
              </a:rPr>
              <a:t>understand</a:t>
            </a:r>
            <a:r>
              <a:rPr lang="es-ES">
                <a:effectLst/>
                <a:latin typeface="Arial" panose="020B0604020202020204" pitchFamily="34" charset="0"/>
              </a:rPr>
              <a:t> </a:t>
            </a:r>
            <a:r>
              <a:rPr lang="es-ES" err="1">
                <a:effectLst/>
                <a:latin typeface="Arial" panose="020B0604020202020204" pitchFamily="34" charset="0"/>
              </a:rPr>
              <a:t>the</a:t>
            </a:r>
            <a:r>
              <a:rPr lang="es-ES">
                <a:effectLst/>
                <a:latin typeface="Arial" panose="020B0604020202020204" pitchFamily="34" charset="0"/>
              </a:rPr>
              <a:t> </a:t>
            </a:r>
            <a:r>
              <a:rPr lang="es-ES" err="1">
                <a:effectLst/>
                <a:latin typeface="Arial" panose="020B0604020202020204" pitchFamily="34" charset="0"/>
              </a:rPr>
              <a:t>deep</a:t>
            </a:r>
            <a:r>
              <a:rPr lang="es-ES">
                <a:effectLst/>
                <a:latin typeface="Arial" panose="020B0604020202020204" pitchFamily="34" charset="0"/>
              </a:rPr>
              <a:t> </a:t>
            </a:r>
            <a:r>
              <a:rPr lang="es-ES" err="1">
                <a:effectLst/>
                <a:latin typeface="Arial" panose="020B0604020202020204" pitchFamily="34" charset="0"/>
              </a:rPr>
              <a:t>structure</a:t>
            </a:r>
            <a:r>
              <a:rPr lang="es-ES">
                <a:effectLst/>
                <a:latin typeface="Arial" panose="020B0604020202020204" pitchFamily="34" charset="0"/>
              </a:rPr>
              <a:t> of </a:t>
            </a:r>
            <a:r>
              <a:rPr lang="es-ES" err="1">
                <a:effectLst/>
                <a:latin typeface="Arial" panose="020B0604020202020204" pitchFamily="34" charset="0"/>
              </a:rPr>
              <a:t>matter</a:t>
            </a:r>
            <a:r>
              <a:rPr lang="es-ES">
                <a:effectLst/>
                <a:latin typeface="Arial" panose="020B0604020202020204" pitchFamily="34" charset="0"/>
              </a:rPr>
              <a:t>/</a:t>
            </a:r>
            <a:r>
              <a:rPr lang="es-ES" err="1">
                <a:effectLst/>
                <a:latin typeface="Arial" panose="020B0604020202020204" pitchFamily="34" charset="0"/>
              </a:rPr>
              <a:t>Universe</a:t>
            </a:r>
            <a:r>
              <a:rPr lang="es-ES">
                <a:effectLst/>
                <a:latin typeface="Arial" panose="020B0604020202020204" pitchFamily="34" charset="0"/>
              </a:rPr>
              <a:t>: </a:t>
            </a:r>
          </a:p>
          <a:p>
            <a:endParaRPr lang="es-ES">
              <a:effectLst/>
              <a:latin typeface="Arial" panose="020B0604020202020204" pitchFamily="34" charset="0"/>
            </a:endParaRPr>
          </a:p>
          <a:p>
            <a:pPr marL="285750" indent="-285750">
              <a:buFont typeface="Arial" panose="020B0604020202020204" pitchFamily="34" charset="0"/>
              <a:buChar char="•"/>
            </a:pPr>
            <a:r>
              <a:rPr lang="es-ES" err="1">
                <a:effectLst/>
                <a:latin typeface="Arial" panose="020B0604020202020204" pitchFamily="34" charset="0"/>
              </a:rPr>
              <a:t>mW</a:t>
            </a:r>
            <a:r>
              <a:rPr lang="es-ES">
                <a:effectLst/>
                <a:latin typeface="Arial" panose="020B0604020202020204" pitchFamily="34" charset="0"/>
              </a:rPr>
              <a:t>, </a:t>
            </a:r>
            <a:r>
              <a:rPr lang="es-ES" err="1">
                <a:effectLst/>
                <a:latin typeface="Arial" panose="020B0604020202020204" pitchFamily="34" charset="0"/>
              </a:rPr>
              <a:t>mZ</a:t>
            </a:r>
            <a:r>
              <a:rPr lang="es-ES">
                <a:effectLst/>
                <a:latin typeface="Arial" panose="020B0604020202020204" pitchFamily="34" charset="0"/>
              </a:rPr>
              <a:t> </a:t>
            </a:r>
            <a:r>
              <a:rPr lang="es-ES" b="1">
                <a:effectLst/>
                <a:latin typeface="Arial" panose="020B0604020202020204" pitchFamily="34" charset="0"/>
              </a:rPr>
              <a:t>↔ </a:t>
            </a:r>
            <a:r>
              <a:rPr lang="es-ES" err="1">
                <a:effectLst/>
                <a:latin typeface="Arial" panose="020B0604020202020204" pitchFamily="34" charset="0"/>
              </a:rPr>
              <a:t>Higgs</a:t>
            </a:r>
            <a:r>
              <a:rPr lang="es-ES">
                <a:effectLst/>
                <a:latin typeface="Arial" panose="020B0604020202020204" pitchFamily="34" charset="0"/>
              </a:rPr>
              <a:t> </a:t>
            </a:r>
            <a:r>
              <a:rPr lang="es-ES" err="1">
                <a:effectLst/>
                <a:latin typeface="Arial" panose="020B0604020202020204" pitchFamily="34" charset="0"/>
              </a:rPr>
              <a:t>couplings</a:t>
            </a:r>
            <a:r>
              <a:rPr lang="es-ES">
                <a:effectLst/>
                <a:latin typeface="Arial" panose="020B0604020202020204" pitchFamily="34" charset="0"/>
              </a:rPr>
              <a:t> </a:t>
            </a:r>
            <a:r>
              <a:rPr lang="es-ES">
                <a:solidFill>
                  <a:srgbClr val="FF0000"/>
                </a:solidFill>
                <a:effectLst/>
                <a:latin typeface="Lucida Grande" panose="020B0600040502020204" pitchFamily="34" charset="0"/>
              </a:rPr>
              <a:t>✓</a:t>
            </a:r>
            <a:r>
              <a:rPr lang="es-ES">
                <a:effectLst/>
                <a:latin typeface="Lucida Grande" panose="020B0600040502020204" pitchFamily="34" charset="0"/>
              </a:rPr>
              <a:t> </a:t>
            </a:r>
          </a:p>
          <a:p>
            <a:pPr marL="285750" indent="-285750">
              <a:buFont typeface="Arial" panose="020B0604020202020204" pitchFamily="34" charset="0"/>
              <a:buChar char="•"/>
            </a:pPr>
            <a:r>
              <a:rPr lang="es-ES">
                <a:effectLst/>
                <a:latin typeface="Arial" panose="020B0604020202020204" pitchFamily="34" charset="0"/>
              </a:rPr>
              <a:t>me, mu, md </a:t>
            </a:r>
            <a:r>
              <a:rPr lang="es-ES" b="1">
                <a:effectLst/>
                <a:latin typeface="Arial" panose="020B0604020202020204" pitchFamily="34" charset="0"/>
              </a:rPr>
              <a:t>↔ </a:t>
            </a:r>
            <a:r>
              <a:rPr lang="es-ES" err="1">
                <a:effectLst/>
                <a:latin typeface="Arial" panose="020B0604020202020204" pitchFamily="34" charset="0"/>
              </a:rPr>
              <a:t>Higgs</a:t>
            </a:r>
            <a:r>
              <a:rPr lang="es-ES">
                <a:effectLst/>
                <a:latin typeface="Arial" panose="020B0604020202020204" pitchFamily="34" charset="0"/>
              </a:rPr>
              <a:t> </a:t>
            </a:r>
            <a:r>
              <a:rPr lang="es-ES" err="1">
                <a:effectLst/>
                <a:latin typeface="Arial" panose="020B0604020202020204" pitchFamily="34" charset="0"/>
              </a:rPr>
              <a:t>couplings</a:t>
            </a:r>
            <a:r>
              <a:rPr lang="es-ES">
                <a:effectLst/>
                <a:latin typeface="Arial" panose="020B0604020202020204" pitchFamily="34" charset="0"/>
              </a:rPr>
              <a:t> </a:t>
            </a:r>
            <a:r>
              <a:rPr lang="es-ES" b="1">
                <a:solidFill>
                  <a:srgbClr val="FF0000"/>
                </a:solidFill>
                <a:effectLst/>
                <a:latin typeface="Arial" panose="020B0604020202020204" pitchFamily="34" charset="0"/>
              </a:rPr>
              <a:t>? </a:t>
            </a:r>
          </a:p>
          <a:p>
            <a:pPr marL="285750" indent="-285750">
              <a:buFont typeface="Arial" panose="020B0604020202020204" pitchFamily="34" charset="0"/>
              <a:buChar char="•"/>
            </a:pPr>
            <a:r>
              <a:rPr lang="es-ES">
                <a:latin typeface="Arial" panose="020B0604020202020204" pitchFamily="34" charset="0"/>
              </a:rPr>
              <a:t>EWSB @ </a:t>
            </a:r>
            <a:r>
              <a:rPr lang="es-ES">
                <a:effectLst/>
                <a:latin typeface="Arial" panose="020B0604020202020204" pitchFamily="34" charset="0"/>
              </a:rPr>
              <a:t>t~10</a:t>
            </a:r>
            <a:r>
              <a:rPr lang="es-ES" baseline="30000">
                <a:effectLst/>
                <a:latin typeface="Arial" panose="020B0604020202020204" pitchFamily="34" charset="0"/>
              </a:rPr>
              <a:t>-10</a:t>
            </a:r>
            <a:r>
              <a:rPr lang="es-ES">
                <a:effectLst/>
                <a:latin typeface="Arial" panose="020B0604020202020204" pitchFamily="34" charset="0"/>
              </a:rPr>
              <a:t>s </a:t>
            </a:r>
            <a:r>
              <a:rPr lang="es-ES" b="1">
                <a:effectLst/>
                <a:latin typeface="Arial" panose="020B0604020202020204" pitchFamily="34" charset="0"/>
              </a:rPr>
              <a:t>↔ </a:t>
            </a:r>
            <a:r>
              <a:rPr lang="es-ES" err="1">
                <a:effectLst/>
                <a:latin typeface="Arial" panose="020B0604020202020204" pitchFamily="34" charset="0"/>
              </a:rPr>
              <a:t>Higgs</a:t>
            </a:r>
            <a:r>
              <a:rPr lang="es-ES">
                <a:effectLst/>
                <a:latin typeface="Arial" panose="020B0604020202020204" pitchFamily="34" charset="0"/>
              </a:rPr>
              <a:t> </a:t>
            </a:r>
            <a:r>
              <a:rPr lang="es-ES" err="1">
                <a:effectLst/>
                <a:latin typeface="Arial" panose="020B0604020202020204" pitchFamily="34" charset="0"/>
              </a:rPr>
              <a:t>self-coupling</a:t>
            </a:r>
            <a:r>
              <a:rPr lang="es-ES">
                <a:effectLst/>
                <a:latin typeface="Arial" panose="020B0604020202020204" pitchFamily="34" charset="0"/>
              </a:rPr>
              <a:t>(s);</a:t>
            </a:r>
            <a:r>
              <a:rPr lang="es-ES">
                <a:latin typeface="Arial" panose="020B0604020202020204" pitchFamily="34" charset="0"/>
              </a:rPr>
              <a:t> </a:t>
            </a:r>
            <a:r>
              <a:rPr lang="es-ES">
                <a:effectLst/>
                <a:latin typeface="Arial" panose="020B0604020202020204" pitchFamily="34" charset="0"/>
              </a:rPr>
              <a:t> </a:t>
            </a:r>
            <a:r>
              <a:rPr lang="es-ES" err="1">
                <a:effectLst/>
                <a:latin typeface="Arial" panose="020B0604020202020204" pitchFamily="34" charset="0"/>
              </a:rPr>
              <a:t>Higgs</a:t>
            </a:r>
            <a:r>
              <a:rPr lang="es-ES">
                <a:effectLst/>
                <a:latin typeface="Arial" panose="020B0604020202020204" pitchFamily="34" charset="0"/>
              </a:rPr>
              <a:t>(es) </a:t>
            </a:r>
            <a:r>
              <a:rPr lang="es-ES" err="1">
                <a:effectLst/>
                <a:latin typeface="Arial" panose="020B0604020202020204" pitchFamily="34" charset="0"/>
              </a:rPr>
              <a:t>potential</a:t>
            </a:r>
            <a:r>
              <a:rPr lang="es-ES">
                <a:effectLst/>
                <a:latin typeface="Arial" panose="020B0604020202020204" pitchFamily="34" charset="0"/>
              </a:rPr>
              <a:t> </a:t>
            </a:r>
            <a:r>
              <a:rPr lang="es-ES" b="1">
                <a:solidFill>
                  <a:srgbClr val="FF0000"/>
                </a:solidFill>
                <a:effectLst/>
                <a:latin typeface="Arial" panose="020B0604020202020204" pitchFamily="34" charset="0"/>
              </a:rPr>
              <a:t>? </a:t>
            </a:r>
            <a:endParaRPr lang="es-ES">
              <a:effectLst/>
              <a:latin typeface="Arial" panose="020B0604020202020204" pitchFamily="34" charset="0"/>
            </a:endParaRPr>
          </a:p>
          <a:p>
            <a:pPr marL="285750" indent="-285750">
              <a:buFont typeface="Arial" panose="020B0604020202020204" pitchFamily="34" charset="0"/>
              <a:buChar char="•"/>
            </a:pPr>
            <a:r>
              <a:rPr lang="es-ES" err="1">
                <a:effectLst/>
                <a:latin typeface="Arial" panose="020B0604020202020204" pitchFamily="34" charset="0"/>
              </a:rPr>
              <a:t>matter</a:t>
            </a:r>
            <a:r>
              <a:rPr lang="es-ES">
                <a:effectLst/>
                <a:latin typeface="Arial" panose="020B0604020202020204" pitchFamily="34" charset="0"/>
              </a:rPr>
              <a:t>/anti-</a:t>
            </a:r>
            <a:r>
              <a:rPr lang="es-ES" err="1">
                <a:effectLst/>
                <a:latin typeface="Arial" panose="020B0604020202020204" pitchFamily="34" charset="0"/>
              </a:rPr>
              <a:t>matter</a:t>
            </a:r>
            <a:r>
              <a:rPr lang="es-ES">
                <a:effectLst/>
                <a:latin typeface="Arial" panose="020B0604020202020204" pitchFamily="34" charset="0"/>
              </a:rPr>
              <a:t> </a:t>
            </a:r>
            <a:r>
              <a:rPr lang="es-ES" b="1">
                <a:effectLst/>
                <a:latin typeface="Arial" panose="020B0604020202020204" pitchFamily="34" charset="0"/>
              </a:rPr>
              <a:t>↔ </a:t>
            </a:r>
            <a:r>
              <a:rPr lang="es-ES">
                <a:effectLst/>
                <a:latin typeface="Arial" panose="020B0604020202020204" pitchFamily="34" charset="0"/>
              </a:rPr>
              <a:t>CPV in </a:t>
            </a:r>
            <a:r>
              <a:rPr lang="es-ES" err="1">
                <a:effectLst/>
                <a:latin typeface="Arial" panose="020B0604020202020204" pitchFamily="34" charset="0"/>
              </a:rPr>
              <a:t>Higgs</a:t>
            </a:r>
            <a:r>
              <a:rPr lang="es-ES">
                <a:effectLst/>
                <a:latin typeface="Arial" panose="020B0604020202020204" pitchFamily="34" charset="0"/>
              </a:rPr>
              <a:t> sector </a:t>
            </a:r>
            <a:r>
              <a:rPr lang="es-ES" b="1">
                <a:solidFill>
                  <a:srgbClr val="FF0000"/>
                </a:solidFill>
                <a:effectLst/>
                <a:latin typeface="Arial" panose="020B0604020202020204" pitchFamily="34" charset="0"/>
              </a:rPr>
              <a:t>? </a:t>
            </a:r>
            <a:endParaRPr lang="es-ES">
              <a:effectLst/>
              <a:latin typeface="Arial" panose="020B0604020202020204" pitchFamily="34" charset="0"/>
            </a:endParaRPr>
          </a:p>
          <a:p>
            <a:pPr marL="285750" indent="-285750">
              <a:buFont typeface="Arial" panose="020B0604020202020204" pitchFamily="34" charset="0"/>
              <a:buChar char="•"/>
            </a:pPr>
            <a:endParaRPr lang="es-ES">
              <a:effectLst/>
              <a:latin typeface="Arial" panose="020B0604020202020204" pitchFamily="34" charset="0"/>
            </a:endParaRPr>
          </a:p>
          <a:p>
            <a:pPr marL="285750" indent="-285750">
              <a:buFont typeface="Arial" panose="020B0604020202020204" pitchFamily="34" charset="0"/>
              <a:buChar char="•"/>
            </a:pPr>
            <a:endParaRPr lang="es-ES">
              <a:effectLst/>
              <a:latin typeface="Arial" panose="020B0604020202020204" pitchFamily="34" charset="0"/>
            </a:endParaRPr>
          </a:p>
          <a:p>
            <a:pPr marL="285750" indent="-285750">
              <a:buFont typeface="Arial" panose="020B0604020202020204" pitchFamily="34" charset="0"/>
              <a:buChar char="•"/>
            </a:pPr>
            <a:endParaRPr lang="es-ES">
              <a:effectLst/>
              <a:latin typeface="Arial" panose="020B0604020202020204" pitchFamily="34" charset="0"/>
            </a:endParaRPr>
          </a:p>
          <a:p>
            <a:pPr marL="285750" indent="-285750">
              <a:buFont typeface="Arial" panose="020B0604020202020204" pitchFamily="34" charset="0"/>
              <a:buChar char="•"/>
            </a:pPr>
            <a:endParaRPr lang="es-ES">
              <a:effectLst/>
              <a:latin typeface="Arial" panose="020B0604020202020204" pitchFamily="34" charset="0"/>
            </a:endParaRPr>
          </a:p>
          <a:p>
            <a:pPr marL="285750" indent="-285750">
              <a:buFont typeface="Arial" panose="020B0604020202020204" pitchFamily="34" charset="0"/>
              <a:buChar char="•"/>
            </a:pPr>
            <a:endParaRPr lang="es-ES">
              <a:effectLst/>
              <a:latin typeface="Lucida Grande" panose="020B0600040502020204" pitchFamily="34" charset="0"/>
            </a:endParaRPr>
          </a:p>
          <a:p>
            <a:pPr marL="285750" indent="-285750">
              <a:buFont typeface="Arial" panose="020B0604020202020204" pitchFamily="34" charset="0"/>
              <a:buChar char="•"/>
            </a:pPr>
            <a:endParaRPr lang="es-ES">
              <a:effectLst/>
              <a:latin typeface="Arial" panose="020B0604020202020204" pitchFamily="34" charset="0"/>
            </a:endParaRPr>
          </a:p>
          <a:p>
            <a:pPr marL="285750" indent="-285750">
              <a:buFont typeface="Arial" panose="020B0604020202020204" pitchFamily="34" charset="0"/>
              <a:buChar char="•"/>
            </a:pPr>
            <a:endParaRPr lang="es-ES">
              <a:effectLst/>
              <a:latin typeface="Arial" panose="020B0604020202020204" pitchFamily="34" charset="0"/>
            </a:endParaRPr>
          </a:p>
          <a:p>
            <a:endParaRPr lang="es-ES">
              <a:latin typeface="Arial" panose="020B0604020202020204" pitchFamily="34" charset="0"/>
            </a:endParaRPr>
          </a:p>
          <a:p>
            <a:endParaRPr lang="es-ES">
              <a:effectLst/>
              <a:latin typeface="Arial" panose="020B0604020202020204" pitchFamily="34" charset="0"/>
            </a:endParaRPr>
          </a:p>
          <a:p>
            <a:endParaRPr lang="es-ES">
              <a:effectLst/>
              <a:latin typeface="Arial" panose="020B0604020202020204" pitchFamily="34" charset="0"/>
            </a:endParaRPr>
          </a:p>
        </p:txBody>
      </p:sp>
      <p:sp>
        <p:nvSpPr>
          <p:cNvPr id="33" name="CuadroTexto 32">
            <a:extLst>
              <a:ext uri="{FF2B5EF4-FFF2-40B4-BE49-F238E27FC236}">
                <a16:creationId xmlns:a16="http://schemas.microsoft.com/office/drawing/2014/main" id="{7207AEE3-2C50-614F-835F-953185D7E37B}"/>
              </a:ext>
            </a:extLst>
          </p:cNvPr>
          <p:cNvSpPr txBox="1"/>
          <p:nvPr/>
        </p:nvSpPr>
        <p:spPr>
          <a:xfrm>
            <a:off x="6795928" y="5483061"/>
            <a:ext cx="5241960"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GB" b="1">
                <a:latin typeface="Arial" panose="020B0604020202020204" pitchFamily="34" charset="0"/>
                <a:cs typeface="Arial" panose="020B0604020202020204" pitchFamily="34" charset="0"/>
              </a:rPr>
              <a:t>HL-LHC will make remarkable progress.</a:t>
            </a:r>
          </a:p>
          <a:p>
            <a:pPr algn="ctr"/>
            <a:r>
              <a:rPr lang="en-GB" b="1">
                <a:latin typeface="Arial" panose="020B0604020202020204" pitchFamily="34" charset="0"/>
                <a:cs typeface="Arial" panose="020B0604020202020204" pitchFamily="34" charset="0"/>
              </a:rPr>
              <a:t>But it won’t be enough.</a:t>
            </a:r>
          </a:p>
          <a:p>
            <a:pPr algn="ctr"/>
            <a:r>
              <a:rPr lang="en-GB" b="1">
                <a:latin typeface="Arial" panose="020B0604020202020204" pitchFamily="34" charset="0"/>
                <a:cs typeface="Arial" panose="020B0604020202020204" pitchFamily="34" charset="0"/>
              </a:rPr>
              <a:t>A new collider is needed!</a:t>
            </a:r>
          </a:p>
        </p:txBody>
      </p:sp>
      <p:sp>
        <p:nvSpPr>
          <p:cNvPr id="2" name="CuadroTexto 1">
            <a:extLst>
              <a:ext uri="{FF2B5EF4-FFF2-40B4-BE49-F238E27FC236}">
                <a16:creationId xmlns:a16="http://schemas.microsoft.com/office/drawing/2014/main" id="{426D2BC1-0D75-A64C-AD8C-3624597BB446}"/>
              </a:ext>
            </a:extLst>
          </p:cNvPr>
          <p:cNvSpPr txBox="1"/>
          <p:nvPr/>
        </p:nvSpPr>
        <p:spPr>
          <a:xfrm>
            <a:off x="154112" y="6409970"/>
            <a:ext cx="2712378" cy="369332"/>
          </a:xfrm>
          <a:prstGeom prst="rect">
            <a:avLst/>
          </a:prstGeom>
          <a:noFill/>
        </p:spPr>
        <p:txBody>
          <a:bodyPr wrap="square" rtlCol="0">
            <a:spAutoFit/>
          </a:bodyPr>
          <a:lstStyle/>
          <a:p>
            <a:r>
              <a:rPr lang="en-GB"/>
              <a:t>* </a:t>
            </a:r>
            <a:r>
              <a:rPr lang="en-GB" err="1"/>
              <a:t>Grojean</a:t>
            </a:r>
            <a:r>
              <a:rPr lang="en-GB"/>
              <a:t> </a:t>
            </a:r>
            <a:r>
              <a:rPr lang="en-GB" err="1"/>
              <a:t>febr</a:t>
            </a:r>
            <a:r>
              <a:rPr lang="en-GB"/>
              <a:t>. 2024</a:t>
            </a:r>
          </a:p>
        </p:txBody>
      </p:sp>
      <p:sp>
        <p:nvSpPr>
          <p:cNvPr id="8" name="Marcador de pie de página 7">
            <a:extLst>
              <a:ext uri="{FF2B5EF4-FFF2-40B4-BE49-F238E27FC236}">
                <a16:creationId xmlns:a16="http://schemas.microsoft.com/office/drawing/2014/main" id="{4C472993-F625-F84F-9E43-8CCBEFA6D785}"/>
              </a:ext>
            </a:extLst>
          </p:cNvPr>
          <p:cNvSpPr>
            <a:spLocks noGrp="1"/>
          </p:cNvSpPr>
          <p:nvPr>
            <p:ph type="ftr" sz="quarter" idx="11"/>
          </p:nvPr>
        </p:nvSpPr>
        <p:spPr/>
        <p:txBody>
          <a:bodyPr/>
          <a:lstStyle/>
          <a:p>
            <a:r>
              <a:rPr lang="es-ES"/>
              <a:t>Celso Martínez Rivero. IFCA (CSIC-UC)</a:t>
            </a:r>
          </a:p>
        </p:txBody>
      </p:sp>
    </p:spTree>
    <p:extLst>
      <p:ext uri="{BB962C8B-B14F-4D97-AF65-F5344CB8AC3E}">
        <p14:creationId xmlns:p14="http://schemas.microsoft.com/office/powerpoint/2010/main" val="3015093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a:t>                  </a:t>
            </a:r>
          </a:p>
          <a:p>
            <a:r>
              <a:rPr lang="es-ES" b="1">
                <a:effectLst/>
                <a:latin typeface="Arial" panose="020B0604020202020204" pitchFamily="34" charset="0"/>
              </a:rPr>
              <a:t>FCC: </a:t>
            </a:r>
            <a:r>
              <a:rPr lang="es-ES" b="1" err="1">
                <a:effectLst/>
                <a:latin typeface="Arial" panose="020B0604020202020204" pitchFamily="34" charset="0"/>
              </a:rPr>
              <a:t>The</a:t>
            </a:r>
            <a:r>
              <a:rPr lang="es-ES" b="1">
                <a:effectLst/>
                <a:latin typeface="Arial" panose="020B0604020202020204" pitchFamily="34" charset="0"/>
              </a:rPr>
              <a:t> </a:t>
            </a:r>
            <a:r>
              <a:rPr lang="es-ES" b="1" err="1">
                <a:effectLst/>
                <a:latin typeface="Arial" panose="020B0604020202020204" pitchFamily="34" charset="0"/>
              </a:rPr>
              <a:t>Physics</a:t>
            </a:r>
            <a:r>
              <a:rPr lang="es-ES" b="1">
                <a:effectLst/>
                <a:latin typeface="Arial" panose="020B0604020202020204" pitchFamily="34" charset="0"/>
              </a:rPr>
              <a:t> Case</a:t>
            </a:r>
            <a:endParaRPr lang="es-ES">
              <a:effectLst/>
              <a:latin typeface="Arial" panose="020B0604020202020204" pitchFamily="34" charset="0"/>
            </a:endParaRPr>
          </a:p>
          <a:p>
            <a:endParaRPr lang="en-US"/>
          </a:p>
        </p:txBody>
      </p:sp>
      <p:sp>
        <p:nvSpPr>
          <p:cNvPr id="19" name="CuadroTexto 18">
            <a:extLst>
              <a:ext uri="{FF2B5EF4-FFF2-40B4-BE49-F238E27FC236}">
                <a16:creationId xmlns:a16="http://schemas.microsoft.com/office/drawing/2014/main" id="{57AF720E-5A6E-904B-9C7A-3A935D20E440}"/>
              </a:ext>
            </a:extLst>
          </p:cNvPr>
          <p:cNvSpPr txBox="1"/>
          <p:nvPr/>
        </p:nvSpPr>
        <p:spPr>
          <a:xfrm>
            <a:off x="328773" y="1294261"/>
            <a:ext cx="11013897" cy="1754326"/>
          </a:xfrm>
          <a:prstGeom prst="rect">
            <a:avLst/>
          </a:prstGeom>
          <a:noFill/>
        </p:spPr>
        <p:txBody>
          <a:bodyPr wrap="square">
            <a:spAutoFit/>
          </a:bodyPr>
          <a:lstStyle/>
          <a:p>
            <a:pPr marL="285750" indent="-285750">
              <a:buFont typeface="Arial" panose="020B0604020202020204" pitchFamily="34" charset="0"/>
              <a:buChar char="•"/>
            </a:pPr>
            <a:r>
              <a:rPr lang="es-ES" b="1" dirty="0" err="1">
                <a:highlight>
                  <a:srgbClr val="00FFFF"/>
                </a:highlight>
              </a:rPr>
              <a:t>Results</a:t>
            </a:r>
            <a:r>
              <a:rPr lang="es-ES" b="1" dirty="0">
                <a:highlight>
                  <a:srgbClr val="00FFFF"/>
                </a:highlight>
              </a:rPr>
              <a:t> </a:t>
            </a:r>
            <a:r>
              <a:rPr lang="es-ES" b="1" dirty="0" err="1">
                <a:highlight>
                  <a:srgbClr val="00FFFF"/>
                </a:highlight>
              </a:rPr>
              <a:t>from</a:t>
            </a:r>
            <a:r>
              <a:rPr lang="es-ES" b="1" dirty="0">
                <a:highlight>
                  <a:srgbClr val="00FFFF"/>
                </a:highlight>
              </a:rPr>
              <a:t> </a:t>
            </a:r>
            <a:r>
              <a:rPr lang="es-ES" b="1" dirty="0" err="1">
                <a:highlight>
                  <a:srgbClr val="00FFFF"/>
                </a:highlight>
              </a:rPr>
              <a:t>the</a:t>
            </a:r>
            <a:r>
              <a:rPr lang="es-ES" b="1" dirty="0">
                <a:highlight>
                  <a:srgbClr val="00FFFF"/>
                </a:highlight>
              </a:rPr>
              <a:t> LHC so </a:t>
            </a:r>
            <a:r>
              <a:rPr lang="es-ES" b="1" dirty="0" err="1">
                <a:highlight>
                  <a:srgbClr val="00FFFF"/>
                </a:highlight>
              </a:rPr>
              <a:t>far</a:t>
            </a:r>
            <a:r>
              <a:rPr lang="es-ES" b="1" dirty="0">
                <a:highlight>
                  <a:srgbClr val="00FFFF"/>
                </a:highlight>
              </a:rPr>
              <a:t> </a:t>
            </a:r>
            <a:r>
              <a:rPr lang="es-ES" b="1" dirty="0" err="1">
                <a:highlight>
                  <a:srgbClr val="00FFFF"/>
                </a:highlight>
              </a:rPr>
              <a:t>have</a:t>
            </a:r>
            <a:r>
              <a:rPr lang="es-ES" b="1" dirty="0">
                <a:highlight>
                  <a:srgbClr val="00FFFF"/>
                </a:highlight>
              </a:rPr>
              <a:t> </a:t>
            </a:r>
            <a:r>
              <a:rPr lang="es-ES" b="1" dirty="0" err="1">
                <a:highlight>
                  <a:srgbClr val="00FFFF"/>
                </a:highlight>
              </a:rPr>
              <a:t>transformed</a:t>
            </a:r>
            <a:r>
              <a:rPr lang="es-ES" b="1" dirty="0">
                <a:highlight>
                  <a:srgbClr val="00FFFF"/>
                </a:highlight>
              </a:rPr>
              <a:t> </a:t>
            </a:r>
            <a:r>
              <a:rPr lang="es-ES" b="1" dirty="0" err="1">
                <a:highlight>
                  <a:srgbClr val="00FFFF"/>
                </a:highlight>
              </a:rPr>
              <a:t>the</a:t>
            </a:r>
            <a:r>
              <a:rPr lang="es-ES" b="1" dirty="0">
                <a:highlight>
                  <a:srgbClr val="00FFFF"/>
                </a:highlight>
              </a:rPr>
              <a:t> </a:t>
            </a:r>
            <a:r>
              <a:rPr lang="es-ES" b="1" dirty="0" err="1">
                <a:highlight>
                  <a:srgbClr val="00FFFF"/>
                </a:highlight>
              </a:rPr>
              <a:t>particle-physics</a:t>
            </a:r>
            <a:r>
              <a:rPr lang="es-ES" b="1" dirty="0">
                <a:highlight>
                  <a:srgbClr val="00FFFF"/>
                </a:highlight>
              </a:rPr>
              <a:t> </a:t>
            </a:r>
            <a:r>
              <a:rPr lang="es-ES" b="1" dirty="0" err="1">
                <a:highlight>
                  <a:srgbClr val="00FFFF"/>
                </a:highlight>
              </a:rPr>
              <a:t>landscape</a:t>
            </a:r>
            <a:r>
              <a:rPr lang="es-ES" b="1" dirty="0">
                <a:highlight>
                  <a:srgbClr val="00FFFF"/>
                </a:highlight>
              </a:rPr>
              <a:t>. </a:t>
            </a:r>
            <a:r>
              <a:rPr lang="es-ES" b="1" dirty="0" err="1">
                <a:highlight>
                  <a:srgbClr val="00FFFF"/>
                </a:highlight>
              </a:rPr>
              <a:t>The</a:t>
            </a:r>
            <a:r>
              <a:rPr lang="es-ES" b="1" dirty="0">
                <a:highlight>
                  <a:srgbClr val="00FFFF"/>
                </a:highlight>
              </a:rPr>
              <a:t> </a:t>
            </a:r>
            <a:r>
              <a:rPr lang="es-ES" b="1" dirty="0" err="1">
                <a:highlight>
                  <a:srgbClr val="00FFFF"/>
                </a:highlight>
              </a:rPr>
              <a:t>discovery</a:t>
            </a:r>
            <a:r>
              <a:rPr lang="es-ES" b="1" dirty="0">
                <a:highlight>
                  <a:srgbClr val="00FFFF"/>
                </a:highlight>
              </a:rPr>
              <a:t> of </a:t>
            </a:r>
            <a:r>
              <a:rPr lang="es-ES" b="1" dirty="0" err="1">
                <a:highlight>
                  <a:srgbClr val="00FFFF"/>
                </a:highlight>
              </a:rPr>
              <a:t>the</a:t>
            </a:r>
            <a:r>
              <a:rPr lang="es-ES" b="1" dirty="0">
                <a:highlight>
                  <a:srgbClr val="00FFFF"/>
                </a:highlight>
              </a:rPr>
              <a:t> </a:t>
            </a:r>
            <a:r>
              <a:rPr lang="es-ES" b="1" dirty="0" err="1">
                <a:highlight>
                  <a:srgbClr val="00FFFF"/>
                </a:highlight>
              </a:rPr>
              <a:t>Higgs</a:t>
            </a:r>
            <a:r>
              <a:rPr lang="es-ES" b="1" dirty="0">
                <a:highlight>
                  <a:srgbClr val="00FFFF"/>
                </a:highlight>
              </a:rPr>
              <a:t> </a:t>
            </a:r>
            <a:r>
              <a:rPr lang="es-ES" b="1" dirty="0" err="1">
                <a:highlight>
                  <a:srgbClr val="00FFFF"/>
                </a:highlight>
              </a:rPr>
              <a:t>boson</a:t>
            </a:r>
            <a:r>
              <a:rPr lang="es-ES" b="1" dirty="0">
                <a:highlight>
                  <a:srgbClr val="00FFFF"/>
                </a:highlight>
              </a:rPr>
              <a:t> </a:t>
            </a:r>
            <a:r>
              <a:rPr lang="es-ES" b="1" dirty="0" err="1">
                <a:highlight>
                  <a:srgbClr val="00FFFF"/>
                </a:highlight>
              </a:rPr>
              <a:t>with</a:t>
            </a:r>
            <a:r>
              <a:rPr lang="es-ES" b="1" dirty="0">
                <a:highlight>
                  <a:srgbClr val="00FFFF"/>
                </a:highlight>
              </a:rPr>
              <a:t> a </a:t>
            </a:r>
            <a:r>
              <a:rPr lang="es-ES" b="1" dirty="0" err="1">
                <a:highlight>
                  <a:srgbClr val="00FFFF"/>
                </a:highlight>
              </a:rPr>
              <a:t>mass</a:t>
            </a:r>
            <a:r>
              <a:rPr lang="es-ES" b="1" dirty="0">
                <a:highlight>
                  <a:srgbClr val="00FFFF"/>
                </a:highlight>
              </a:rPr>
              <a:t> of 125GeV has </a:t>
            </a:r>
            <a:r>
              <a:rPr lang="es-ES" b="1" dirty="0" err="1">
                <a:highlight>
                  <a:srgbClr val="00FFFF"/>
                </a:highlight>
              </a:rPr>
              <a:t>completed</a:t>
            </a:r>
            <a:r>
              <a:rPr lang="es-ES" b="1" dirty="0">
                <a:highlight>
                  <a:srgbClr val="00FFFF"/>
                </a:highlight>
              </a:rPr>
              <a:t> </a:t>
            </a:r>
            <a:r>
              <a:rPr lang="es-ES" b="1" dirty="0" err="1">
                <a:highlight>
                  <a:srgbClr val="00FFFF"/>
                </a:highlight>
              </a:rPr>
              <a:t>the</a:t>
            </a:r>
            <a:r>
              <a:rPr lang="es-ES" b="1" dirty="0">
                <a:highlight>
                  <a:srgbClr val="00FFFF"/>
                </a:highlight>
              </a:rPr>
              <a:t> </a:t>
            </a:r>
            <a:r>
              <a:rPr lang="es-ES" b="1" dirty="0" err="1">
                <a:highlight>
                  <a:srgbClr val="00FFFF"/>
                </a:highlight>
              </a:rPr>
              <a:t>long-predicted</a:t>
            </a:r>
            <a:r>
              <a:rPr lang="es-ES" b="1" dirty="0">
                <a:highlight>
                  <a:srgbClr val="00FFFF"/>
                </a:highlight>
              </a:rPr>
              <a:t> </a:t>
            </a:r>
            <a:r>
              <a:rPr lang="es-ES" b="1" dirty="0" err="1">
                <a:highlight>
                  <a:srgbClr val="00FFFF"/>
                </a:highlight>
              </a:rPr>
              <a:t>matrix</a:t>
            </a:r>
            <a:r>
              <a:rPr lang="es-ES" b="1" dirty="0">
                <a:highlight>
                  <a:srgbClr val="00FFFF"/>
                </a:highlight>
              </a:rPr>
              <a:t> of </a:t>
            </a:r>
            <a:r>
              <a:rPr lang="es-ES" b="1" dirty="0" err="1">
                <a:highlight>
                  <a:srgbClr val="00FFFF"/>
                </a:highlight>
              </a:rPr>
              <a:t>particles</a:t>
            </a:r>
            <a:r>
              <a:rPr lang="es-ES" b="1" dirty="0">
                <a:highlight>
                  <a:srgbClr val="00FFFF"/>
                </a:highlight>
              </a:rPr>
              <a:t> and </a:t>
            </a:r>
            <a:r>
              <a:rPr lang="es-ES" b="1" dirty="0" err="1">
                <a:highlight>
                  <a:srgbClr val="00FFFF"/>
                </a:highlight>
              </a:rPr>
              <a:t>interactions</a:t>
            </a:r>
            <a:r>
              <a:rPr lang="es-ES" b="1" dirty="0">
                <a:highlight>
                  <a:srgbClr val="00FFFF"/>
                </a:highlight>
              </a:rPr>
              <a:t> of </a:t>
            </a:r>
            <a:r>
              <a:rPr lang="es-ES" b="1" dirty="0" err="1">
                <a:highlight>
                  <a:srgbClr val="00FFFF"/>
                </a:highlight>
              </a:rPr>
              <a:t>the</a:t>
            </a:r>
            <a:r>
              <a:rPr lang="es-ES" b="1" dirty="0">
                <a:highlight>
                  <a:srgbClr val="00FFFF"/>
                </a:highlight>
              </a:rPr>
              <a:t> Standard </a:t>
            </a:r>
            <a:r>
              <a:rPr lang="es-ES" b="1" dirty="0" err="1">
                <a:highlight>
                  <a:srgbClr val="00FFFF"/>
                </a:highlight>
              </a:rPr>
              <a:t>Model</a:t>
            </a:r>
            <a:r>
              <a:rPr lang="es-ES" b="1" dirty="0">
                <a:highlight>
                  <a:srgbClr val="00FFFF"/>
                </a:highlight>
              </a:rPr>
              <a:t> (SM) and </a:t>
            </a:r>
            <a:r>
              <a:rPr lang="es-ES" b="1" dirty="0" err="1">
                <a:highlight>
                  <a:srgbClr val="00FFFF"/>
                </a:highlight>
              </a:rPr>
              <a:t>cleared</a:t>
            </a:r>
            <a:r>
              <a:rPr lang="es-ES" b="1" dirty="0">
                <a:highlight>
                  <a:srgbClr val="00FFFF"/>
                </a:highlight>
              </a:rPr>
              <a:t> </a:t>
            </a:r>
            <a:r>
              <a:rPr lang="es-ES" b="1" dirty="0" err="1">
                <a:highlight>
                  <a:srgbClr val="00FFFF"/>
                </a:highlight>
              </a:rPr>
              <a:t>the</a:t>
            </a:r>
            <a:r>
              <a:rPr lang="es-ES" b="1" dirty="0">
                <a:highlight>
                  <a:srgbClr val="00FFFF"/>
                </a:highlight>
              </a:rPr>
              <a:t> </a:t>
            </a:r>
            <a:r>
              <a:rPr lang="es-ES" b="1" dirty="0" err="1">
                <a:highlight>
                  <a:srgbClr val="00FFFF"/>
                </a:highlight>
              </a:rPr>
              <a:t>decks</a:t>
            </a:r>
            <a:r>
              <a:rPr lang="es-ES" b="1" dirty="0">
                <a:highlight>
                  <a:srgbClr val="00FFFF"/>
                </a:highlight>
              </a:rPr>
              <a:t> </a:t>
            </a:r>
            <a:r>
              <a:rPr lang="es-ES" b="1" dirty="0" err="1">
                <a:highlight>
                  <a:srgbClr val="00FFFF"/>
                </a:highlight>
              </a:rPr>
              <a:t>for</a:t>
            </a:r>
            <a:r>
              <a:rPr lang="es-ES" b="1" dirty="0">
                <a:highlight>
                  <a:srgbClr val="00FFFF"/>
                </a:highlight>
              </a:rPr>
              <a:t> a new </a:t>
            </a:r>
            <a:r>
              <a:rPr lang="es-ES" b="1" dirty="0" err="1">
                <a:highlight>
                  <a:srgbClr val="00FFFF"/>
                </a:highlight>
              </a:rPr>
              <a:t>phase</a:t>
            </a:r>
            <a:r>
              <a:rPr lang="es-ES" b="1" dirty="0">
                <a:highlight>
                  <a:srgbClr val="00FFFF"/>
                </a:highlight>
              </a:rPr>
              <a:t> of </a:t>
            </a:r>
            <a:r>
              <a:rPr lang="es-ES" b="1" dirty="0" err="1">
                <a:highlight>
                  <a:srgbClr val="00FFFF"/>
                </a:highlight>
              </a:rPr>
              <a:t>exploration</a:t>
            </a:r>
            <a:r>
              <a:rPr lang="es-ES" b="1" dirty="0">
                <a:highlight>
                  <a:srgbClr val="00FFFF"/>
                </a:highlight>
              </a:rPr>
              <a:t>. </a:t>
            </a:r>
          </a:p>
          <a:p>
            <a:endParaRPr lang="es-ES" dirty="0">
              <a:highlight>
                <a:srgbClr val="00FFFF"/>
              </a:highlight>
            </a:endParaRPr>
          </a:p>
          <a:p>
            <a:endParaRPr lang="es-ES" dirty="0">
              <a:highlight>
                <a:srgbClr val="00FFFF"/>
              </a:highlight>
            </a:endParaRPr>
          </a:p>
          <a:p>
            <a:r>
              <a:rPr lang="es-ES" dirty="0">
                <a:highlight>
                  <a:srgbClr val="00FFFF"/>
                </a:highlight>
              </a:rPr>
              <a:t> </a:t>
            </a:r>
            <a:endParaRPr lang="es-ES" b="1" dirty="0">
              <a:effectLst/>
              <a:highlight>
                <a:srgbClr val="00FFFF"/>
              </a:highlight>
              <a:latin typeface="Arial" panose="020B0604020202020204" pitchFamily="34" charset="0"/>
            </a:endParaRPr>
          </a:p>
        </p:txBody>
      </p:sp>
      <p:sp>
        <p:nvSpPr>
          <p:cNvPr id="8" name="Marcador de pie de página 7">
            <a:extLst>
              <a:ext uri="{FF2B5EF4-FFF2-40B4-BE49-F238E27FC236}">
                <a16:creationId xmlns:a16="http://schemas.microsoft.com/office/drawing/2014/main" id="{4C472993-F625-F84F-9E43-8CCBEFA6D785}"/>
              </a:ext>
            </a:extLst>
          </p:cNvPr>
          <p:cNvSpPr>
            <a:spLocks noGrp="1"/>
          </p:cNvSpPr>
          <p:nvPr>
            <p:ph type="ftr" sz="quarter" idx="11"/>
          </p:nvPr>
        </p:nvSpPr>
        <p:spPr/>
        <p:txBody>
          <a:bodyPr/>
          <a:lstStyle/>
          <a:p>
            <a:r>
              <a:rPr lang="es-ES"/>
              <a:t>Celso Martínez Rivero. IFCA (CSIC-UC)</a:t>
            </a:r>
          </a:p>
        </p:txBody>
      </p:sp>
      <p:sp>
        <p:nvSpPr>
          <p:cNvPr id="3" name="CuadroTexto 2">
            <a:extLst>
              <a:ext uri="{FF2B5EF4-FFF2-40B4-BE49-F238E27FC236}">
                <a16:creationId xmlns:a16="http://schemas.microsoft.com/office/drawing/2014/main" id="{BE06EA7A-52A8-EE4E-92C8-2C6121993349}"/>
              </a:ext>
            </a:extLst>
          </p:cNvPr>
          <p:cNvSpPr txBox="1"/>
          <p:nvPr/>
        </p:nvSpPr>
        <p:spPr>
          <a:xfrm>
            <a:off x="328773" y="2865405"/>
            <a:ext cx="10089223" cy="1200329"/>
          </a:xfrm>
          <a:prstGeom prst="rect">
            <a:avLst/>
          </a:prstGeom>
          <a:noFill/>
        </p:spPr>
        <p:txBody>
          <a:bodyPr wrap="square" rtlCol="0">
            <a:spAutoFit/>
          </a:bodyPr>
          <a:lstStyle/>
          <a:p>
            <a:pPr marL="285750" indent="-285750">
              <a:buFont typeface="Arial" panose="020B0604020202020204" pitchFamily="34" charset="0"/>
              <a:buChar char="•"/>
            </a:pPr>
            <a:r>
              <a:rPr lang="es-ES" dirty="0" err="1">
                <a:highlight>
                  <a:srgbClr val="C0C0C0"/>
                </a:highlight>
              </a:rPr>
              <a:t>On</a:t>
            </a:r>
            <a:r>
              <a:rPr lang="es-ES" dirty="0">
                <a:highlight>
                  <a:srgbClr val="C0C0C0"/>
                </a:highlight>
              </a:rPr>
              <a:t> </a:t>
            </a:r>
            <a:r>
              <a:rPr lang="es-ES" dirty="0" err="1">
                <a:highlight>
                  <a:srgbClr val="C0C0C0"/>
                </a:highlight>
              </a:rPr>
              <a:t>the</a:t>
            </a:r>
            <a:r>
              <a:rPr lang="es-ES" dirty="0">
                <a:highlight>
                  <a:srgbClr val="C0C0C0"/>
                </a:highlight>
              </a:rPr>
              <a:t> </a:t>
            </a:r>
            <a:r>
              <a:rPr lang="es-ES" dirty="0" err="1">
                <a:highlight>
                  <a:srgbClr val="C0C0C0"/>
                </a:highlight>
              </a:rPr>
              <a:t>other</a:t>
            </a:r>
            <a:r>
              <a:rPr lang="es-ES" dirty="0">
                <a:highlight>
                  <a:srgbClr val="C0C0C0"/>
                </a:highlight>
              </a:rPr>
              <a:t> </a:t>
            </a:r>
            <a:r>
              <a:rPr lang="es-ES" dirty="0" err="1">
                <a:highlight>
                  <a:srgbClr val="C0C0C0"/>
                </a:highlight>
              </a:rPr>
              <a:t>hand</a:t>
            </a:r>
            <a:r>
              <a:rPr lang="es-ES" dirty="0">
                <a:highlight>
                  <a:srgbClr val="C0C0C0"/>
                </a:highlight>
              </a:rPr>
              <a:t>, </a:t>
            </a:r>
            <a:r>
              <a:rPr lang="es-ES" dirty="0" err="1">
                <a:highlight>
                  <a:srgbClr val="C0C0C0"/>
                </a:highlight>
              </a:rPr>
              <a:t>the</a:t>
            </a:r>
            <a:r>
              <a:rPr lang="es-ES" dirty="0">
                <a:highlight>
                  <a:srgbClr val="C0C0C0"/>
                </a:highlight>
              </a:rPr>
              <a:t> </a:t>
            </a:r>
            <a:r>
              <a:rPr lang="es-ES" dirty="0" err="1">
                <a:highlight>
                  <a:srgbClr val="C0C0C0"/>
                </a:highlight>
              </a:rPr>
              <a:t>lack</a:t>
            </a:r>
            <a:r>
              <a:rPr lang="es-ES" dirty="0">
                <a:highlight>
                  <a:srgbClr val="C0C0C0"/>
                </a:highlight>
              </a:rPr>
              <a:t> of </a:t>
            </a:r>
            <a:r>
              <a:rPr lang="es-ES" dirty="0" err="1">
                <a:highlight>
                  <a:srgbClr val="C0C0C0"/>
                </a:highlight>
              </a:rPr>
              <a:t>evidence</a:t>
            </a:r>
            <a:r>
              <a:rPr lang="es-ES" dirty="0">
                <a:highlight>
                  <a:srgbClr val="C0C0C0"/>
                </a:highlight>
              </a:rPr>
              <a:t> </a:t>
            </a:r>
            <a:r>
              <a:rPr lang="es-ES" dirty="0" err="1">
                <a:highlight>
                  <a:srgbClr val="C0C0C0"/>
                </a:highlight>
              </a:rPr>
              <a:t>for</a:t>
            </a:r>
            <a:r>
              <a:rPr lang="es-ES" dirty="0">
                <a:highlight>
                  <a:srgbClr val="C0C0C0"/>
                </a:highlight>
              </a:rPr>
              <a:t> </a:t>
            </a:r>
            <a:r>
              <a:rPr lang="es-ES" dirty="0" err="1">
                <a:highlight>
                  <a:srgbClr val="C0C0C0"/>
                </a:highlight>
              </a:rPr>
              <a:t>an</a:t>
            </a:r>
            <a:r>
              <a:rPr lang="es-ES" dirty="0">
                <a:highlight>
                  <a:srgbClr val="C0C0C0"/>
                </a:highlight>
              </a:rPr>
              <a:t> </a:t>
            </a:r>
            <a:r>
              <a:rPr lang="es-ES" dirty="0" err="1">
                <a:highlight>
                  <a:srgbClr val="C0C0C0"/>
                </a:highlight>
              </a:rPr>
              <a:t>anticipated</a:t>
            </a:r>
            <a:r>
              <a:rPr lang="es-ES" dirty="0">
                <a:highlight>
                  <a:srgbClr val="C0C0C0"/>
                </a:highlight>
              </a:rPr>
              <a:t> </a:t>
            </a:r>
            <a:r>
              <a:rPr lang="es-ES" dirty="0" err="1">
                <a:highlight>
                  <a:srgbClr val="C0C0C0"/>
                </a:highlight>
              </a:rPr>
              <a:t>supporting</a:t>
            </a:r>
            <a:r>
              <a:rPr lang="es-ES" dirty="0">
                <a:highlight>
                  <a:srgbClr val="C0C0C0"/>
                </a:highlight>
              </a:rPr>
              <a:t> </a:t>
            </a:r>
            <a:r>
              <a:rPr lang="es-ES" dirty="0" err="1">
                <a:highlight>
                  <a:srgbClr val="C0C0C0"/>
                </a:highlight>
              </a:rPr>
              <a:t>cast</a:t>
            </a:r>
            <a:r>
              <a:rPr lang="es-ES" dirty="0">
                <a:highlight>
                  <a:srgbClr val="C0C0C0"/>
                </a:highlight>
              </a:rPr>
              <a:t> of </a:t>
            </a:r>
            <a:r>
              <a:rPr lang="es-ES" dirty="0" err="1">
                <a:highlight>
                  <a:srgbClr val="C0C0C0"/>
                </a:highlight>
              </a:rPr>
              <a:t>particles</a:t>
            </a:r>
            <a:r>
              <a:rPr lang="es-ES" dirty="0">
                <a:highlight>
                  <a:srgbClr val="C0C0C0"/>
                </a:highlight>
              </a:rPr>
              <a:t> </a:t>
            </a:r>
            <a:r>
              <a:rPr lang="es-ES" dirty="0" err="1">
                <a:highlight>
                  <a:srgbClr val="C0C0C0"/>
                </a:highlight>
              </a:rPr>
              <a:t>beyond</a:t>
            </a:r>
            <a:r>
              <a:rPr lang="es-ES" dirty="0">
                <a:highlight>
                  <a:srgbClr val="C0C0C0"/>
                </a:highlight>
              </a:rPr>
              <a:t> </a:t>
            </a:r>
            <a:r>
              <a:rPr lang="es-ES" dirty="0" err="1">
                <a:highlight>
                  <a:srgbClr val="C0C0C0"/>
                </a:highlight>
              </a:rPr>
              <a:t>the</a:t>
            </a:r>
            <a:r>
              <a:rPr lang="es-ES" dirty="0">
                <a:highlight>
                  <a:srgbClr val="C0C0C0"/>
                </a:highlight>
              </a:rPr>
              <a:t> SM (BSM) </a:t>
            </a:r>
            <a:r>
              <a:rPr lang="es-ES" dirty="0" err="1">
                <a:highlight>
                  <a:srgbClr val="C0C0C0"/>
                </a:highlight>
              </a:rPr>
              <a:t>gives</a:t>
            </a:r>
            <a:r>
              <a:rPr lang="es-ES" dirty="0">
                <a:highlight>
                  <a:srgbClr val="C0C0C0"/>
                </a:highlight>
              </a:rPr>
              <a:t> no </a:t>
            </a:r>
            <a:r>
              <a:rPr lang="es-ES" dirty="0" err="1">
                <a:highlight>
                  <a:srgbClr val="C0C0C0"/>
                </a:highlight>
              </a:rPr>
              <a:t>clear</a:t>
            </a:r>
            <a:r>
              <a:rPr lang="es-ES" dirty="0">
                <a:highlight>
                  <a:srgbClr val="C0C0C0"/>
                </a:highlight>
              </a:rPr>
              <a:t> </a:t>
            </a:r>
            <a:r>
              <a:rPr lang="es-ES" dirty="0" err="1">
                <a:highlight>
                  <a:srgbClr val="C0C0C0"/>
                </a:highlight>
              </a:rPr>
              <a:t>guidance</a:t>
            </a:r>
            <a:r>
              <a:rPr lang="es-ES" dirty="0">
                <a:highlight>
                  <a:srgbClr val="C0C0C0"/>
                </a:highlight>
              </a:rPr>
              <a:t> as to </a:t>
            </a:r>
            <a:r>
              <a:rPr lang="es-ES" dirty="0" err="1">
                <a:highlight>
                  <a:srgbClr val="C0C0C0"/>
                </a:highlight>
              </a:rPr>
              <a:t>what</a:t>
            </a:r>
            <a:r>
              <a:rPr lang="es-ES" dirty="0">
                <a:highlight>
                  <a:srgbClr val="C0C0C0"/>
                </a:highlight>
              </a:rPr>
              <a:t> </a:t>
            </a:r>
            <a:r>
              <a:rPr lang="es-ES" dirty="0" err="1">
                <a:highlight>
                  <a:srgbClr val="C0C0C0"/>
                </a:highlight>
              </a:rPr>
              <a:t>form</a:t>
            </a:r>
            <a:r>
              <a:rPr lang="es-ES" dirty="0">
                <a:highlight>
                  <a:srgbClr val="C0C0C0"/>
                </a:highlight>
              </a:rPr>
              <a:t> </a:t>
            </a:r>
            <a:r>
              <a:rPr lang="es-ES" dirty="0" err="1">
                <a:highlight>
                  <a:srgbClr val="C0C0C0"/>
                </a:highlight>
              </a:rPr>
              <a:t>this</a:t>
            </a:r>
            <a:r>
              <a:rPr lang="es-ES" dirty="0">
                <a:highlight>
                  <a:srgbClr val="C0C0C0"/>
                </a:highlight>
              </a:rPr>
              <a:t> </a:t>
            </a:r>
            <a:r>
              <a:rPr lang="es-ES" dirty="0" err="1">
                <a:highlight>
                  <a:srgbClr val="C0C0C0"/>
                </a:highlight>
              </a:rPr>
              <a:t>exploration</a:t>
            </a:r>
            <a:r>
              <a:rPr lang="es-ES" dirty="0">
                <a:highlight>
                  <a:srgbClr val="C0C0C0"/>
                </a:highlight>
              </a:rPr>
              <a:t> </a:t>
            </a:r>
            <a:r>
              <a:rPr lang="es-ES" dirty="0" err="1">
                <a:highlight>
                  <a:srgbClr val="C0C0C0"/>
                </a:highlight>
              </a:rPr>
              <a:t>may</a:t>
            </a:r>
            <a:r>
              <a:rPr lang="es-ES" dirty="0">
                <a:highlight>
                  <a:srgbClr val="C0C0C0"/>
                </a:highlight>
              </a:rPr>
              <a:t> </a:t>
            </a:r>
            <a:r>
              <a:rPr lang="es-ES" dirty="0" err="1">
                <a:highlight>
                  <a:srgbClr val="C0C0C0"/>
                </a:highlight>
              </a:rPr>
              <a:t>take</a:t>
            </a:r>
            <a:r>
              <a:rPr lang="es-ES" dirty="0">
                <a:highlight>
                  <a:srgbClr val="C0C0C0"/>
                </a:highlight>
              </a:rPr>
              <a:t>. </a:t>
            </a:r>
            <a:r>
              <a:rPr lang="es-ES" dirty="0" err="1">
                <a:highlight>
                  <a:srgbClr val="C0C0C0"/>
                </a:highlight>
              </a:rPr>
              <a:t>For</a:t>
            </a:r>
            <a:r>
              <a:rPr lang="es-ES" dirty="0">
                <a:highlight>
                  <a:srgbClr val="C0C0C0"/>
                </a:highlight>
              </a:rPr>
              <a:t> </a:t>
            </a:r>
            <a:r>
              <a:rPr lang="es-ES" dirty="0" err="1">
                <a:highlight>
                  <a:srgbClr val="C0C0C0"/>
                </a:highlight>
              </a:rPr>
              <a:t>the</a:t>
            </a:r>
            <a:r>
              <a:rPr lang="es-ES" dirty="0">
                <a:highlight>
                  <a:srgbClr val="C0C0C0"/>
                </a:highlight>
              </a:rPr>
              <a:t> </a:t>
            </a:r>
            <a:r>
              <a:rPr lang="es-ES" dirty="0" err="1">
                <a:highlight>
                  <a:srgbClr val="C0C0C0"/>
                </a:highlight>
              </a:rPr>
              <a:t>first</a:t>
            </a:r>
            <a:r>
              <a:rPr lang="es-ES" dirty="0">
                <a:highlight>
                  <a:srgbClr val="C0C0C0"/>
                </a:highlight>
              </a:rPr>
              <a:t> </a:t>
            </a:r>
            <a:r>
              <a:rPr lang="es-ES" dirty="0" err="1">
                <a:highlight>
                  <a:srgbClr val="C0C0C0"/>
                </a:highlight>
              </a:rPr>
              <a:t>particle</a:t>
            </a:r>
            <a:r>
              <a:rPr lang="es-ES" dirty="0">
                <a:highlight>
                  <a:srgbClr val="C0C0C0"/>
                </a:highlight>
              </a:rPr>
              <a:t> </a:t>
            </a:r>
            <a:r>
              <a:rPr lang="es-ES" dirty="0" err="1">
                <a:highlight>
                  <a:srgbClr val="C0C0C0"/>
                </a:highlight>
              </a:rPr>
              <a:t>physicists</a:t>
            </a:r>
            <a:r>
              <a:rPr lang="es-ES" dirty="0">
                <a:highlight>
                  <a:srgbClr val="C0C0C0"/>
                </a:highlight>
              </a:rPr>
              <a:t> are </a:t>
            </a:r>
            <a:r>
              <a:rPr lang="es-ES" dirty="0" err="1">
                <a:highlight>
                  <a:srgbClr val="C0C0C0"/>
                </a:highlight>
              </a:rPr>
              <a:t>voyaging</a:t>
            </a:r>
            <a:r>
              <a:rPr lang="es-ES" dirty="0">
                <a:highlight>
                  <a:srgbClr val="C0C0C0"/>
                </a:highlight>
              </a:rPr>
              <a:t> </a:t>
            </a:r>
            <a:r>
              <a:rPr lang="es-ES" dirty="0" err="1">
                <a:highlight>
                  <a:srgbClr val="C0C0C0"/>
                </a:highlight>
              </a:rPr>
              <a:t>into</a:t>
            </a:r>
            <a:r>
              <a:rPr lang="es-ES" dirty="0">
                <a:highlight>
                  <a:srgbClr val="C0C0C0"/>
                </a:highlight>
              </a:rPr>
              <a:t> </a:t>
            </a:r>
            <a:r>
              <a:rPr lang="es-ES" dirty="0" err="1">
                <a:highlight>
                  <a:srgbClr val="C0C0C0"/>
                </a:highlight>
              </a:rPr>
              <a:t>completely</a:t>
            </a:r>
            <a:r>
              <a:rPr lang="es-ES" dirty="0">
                <a:highlight>
                  <a:srgbClr val="C0C0C0"/>
                </a:highlight>
              </a:rPr>
              <a:t> </a:t>
            </a:r>
            <a:r>
              <a:rPr lang="es-ES" dirty="0" err="1">
                <a:highlight>
                  <a:srgbClr val="C0C0C0"/>
                </a:highlight>
              </a:rPr>
              <a:t>uncharted</a:t>
            </a:r>
            <a:r>
              <a:rPr lang="es-ES" dirty="0">
                <a:highlight>
                  <a:srgbClr val="C0C0C0"/>
                </a:highlight>
              </a:rPr>
              <a:t> </a:t>
            </a:r>
            <a:r>
              <a:rPr lang="es-ES" dirty="0" err="1">
                <a:highlight>
                  <a:srgbClr val="C0C0C0"/>
                </a:highlight>
              </a:rPr>
              <a:t>territory</a:t>
            </a:r>
            <a:r>
              <a:rPr lang="es-ES" dirty="0">
                <a:highlight>
                  <a:srgbClr val="C0C0C0"/>
                </a:highlight>
              </a:rPr>
              <a:t>, </a:t>
            </a:r>
            <a:r>
              <a:rPr lang="es-ES" dirty="0" err="1">
                <a:highlight>
                  <a:srgbClr val="C0C0C0"/>
                </a:highlight>
              </a:rPr>
              <a:t>where</a:t>
            </a:r>
            <a:r>
              <a:rPr lang="es-ES" dirty="0">
                <a:highlight>
                  <a:srgbClr val="C0C0C0"/>
                </a:highlight>
              </a:rPr>
              <a:t> </a:t>
            </a:r>
            <a:r>
              <a:rPr lang="es-ES" dirty="0" err="1">
                <a:highlight>
                  <a:srgbClr val="C0C0C0"/>
                </a:highlight>
              </a:rPr>
              <a:t>our</a:t>
            </a:r>
            <a:r>
              <a:rPr lang="es-ES" dirty="0">
                <a:highlight>
                  <a:srgbClr val="C0C0C0"/>
                </a:highlight>
              </a:rPr>
              <a:t> </a:t>
            </a:r>
            <a:r>
              <a:rPr lang="es-ES" dirty="0" err="1">
                <a:highlight>
                  <a:srgbClr val="C0C0C0"/>
                </a:highlight>
              </a:rPr>
              <a:t>only</a:t>
            </a:r>
            <a:r>
              <a:rPr lang="es-ES" dirty="0">
                <a:highlight>
                  <a:srgbClr val="C0C0C0"/>
                </a:highlight>
              </a:rPr>
              <a:t> </a:t>
            </a:r>
            <a:r>
              <a:rPr lang="es-ES" dirty="0" err="1">
                <a:highlight>
                  <a:srgbClr val="C0C0C0"/>
                </a:highlight>
              </a:rPr>
              <a:t>compass</a:t>
            </a:r>
            <a:r>
              <a:rPr lang="es-ES" dirty="0">
                <a:highlight>
                  <a:srgbClr val="C0C0C0"/>
                </a:highlight>
              </a:rPr>
              <a:t> </a:t>
            </a:r>
            <a:r>
              <a:rPr lang="es-ES" dirty="0" err="1">
                <a:highlight>
                  <a:srgbClr val="C0C0C0"/>
                </a:highlight>
              </a:rPr>
              <a:t>is</a:t>
            </a:r>
            <a:r>
              <a:rPr lang="es-ES" dirty="0">
                <a:highlight>
                  <a:srgbClr val="C0C0C0"/>
                </a:highlight>
              </a:rPr>
              <a:t> </a:t>
            </a:r>
            <a:r>
              <a:rPr lang="es-ES" dirty="0" err="1">
                <a:highlight>
                  <a:srgbClr val="C0C0C0"/>
                </a:highlight>
              </a:rPr>
              <a:t>the</a:t>
            </a:r>
            <a:r>
              <a:rPr lang="es-ES" dirty="0">
                <a:highlight>
                  <a:srgbClr val="C0C0C0"/>
                </a:highlight>
              </a:rPr>
              <a:t> </a:t>
            </a:r>
            <a:r>
              <a:rPr lang="es-ES" dirty="0" err="1">
                <a:highlight>
                  <a:srgbClr val="C0C0C0"/>
                </a:highlight>
              </a:rPr>
              <a:t>certitude</a:t>
            </a:r>
            <a:r>
              <a:rPr lang="es-ES" dirty="0">
                <a:highlight>
                  <a:srgbClr val="C0C0C0"/>
                </a:highlight>
              </a:rPr>
              <a:t> </a:t>
            </a:r>
            <a:r>
              <a:rPr lang="es-ES" dirty="0" err="1">
                <a:highlight>
                  <a:srgbClr val="C0C0C0"/>
                </a:highlight>
              </a:rPr>
              <a:t>that</a:t>
            </a:r>
            <a:r>
              <a:rPr lang="es-ES" dirty="0">
                <a:highlight>
                  <a:srgbClr val="C0C0C0"/>
                </a:highlight>
              </a:rPr>
              <a:t> </a:t>
            </a:r>
            <a:r>
              <a:rPr lang="es-ES" dirty="0" err="1">
                <a:highlight>
                  <a:srgbClr val="C0C0C0"/>
                </a:highlight>
              </a:rPr>
              <a:t>the</a:t>
            </a:r>
            <a:r>
              <a:rPr lang="es-ES" dirty="0">
                <a:highlight>
                  <a:srgbClr val="C0C0C0"/>
                </a:highlight>
              </a:rPr>
              <a:t> SM in </a:t>
            </a:r>
            <a:r>
              <a:rPr lang="es-ES" dirty="0" err="1">
                <a:highlight>
                  <a:srgbClr val="C0C0C0"/>
                </a:highlight>
              </a:rPr>
              <a:t>isolation</a:t>
            </a:r>
            <a:r>
              <a:rPr lang="es-ES" dirty="0">
                <a:highlight>
                  <a:srgbClr val="C0C0C0"/>
                </a:highlight>
              </a:rPr>
              <a:t> </a:t>
            </a:r>
            <a:r>
              <a:rPr lang="es-ES" dirty="0" err="1">
                <a:highlight>
                  <a:srgbClr val="C0C0C0"/>
                </a:highlight>
              </a:rPr>
              <a:t>cannot</a:t>
            </a:r>
            <a:r>
              <a:rPr lang="es-ES" dirty="0">
                <a:highlight>
                  <a:srgbClr val="C0C0C0"/>
                </a:highlight>
              </a:rPr>
              <a:t> </a:t>
            </a:r>
            <a:r>
              <a:rPr lang="es-ES" dirty="0" err="1">
                <a:highlight>
                  <a:srgbClr val="C0C0C0"/>
                </a:highlight>
              </a:rPr>
              <a:t>account</a:t>
            </a:r>
            <a:r>
              <a:rPr lang="es-ES" dirty="0">
                <a:highlight>
                  <a:srgbClr val="C0C0C0"/>
                </a:highlight>
              </a:rPr>
              <a:t> </a:t>
            </a:r>
            <a:r>
              <a:rPr lang="es-ES" dirty="0" err="1">
                <a:highlight>
                  <a:srgbClr val="C0C0C0"/>
                </a:highlight>
              </a:rPr>
              <a:t>for</a:t>
            </a:r>
            <a:r>
              <a:rPr lang="es-ES" dirty="0">
                <a:highlight>
                  <a:srgbClr val="C0C0C0"/>
                </a:highlight>
              </a:rPr>
              <a:t> </a:t>
            </a:r>
            <a:r>
              <a:rPr lang="es-ES" dirty="0" err="1">
                <a:highlight>
                  <a:srgbClr val="C0C0C0"/>
                </a:highlight>
              </a:rPr>
              <a:t>all</a:t>
            </a:r>
            <a:r>
              <a:rPr lang="es-ES" dirty="0">
                <a:highlight>
                  <a:srgbClr val="C0C0C0"/>
                </a:highlight>
              </a:rPr>
              <a:t> </a:t>
            </a:r>
            <a:r>
              <a:rPr lang="es-ES" dirty="0" err="1">
                <a:highlight>
                  <a:srgbClr val="C0C0C0"/>
                </a:highlight>
              </a:rPr>
              <a:t>observations</a:t>
            </a:r>
            <a:r>
              <a:rPr lang="es-ES" dirty="0">
                <a:highlight>
                  <a:srgbClr val="C0C0C0"/>
                </a:highlight>
              </a:rPr>
              <a:t>.</a:t>
            </a:r>
          </a:p>
        </p:txBody>
      </p:sp>
      <p:sp>
        <p:nvSpPr>
          <p:cNvPr id="11" name="CuadroTexto 10">
            <a:extLst>
              <a:ext uri="{FF2B5EF4-FFF2-40B4-BE49-F238E27FC236}">
                <a16:creationId xmlns:a16="http://schemas.microsoft.com/office/drawing/2014/main" id="{674F4E47-825A-7642-ACA0-07A4DE3A34D8}"/>
              </a:ext>
            </a:extLst>
          </p:cNvPr>
          <p:cNvSpPr txBox="1"/>
          <p:nvPr/>
        </p:nvSpPr>
        <p:spPr>
          <a:xfrm>
            <a:off x="328773" y="4692872"/>
            <a:ext cx="10602930" cy="646331"/>
          </a:xfrm>
          <a:prstGeom prst="rect">
            <a:avLst/>
          </a:prstGeom>
          <a:noFill/>
        </p:spPr>
        <p:txBody>
          <a:bodyPr wrap="square">
            <a:spAutoFit/>
          </a:bodyPr>
          <a:lstStyle/>
          <a:p>
            <a:pPr marL="285750" indent="-285750">
              <a:buFont typeface="Arial" panose="020B0604020202020204" pitchFamily="34" charset="0"/>
              <a:buChar char="•"/>
            </a:pPr>
            <a:r>
              <a:rPr lang="es-ES" b="1" dirty="0" err="1">
                <a:highlight>
                  <a:srgbClr val="808000"/>
                </a:highlight>
              </a:rPr>
              <a:t>This</a:t>
            </a:r>
            <a:r>
              <a:rPr lang="es-ES" b="1" dirty="0">
                <a:highlight>
                  <a:srgbClr val="808000"/>
                </a:highlight>
              </a:rPr>
              <a:t> </a:t>
            </a:r>
            <a:r>
              <a:rPr lang="es-ES" b="1" dirty="0" err="1">
                <a:highlight>
                  <a:srgbClr val="808000"/>
                </a:highlight>
              </a:rPr>
              <a:t>absence</a:t>
            </a:r>
            <a:r>
              <a:rPr lang="es-ES" b="1" dirty="0">
                <a:highlight>
                  <a:srgbClr val="808000"/>
                </a:highlight>
              </a:rPr>
              <a:t> of </a:t>
            </a:r>
            <a:r>
              <a:rPr lang="es-ES" b="1" dirty="0" err="1">
                <a:highlight>
                  <a:srgbClr val="808000"/>
                </a:highlight>
              </a:rPr>
              <a:t>theoretical</a:t>
            </a:r>
            <a:r>
              <a:rPr lang="es-ES" b="1" dirty="0">
                <a:highlight>
                  <a:srgbClr val="808000"/>
                </a:highlight>
              </a:rPr>
              <a:t> </a:t>
            </a:r>
            <a:r>
              <a:rPr lang="es-ES" b="1" dirty="0" err="1">
                <a:highlight>
                  <a:srgbClr val="808000"/>
                </a:highlight>
              </a:rPr>
              <a:t>guidance</a:t>
            </a:r>
            <a:r>
              <a:rPr lang="es-ES" b="1" dirty="0">
                <a:highlight>
                  <a:srgbClr val="808000"/>
                </a:highlight>
              </a:rPr>
              <a:t> </a:t>
            </a:r>
            <a:r>
              <a:rPr lang="es-ES" b="1" dirty="0" err="1">
                <a:highlight>
                  <a:srgbClr val="808000"/>
                </a:highlight>
              </a:rPr>
              <a:t>calls</a:t>
            </a:r>
            <a:r>
              <a:rPr lang="es-ES" b="1" dirty="0">
                <a:highlight>
                  <a:srgbClr val="808000"/>
                </a:highlight>
              </a:rPr>
              <a:t> </a:t>
            </a:r>
            <a:r>
              <a:rPr lang="es-ES" b="1" dirty="0" err="1">
                <a:highlight>
                  <a:srgbClr val="808000"/>
                </a:highlight>
              </a:rPr>
              <a:t>for</a:t>
            </a:r>
            <a:r>
              <a:rPr lang="es-ES" b="1" dirty="0">
                <a:highlight>
                  <a:srgbClr val="808000"/>
                </a:highlight>
              </a:rPr>
              <a:t> a </a:t>
            </a:r>
            <a:r>
              <a:rPr lang="es-ES" b="1" dirty="0" err="1">
                <a:highlight>
                  <a:srgbClr val="808000"/>
                </a:highlight>
              </a:rPr>
              <a:t>powerful</a:t>
            </a:r>
            <a:r>
              <a:rPr lang="es-ES" b="1" dirty="0">
                <a:highlight>
                  <a:srgbClr val="808000"/>
                </a:highlight>
              </a:rPr>
              <a:t> experimental </a:t>
            </a:r>
            <a:r>
              <a:rPr lang="es-ES" b="1" dirty="0" err="1">
                <a:highlight>
                  <a:srgbClr val="808000"/>
                </a:highlight>
              </a:rPr>
              <a:t>programme</a:t>
            </a:r>
            <a:r>
              <a:rPr lang="es-ES" b="1" dirty="0">
                <a:highlight>
                  <a:srgbClr val="808000"/>
                </a:highlight>
              </a:rPr>
              <a:t> to </a:t>
            </a:r>
            <a:r>
              <a:rPr lang="es-ES" b="1" dirty="0" err="1">
                <a:highlight>
                  <a:srgbClr val="808000"/>
                </a:highlight>
              </a:rPr>
              <a:t>push</a:t>
            </a:r>
            <a:r>
              <a:rPr lang="es-ES" b="1" dirty="0">
                <a:highlight>
                  <a:srgbClr val="808000"/>
                </a:highlight>
              </a:rPr>
              <a:t> </a:t>
            </a:r>
            <a:r>
              <a:rPr lang="es-ES" b="1" dirty="0" err="1">
                <a:highlight>
                  <a:srgbClr val="808000"/>
                </a:highlight>
              </a:rPr>
              <a:t>the</a:t>
            </a:r>
            <a:r>
              <a:rPr lang="es-ES" b="1" dirty="0">
                <a:highlight>
                  <a:srgbClr val="808000"/>
                </a:highlight>
              </a:rPr>
              <a:t> </a:t>
            </a:r>
            <a:r>
              <a:rPr lang="es-ES" b="1" dirty="0" err="1">
                <a:highlight>
                  <a:srgbClr val="808000"/>
                </a:highlight>
              </a:rPr>
              <a:t>frontiers</a:t>
            </a:r>
            <a:r>
              <a:rPr lang="es-ES" b="1" dirty="0">
                <a:highlight>
                  <a:srgbClr val="808000"/>
                </a:highlight>
              </a:rPr>
              <a:t> of </a:t>
            </a:r>
            <a:r>
              <a:rPr lang="es-ES" b="1" dirty="0" err="1">
                <a:highlight>
                  <a:srgbClr val="808000"/>
                </a:highlight>
              </a:rPr>
              <a:t>the</a:t>
            </a:r>
            <a:r>
              <a:rPr lang="es-ES" b="1" dirty="0">
                <a:highlight>
                  <a:srgbClr val="808000"/>
                </a:highlight>
              </a:rPr>
              <a:t> </a:t>
            </a:r>
            <a:r>
              <a:rPr lang="es-ES" b="1" dirty="0" err="1">
                <a:highlight>
                  <a:srgbClr val="808000"/>
                </a:highlight>
              </a:rPr>
              <a:t>unknown</a:t>
            </a:r>
            <a:r>
              <a:rPr lang="es-ES" b="1" dirty="0">
                <a:highlight>
                  <a:srgbClr val="808000"/>
                </a:highlight>
              </a:rPr>
              <a:t> as </a:t>
            </a:r>
            <a:r>
              <a:rPr lang="es-ES" b="1" dirty="0" err="1">
                <a:highlight>
                  <a:srgbClr val="808000"/>
                </a:highlight>
              </a:rPr>
              <a:t>far</a:t>
            </a:r>
            <a:r>
              <a:rPr lang="es-ES" b="1" dirty="0">
                <a:highlight>
                  <a:srgbClr val="808000"/>
                </a:highlight>
              </a:rPr>
              <a:t> as posible: </a:t>
            </a:r>
            <a:r>
              <a:rPr lang="es-ES" b="1" dirty="0" err="1">
                <a:highlight>
                  <a:srgbClr val="808000"/>
                </a:highlight>
              </a:rPr>
              <a:t>The</a:t>
            </a:r>
            <a:r>
              <a:rPr lang="es-ES" b="1" dirty="0">
                <a:highlight>
                  <a:srgbClr val="808000"/>
                </a:highlight>
              </a:rPr>
              <a:t> </a:t>
            </a:r>
            <a:r>
              <a:rPr lang="es-ES" b="1" dirty="0" err="1">
                <a:highlight>
                  <a:srgbClr val="808000"/>
                </a:highlight>
              </a:rPr>
              <a:t>integrated</a:t>
            </a:r>
            <a:r>
              <a:rPr lang="es-ES" b="1" dirty="0">
                <a:highlight>
                  <a:srgbClr val="808000"/>
                </a:highlight>
              </a:rPr>
              <a:t> </a:t>
            </a:r>
            <a:r>
              <a:rPr lang="es-ES" b="1" dirty="0" err="1">
                <a:highlight>
                  <a:srgbClr val="808000"/>
                </a:highlight>
              </a:rPr>
              <a:t>Future</a:t>
            </a:r>
            <a:r>
              <a:rPr lang="es-ES" b="1" dirty="0">
                <a:highlight>
                  <a:srgbClr val="808000"/>
                </a:highlight>
              </a:rPr>
              <a:t> Circular </a:t>
            </a:r>
            <a:r>
              <a:rPr lang="es-ES_tradnl" b="1" dirty="0" err="1">
                <a:highlight>
                  <a:srgbClr val="808000"/>
                </a:highlight>
              </a:rPr>
              <a:t>Collider</a:t>
            </a:r>
            <a:r>
              <a:rPr lang="es-ES" b="1" dirty="0">
                <a:highlight>
                  <a:srgbClr val="808000"/>
                </a:highlight>
              </a:rPr>
              <a:t> (FCC)!</a:t>
            </a:r>
            <a:endParaRPr lang="en-GB" b="1" dirty="0">
              <a:highlight>
                <a:srgbClr val="808000"/>
              </a:highlight>
            </a:endParaRPr>
          </a:p>
        </p:txBody>
      </p:sp>
    </p:spTree>
    <p:extLst>
      <p:ext uri="{BB962C8B-B14F-4D97-AF65-F5344CB8AC3E}">
        <p14:creationId xmlns:p14="http://schemas.microsoft.com/office/powerpoint/2010/main" val="180766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6">
            <a:extLst>
              <a:ext uri="{FF2B5EF4-FFF2-40B4-BE49-F238E27FC236}">
                <a16:creationId xmlns:a16="http://schemas.microsoft.com/office/drawing/2014/main" id="{EEE120BE-3B1A-CE8B-5427-7506B2B4213F}"/>
              </a:ext>
            </a:extLst>
          </p:cNvPr>
          <p:cNvPicPr>
            <a:picLocks noChangeAspect="1"/>
          </p:cNvPicPr>
          <p:nvPr/>
        </p:nvPicPr>
        <p:blipFill rotWithShape="1">
          <a:blip r:embed="rId2"/>
          <a:srcRect t="7782" b="26122"/>
          <a:stretch/>
        </p:blipFill>
        <p:spPr>
          <a:xfrm>
            <a:off x="11929" y="537837"/>
            <a:ext cx="12201097" cy="6320163"/>
          </a:xfrm>
          <a:prstGeom prst="rect">
            <a:avLst/>
          </a:prstGeom>
          <a:ln>
            <a:solidFill>
              <a:srgbClr val="FF0000"/>
            </a:solidFill>
          </a:ln>
        </p:spPr>
      </p:pic>
      <p:sp>
        <p:nvSpPr>
          <p:cNvPr id="36" name="Rounded Rectangle 8">
            <a:extLst>
              <a:ext uri="{FF2B5EF4-FFF2-40B4-BE49-F238E27FC236}">
                <a16:creationId xmlns:a16="http://schemas.microsoft.com/office/drawing/2014/main" id="{88A86CD9-9F81-584C-9AFB-9824F18CCAB3}"/>
              </a:ext>
            </a:extLst>
          </p:cNvPr>
          <p:cNvSpPr/>
          <p:nvPr/>
        </p:nvSpPr>
        <p:spPr>
          <a:xfrm>
            <a:off x="1856074" y="4151672"/>
            <a:ext cx="1440000" cy="1440000"/>
          </a:xfrm>
          <a:prstGeom prst="roundRect">
            <a:avLst>
              <a:gd name="adj" fmla="val 4512"/>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Arial"/>
                <a:ea typeface="+mn-ea"/>
                <a:cs typeface="+mn-cs"/>
              </a:rPr>
              <a:t>32</a:t>
            </a:r>
            <a:endParaRPr kumimoji="0" lang="en-US" sz="18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Companies</a:t>
            </a:r>
          </a:p>
        </p:txBody>
      </p:sp>
      <p:sp>
        <p:nvSpPr>
          <p:cNvPr id="37" name="Rounded Rectangle 9">
            <a:extLst>
              <a:ext uri="{FF2B5EF4-FFF2-40B4-BE49-F238E27FC236}">
                <a16:creationId xmlns:a16="http://schemas.microsoft.com/office/drawing/2014/main" id="{A17CA0EB-1B64-5273-861F-7DFF2B3D69DC}"/>
              </a:ext>
            </a:extLst>
          </p:cNvPr>
          <p:cNvSpPr/>
          <p:nvPr/>
        </p:nvSpPr>
        <p:spPr>
          <a:xfrm>
            <a:off x="5024347" y="4151672"/>
            <a:ext cx="1440000" cy="1440000"/>
          </a:xfrm>
          <a:prstGeom prst="roundRect">
            <a:avLst>
              <a:gd name="adj" fmla="val 4512"/>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Arial"/>
                <a:ea typeface="+mn-ea"/>
                <a:cs typeface="+mn-cs"/>
              </a:rPr>
              <a:t>34</a:t>
            </a:r>
            <a:endParaRPr kumimoji="0" lang="en-US" sz="18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Countries</a:t>
            </a:r>
          </a:p>
        </p:txBody>
      </p:sp>
      <p:sp>
        <p:nvSpPr>
          <p:cNvPr id="38" name="Rounded Rectangle 10">
            <a:extLst>
              <a:ext uri="{FF2B5EF4-FFF2-40B4-BE49-F238E27FC236}">
                <a16:creationId xmlns:a16="http://schemas.microsoft.com/office/drawing/2014/main" id="{04EDC67D-5544-87EE-D830-584D572D109F}"/>
              </a:ext>
            </a:extLst>
          </p:cNvPr>
          <p:cNvSpPr/>
          <p:nvPr/>
        </p:nvSpPr>
        <p:spPr>
          <a:xfrm>
            <a:off x="190247" y="4151672"/>
            <a:ext cx="1495977" cy="1440000"/>
          </a:xfrm>
          <a:prstGeom prst="roundRect">
            <a:avLst>
              <a:gd name="adj" fmla="val 4512"/>
            </a:avLst>
          </a:prstGeom>
          <a:solidFill>
            <a:srgbClr val="FF85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Arial"/>
                <a:ea typeface="+mn-ea"/>
                <a:cs typeface="+mn-cs"/>
              </a:rPr>
              <a:t>150</a:t>
            </a:r>
            <a:endParaRPr kumimoji="0" lang="en-US" sz="18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Institutes</a:t>
            </a:r>
          </a:p>
        </p:txBody>
      </p:sp>
      <p:grpSp>
        <p:nvGrpSpPr>
          <p:cNvPr id="39" name="Group 38">
            <a:extLst>
              <a:ext uri="{FF2B5EF4-FFF2-40B4-BE49-F238E27FC236}">
                <a16:creationId xmlns:a16="http://schemas.microsoft.com/office/drawing/2014/main" id="{971185BF-1292-E158-6A00-13E479E847F8}"/>
              </a:ext>
            </a:extLst>
          </p:cNvPr>
          <p:cNvGrpSpPr/>
          <p:nvPr/>
        </p:nvGrpSpPr>
        <p:grpSpPr>
          <a:xfrm>
            <a:off x="7594201" y="4179205"/>
            <a:ext cx="1446586" cy="1441608"/>
            <a:chOff x="5729374" y="5011728"/>
            <a:chExt cx="1446586" cy="1441608"/>
          </a:xfrm>
        </p:grpSpPr>
        <p:pic>
          <p:nvPicPr>
            <p:cNvPr id="40" name="Picture 39">
              <a:extLst>
                <a:ext uri="{FF2B5EF4-FFF2-40B4-BE49-F238E27FC236}">
                  <a16:creationId xmlns:a16="http://schemas.microsoft.com/office/drawing/2014/main" id="{3FC0304F-8746-276C-40AC-55938E40CC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9374" y="5027801"/>
              <a:ext cx="1440001" cy="1425535"/>
            </a:xfrm>
            <a:prstGeom prst="roundRect">
              <a:avLst>
                <a:gd name="adj" fmla="val 3715"/>
              </a:avLst>
            </a:prstGeom>
          </p:spPr>
        </p:pic>
        <p:sp>
          <p:nvSpPr>
            <p:cNvPr id="41" name="Rounded Rectangle 12">
              <a:extLst>
                <a:ext uri="{FF2B5EF4-FFF2-40B4-BE49-F238E27FC236}">
                  <a16:creationId xmlns:a16="http://schemas.microsoft.com/office/drawing/2014/main" id="{89226594-A513-51BE-31A1-271EC40FE562}"/>
                </a:ext>
              </a:extLst>
            </p:cNvPr>
            <p:cNvSpPr/>
            <p:nvPr/>
          </p:nvSpPr>
          <p:spPr>
            <a:xfrm>
              <a:off x="5735960" y="5011728"/>
              <a:ext cx="1440000" cy="1440000"/>
            </a:xfrm>
            <a:prstGeom prst="roundRect">
              <a:avLst>
                <a:gd name="adj" fmla="val 4512"/>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a:ea typeface="+mn-ea"/>
                  <a:cs typeface="+mn-cs"/>
                </a:rPr>
                <a:t>EC</a:t>
              </a:r>
              <a:r>
                <a:rPr kumimoji="0" lang="en-US" sz="6000" b="0" i="0" u="none" strike="noStrike" kern="1200" cap="none" spc="0" normalizeH="0" baseline="0" noProof="0">
                  <a:ln>
                    <a:noFill/>
                  </a:ln>
                  <a:solidFill>
                    <a:srgbClr val="FFFFFF"/>
                  </a:solidFill>
                  <a:effectLst/>
                  <a:uLnTx/>
                  <a:uFillTx/>
                  <a:latin typeface="Arial"/>
                  <a:ea typeface="+mn-ea"/>
                  <a:cs typeface="+mn-cs"/>
                </a:rPr>
                <a:t>  </a:t>
              </a:r>
              <a:endParaRPr kumimoji="0" lang="en-US" sz="1800"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H2020</a:t>
              </a:r>
            </a:p>
          </p:txBody>
        </p:sp>
      </p:grpSp>
      <p:sp>
        <p:nvSpPr>
          <p:cNvPr id="42" name="Oval 41">
            <a:extLst>
              <a:ext uri="{FF2B5EF4-FFF2-40B4-BE49-F238E27FC236}">
                <a16:creationId xmlns:a16="http://schemas.microsoft.com/office/drawing/2014/main" id="{9F0E0788-254F-E96B-49F3-7859FA68AE20}"/>
              </a:ext>
            </a:extLst>
          </p:cNvPr>
          <p:cNvSpPr/>
          <p:nvPr/>
        </p:nvSpPr>
        <p:spPr>
          <a:xfrm>
            <a:off x="10944371" y="5729114"/>
            <a:ext cx="144016" cy="1230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Oval 42">
            <a:extLst>
              <a:ext uri="{FF2B5EF4-FFF2-40B4-BE49-F238E27FC236}">
                <a16:creationId xmlns:a16="http://schemas.microsoft.com/office/drawing/2014/main" id="{6B7301E6-AB7D-2B0D-A31C-BC412E68D69E}"/>
              </a:ext>
            </a:extLst>
          </p:cNvPr>
          <p:cNvSpPr/>
          <p:nvPr/>
        </p:nvSpPr>
        <p:spPr>
          <a:xfrm>
            <a:off x="2648083" y="2827784"/>
            <a:ext cx="144016" cy="1230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Oval 43">
            <a:extLst>
              <a:ext uri="{FF2B5EF4-FFF2-40B4-BE49-F238E27FC236}">
                <a16:creationId xmlns:a16="http://schemas.microsoft.com/office/drawing/2014/main" id="{BFC60EEB-104B-BAC7-D86C-50CC410E2CC5}"/>
              </a:ext>
            </a:extLst>
          </p:cNvPr>
          <p:cNvSpPr/>
          <p:nvPr/>
        </p:nvSpPr>
        <p:spPr>
          <a:xfrm>
            <a:off x="3080131" y="3884650"/>
            <a:ext cx="144016" cy="1230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Oval 44">
            <a:extLst>
              <a:ext uri="{FF2B5EF4-FFF2-40B4-BE49-F238E27FC236}">
                <a16:creationId xmlns:a16="http://schemas.microsoft.com/office/drawing/2014/main" id="{DD02F381-BB8B-7D2D-3B62-E8D59979A536}"/>
              </a:ext>
            </a:extLst>
          </p:cNvPr>
          <p:cNvSpPr/>
          <p:nvPr/>
        </p:nvSpPr>
        <p:spPr>
          <a:xfrm>
            <a:off x="8500826" y="3389586"/>
            <a:ext cx="105103" cy="10510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Oval 45">
            <a:extLst>
              <a:ext uri="{FF2B5EF4-FFF2-40B4-BE49-F238E27FC236}">
                <a16:creationId xmlns:a16="http://schemas.microsoft.com/office/drawing/2014/main" id="{4A9AE4D3-BB95-1CAF-8428-DB153C3A48F7}"/>
              </a:ext>
            </a:extLst>
          </p:cNvPr>
          <p:cNvSpPr/>
          <p:nvPr/>
        </p:nvSpPr>
        <p:spPr>
          <a:xfrm rot="4287791">
            <a:off x="9517523" y="4013833"/>
            <a:ext cx="105103" cy="10510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17" name="TextBox 16">
            <a:extLst>
              <a:ext uri="{FF2B5EF4-FFF2-40B4-BE49-F238E27FC236}">
                <a16:creationId xmlns:a16="http://schemas.microsoft.com/office/drawing/2014/main" id="{253599F7-8DF8-E21A-A5C7-55593675A52A}"/>
              </a:ext>
            </a:extLst>
          </p:cNvPr>
          <p:cNvSpPr txBox="1"/>
          <p:nvPr/>
        </p:nvSpPr>
        <p:spPr>
          <a:xfrm>
            <a:off x="1325446" y="5987678"/>
            <a:ext cx="10106076" cy="707886"/>
          </a:xfrm>
          <a:prstGeom prst="rect">
            <a:avLst/>
          </a:prstGeom>
          <a:noFill/>
        </p:spPr>
        <p:txBody>
          <a:bodyPr wrap="square" rtlCol="0">
            <a:spAutoFit/>
          </a:bodyPr>
          <a:lstStyle/>
          <a:p>
            <a:pPr defTabSz="822960">
              <a:defRPr/>
            </a:pPr>
            <a:r>
              <a:rPr lang="en-CH" sz="2000">
                <a:solidFill>
                  <a:prstClr val="white"/>
                </a:solidFill>
                <a:latin typeface="Arial"/>
              </a:rPr>
              <a:t>FCC Feasibility Study: </a:t>
            </a:r>
            <a:r>
              <a:rPr lang="fr-FR" sz="2000">
                <a:solidFill>
                  <a:prstClr val="white"/>
                </a:solidFill>
                <a:latin typeface="Arial"/>
              </a:rPr>
              <a:t>Aim </a:t>
            </a:r>
            <a:r>
              <a:rPr lang="fr-FR" sz="2000" err="1">
                <a:solidFill>
                  <a:prstClr val="white"/>
                </a:solidFill>
                <a:latin typeface="Arial"/>
              </a:rPr>
              <a:t>is</a:t>
            </a:r>
            <a:r>
              <a:rPr lang="fr-FR" sz="2000">
                <a:solidFill>
                  <a:prstClr val="white"/>
                </a:solidFill>
                <a:latin typeface="Arial"/>
              </a:rPr>
              <a:t> to </a:t>
            </a:r>
            <a:r>
              <a:rPr lang="fr-FR" sz="2000" err="1">
                <a:solidFill>
                  <a:prstClr val="white"/>
                </a:solidFill>
                <a:latin typeface="Arial"/>
              </a:rPr>
              <a:t>increase</a:t>
            </a:r>
            <a:r>
              <a:rPr lang="fr-FR" sz="2000">
                <a:solidFill>
                  <a:prstClr val="white"/>
                </a:solidFill>
                <a:latin typeface="Arial"/>
              </a:rPr>
              <a:t> </a:t>
            </a:r>
            <a:r>
              <a:rPr lang="fr-FR" sz="2000" err="1">
                <a:solidFill>
                  <a:prstClr val="white"/>
                </a:solidFill>
                <a:latin typeface="Arial"/>
              </a:rPr>
              <a:t>further</a:t>
            </a:r>
            <a:r>
              <a:rPr lang="fr-FR" sz="2000">
                <a:solidFill>
                  <a:prstClr val="white"/>
                </a:solidFill>
                <a:latin typeface="Arial"/>
              </a:rPr>
              <a:t> the collaboration, on all aspects,</a:t>
            </a:r>
          </a:p>
          <a:p>
            <a:pPr defTabSz="822960">
              <a:defRPr/>
            </a:pPr>
            <a:r>
              <a:rPr lang="fr-FR" sz="2000">
                <a:solidFill>
                  <a:prstClr val="white"/>
                </a:solidFill>
                <a:latin typeface="Arial"/>
              </a:rPr>
              <a:t>       in </a:t>
            </a:r>
            <a:r>
              <a:rPr lang="fr-FR" sz="2000" err="1">
                <a:solidFill>
                  <a:prstClr val="white"/>
                </a:solidFill>
                <a:latin typeface="Arial"/>
              </a:rPr>
              <a:t>particular</a:t>
            </a:r>
            <a:r>
              <a:rPr lang="fr-FR" sz="2000">
                <a:solidFill>
                  <a:prstClr val="white"/>
                </a:solidFill>
                <a:latin typeface="Arial"/>
              </a:rPr>
              <a:t>, on Accelerator and </a:t>
            </a:r>
            <a:r>
              <a:rPr lang="fr-FR" sz="2000" err="1">
                <a:solidFill>
                  <a:prstClr val="white"/>
                </a:solidFill>
                <a:latin typeface="Arial"/>
              </a:rPr>
              <a:t>Particle</a:t>
            </a:r>
            <a:r>
              <a:rPr lang="fr-FR" sz="2000">
                <a:solidFill>
                  <a:prstClr val="white"/>
                </a:solidFill>
                <a:latin typeface="Arial"/>
              </a:rPr>
              <a:t>/</a:t>
            </a:r>
            <a:r>
              <a:rPr lang="fr-FR" sz="2000" err="1">
                <a:solidFill>
                  <a:prstClr val="white"/>
                </a:solidFill>
                <a:latin typeface="Arial"/>
              </a:rPr>
              <a:t>Experiments</a:t>
            </a:r>
            <a:r>
              <a:rPr lang="fr-FR" sz="2000">
                <a:solidFill>
                  <a:prstClr val="white"/>
                </a:solidFill>
                <a:latin typeface="Arial"/>
              </a:rPr>
              <a:t>/Detectors (PED). </a:t>
            </a:r>
            <a:endParaRPr lang="fr-FR" sz="2000" b="1">
              <a:solidFill>
                <a:srgbClr val="FFFF00"/>
              </a:solidFill>
              <a:latin typeface="Arial"/>
            </a:endParaRPr>
          </a:p>
        </p:txBody>
      </p:sp>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a:t>   </a:t>
            </a:r>
            <a:r>
              <a:rPr lang="en-US"/>
              <a:t>Status of FCC global collaboration</a:t>
            </a:r>
            <a:endParaRPr lang="en-CH" sz="3200">
              <a:latin typeface="Calibri"/>
            </a:endParaRPr>
          </a:p>
        </p:txBody>
      </p:sp>
      <p:pic>
        <p:nvPicPr>
          <p:cNvPr id="8" name="Picture 7" descr="A picture containing icon&#10;&#10;Description automatically generated">
            <a:extLst>
              <a:ext uri="{FF2B5EF4-FFF2-40B4-BE49-F238E27FC236}">
                <a16:creationId xmlns:a16="http://schemas.microsoft.com/office/drawing/2014/main" id="{4C03B7B9-05B5-F52F-AFB7-9245949788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21" y="58203"/>
            <a:ext cx="1935386" cy="654292"/>
          </a:xfrm>
          <a:prstGeom prst="rect">
            <a:avLst/>
          </a:prstGeom>
        </p:spPr>
      </p:pic>
      <p:sp>
        <p:nvSpPr>
          <p:cNvPr id="3" name="TextBox 2">
            <a:extLst>
              <a:ext uri="{FF2B5EF4-FFF2-40B4-BE49-F238E27FC236}">
                <a16:creationId xmlns:a16="http://schemas.microsoft.com/office/drawing/2014/main" id="{3B6DC577-1015-A622-D855-974D191AFDE8}"/>
              </a:ext>
            </a:extLst>
          </p:cNvPr>
          <p:cNvSpPr txBox="1"/>
          <p:nvPr/>
        </p:nvSpPr>
        <p:spPr>
          <a:xfrm>
            <a:off x="157292" y="812082"/>
            <a:ext cx="12022779" cy="1107996"/>
          </a:xfrm>
          <a:prstGeom prst="rect">
            <a:avLst/>
          </a:prstGeom>
          <a:noFill/>
        </p:spPr>
        <p:txBody>
          <a:bodyPr wrap="square">
            <a:spAutoFit/>
          </a:bodyPr>
          <a:lstStyle/>
          <a:p>
            <a:r>
              <a:rPr lang="en-US" sz="2200" b="1">
                <a:solidFill>
                  <a:schemeClr val="bg1"/>
                </a:solidFill>
              </a:rPr>
              <a:t>The CERN Council reviewed the work undertaken in a fruitful meeting on 2 February 2024. </a:t>
            </a:r>
          </a:p>
          <a:p>
            <a:r>
              <a:rPr lang="en-US" sz="2200" b="1">
                <a:solidFill>
                  <a:schemeClr val="bg1"/>
                </a:solidFill>
              </a:rPr>
              <a:t>It congratulated and thanked all the teams involved in the study for the excellent and significant work done so far and for the impressive progress, and looks forward to receiving the final report in 2025.</a:t>
            </a:r>
            <a:endParaRPr lang="en-CH" sz="2200" b="1">
              <a:solidFill>
                <a:schemeClr val="bg1"/>
              </a:solidFill>
            </a:endParaRPr>
          </a:p>
        </p:txBody>
      </p:sp>
    </p:spTree>
    <p:extLst>
      <p:ext uri="{BB962C8B-B14F-4D97-AF65-F5344CB8AC3E}">
        <p14:creationId xmlns:p14="http://schemas.microsoft.com/office/powerpoint/2010/main" val="3812823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2237589"/>
            <a:ext cx="12192000" cy="1376979"/>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es-ES" dirty="0" err="1"/>
              <a:t>These</a:t>
            </a:r>
            <a:r>
              <a:rPr lang="es-ES" dirty="0"/>
              <a:t> </a:t>
            </a:r>
            <a:r>
              <a:rPr lang="es-ES" dirty="0" err="1"/>
              <a:t>last</a:t>
            </a:r>
            <a:r>
              <a:rPr lang="es-ES" dirty="0"/>
              <a:t> </a:t>
            </a:r>
            <a:r>
              <a:rPr lang="es-ES" dirty="0" err="1"/>
              <a:t>few</a:t>
            </a:r>
            <a:r>
              <a:rPr lang="es-ES" dirty="0"/>
              <a:t> </a:t>
            </a:r>
            <a:r>
              <a:rPr lang="es-ES" dirty="0" err="1"/>
              <a:t>years</a:t>
            </a:r>
            <a:r>
              <a:rPr lang="es-ES" dirty="0"/>
              <a:t> I </a:t>
            </a:r>
            <a:r>
              <a:rPr lang="es-ES" dirty="0" err="1"/>
              <a:t>have</a:t>
            </a:r>
            <a:r>
              <a:rPr lang="es-ES" dirty="0"/>
              <a:t> </a:t>
            </a:r>
            <a:r>
              <a:rPr lang="es-ES" dirty="0" err="1"/>
              <a:t>been</a:t>
            </a:r>
            <a:r>
              <a:rPr lang="es-ES" dirty="0"/>
              <a:t> </a:t>
            </a:r>
            <a:r>
              <a:rPr lang="es-ES" dirty="0" err="1"/>
              <a:t>fortunate</a:t>
            </a:r>
            <a:r>
              <a:rPr lang="es-ES" dirty="0"/>
              <a:t> </a:t>
            </a:r>
            <a:r>
              <a:rPr lang="es-ES" dirty="0" err="1"/>
              <a:t>enough</a:t>
            </a:r>
            <a:r>
              <a:rPr lang="es-ES" dirty="0"/>
              <a:t> </a:t>
            </a:r>
            <a:r>
              <a:rPr lang="es-ES" dirty="0" err="1"/>
              <a:t>to</a:t>
            </a:r>
            <a:r>
              <a:rPr lang="es-ES" dirty="0"/>
              <a:t> be </a:t>
            </a:r>
            <a:r>
              <a:rPr lang="es-ES" dirty="0" err="1"/>
              <a:t>the</a:t>
            </a:r>
            <a:r>
              <a:rPr lang="es-ES" dirty="0"/>
              <a:t> </a:t>
            </a:r>
            <a:r>
              <a:rPr lang="es-ES" dirty="0" err="1"/>
              <a:t>Spanish</a:t>
            </a:r>
            <a:r>
              <a:rPr lang="es-ES" dirty="0"/>
              <a:t> representative in </a:t>
            </a:r>
            <a:r>
              <a:rPr lang="es-ES" dirty="0" err="1"/>
              <a:t>the</a:t>
            </a:r>
            <a:r>
              <a:rPr lang="es-ES" dirty="0"/>
              <a:t> RECFA</a:t>
            </a:r>
            <a:endParaRPr lang="en-US" dirty="0"/>
          </a:p>
        </p:txBody>
      </p:sp>
      <p:sp>
        <p:nvSpPr>
          <p:cNvPr id="8" name="Marcador de pie de página 7">
            <a:extLst>
              <a:ext uri="{FF2B5EF4-FFF2-40B4-BE49-F238E27FC236}">
                <a16:creationId xmlns:a16="http://schemas.microsoft.com/office/drawing/2014/main" id="{4C472993-F625-F84F-9E43-8CCBEFA6D785}"/>
              </a:ext>
            </a:extLst>
          </p:cNvPr>
          <p:cNvSpPr>
            <a:spLocks noGrp="1"/>
          </p:cNvSpPr>
          <p:nvPr>
            <p:ph type="ftr" sz="quarter" idx="11"/>
          </p:nvPr>
        </p:nvSpPr>
        <p:spPr/>
        <p:txBody>
          <a:bodyPr/>
          <a:lstStyle/>
          <a:p>
            <a:r>
              <a:rPr lang="es-ES"/>
              <a:t>Celso Martínez Rivero. IFCA (CSIC-UC)</a:t>
            </a:r>
          </a:p>
        </p:txBody>
      </p:sp>
      <p:sp>
        <p:nvSpPr>
          <p:cNvPr id="2" name="Marcador de número de diapositiva 1">
            <a:extLst>
              <a:ext uri="{FF2B5EF4-FFF2-40B4-BE49-F238E27FC236}">
                <a16:creationId xmlns:a16="http://schemas.microsoft.com/office/drawing/2014/main" id="{20905331-5FD9-B005-70EB-1B3F6BBDD13E}"/>
              </a:ext>
            </a:extLst>
          </p:cNvPr>
          <p:cNvSpPr>
            <a:spLocks noGrp="1"/>
          </p:cNvSpPr>
          <p:nvPr>
            <p:ph type="sldNum" sz="quarter" idx="12"/>
          </p:nvPr>
        </p:nvSpPr>
        <p:spPr/>
        <p:txBody>
          <a:bodyPr/>
          <a:lstStyle/>
          <a:p>
            <a:fld id="{72C485E8-DC9E-AC41-86D6-5951FB3E9014}" type="slidenum">
              <a:rPr lang="es-ES" smtClean="0"/>
              <a:t>19</a:t>
            </a:fld>
            <a:endParaRPr lang="es-ES"/>
          </a:p>
        </p:txBody>
      </p:sp>
    </p:spTree>
    <p:extLst>
      <p:ext uri="{BB962C8B-B14F-4D97-AF65-F5344CB8AC3E}">
        <p14:creationId xmlns:p14="http://schemas.microsoft.com/office/powerpoint/2010/main" val="161001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669D1B7-A929-CD41-9299-F063181BEFDA}"/>
              </a:ext>
            </a:extLst>
          </p:cNvPr>
          <p:cNvPicPr>
            <a:picLocks noChangeAspect="1"/>
          </p:cNvPicPr>
          <p:nvPr/>
        </p:nvPicPr>
        <p:blipFill>
          <a:blip r:embed="rId2"/>
          <a:stretch>
            <a:fillRect/>
          </a:stretch>
        </p:blipFill>
        <p:spPr>
          <a:xfrm>
            <a:off x="188360" y="4068304"/>
            <a:ext cx="3445268" cy="2583951"/>
          </a:xfrm>
          <a:prstGeom prst="rect">
            <a:avLst/>
          </a:prstGeom>
        </p:spPr>
      </p:pic>
      <p:pic>
        <p:nvPicPr>
          <p:cNvPr id="6" name="Imagen 5">
            <a:extLst>
              <a:ext uri="{FF2B5EF4-FFF2-40B4-BE49-F238E27FC236}">
                <a16:creationId xmlns:a16="http://schemas.microsoft.com/office/drawing/2014/main" id="{8DC3D085-85D3-1040-88AB-A99F41334C76}"/>
              </a:ext>
            </a:extLst>
          </p:cNvPr>
          <p:cNvPicPr>
            <a:picLocks noChangeAspect="1"/>
          </p:cNvPicPr>
          <p:nvPr/>
        </p:nvPicPr>
        <p:blipFill>
          <a:blip r:embed="rId3"/>
          <a:stretch>
            <a:fillRect/>
          </a:stretch>
        </p:blipFill>
        <p:spPr>
          <a:xfrm>
            <a:off x="3860881" y="4059298"/>
            <a:ext cx="4589123" cy="2581382"/>
          </a:xfrm>
          <a:prstGeom prst="rect">
            <a:avLst/>
          </a:prstGeom>
        </p:spPr>
      </p:pic>
      <p:pic>
        <p:nvPicPr>
          <p:cNvPr id="8" name="Imagen 7">
            <a:extLst>
              <a:ext uri="{FF2B5EF4-FFF2-40B4-BE49-F238E27FC236}">
                <a16:creationId xmlns:a16="http://schemas.microsoft.com/office/drawing/2014/main" id="{CC0F08CF-3CC4-A644-8AA9-57F971302DF0}"/>
              </a:ext>
            </a:extLst>
          </p:cNvPr>
          <p:cNvPicPr>
            <a:picLocks noChangeAspect="1"/>
          </p:cNvPicPr>
          <p:nvPr/>
        </p:nvPicPr>
        <p:blipFill>
          <a:blip r:embed="rId4"/>
          <a:stretch>
            <a:fillRect/>
          </a:stretch>
        </p:blipFill>
        <p:spPr>
          <a:xfrm>
            <a:off x="8657690" y="4045154"/>
            <a:ext cx="3445268" cy="2583951"/>
          </a:xfrm>
          <a:prstGeom prst="rect">
            <a:avLst/>
          </a:prstGeom>
        </p:spPr>
      </p:pic>
      <p:sp>
        <p:nvSpPr>
          <p:cNvPr id="9" name="CuadroTexto 8">
            <a:extLst>
              <a:ext uri="{FF2B5EF4-FFF2-40B4-BE49-F238E27FC236}">
                <a16:creationId xmlns:a16="http://schemas.microsoft.com/office/drawing/2014/main" id="{1653D317-F1EC-9343-87DE-8BA1BBAE27FC}"/>
              </a:ext>
            </a:extLst>
          </p:cNvPr>
          <p:cNvSpPr txBox="1"/>
          <p:nvPr/>
        </p:nvSpPr>
        <p:spPr>
          <a:xfrm>
            <a:off x="399912" y="6571764"/>
            <a:ext cx="2702104" cy="369332"/>
          </a:xfrm>
          <a:prstGeom prst="rect">
            <a:avLst/>
          </a:prstGeom>
          <a:noFill/>
        </p:spPr>
        <p:txBody>
          <a:bodyPr wrap="square" rtlCol="0">
            <a:spAutoFit/>
          </a:bodyPr>
          <a:lstStyle/>
          <a:p>
            <a:r>
              <a:rPr lang="en-GB" dirty="0" err="1"/>
              <a:t>Hungría</a:t>
            </a:r>
            <a:r>
              <a:rPr lang="en-GB" dirty="0"/>
              <a:t> (Budapest) 2022</a:t>
            </a:r>
          </a:p>
        </p:txBody>
      </p:sp>
      <p:sp>
        <p:nvSpPr>
          <p:cNvPr id="10" name="CuadroTexto 9">
            <a:extLst>
              <a:ext uri="{FF2B5EF4-FFF2-40B4-BE49-F238E27FC236}">
                <a16:creationId xmlns:a16="http://schemas.microsoft.com/office/drawing/2014/main" id="{2F57F760-9F62-8048-B920-1D61E69A5F49}"/>
              </a:ext>
            </a:extLst>
          </p:cNvPr>
          <p:cNvSpPr txBox="1"/>
          <p:nvPr/>
        </p:nvSpPr>
        <p:spPr>
          <a:xfrm>
            <a:off x="4480509" y="6571764"/>
            <a:ext cx="3349865" cy="369332"/>
          </a:xfrm>
          <a:prstGeom prst="rect">
            <a:avLst/>
          </a:prstGeom>
          <a:noFill/>
        </p:spPr>
        <p:txBody>
          <a:bodyPr wrap="square" rtlCol="0">
            <a:spAutoFit/>
          </a:bodyPr>
          <a:lstStyle/>
          <a:p>
            <a:r>
              <a:rPr lang="en-GB" dirty="0"/>
              <a:t>Israel (Weizmann Institute) 2022</a:t>
            </a:r>
          </a:p>
        </p:txBody>
      </p:sp>
      <p:sp>
        <p:nvSpPr>
          <p:cNvPr id="11" name="CuadroTexto 10">
            <a:extLst>
              <a:ext uri="{FF2B5EF4-FFF2-40B4-BE49-F238E27FC236}">
                <a16:creationId xmlns:a16="http://schemas.microsoft.com/office/drawing/2014/main" id="{EF338682-6BC2-B444-BAB7-ECC53ABEE52A}"/>
              </a:ext>
            </a:extLst>
          </p:cNvPr>
          <p:cNvSpPr txBox="1"/>
          <p:nvPr/>
        </p:nvSpPr>
        <p:spPr>
          <a:xfrm>
            <a:off x="9445375" y="6571764"/>
            <a:ext cx="1869897" cy="369332"/>
          </a:xfrm>
          <a:prstGeom prst="rect">
            <a:avLst/>
          </a:prstGeom>
          <a:noFill/>
        </p:spPr>
        <p:txBody>
          <a:bodyPr wrap="square" rtlCol="0">
            <a:spAutoFit/>
          </a:bodyPr>
          <a:lstStyle/>
          <a:p>
            <a:r>
              <a:rPr lang="en-GB" dirty="0" err="1"/>
              <a:t>Suiza</a:t>
            </a:r>
            <a:r>
              <a:rPr lang="en-GB" dirty="0"/>
              <a:t> (PSI) 2024</a:t>
            </a:r>
          </a:p>
        </p:txBody>
      </p:sp>
      <p:sp>
        <p:nvSpPr>
          <p:cNvPr id="12" name="CuadroTexto 11">
            <a:extLst>
              <a:ext uri="{FF2B5EF4-FFF2-40B4-BE49-F238E27FC236}">
                <a16:creationId xmlns:a16="http://schemas.microsoft.com/office/drawing/2014/main" id="{475E3F57-AE0B-B949-8756-DF83C9845B0D}"/>
              </a:ext>
            </a:extLst>
          </p:cNvPr>
          <p:cNvSpPr txBox="1"/>
          <p:nvPr/>
        </p:nvSpPr>
        <p:spPr>
          <a:xfrm>
            <a:off x="89043" y="763961"/>
            <a:ext cx="12102958" cy="5078313"/>
          </a:xfrm>
          <a:prstGeom prst="rect">
            <a:avLst/>
          </a:prstGeom>
          <a:noFill/>
        </p:spPr>
        <p:txBody>
          <a:bodyPr wrap="square" rtlCol="0">
            <a:spAutoFit/>
          </a:bodyPr>
          <a:lstStyle/>
          <a:p>
            <a:pPr marL="285750" indent="-285750">
              <a:buFont typeface="Arial" panose="020B0604020202020204" pitchFamily="34" charset="0"/>
              <a:buChar char="•"/>
            </a:pPr>
            <a:r>
              <a:rPr lang="es-ES" dirty="0" err="1">
                <a:solidFill>
                  <a:srgbClr val="0070C0"/>
                </a:solidFill>
              </a:rPr>
              <a:t>The</a:t>
            </a:r>
            <a:r>
              <a:rPr lang="es-ES" dirty="0">
                <a:solidFill>
                  <a:srgbClr val="0070C0"/>
                </a:solidFill>
              </a:rPr>
              <a:t> </a:t>
            </a:r>
            <a:r>
              <a:rPr lang="es-ES" dirty="0" err="1">
                <a:solidFill>
                  <a:srgbClr val="0070C0"/>
                </a:solidFill>
              </a:rPr>
              <a:t>Restricted</a:t>
            </a:r>
            <a:r>
              <a:rPr lang="es-ES" dirty="0">
                <a:solidFill>
                  <a:srgbClr val="0070C0"/>
                </a:solidFill>
              </a:rPr>
              <a:t> ECFA </a:t>
            </a:r>
            <a:r>
              <a:rPr lang="es-ES" dirty="0" err="1">
                <a:solidFill>
                  <a:srgbClr val="0070C0"/>
                </a:solidFill>
              </a:rPr>
              <a:t>is</a:t>
            </a:r>
            <a:r>
              <a:rPr lang="es-ES" dirty="0">
                <a:solidFill>
                  <a:srgbClr val="0070C0"/>
                </a:solidFill>
              </a:rPr>
              <a:t> </a:t>
            </a:r>
            <a:r>
              <a:rPr lang="es-ES" dirty="0" err="1">
                <a:solidFill>
                  <a:srgbClr val="0070C0"/>
                </a:solidFill>
              </a:rPr>
              <a:t>composed</a:t>
            </a:r>
            <a:r>
              <a:rPr lang="es-ES" dirty="0">
                <a:solidFill>
                  <a:srgbClr val="0070C0"/>
                </a:solidFill>
              </a:rPr>
              <a:t> </a:t>
            </a:r>
            <a:r>
              <a:rPr lang="es-ES" dirty="0" err="1">
                <a:solidFill>
                  <a:srgbClr val="0070C0"/>
                </a:solidFill>
              </a:rPr>
              <a:t>of</a:t>
            </a:r>
            <a:r>
              <a:rPr lang="es-ES" dirty="0">
                <a:solidFill>
                  <a:srgbClr val="0070C0"/>
                </a:solidFill>
              </a:rPr>
              <a:t> </a:t>
            </a:r>
            <a:r>
              <a:rPr lang="es-ES" dirty="0" err="1">
                <a:solidFill>
                  <a:srgbClr val="0070C0"/>
                </a:solidFill>
              </a:rPr>
              <a:t>one</a:t>
            </a:r>
            <a:r>
              <a:rPr lang="es-ES" dirty="0">
                <a:solidFill>
                  <a:srgbClr val="0070C0"/>
                </a:solidFill>
              </a:rPr>
              <a:t> </a:t>
            </a:r>
            <a:r>
              <a:rPr lang="es-ES" dirty="0" err="1">
                <a:solidFill>
                  <a:srgbClr val="0070C0"/>
                </a:solidFill>
              </a:rPr>
              <a:t>member</a:t>
            </a:r>
            <a:r>
              <a:rPr lang="es-ES" dirty="0">
                <a:solidFill>
                  <a:srgbClr val="0070C0"/>
                </a:solidFill>
              </a:rPr>
              <a:t> per country, </a:t>
            </a:r>
            <a:r>
              <a:rPr lang="es-ES" dirty="0" err="1">
                <a:solidFill>
                  <a:srgbClr val="0070C0"/>
                </a:solidFill>
              </a:rPr>
              <a:t>with</a:t>
            </a:r>
            <a:r>
              <a:rPr lang="es-ES" dirty="0">
                <a:solidFill>
                  <a:srgbClr val="0070C0"/>
                </a:solidFill>
              </a:rPr>
              <a:t> a </a:t>
            </a:r>
            <a:r>
              <a:rPr lang="es-ES" dirty="0" err="1">
                <a:solidFill>
                  <a:srgbClr val="0070C0"/>
                </a:solidFill>
              </a:rPr>
              <a:t>maximum</a:t>
            </a:r>
            <a:r>
              <a:rPr lang="es-ES" dirty="0">
                <a:solidFill>
                  <a:srgbClr val="0070C0"/>
                </a:solidFill>
              </a:rPr>
              <a:t> </a:t>
            </a:r>
            <a:r>
              <a:rPr lang="es-ES" dirty="0" err="1">
                <a:solidFill>
                  <a:srgbClr val="0070C0"/>
                </a:solidFill>
              </a:rPr>
              <a:t>of</a:t>
            </a:r>
            <a:r>
              <a:rPr lang="es-ES" dirty="0">
                <a:solidFill>
                  <a:srgbClr val="0070C0"/>
                </a:solidFill>
              </a:rPr>
              <a:t> </a:t>
            </a:r>
            <a:r>
              <a:rPr lang="es-ES" dirty="0" err="1">
                <a:solidFill>
                  <a:srgbClr val="0070C0"/>
                </a:solidFill>
              </a:rPr>
              <a:t>two</a:t>
            </a:r>
            <a:r>
              <a:rPr lang="es-ES" dirty="0">
                <a:solidFill>
                  <a:srgbClr val="0070C0"/>
                </a:solidFill>
              </a:rPr>
              <a:t> </a:t>
            </a:r>
            <a:r>
              <a:rPr lang="es-ES" dirty="0" err="1">
                <a:solidFill>
                  <a:srgbClr val="0070C0"/>
                </a:solidFill>
              </a:rPr>
              <a:t>three-year</a:t>
            </a:r>
            <a:r>
              <a:rPr lang="es-ES" dirty="0">
                <a:solidFill>
                  <a:srgbClr val="0070C0"/>
                </a:solidFill>
              </a:rPr>
              <a:t> </a:t>
            </a:r>
            <a:r>
              <a:rPr lang="es-ES" dirty="0" err="1">
                <a:solidFill>
                  <a:srgbClr val="0070C0"/>
                </a:solidFill>
              </a:rPr>
              <a:t>terms</a:t>
            </a:r>
            <a:r>
              <a:rPr lang="es-ES" dirty="0">
                <a:solidFill>
                  <a:srgbClr val="0070C0"/>
                </a:solidFill>
              </a:rPr>
              <a:t>. </a:t>
            </a:r>
            <a:r>
              <a:rPr lang="es-ES" dirty="0" err="1">
                <a:solidFill>
                  <a:srgbClr val="0070C0"/>
                </a:solidFill>
              </a:rPr>
              <a:t>The</a:t>
            </a:r>
            <a:r>
              <a:rPr lang="es-ES" dirty="0">
                <a:solidFill>
                  <a:srgbClr val="0070C0"/>
                </a:solidFill>
              </a:rPr>
              <a:t> RECFA </a:t>
            </a:r>
            <a:r>
              <a:rPr lang="es-ES" dirty="0" err="1">
                <a:solidFill>
                  <a:srgbClr val="0070C0"/>
                </a:solidFill>
              </a:rPr>
              <a:t>assists</a:t>
            </a:r>
            <a:r>
              <a:rPr lang="es-ES" dirty="0">
                <a:solidFill>
                  <a:srgbClr val="0070C0"/>
                </a:solidFill>
              </a:rPr>
              <a:t> and </a:t>
            </a:r>
            <a:r>
              <a:rPr lang="es-ES" dirty="0" err="1">
                <a:solidFill>
                  <a:srgbClr val="0070C0"/>
                </a:solidFill>
              </a:rPr>
              <a:t>advises</a:t>
            </a:r>
            <a:r>
              <a:rPr lang="es-ES" dirty="0">
                <a:solidFill>
                  <a:srgbClr val="0070C0"/>
                </a:solidFill>
              </a:rPr>
              <a:t> </a:t>
            </a:r>
            <a:r>
              <a:rPr lang="es-ES" dirty="0" err="1">
                <a:solidFill>
                  <a:srgbClr val="0070C0"/>
                </a:solidFill>
              </a:rPr>
              <a:t>the</a:t>
            </a:r>
            <a:r>
              <a:rPr lang="es-ES" dirty="0">
                <a:solidFill>
                  <a:srgbClr val="0070C0"/>
                </a:solidFill>
              </a:rPr>
              <a:t> </a:t>
            </a:r>
            <a:r>
              <a:rPr lang="es-ES" dirty="0" err="1">
                <a:solidFill>
                  <a:srgbClr val="0070C0"/>
                </a:solidFill>
              </a:rPr>
              <a:t>President</a:t>
            </a:r>
            <a:r>
              <a:rPr lang="es-ES" dirty="0">
                <a:solidFill>
                  <a:srgbClr val="0070C0"/>
                </a:solidFill>
              </a:rPr>
              <a:t> and </a:t>
            </a:r>
            <a:r>
              <a:rPr lang="es-ES" dirty="0" err="1">
                <a:solidFill>
                  <a:srgbClr val="0070C0"/>
                </a:solidFill>
              </a:rPr>
              <a:t>Secretary</a:t>
            </a:r>
            <a:r>
              <a:rPr lang="es-ES" dirty="0">
                <a:solidFill>
                  <a:srgbClr val="0070C0"/>
                </a:solidFill>
              </a:rPr>
              <a:t> </a:t>
            </a:r>
            <a:r>
              <a:rPr lang="es-ES" dirty="0" err="1">
                <a:solidFill>
                  <a:srgbClr val="0070C0"/>
                </a:solidFill>
              </a:rPr>
              <a:t>on</a:t>
            </a:r>
            <a:r>
              <a:rPr lang="es-ES" dirty="0">
                <a:solidFill>
                  <a:srgbClr val="0070C0"/>
                </a:solidFill>
              </a:rPr>
              <a:t> </a:t>
            </a:r>
            <a:r>
              <a:rPr lang="es-ES" dirty="0" err="1">
                <a:solidFill>
                  <a:srgbClr val="0070C0"/>
                </a:solidFill>
              </a:rPr>
              <a:t>the</a:t>
            </a:r>
            <a:r>
              <a:rPr lang="es-ES" dirty="0">
                <a:solidFill>
                  <a:srgbClr val="0070C0"/>
                </a:solidFill>
              </a:rPr>
              <a:t> </a:t>
            </a:r>
            <a:r>
              <a:rPr lang="es-ES" dirty="0" err="1">
                <a:solidFill>
                  <a:srgbClr val="0070C0"/>
                </a:solidFill>
              </a:rPr>
              <a:t>ongoing</a:t>
            </a:r>
            <a:r>
              <a:rPr lang="es-ES" dirty="0">
                <a:solidFill>
                  <a:srgbClr val="0070C0"/>
                </a:solidFill>
              </a:rPr>
              <a:t> </a:t>
            </a:r>
            <a:r>
              <a:rPr lang="es-ES" dirty="0" err="1">
                <a:solidFill>
                  <a:srgbClr val="0070C0"/>
                </a:solidFill>
              </a:rPr>
              <a:t>functioning</a:t>
            </a:r>
            <a:r>
              <a:rPr lang="es-ES" dirty="0">
                <a:solidFill>
                  <a:srgbClr val="0070C0"/>
                </a:solidFill>
              </a:rPr>
              <a:t> </a:t>
            </a:r>
            <a:r>
              <a:rPr lang="es-ES" dirty="0" err="1">
                <a:solidFill>
                  <a:srgbClr val="0070C0"/>
                </a:solidFill>
              </a:rPr>
              <a:t>of</a:t>
            </a:r>
            <a:r>
              <a:rPr lang="es-ES" dirty="0">
                <a:solidFill>
                  <a:srgbClr val="0070C0"/>
                </a:solidFill>
              </a:rPr>
              <a:t> </a:t>
            </a:r>
            <a:r>
              <a:rPr lang="es-ES" dirty="0" err="1">
                <a:solidFill>
                  <a:srgbClr val="0070C0"/>
                </a:solidFill>
              </a:rPr>
              <a:t>the</a:t>
            </a:r>
            <a:r>
              <a:rPr lang="es-ES" dirty="0">
                <a:solidFill>
                  <a:srgbClr val="0070C0"/>
                </a:solidFill>
              </a:rPr>
              <a:t> ECFA and </a:t>
            </a:r>
            <a:r>
              <a:rPr lang="es-ES" dirty="0" err="1">
                <a:solidFill>
                  <a:srgbClr val="0070C0"/>
                </a:solidFill>
              </a:rPr>
              <a:t>acts</a:t>
            </a:r>
            <a:r>
              <a:rPr lang="es-ES" dirty="0">
                <a:solidFill>
                  <a:srgbClr val="0070C0"/>
                </a:solidFill>
              </a:rPr>
              <a:t> as a </a:t>
            </a:r>
            <a:r>
              <a:rPr lang="es-ES" dirty="0" err="1">
                <a:solidFill>
                  <a:srgbClr val="0070C0"/>
                </a:solidFill>
              </a:rPr>
              <a:t>communication</a:t>
            </a:r>
            <a:r>
              <a:rPr lang="es-ES" dirty="0">
                <a:solidFill>
                  <a:srgbClr val="0070C0"/>
                </a:solidFill>
              </a:rPr>
              <a:t> </a:t>
            </a:r>
            <a:r>
              <a:rPr lang="es-ES" dirty="0" err="1">
                <a:solidFill>
                  <a:srgbClr val="0070C0"/>
                </a:solidFill>
              </a:rPr>
              <a:t>channel</a:t>
            </a:r>
            <a:r>
              <a:rPr lang="es-ES" dirty="0">
                <a:solidFill>
                  <a:srgbClr val="0070C0"/>
                </a:solidFill>
              </a:rPr>
              <a:t> </a:t>
            </a:r>
            <a:r>
              <a:rPr lang="es-ES" dirty="0" err="1">
                <a:solidFill>
                  <a:srgbClr val="0070C0"/>
                </a:solidFill>
              </a:rPr>
              <a:t>for</a:t>
            </a:r>
            <a:r>
              <a:rPr lang="es-ES" dirty="0">
                <a:solidFill>
                  <a:srgbClr val="0070C0"/>
                </a:solidFill>
              </a:rPr>
              <a:t> </a:t>
            </a:r>
            <a:r>
              <a:rPr lang="es-ES" dirty="0" err="1">
                <a:solidFill>
                  <a:srgbClr val="0070C0"/>
                </a:solidFill>
              </a:rPr>
              <a:t>each</a:t>
            </a:r>
            <a:r>
              <a:rPr lang="es-ES" dirty="0">
                <a:solidFill>
                  <a:srgbClr val="0070C0"/>
                </a:solidFill>
              </a:rPr>
              <a:t> </a:t>
            </a:r>
            <a:r>
              <a:rPr lang="es-ES" dirty="0" err="1">
                <a:solidFill>
                  <a:srgbClr val="0070C0"/>
                </a:solidFill>
              </a:rPr>
              <a:t>participating</a:t>
            </a:r>
            <a:r>
              <a:rPr lang="es-ES" dirty="0">
                <a:solidFill>
                  <a:srgbClr val="0070C0"/>
                </a:solidFill>
              </a:rPr>
              <a:t> country, </a:t>
            </a:r>
            <a:r>
              <a:rPr lang="es-ES" dirty="0" err="1">
                <a:solidFill>
                  <a:srgbClr val="0070C0"/>
                </a:solidFill>
              </a:rPr>
              <a:t>its</a:t>
            </a:r>
            <a:r>
              <a:rPr lang="es-ES" dirty="0">
                <a:solidFill>
                  <a:srgbClr val="0070C0"/>
                </a:solidFill>
              </a:rPr>
              <a:t> </a:t>
            </a:r>
            <a:r>
              <a:rPr lang="es-ES" dirty="0" err="1">
                <a:solidFill>
                  <a:srgbClr val="0070C0"/>
                </a:solidFill>
              </a:rPr>
              <a:t>physical</a:t>
            </a:r>
            <a:r>
              <a:rPr lang="es-ES" dirty="0">
                <a:solidFill>
                  <a:srgbClr val="0070C0"/>
                </a:solidFill>
              </a:rPr>
              <a:t> </a:t>
            </a:r>
            <a:r>
              <a:rPr lang="es-ES" dirty="0" err="1">
                <a:solidFill>
                  <a:srgbClr val="0070C0"/>
                </a:solidFill>
              </a:rPr>
              <a:t>community</a:t>
            </a:r>
            <a:r>
              <a:rPr lang="es-ES" dirty="0">
                <a:solidFill>
                  <a:srgbClr val="0070C0"/>
                </a:solidFill>
              </a:rPr>
              <a:t>, and </a:t>
            </a:r>
            <a:r>
              <a:rPr lang="es-ES" dirty="0" err="1">
                <a:solidFill>
                  <a:srgbClr val="0070C0"/>
                </a:solidFill>
              </a:rPr>
              <a:t>national</a:t>
            </a:r>
            <a:r>
              <a:rPr lang="es-ES" dirty="0">
                <a:solidFill>
                  <a:srgbClr val="0070C0"/>
                </a:solidFill>
              </a:rPr>
              <a:t> </a:t>
            </a:r>
            <a:r>
              <a:rPr lang="es-ES" dirty="0" err="1">
                <a:solidFill>
                  <a:srgbClr val="0070C0"/>
                </a:solidFill>
              </a:rPr>
              <a:t>institutes</a:t>
            </a:r>
            <a:r>
              <a:rPr lang="es-ES" dirty="0">
                <a:solidFill>
                  <a:srgbClr val="0070C0"/>
                </a:solidFill>
              </a:rPr>
              <a:t> and </a:t>
            </a:r>
            <a:r>
              <a:rPr lang="es-ES" dirty="0" err="1">
                <a:solidFill>
                  <a:srgbClr val="0070C0"/>
                </a:solidFill>
              </a:rPr>
              <a:t>authorities</a:t>
            </a:r>
            <a:r>
              <a:rPr lang="es-ES" dirty="0">
                <a:solidFill>
                  <a:srgbClr val="0070C0"/>
                </a:solidFill>
              </a:rPr>
              <a:t>.</a:t>
            </a:r>
          </a:p>
          <a:p>
            <a:pPr marL="285750" indent="-285750">
              <a:buFont typeface="Arial" panose="020B0604020202020204" pitchFamily="34" charset="0"/>
              <a:buChar char="•"/>
            </a:pPr>
            <a:endParaRPr lang="es-ES" dirty="0">
              <a:solidFill>
                <a:srgbClr val="333333"/>
              </a:solidFill>
              <a:latin typeface="sourcesans-regular"/>
            </a:endParaRPr>
          </a:p>
          <a:p>
            <a:pPr marL="285750" indent="-285750">
              <a:buFont typeface="Arial" panose="020B0604020202020204" pitchFamily="34" charset="0"/>
              <a:buChar char="•"/>
            </a:pPr>
            <a:r>
              <a:rPr lang="es-ES" dirty="0" err="1"/>
              <a:t>It</a:t>
            </a:r>
            <a:r>
              <a:rPr lang="es-ES" dirty="0"/>
              <a:t> </a:t>
            </a:r>
            <a:r>
              <a:rPr lang="es-ES" dirty="0" err="1"/>
              <a:t>was</a:t>
            </a:r>
            <a:r>
              <a:rPr lang="es-ES" dirty="0"/>
              <a:t> </a:t>
            </a:r>
            <a:r>
              <a:rPr lang="es-ES" dirty="0" err="1"/>
              <a:t>founded</a:t>
            </a:r>
            <a:r>
              <a:rPr lang="es-ES" dirty="0"/>
              <a:t> in 1963 and </a:t>
            </a:r>
            <a:r>
              <a:rPr lang="es-ES" dirty="0" err="1"/>
              <a:t>makes</a:t>
            </a:r>
            <a:r>
              <a:rPr lang="es-ES" dirty="0"/>
              <a:t> </a:t>
            </a:r>
            <a:r>
              <a:rPr lang="es-ES" dirty="0" err="1"/>
              <a:t>recommendations</a:t>
            </a:r>
            <a:r>
              <a:rPr lang="es-ES" dirty="0"/>
              <a:t> </a:t>
            </a:r>
            <a:r>
              <a:rPr lang="es-ES" dirty="0" err="1"/>
              <a:t>to</a:t>
            </a:r>
            <a:r>
              <a:rPr lang="es-ES" dirty="0"/>
              <a:t> CERN and </a:t>
            </a:r>
            <a:r>
              <a:rPr lang="es-ES" dirty="0" err="1"/>
              <a:t>external</a:t>
            </a:r>
            <a:r>
              <a:rPr lang="es-ES" dirty="0"/>
              <a:t> </a:t>
            </a:r>
            <a:r>
              <a:rPr lang="es-ES" dirty="0" err="1"/>
              <a:t>organizations</a:t>
            </a:r>
            <a:r>
              <a:rPr lang="es-ES" dirty="0"/>
              <a:t>.</a:t>
            </a:r>
          </a:p>
          <a:p>
            <a:pPr marL="285750" indent="-285750">
              <a:buFont typeface="Arial" panose="020B0604020202020204" pitchFamily="34" charset="0"/>
              <a:buChar char="•"/>
            </a:pPr>
            <a:endParaRPr lang="es-ES" dirty="0">
              <a:solidFill>
                <a:srgbClr val="333333"/>
              </a:solidFill>
              <a:latin typeface="sourcesans-regular"/>
            </a:endParaRPr>
          </a:p>
          <a:p>
            <a:pPr marL="285750" indent="-285750" algn="l">
              <a:buFont typeface="Arial" panose="020B0604020202020204" pitchFamily="34" charset="0"/>
              <a:buChar char="•"/>
            </a:pPr>
            <a:r>
              <a:rPr lang="es-ES" dirty="0" err="1">
                <a:solidFill>
                  <a:srgbClr val="0070C0"/>
                </a:solidFill>
                <a:effectLst/>
              </a:rPr>
              <a:t>Since</a:t>
            </a:r>
            <a:r>
              <a:rPr lang="es-ES" dirty="0">
                <a:solidFill>
                  <a:srgbClr val="0070C0"/>
                </a:solidFill>
                <a:effectLst/>
              </a:rPr>
              <a:t> 2021 </a:t>
            </a:r>
            <a:r>
              <a:rPr lang="es-ES" dirty="0" err="1">
                <a:solidFill>
                  <a:srgbClr val="0070C0"/>
                </a:solidFill>
                <a:effectLst/>
              </a:rPr>
              <a:t>we</a:t>
            </a:r>
            <a:r>
              <a:rPr lang="es-ES" dirty="0">
                <a:solidFill>
                  <a:srgbClr val="0070C0"/>
                </a:solidFill>
                <a:effectLst/>
              </a:rPr>
              <a:t> </a:t>
            </a:r>
            <a:r>
              <a:rPr lang="es-ES" dirty="0" err="1">
                <a:solidFill>
                  <a:srgbClr val="0070C0"/>
                </a:solidFill>
                <a:effectLst/>
              </a:rPr>
              <a:t>have</a:t>
            </a:r>
            <a:r>
              <a:rPr lang="es-ES" dirty="0">
                <a:solidFill>
                  <a:srgbClr val="0070C0"/>
                </a:solidFill>
                <a:effectLst/>
              </a:rPr>
              <a:t> </a:t>
            </a:r>
            <a:r>
              <a:rPr lang="es-ES" dirty="0" err="1">
                <a:solidFill>
                  <a:srgbClr val="0070C0"/>
                </a:solidFill>
                <a:effectLst/>
              </a:rPr>
              <a:t>visited</a:t>
            </a:r>
            <a:r>
              <a:rPr lang="es-ES" dirty="0">
                <a:solidFill>
                  <a:srgbClr val="0070C0"/>
                </a:solidFill>
                <a:effectLst/>
              </a:rPr>
              <a:t> France (2021), </a:t>
            </a:r>
            <a:r>
              <a:rPr lang="es-ES" dirty="0" err="1">
                <a:solidFill>
                  <a:srgbClr val="0070C0"/>
                </a:solidFill>
                <a:effectLst/>
              </a:rPr>
              <a:t>Italy</a:t>
            </a:r>
            <a:r>
              <a:rPr lang="es-ES" dirty="0">
                <a:solidFill>
                  <a:srgbClr val="0070C0"/>
                </a:solidFill>
                <a:effectLst/>
              </a:rPr>
              <a:t>, </a:t>
            </a:r>
            <a:r>
              <a:rPr lang="es-ES" dirty="0" err="1">
                <a:solidFill>
                  <a:srgbClr val="0070C0"/>
                </a:solidFill>
                <a:effectLst/>
              </a:rPr>
              <a:t>Germany</a:t>
            </a:r>
            <a:r>
              <a:rPr lang="es-ES" dirty="0">
                <a:solidFill>
                  <a:srgbClr val="0070C0"/>
                </a:solidFill>
                <a:effectLst/>
              </a:rPr>
              <a:t>, </a:t>
            </a:r>
            <a:r>
              <a:rPr lang="es-ES" dirty="0" err="1">
                <a:solidFill>
                  <a:srgbClr val="0070C0"/>
                </a:solidFill>
                <a:effectLst/>
              </a:rPr>
              <a:t>Denmark</a:t>
            </a:r>
            <a:r>
              <a:rPr lang="es-ES" dirty="0">
                <a:solidFill>
                  <a:srgbClr val="0070C0"/>
                </a:solidFill>
                <a:effectLst/>
              </a:rPr>
              <a:t>, </a:t>
            </a:r>
            <a:r>
              <a:rPr lang="es-ES" dirty="0" err="1">
                <a:solidFill>
                  <a:srgbClr val="0070C0"/>
                </a:solidFill>
                <a:effectLst/>
              </a:rPr>
              <a:t>Hungary</a:t>
            </a:r>
            <a:r>
              <a:rPr lang="es-ES" dirty="0">
                <a:solidFill>
                  <a:srgbClr val="0070C0"/>
                </a:solidFill>
                <a:effectLst/>
              </a:rPr>
              <a:t> and Israel (2022), </a:t>
            </a:r>
            <a:r>
              <a:rPr lang="es-ES" dirty="0" err="1">
                <a:solidFill>
                  <a:srgbClr val="0070C0"/>
                </a:solidFill>
                <a:effectLst/>
              </a:rPr>
              <a:t>the</a:t>
            </a:r>
            <a:r>
              <a:rPr lang="es-ES" dirty="0">
                <a:solidFill>
                  <a:srgbClr val="0070C0"/>
                </a:solidFill>
                <a:effectLst/>
              </a:rPr>
              <a:t> </a:t>
            </a:r>
            <a:r>
              <a:rPr lang="es-ES" dirty="0" err="1">
                <a:solidFill>
                  <a:srgbClr val="0070C0"/>
                </a:solidFill>
                <a:effectLst/>
              </a:rPr>
              <a:t>Czech</a:t>
            </a:r>
            <a:r>
              <a:rPr lang="es-ES" dirty="0">
                <a:solidFill>
                  <a:srgbClr val="0070C0"/>
                </a:solidFill>
                <a:effectLst/>
              </a:rPr>
              <a:t> </a:t>
            </a:r>
            <a:r>
              <a:rPr lang="es-ES" dirty="0" err="1">
                <a:solidFill>
                  <a:srgbClr val="0070C0"/>
                </a:solidFill>
                <a:effectLst/>
              </a:rPr>
              <a:t>Republic</a:t>
            </a:r>
            <a:r>
              <a:rPr lang="es-ES" dirty="0">
                <a:solidFill>
                  <a:srgbClr val="0070C0"/>
                </a:solidFill>
                <a:effectLst/>
              </a:rPr>
              <a:t>, </a:t>
            </a:r>
            <a:r>
              <a:rPr lang="es-ES" dirty="0" err="1">
                <a:solidFill>
                  <a:srgbClr val="0070C0"/>
                </a:solidFill>
                <a:effectLst/>
              </a:rPr>
              <a:t>Norway</a:t>
            </a:r>
            <a:r>
              <a:rPr lang="es-ES" dirty="0">
                <a:solidFill>
                  <a:srgbClr val="0070C0"/>
                </a:solidFill>
                <a:effectLst/>
              </a:rPr>
              <a:t>, Portugal and </a:t>
            </a:r>
            <a:r>
              <a:rPr lang="es-ES" dirty="0" err="1">
                <a:solidFill>
                  <a:srgbClr val="0070C0"/>
                </a:solidFill>
                <a:effectLst/>
              </a:rPr>
              <a:t>Greece</a:t>
            </a:r>
            <a:r>
              <a:rPr lang="es-ES" dirty="0">
                <a:solidFill>
                  <a:srgbClr val="0070C0"/>
                </a:solidFill>
                <a:effectLst/>
              </a:rPr>
              <a:t> (2023) and </a:t>
            </a:r>
            <a:r>
              <a:rPr lang="es-ES" dirty="0" err="1">
                <a:solidFill>
                  <a:srgbClr val="0070C0"/>
                </a:solidFill>
                <a:effectLst/>
              </a:rPr>
              <a:t>Switzerland</a:t>
            </a:r>
            <a:r>
              <a:rPr lang="es-ES" dirty="0">
                <a:solidFill>
                  <a:srgbClr val="0070C0"/>
                </a:solidFill>
                <a:effectLst/>
              </a:rPr>
              <a:t> –PSI-, </a:t>
            </a:r>
            <a:r>
              <a:rPr lang="es-ES" dirty="0" err="1">
                <a:solidFill>
                  <a:srgbClr val="0070C0"/>
                </a:solidFill>
                <a:effectLst/>
              </a:rPr>
              <a:t>Sweden</a:t>
            </a:r>
            <a:r>
              <a:rPr lang="es-ES" dirty="0">
                <a:solidFill>
                  <a:srgbClr val="0070C0"/>
                </a:solidFill>
                <a:effectLst/>
              </a:rPr>
              <a:t>, </a:t>
            </a:r>
            <a:r>
              <a:rPr lang="es-ES" dirty="0" err="1">
                <a:solidFill>
                  <a:srgbClr val="0070C0"/>
                </a:solidFill>
                <a:effectLst/>
              </a:rPr>
              <a:t>the</a:t>
            </a:r>
            <a:r>
              <a:rPr lang="es-ES" dirty="0">
                <a:solidFill>
                  <a:srgbClr val="0070C0"/>
                </a:solidFill>
                <a:effectLst/>
              </a:rPr>
              <a:t> </a:t>
            </a:r>
            <a:r>
              <a:rPr lang="es-ES" dirty="0" err="1">
                <a:solidFill>
                  <a:srgbClr val="0070C0"/>
                </a:solidFill>
                <a:effectLst/>
              </a:rPr>
              <a:t>United</a:t>
            </a:r>
            <a:r>
              <a:rPr lang="es-ES" dirty="0">
                <a:solidFill>
                  <a:srgbClr val="0070C0"/>
                </a:solidFill>
                <a:effectLst/>
              </a:rPr>
              <a:t> </a:t>
            </a:r>
            <a:r>
              <a:rPr lang="es-ES" dirty="0" err="1">
                <a:solidFill>
                  <a:srgbClr val="0070C0"/>
                </a:solidFill>
                <a:effectLst/>
              </a:rPr>
              <a:t>Kingdom</a:t>
            </a:r>
            <a:r>
              <a:rPr lang="es-ES" dirty="0">
                <a:solidFill>
                  <a:srgbClr val="0070C0"/>
                </a:solidFill>
                <a:effectLst/>
              </a:rPr>
              <a:t> and Serbia (2024), Bulgaria, </a:t>
            </a:r>
            <a:r>
              <a:rPr lang="es-ES" dirty="0" err="1">
                <a:solidFill>
                  <a:srgbClr val="0070C0"/>
                </a:solidFill>
                <a:effectLst/>
              </a:rPr>
              <a:t>Finland</a:t>
            </a:r>
            <a:r>
              <a:rPr lang="es-ES" dirty="0">
                <a:solidFill>
                  <a:srgbClr val="0070C0"/>
                </a:solidFill>
                <a:effectLst/>
              </a:rPr>
              <a:t>, </a:t>
            </a:r>
            <a:r>
              <a:rPr lang="es-ES" dirty="0" err="1">
                <a:solidFill>
                  <a:srgbClr val="0070C0"/>
                </a:solidFill>
                <a:effectLst/>
              </a:rPr>
              <a:t>Belgium</a:t>
            </a:r>
            <a:r>
              <a:rPr lang="es-ES" dirty="0">
                <a:solidFill>
                  <a:srgbClr val="0070C0"/>
                </a:solidFill>
                <a:effectLst/>
              </a:rPr>
              <a:t> and </a:t>
            </a:r>
            <a:r>
              <a:rPr lang="es-ES" dirty="0" err="1">
                <a:solidFill>
                  <a:srgbClr val="0070C0"/>
                </a:solidFill>
                <a:effectLst/>
              </a:rPr>
              <a:t>Türkiye</a:t>
            </a:r>
            <a:r>
              <a:rPr lang="es-ES" dirty="0">
                <a:solidFill>
                  <a:srgbClr val="0070C0"/>
                </a:solidFill>
                <a:effectLst/>
              </a:rPr>
              <a:t> (2025)</a:t>
            </a:r>
          </a:p>
          <a:p>
            <a:pPr marL="285750" indent="-285750" algn="l">
              <a:buFont typeface="Arial" panose="020B0604020202020204" pitchFamily="34" charset="0"/>
              <a:buChar char="•"/>
            </a:pPr>
            <a:endParaRPr lang="es-ES" dirty="0">
              <a:solidFill>
                <a:srgbClr val="0070C0"/>
              </a:solidFill>
              <a:effectLst/>
            </a:endParaRPr>
          </a:p>
          <a:p>
            <a:pPr marL="285750" indent="-285750" algn="l">
              <a:buFont typeface="Arial" panose="020B0604020202020204" pitchFamily="34" charset="0"/>
              <a:buChar char="•"/>
            </a:pPr>
            <a:r>
              <a:rPr lang="es-ES" b="1" dirty="0"/>
              <a:t>RECFA </a:t>
            </a:r>
            <a:r>
              <a:rPr lang="es-ES" b="1" dirty="0" err="1"/>
              <a:t>is</a:t>
            </a:r>
            <a:r>
              <a:rPr lang="es-ES" b="1" dirty="0"/>
              <a:t> </a:t>
            </a:r>
            <a:r>
              <a:rPr lang="es-ES" b="1" dirty="0" err="1"/>
              <a:t>one</a:t>
            </a:r>
            <a:r>
              <a:rPr lang="es-ES" b="1" dirty="0"/>
              <a:t> </a:t>
            </a:r>
            <a:r>
              <a:rPr lang="es-ES" b="1" dirty="0" err="1"/>
              <a:t>of</a:t>
            </a:r>
            <a:r>
              <a:rPr lang="es-ES" b="1" dirty="0"/>
              <a:t> </a:t>
            </a:r>
            <a:r>
              <a:rPr lang="es-ES" b="1" dirty="0" err="1"/>
              <a:t>those</a:t>
            </a:r>
            <a:r>
              <a:rPr lang="es-ES" b="1" dirty="0"/>
              <a:t> </a:t>
            </a:r>
            <a:r>
              <a:rPr lang="es-ES" b="1" dirty="0" err="1"/>
              <a:t>responsible</a:t>
            </a:r>
            <a:r>
              <a:rPr lang="es-ES" b="1" dirty="0"/>
              <a:t> </a:t>
            </a:r>
            <a:r>
              <a:rPr lang="es-ES" b="1" dirty="0" err="1"/>
              <a:t>for</a:t>
            </a:r>
            <a:r>
              <a:rPr lang="es-ES" b="1" dirty="0"/>
              <a:t> </a:t>
            </a:r>
            <a:r>
              <a:rPr lang="es-ES" b="1" dirty="0" err="1"/>
              <a:t>the</a:t>
            </a:r>
            <a:r>
              <a:rPr lang="es-ES" b="1" dirty="0"/>
              <a:t> </a:t>
            </a:r>
            <a:r>
              <a:rPr lang="es-ES" b="1" dirty="0" err="1"/>
              <a:t>process</a:t>
            </a:r>
            <a:r>
              <a:rPr lang="es-ES" b="1" dirty="0"/>
              <a:t> </a:t>
            </a:r>
            <a:r>
              <a:rPr lang="es-ES" b="1" dirty="0" err="1"/>
              <a:t>to</a:t>
            </a:r>
            <a:r>
              <a:rPr lang="es-ES" b="1" dirty="0"/>
              <a:t> </a:t>
            </a:r>
            <a:r>
              <a:rPr lang="es-ES" b="1" dirty="0" err="1"/>
              <a:t>reach</a:t>
            </a:r>
            <a:r>
              <a:rPr lang="es-ES" b="1" dirty="0"/>
              <a:t> a </a:t>
            </a:r>
            <a:r>
              <a:rPr lang="es-ES" b="1" dirty="0" err="1"/>
              <a:t>document</a:t>
            </a:r>
            <a:r>
              <a:rPr lang="es-ES" b="1" dirty="0"/>
              <a:t> in 2026 </a:t>
            </a:r>
            <a:r>
              <a:rPr lang="es-ES" b="1" dirty="0" err="1"/>
              <a:t>for</a:t>
            </a:r>
            <a:r>
              <a:rPr lang="es-ES" b="1" dirty="0"/>
              <a:t> </a:t>
            </a:r>
            <a:r>
              <a:rPr lang="es-ES" b="1" dirty="0" err="1"/>
              <a:t>the</a:t>
            </a:r>
            <a:r>
              <a:rPr lang="es-ES" b="1" dirty="0"/>
              <a:t> ESPP</a:t>
            </a:r>
            <a:endParaRPr lang="es-ES" b="1" dirty="0">
              <a:solidFill>
                <a:srgbClr val="0070C0"/>
              </a:solidFill>
              <a:effectLst/>
            </a:endParaRPr>
          </a:p>
          <a:p>
            <a:endParaRPr lang="es-ES" dirty="0">
              <a:solidFill>
                <a:srgbClr val="5E5E5E"/>
              </a:solidFill>
            </a:endParaRPr>
          </a:p>
          <a:p>
            <a:endParaRPr lang="es-ES" i="0" dirty="0">
              <a:solidFill>
                <a:srgbClr val="5E5E5E"/>
              </a:solidFill>
              <a:effectLst/>
            </a:endParaRPr>
          </a:p>
          <a:p>
            <a:endParaRPr lang="es-ES" dirty="0">
              <a:solidFill>
                <a:srgbClr val="5E5E5E"/>
              </a:solidFill>
            </a:endParaRPr>
          </a:p>
          <a:p>
            <a:endParaRPr lang="es-ES" i="0" dirty="0">
              <a:solidFill>
                <a:srgbClr val="5E5E5E"/>
              </a:solidFill>
              <a:effectLst/>
            </a:endParaRPr>
          </a:p>
          <a:p>
            <a:pPr algn="l"/>
            <a:br>
              <a:rPr lang="es-ES" b="0" i="0" dirty="0">
                <a:solidFill>
                  <a:srgbClr val="1F1F1F"/>
                </a:solidFill>
                <a:effectLst/>
                <a:latin typeface="Arial" panose="020B0604020202020204" pitchFamily="34" charset="0"/>
              </a:rPr>
            </a:br>
            <a:endParaRPr lang="es-ES" b="0" i="0" dirty="0">
              <a:solidFill>
                <a:srgbClr val="1F1F1F"/>
              </a:solidFill>
              <a:effectLst/>
              <a:latin typeface="Arial" panose="020B0604020202020204" pitchFamily="34" charset="0"/>
            </a:endParaRPr>
          </a:p>
          <a:p>
            <a:pPr marL="285750" indent="-285750">
              <a:buFont typeface="Arial" panose="020B0604020202020204" pitchFamily="34" charset="0"/>
              <a:buChar char="•"/>
            </a:pPr>
            <a:endParaRPr lang="en-GB" dirty="0">
              <a:solidFill>
                <a:srgbClr val="0070C0"/>
              </a:solidFill>
            </a:endParaRPr>
          </a:p>
        </p:txBody>
      </p:sp>
      <p:sp>
        <p:nvSpPr>
          <p:cNvPr id="2" name="Title 1">
            <a:extLst>
              <a:ext uri="{FF2B5EF4-FFF2-40B4-BE49-F238E27FC236}">
                <a16:creationId xmlns:a16="http://schemas.microsoft.com/office/drawing/2014/main" id="{D1B20B58-AB28-B4A1-6BB6-E0F51FC33420}"/>
              </a:ext>
            </a:extLst>
          </p:cNvPr>
          <p:cNvSpPr txBox="1">
            <a:spLocks/>
          </p:cNvSpPr>
          <p:nvPr/>
        </p:nvSpPr>
        <p:spPr>
          <a:xfrm>
            <a:off x="0" y="-10014"/>
            <a:ext cx="12192000" cy="730766"/>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s-ES" sz="3200" b="1" dirty="0" err="1"/>
              <a:t>Spanish</a:t>
            </a:r>
            <a:r>
              <a:rPr lang="es-ES" sz="3200" b="1" dirty="0"/>
              <a:t> </a:t>
            </a:r>
            <a:r>
              <a:rPr lang="es-ES" sz="3200" b="1" dirty="0" err="1"/>
              <a:t>Delegate</a:t>
            </a:r>
            <a:r>
              <a:rPr lang="es-ES" sz="3200" b="1" dirty="0"/>
              <a:t> in </a:t>
            </a:r>
            <a:r>
              <a:rPr lang="es-ES" sz="3200" b="1" dirty="0" err="1"/>
              <a:t>the</a:t>
            </a:r>
            <a:r>
              <a:rPr lang="es-ES" sz="3200" b="1" dirty="0"/>
              <a:t> RECFA  (</a:t>
            </a:r>
            <a:r>
              <a:rPr lang="es-ES" sz="3200" dirty="0" err="1"/>
              <a:t>january</a:t>
            </a:r>
            <a:r>
              <a:rPr lang="es-ES" sz="3200" b="1" dirty="0"/>
              <a:t> 2021 – </a:t>
            </a:r>
            <a:r>
              <a:rPr lang="es-ES" sz="3200" b="1" dirty="0" err="1"/>
              <a:t>december</a:t>
            </a:r>
            <a:r>
              <a:rPr lang="es-ES" sz="3200" b="1" dirty="0"/>
              <a:t> 2026)</a:t>
            </a:r>
            <a:endParaRPr lang="en-US" sz="3200" kern="0" dirty="0">
              <a:latin typeface="Arial"/>
            </a:endParaRPr>
          </a:p>
        </p:txBody>
      </p:sp>
    </p:spTree>
    <p:extLst>
      <p:ext uri="{BB962C8B-B14F-4D97-AF65-F5344CB8AC3E}">
        <p14:creationId xmlns:p14="http://schemas.microsoft.com/office/powerpoint/2010/main" val="2311238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0"/>
            <a:ext cx="12192000" cy="1177047"/>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800" b="1" i="0" u="none" strike="noStrike" kern="0" cap="none" spc="0" normalizeH="0" baseline="0" noProof="0" dirty="0">
                <a:ln>
                  <a:noFill/>
                </a:ln>
                <a:solidFill>
                  <a:srgbClr val="FFFF00"/>
                </a:solidFill>
                <a:effectLst/>
                <a:uLnTx/>
                <a:uFillTx/>
                <a:latin typeface="Arial"/>
                <a:ea typeface="+mj-ea"/>
                <a:cs typeface="+mj-cs"/>
              </a:rPr>
              <a:t>Accelerator LHC</a:t>
            </a:r>
            <a:r>
              <a:rPr lang="es-ES" sz="2800" kern="0" dirty="0">
                <a:latin typeface="Arial"/>
              </a:rPr>
              <a:t>: CMS detector</a:t>
            </a:r>
            <a:endParaRPr kumimoji="0" lang="en-US" sz="2800" b="1" i="0" u="none" strike="noStrike" kern="0" cap="none" spc="0" normalizeH="0" baseline="0" noProof="0" dirty="0">
              <a:ln>
                <a:noFill/>
              </a:ln>
              <a:solidFill>
                <a:srgbClr val="FFFF00"/>
              </a:solidFill>
              <a:effectLst/>
              <a:uLnTx/>
              <a:uFillTx/>
              <a:latin typeface="Arial"/>
              <a:ea typeface="+mj-ea"/>
              <a:cs typeface="+mj-cs"/>
            </a:endParaRPr>
          </a:p>
        </p:txBody>
      </p:sp>
      <p:sp>
        <p:nvSpPr>
          <p:cNvPr id="4" name="Content Placeholder 4">
            <a:extLst>
              <a:ext uri="{FF2B5EF4-FFF2-40B4-BE49-F238E27FC236}">
                <a16:creationId xmlns:a16="http://schemas.microsoft.com/office/drawing/2014/main" id="{A36AE54F-A810-C84A-834F-460747F4CE72}"/>
              </a:ext>
            </a:extLst>
          </p:cNvPr>
          <p:cNvSpPr txBox="1">
            <a:spLocks/>
          </p:cNvSpPr>
          <p:nvPr/>
        </p:nvSpPr>
        <p:spPr>
          <a:xfrm>
            <a:off x="-84514" y="559937"/>
            <a:ext cx="11898054" cy="5430960"/>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540000" marR="0" lvl="3" indent="0" algn="l" defTabSz="914400" rtl="0" eaLnBrk="1" fontAlgn="auto" latinLnBrk="0" hangingPunct="1">
              <a:lnSpc>
                <a:spcPct val="100000"/>
              </a:lnSpc>
              <a:spcBef>
                <a:spcPct val="20000"/>
              </a:spcBef>
              <a:spcAft>
                <a:spcPts val="0"/>
              </a:spcAft>
              <a:buClr>
                <a:srgbClr val="969696"/>
              </a:buClr>
              <a:buSzPct val="90000"/>
              <a:buFont typeface="Arial"/>
              <a:buNone/>
              <a:tabLst/>
              <a:defRPr/>
            </a:pPr>
            <a:endParaRPr kumimoji="0" lang="en-GB" sz="2800" b="0" i="0" u="none" strike="noStrike" kern="1200" cap="none" spc="0" normalizeH="0" baseline="0" noProof="0" dirty="0">
              <a:ln>
                <a:noFill/>
              </a:ln>
              <a:solidFill>
                <a:srgbClr val="0C377B"/>
              </a:solidFill>
              <a:effectLst/>
              <a:uLnTx/>
              <a:uFillTx/>
              <a:latin typeface="Arial"/>
              <a:ea typeface="+mn-ea"/>
              <a:cs typeface="+mn-cs"/>
            </a:endParaRPr>
          </a:p>
          <a:p>
            <a:pPr marL="540000" marR="0" lvl="3" indent="0" algn="l" defTabSz="914400" rtl="0" eaLnBrk="1" fontAlgn="auto" latinLnBrk="0" hangingPunct="1">
              <a:lnSpc>
                <a:spcPct val="100000"/>
              </a:lnSpc>
              <a:spcBef>
                <a:spcPts val="400"/>
              </a:spcBef>
              <a:spcAft>
                <a:spcPts val="0"/>
              </a:spcAft>
              <a:buClr>
                <a:srgbClr val="969696"/>
              </a:buClr>
              <a:buSzPct val="90000"/>
              <a:buFont typeface="Arial"/>
              <a:buNone/>
              <a:tabLst/>
              <a:defRPr/>
            </a:pPr>
            <a:endParaRPr kumimoji="0" lang="en-GB" sz="800" b="0" i="0" u="none" strike="noStrike" kern="1200" cap="none" spc="0" normalizeH="0" baseline="0" noProof="0" dirty="0">
              <a:ln>
                <a:noFill/>
              </a:ln>
              <a:solidFill>
                <a:srgbClr val="0C377B"/>
              </a:solidFill>
              <a:effectLst/>
              <a:uLnTx/>
              <a:uFillTx/>
              <a:latin typeface="Arial"/>
              <a:ea typeface="+mn-ea"/>
              <a:cs typeface="+mn-cs"/>
            </a:endParaRPr>
          </a:p>
          <a:p>
            <a:pPr marL="882900" marR="0" lvl="3" indent="-342900" algn="l" defTabSz="914400" rtl="0" eaLnBrk="1" fontAlgn="auto" latinLnBrk="0" hangingPunct="1">
              <a:lnSpc>
                <a:spcPct val="100000"/>
              </a:lnSpc>
              <a:spcBef>
                <a:spcPts val="400"/>
              </a:spcBef>
              <a:spcAft>
                <a:spcPts val="0"/>
              </a:spcAft>
              <a:buClr>
                <a:srgbClr val="969696"/>
              </a:buClr>
              <a:buSzPct val="90000"/>
              <a:buFont typeface="Arial"/>
              <a:buChar char="•"/>
              <a:tabLst/>
              <a:defRPr/>
            </a:pPr>
            <a:r>
              <a:rPr lang="en-GB" sz="2400" dirty="0">
                <a:solidFill>
                  <a:srgbClr val="0C377B"/>
                </a:solidFill>
                <a:latin typeface="Arial"/>
              </a:rPr>
              <a:t>Since year 2009 the </a:t>
            </a:r>
            <a:r>
              <a:rPr kumimoji="0" lang="en-GB" sz="2400" b="0" i="0" u="none" strike="noStrike" kern="1200" cap="none" spc="0" normalizeH="0" baseline="0" noProof="0" dirty="0">
                <a:ln>
                  <a:noFill/>
                </a:ln>
                <a:solidFill>
                  <a:srgbClr val="0C377B"/>
                </a:solidFill>
                <a:effectLst/>
                <a:uLnTx/>
                <a:uFillTx/>
                <a:latin typeface="Arial"/>
                <a:ea typeface="+mn-ea"/>
                <a:cs typeface="+mn-cs"/>
              </a:rPr>
              <a:t> </a:t>
            </a:r>
            <a:r>
              <a:rPr kumimoji="0" lang="en-GB" sz="2400" b="1" i="0" u="none" strike="noStrike" kern="1200" cap="none" spc="0" normalizeH="0" baseline="0" noProof="0" dirty="0">
                <a:ln>
                  <a:noFill/>
                </a:ln>
                <a:solidFill>
                  <a:srgbClr val="FF0000"/>
                </a:solidFill>
                <a:effectLst/>
                <a:uLnTx/>
                <a:uFillTx/>
                <a:latin typeface="Arial"/>
                <a:ea typeface="+mn-ea"/>
                <a:cs typeface="+mn-cs"/>
              </a:rPr>
              <a:t>proton-proton </a:t>
            </a:r>
            <a:r>
              <a:rPr lang="en-GB" sz="2400" dirty="0">
                <a:solidFill>
                  <a:srgbClr val="002060"/>
                </a:solidFill>
                <a:latin typeface="Arial"/>
              </a:rPr>
              <a:t>collider LHC is taken data. One of the four detectors is CMS (UO, IFCA, UAM and CIEMAT work on it)</a:t>
            </a:r>
            <a:endParaRPr kumimoji="0" lang="en-GB" sz="2400" b="1" i="0" u="none" strike="noStrike" kern="1200" cap="none" spc="0" normalizeH="0" baseline="0" noProof="0" dirty="0">
              <a:ln>
                <a:noFill/>
              </a:ln>
              <a:solidFill>
                <a:srgbClr val="3030A4"/>
              </a:solidFill>
              <a:effectLst/>
              <a:uLnTx/>
              <a:uFillTx/>
              <a:latin typeface="Arial"/>
              <a:ea typeface="+mn-ea"/>
              <a:cs typeface="+mn-cs"/>
            </a:endParaRPr>
          </a:p>
        </p:txBody>
      </p:sp>
      <p:sp>
        <p:nvSpPr>
          <p:cNvPr id="5" name="Marcador de pie de página 3">
            <a:extLst>
              <a:ext uri="{FF2B5EF4-FFF2-40B4-BE49-F238E27FC236}">
                <a16:creationId xmlns:a16="http://schemas.microsoft.com/office/drawing/2014/main" id="{58C896BB-74FF-E740-B91C-9680A7C52022}"/>
              </a:ext>
            </a:extLst>
          </p:cNvPr>
          <p:cNvSpPr txBox="1">
            <a:spLocks/>
          </p:cNvSpPr>
          <p:nvPr/>
        </p:nvSpPr>
        <p:spPr>
          <a:xfrm>
            <a:off x="4038600" y="6356350"/>
            <a:ext cx="4114800"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Celso Martínez Rivero. IFCA (CSIC-UC)</a:t>
            </a:r>
          </a:p>
        </p:txBody>
      </p:sp>
      <p:pic>
        <p:nvPicPr>
          <p:cNvPr id="8" name="Picture 11">
            <a:extLst>
              <a:ext uri="{FF2B5EF4-FFF2-40B4-BE49-F238E27FC236}">
                <a16:creationId xmlns:a16="http://schemas.microsoft.com/office/drawing/2014/main" id="{B6DF6295-FC07-2844-9DAA-06758E4CAA46}"/>
              </a:ext>
            </a:extLst>
          </p:cNvPr>
          <p:cNvPicPr>
            <a:picLocks noChangeAspect="1"/>
          </p:cNvPicPr>
          <p:nvPr/>
        </p:nvPicPr>
        <p:blipFill>
          <a:blip r:embed="rId3">
            <a:extLst>
              <a:ext uri="{28A0092B-C50C-407E-A947-70E740481C1C}">
                <a14:useLocalDpi xmlns:a14="http://schemas.microsoft.com/office/drawing/2010/main" val="0"/>
              </a:ext>
            </a:extLst>
          </a:blip>
          <a:srcRect b="11310"/>
          <a:stretch>
            <a:fillRect/>
          </a:stretch>
        </p:blipFill>
        <p:spPr bwMode="auto">
          <a:xfrm>
            <a:off x="5404358" y="2275256"/>
            <a:ext cx="6451359" cy="3432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4BDBCF34-EDD5-0A46-846C-45E774B8E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452" y="2294712"/>
            <a:ext cx="4281488" cy="3432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221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A18C84E-0DA8-9242-A519-903BC124A5FB}"/>
              </a:ext>
            </a:extLst>
          </p:cNvPr>
          <p:cNvSpPr>
            <a:spLocks noGrp="1"/>
          </p:cNvSpPr>
          <p:nvPr>
            <p:ph type="title"/>
          </p:nvPr>
        </p:nvSpPr>
        <p:spPr>
          <a:xfrm>
            <a:off x="4559285" y="2356912"/>
            <a:ext cx="11017800" cy="1072088"/>
          </a:xfrm>
        </p:spPr>
        <p:txBody>
          <a:bodyPr>
            <a:normAutofit/>
          </a:bodyPr>
          <a:lstStyle/>
          <a:p>
            <a:r>
              <a:rPr lang="es-ES" sz="6000" err="1"/>
              <a:t>Backup</a:t>
            </a:r>
            <a:endParaRPr lang="es-ES" sz="6000"/>
          </a:p>
        </p:txBody>
      </p:sp>
    </p:spTree>
    <p:extLst>
      <p:ext uri="{BB962C8B-B14F-4D97-AF65-F5344CB8AC3E}">
        <p14:creationId xmlns:p14="http://schemas.microsoft.com/office/powerpoint/2010/main" val="920906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a:t>     </a:t>
            </a:r>
            <a:r>
              <a:rPr lang="en-US"/>
              <a:t>FCC-</a:t>
            </a:r>
            <a:r>
              <a:rPr lang="en-US" err="1"/>
              <a:t>ee</a:t>
            </a:r>
            <a:r>
              <a:rPr lang="en-US"/>
              <a:t>: main machine parameters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19" name="TextBox 18">
            <a:extLst>
              <a:ext uri="{FF2B5EF4-FFF2-40B4-BE49-F238E27FC236}">
                <a16:creationId xmlns:a16="http://schemas.microsoft.com/office/drawing/2014/main" id="{FC2581DC-F8B2-722D-073C-ED4B8B36F07D}"/>
              </a:ext>
            </a:extLst>
          </p:cNvPr>
          <p:cNvSpPr txBox="1"/>
          <p:nvPr/>
        </p:nvSpPr>
        <p:spPr>
          <a:xfrm>
            <a:off x="10914658" y="6547751"/>
            <a:ext cx="818814" cy="276999"/>
          </a:xfrm>
          <a:prstGeom prst="rect">
            <a:avLst/>
          </a:prstGeom>
          <a:solidFill>
            <a:schemeClr val="accent5">
              <a:lumMod val="20000"/>
              <a:lumOff val="80000"/>
            </a:schemeClr>
          </a:solidFill>
        </p:spPr>
        <p:txBody>
          <a:bodyPr wrap="none" rtlCol="0">
            <a:spAutoFit/>
          </a:bodyPr>
          <a:lstStyle/>
          <a:p>
            <a:r>
              <a:rPr lang="en-US" sz="1200"/>
              <a:t>F. Gianotti</a:t>
            </a:r>
            <a:endParaRPr lang="en-GB" sz="1200"/>
          </a:p>
        </p:txBody>
      </p:sp>
      <p:grpSp>
        <p:nvGrpSpPr>
          <p:cNvPr id="20" name="Group 19">
            <a:extLst>
              <a:ext uri="{FF2B5EF4-FFF2-40B4-BE49-F238E27FC236}">
                <a16:creationId xmlns:a16="http://schemas.microsoft.com/office/drawing/2014/main" id="{1C059DA9-6852-5F46-4BD1-A8C0F4DFAF4A}"/>
              </a:ext>
            </a:extLst>
          </p:cNvPr>
          <p:cNvGrpSpPr/>
          <p:nvPr/>
        </p:nvGrpSpPr>
        <p:grpSpPr>
          <a:xfrm>
            <a:off x="4306747" y="5088414"/>
            <a:ext cx="5438760" cy="636965"/>
            <a:chOff x="4522771" y="5032864"/>
            <a:chExt cx="5438760" cy="648856"/>
          </a:xfrm>
        </p:grpSpPr>
        <p:sp>
          <p:nvSpPr>
            <p:cNvPr id="22" name="TextBox 21">
              <a:extLst>
                <a:ext uri="{FF2B5EF4-FFF2-40B4-BE49-F238E27FC236}">
                  <a16:creationId xmlns:a16="http://schemas.microsoft.com/office/drawing/2014/main" id="{38FF2026-FC83-262E-6CF6-F2800838C0C7}"/>
                </a:ext>
              </a:extLst>
            </p:cNvPr>
            <p:cNvSpPr txBox="1"/>
            <p:nvPr/>
          </p:nvSpPr>
          <p:spPr>
            <a:xfrm>
              <a:off x="7358820" y="5032864"/>
              <a:ext cx="883255" cy="430887"/>
            </a:xfrm>
            <a:prstGeom prst="rect">
              <a:avLst/>
            </a:prstGeom>
            <a:solidFill>
              <a:srgbClr val="C00000"/>
            </a:solidFill>
          </p:spPr>
          <p:txBody>
            <a:bodyPr wrap="none" lIns="0" tIns="0" rIns="0" bIns="0" rtlCol="0">
              <a:spAutoFit/>
            </a:bodyPr>
            <a:lstStyle/>
            <a:p>
              <a:pPr algn="l"/>
              <a:r>
                <a:rPr lang="en-CH" sz="1400">
                  <a:solidFill>
                    <a:srgbClr val="0432FF"/>
                  </a:solidFill>
                </a:rPr>
                <a:t>  </a:t>
              </a:r>
              <a:r>
                <a:rPr lang="en-CH" sz="1400">
                  <a:solidFill>
                    <a:schemeClr val="bg1"/>
                  </a:solidFill>
                </a:rPr>
                <a:t>3 years </a:t>
              </a:r>
            </a:p>
            <a:p>
              <a:pPr algn="l"/>
              <a:r>
                <a:rPr lang="en-CH" sz="1400">
                  <a:solidFill>
                    <a:schemeClr val="bg1"/>
                  </a:solidFill>
                </a:rPr>
                <a:t>  2 x 10</a:t>
              </a:r>
              <a:r>
                <a:rPr lang="en-CH" sz="1400" baseline="30000">
                  <a:solidFill>
                    <a:schemeClr val="bg1"/>
                  </a:solidFill>
                </a:rPr>
                <a:t>6</a:t>
              </a:r>
              <a:r>
                <a:rPr lang="en-CH" sz="1400">
                  <a:solidFill>
                    <a:schemeClr val="bg1"/>
                  </a:solidFill>
                </a:rPr>
                <a:t> H </a:t>
              </a:r>
            </a:p>
          </p:txBody>
        </p:sp>
        <p:sp>
          <p:nvSpPr>
            <p:cNvPr id="23" name="TextBox 22">
              <a:extLst>
                <a:ext uri="{FF2B5EF4-FFF2-40B4-BE49-F238E27FC236}">
                  <a16:creationId xmlns:a16="http://schemas.microsoft.com/office/drawing/2014/main" id="{42CB4B26-7E2C-95EC-94B1-D34619C64AD6}"/>
                </a:ext>
              </a:extLst>
            </p:cNvPr>
            <p:cNvSpPr txBox="1"/>
            <p:nvPr/>
          </p:nvSpPr>
          <p:spPr>
            <a:xfrm>
              <a:off x="8720807" y="5032864"/>
              <a:ext cx="1240724" cy="430887"/>
            </a:xfrm>
            <a:prstGeom prst="rect">
              <a:avLst/>
            </a:prstGeom>
            <a:solidFill>
              <a:srgbClr val="C00000"/>
            </a:solidFill>
          </p:spPr>
          <p:txBody>
            <a:bodyPr wrap="none" lIns="0" tIns="0" rIns="0" bIns="0" rtlCol="0">
              <a:spAutoFit/>
            </a:bodyPr>
            <a:lstStyle/>
            <a:p>
              <a:pPr algn="l"/>
              <a:r>
                <a:rPr lang="en-CH" sz="1400">
                  <a:solidFill>
                    <a:srgbClr val="0432FF"/>
                  </a:solidFill>
                </a:rPr>
                <a:t>  </a:t>
              </a:r>
              <a:r>
                <a:rPr lang="en-CH" sz="1400">
                  <a:solidFill>
                    <a:schemeClr val="bg1"/>
                  </a:solidFill>
                </a:rPr>
                <a:t>5 years</a:t>
              </a:r>
            </a:p>
            <a:p>
              <a:pPr algn="l"/>
              <a:r>
                <a:rPr lang="en-CH" sz="1400">
                  <a:solidFill>
                    <a:schemeClr val="bg1"/>
                  </a:solidFill>
                </a:rPr>
                <a:t> 2 x 10</a:t>
              </a:r>
              <a:r>
                <a:rPr lang="en-CH" sz="1400" baseline="30000">
                  <a:solidFill>
                    <a:schemeClr val="bg1"/>
                  </a:solidFill>
                </a:rPr>
                <a:t>6</a:t>
              </a:r>
              <a:r>
                <a:rPr lang="en-CH" sz="1400">
                  <a:solidFill>
                    <a:schemeClr val="bg1"/>
                  </a:solidFill>
                </a:rPr>
                <a:t> tt pairs </a:t>
              </a:r>
            </a:p>
          </p:txBody>
        </p:sp>
        <p:sp>
          <p:nvSpPr>
            <p:cNvPr id="24" name="TextBox 23">
              <a:extLst>
                <a:ext uri="{FF2B5EF4-FFF2-40B4-BE49-F238E27FC236}">
                  <a16:creationId xmlns:a16="http://schemas.microsoft.com/office/drawing/2014/main" id="{EE652B48-2136-B6F2-9091-ECBDA3B79FF7}"/>
                </a:ext>
              </a:extLst>
            </p:cNvPr>
            <p:cNvSpPr txBox="1"/>
            <p:nvPr/>
          </p:nvSpPr>
          <p:spPr>
            <a:xfrm>
              <a:off x="5971185" y="5032864"/>
              <a:ext cx="908903" cy="646331"/>
            </a:xfrm>
            <a:prstGeom prst="rect">
              <a:avLst/>
            </a:prstGeom>
            <a:solidFill>
              <a:srgbClr val="C00000"/>
            </a:solidFill>
          </p:spPr>
          <p:txBody>
            <a:bodyPr wrap="none" lIns="0" tIns="0" rIns="0" bIns="0" rtlCol="0">
              <a:spAutoFit/>
            </a:bodyPr>
            <a:lstStyle/>
            <a:p>
              <a:pPr algn="l"/>
              <a:r>
                <a:rPr lang="en-CH" sz="1400">
                  <a:solidFill>
                    <a:srgbClr val="0432FF"/>
                  </a:solidFill>
                </a:rPr>
                <a:t>  </a:t>
              </a:r>
              <a:r>
                <a:rPr lang="en-CH" sz="1400">
                  <a:solidFill>
                    <a:schemeClr val="bg1"/>
                  </a:solidFill>
                </a:rPr>
                <a:t>2 years</a:t>
              </a:r>
            </a:p>
            <a:p>
              <a:pPr algn="l"/>
              <a:r>
                <a:rPr lang="en-CH" sz="1400">
                  <a:solidFill>
                    <a:schemeClr val="bg1"/>
                  </a:solidFill>
                </a:rPr>
                <a:t> &gt; 10</a:t>
              </a:r>
              <a:r>
                <a:rPr lang="en-CH" sz="1400" baseline="30000">
                  <a:solidFill>
                    <a:schemeClr val="bg1"/>
                  </a:solidFill>
                </a:rPr>
                <a:t>8</a:t>
              </a:r>
              <a:r>
                <a:rPr lang="en-CH" sz="1400">
                  <a:solidFill>
                    <a:schemeClr val="bg1"/>
                  </a:solidFill>
                </a:rPr>
                <a:t> WW </a:t>
              </a:r>
            </a:p>
            <a:p>
              <a:pPr algn="l"/>
              <a:r>
                <a:rPr lang="en-CH" sz="1400">
                  <a:solidFill>
                    <a:schemeClr val="bg1"/>
                  </a:solidFill>
                </a:rPr>
                <a:t> LEP x 10</a:t>
              </a:r>
              <a:r>
                <a:rPr lang="en-CH" sz="1400" baseline="30000">
                  <a:solidFill>
                    <a:schemeClr val="bg1"/>
                  </a:solidFill>
                </a:rPr>
                <a:t>4</a:t>
              </a:r>
            </a:p>
          </p:txBody>
        </p:sp>
        <p:sp>
          <p:nvSpPr>
            <p:cNvPr id="32" name="TextBox 31">
              <a:extLst>
                <a:ext uri="{FF2B5EF4-FFF2-40B4-BE49-F238E27FC236}">
                  <a16:creationId xmlns:a16="http://schemas.microsoft.com/office/drawing/2014/main" id="{F0A360B2-03B4-AC99-C17D-AFDEF8267013}"/>
                </a:ext>
              </a:extLst>
            </p:cNvPr>
            <p:cNvSpPr txBox="1"/>
            <p:nvPr/>
          </p:nvSpPr>
          <p:spPr>
            <a:xfrm>
              <a:off x="4522771" y="5035389"/>
              <a:ext cx="880049" cy="646331"/>
            </a:xfrm>
            <a:prstGeom prst="rect">
              <a:avLst/>
            </a:prstGeom>
            <a:solidFill>
              <a:srgbClr val="C00000"/>
            </a:solidFill>
          </p:spPr>
          <p:txBody>
            <a:bodyPr wrap="none" lIns="0" tIns="0" rIns="0" bIns="0" rtlCol="0">
              <a:spAutoFit/>
            </a:bodyPr>
            <a:lstStyle/>
            <a:p>
              <a:pPr algn="l"/>
              <a:r>
                <a:rPr lang="en-CH" sz="1400">
                  <a:solidFill>
                    <a:srgbClr val="0432FF"/>
                  </a:solidFill>
                </a:rPr>
                <a:t> </a:t>
              </a:r>
              <a:r>
                <a:rPr lang="en-CH" sz="1400">
                  <a:solidFill>
                    <a:schemeClr val="bg1"/>
                  </a:solidFill>
                </a:rPr>
                <a:t>4 years</a:t>
              </a:r>
            </a:p>
            <a:p>
              <a:pPr algn="l"/>
              <a:r>
                <a:rPr lang="en-CH" sz="1400">
                  <a:solidFill>
                    <a:schemeClr val="bg1"/>
                  </a:solidFill>
                </a:rPr>
                <a:t> 5 x 10</a:t>
              </a:r>
              <a:r>
                <a:rPr lang="en-CH" sz="1400" baseline="30000">
                  <a:solidFill>
                    <a:schemeClr val="bg1"/>
                  </a:solidFill>
                </a:rPr>
                <a:t>12</a:t>
              </a:r>
              <a:r>
                <a:rPr lang="en-CH" sz="1400">
                  <a:solidFill>
                    <a:schemeClr val="bg1"/>
                  </a:solidFill>
                </a:rPr>
                <a:t> Z </a:t>
              </a:r>
            </a:p>
            <a:p>
              <a:pPr algn="l"/>
              <a:r>
                <a:rPr lang="en-CH" sz="1400">
                  <a:solidFill>
                    <a:schemeClr val="bg1"/>
                  </a:solidFill>
                </a:rPr>
                <a:t> LEP x 10</a:t>
              </a:r>
              <a:r>
                <a:rPr lang="en-CH" sz="1400" baseline="30000">
                  <a:solidFill>
                    <a:schemeClr val="bg1"/>
                  </a:solidFill>
                </a:rPr>
                <a:t>5</a:t>
              </a:r>
            </a:p>
          </p:txBody>
        </p:sp>
      </p:grpSp>
      <p:sp>
        <p:nvSpPr>
          <p:cNvPr id="33" name="TextBox 32">
            <a:extLst>
              <a:ext uri="{FF2B5EF4-FFF2-40B4-BE49-F238E27FC236}">
                <a16:creationId xmlns:a16="http://schemas.microsoft.com/office/drawing/2014/main" id="{8F8E2F0E-1D84-8E22-6C48-D9EA6111E4A6}"/>
              </a:ext>
            </a:extLst>
          </p:cNvPr>
          <p:cNvSpPr txBox="1"/>
          <p:nvPr/>
        </p:nvSpPr>
        <p:spPr>
          <a:xfrm>
            <a:off x="176265" y="5659214"/>
            <a:ext cx="7647927" cy="1154162"/>
          </a:xfrm>
          <a:prstGeom prst="rect">
            <a:avLst/>
          </a:prstGeom>
          <a:noFill/>
        </p:spPr>
        <p:txBody>
          <a:bodyPr wrap="none" lIns="0" tIns="0" rIns="0" bIns="0" rtlCol="0">
            <a:spAutoFit/>
          </a:bodyPr>
          <a:lstStyle/>
          <a:p>
            <a:pPr marL="285750" indent="-285750">
              <a:buClr>
                <a:schemeClr val="tx2"/>
              </a:buClr>
              <a:buFont typeface="Wingdings" pitchFamily="2" charset="2"/>
              <a:buChar char="q"/>
            </a:pPr>
            <a:r>
              <a:rPr lang="en-GB" sz="1500">
                <a:solidFill>
                  <a:srgbClr val="0432FF"/>
                </a:solidFill>
              </a:rPr>
              <a:t>x</a:t>
            </a:r>
            <a:r>
              <a:rPr lang="en-CH" sz="1500">
                <a:solidFill>
                  <a:srgbClr val="0432FF"/>
                </a:solidFill>
              </a:rPr>
              <a:t> 10-50 improvements on all EW observables</a:t>
            </a:r>
            <a:endParaRPr lang="en-CH" sz="1500"/>
          </a:p>
          <a:p>
            <a:pPr marL="285750" indent="-285750">
              <a:buClr>
                <a:schemeClr val="tx2"/>
              </a:buClr>
              <a:buFont typeface="Wingdings" pitchFamily="2" charset="2"/>
              <a:buChar char="q"/>
            </a:pPr>
            <a:r>
              <a:rPr lang="en-CH" sz="1500">
                <a:solidFill>
                  <a:srgbClr val="0432FF"/>
                </a:solidFill>
              </a:rPr>
              <a:t>up to x 10 improvement on Higgs coupling </a:t>
            </a:r>
            <a:r>
              <a:rPr lang="en-CH" sz="1400">
                <a:solidFill>
                  <a:schemeClr val="tx2"/>
                </a:solidFill>
              </a:rPr>
              <a:t>(model-indep.) </a:t>
            </a:r>
            <a:r>
              <a:rPr lang="en-CH" sz="1500">
                <a:solidFill>
                  <a:srgbClr val="0432FF"/>
                </a:solidFill>
              </a:rPr>
              <a:t>measurements over HL-LHC</a:t>
            </a:r>
            <a:r>
              <a:rPr lang="en-CH" sz="1500"/>
              <a:t> </a:t>
            </a:r>
            <a:endParaRPr lang="en-US" sz="1500"/>
          </a:p>
          <a:p>
            <a:pPr marL="285750" indent="-285750">
              <a:buClr>
                <a:schemeClr val="tx2"/>
              </a:buClr>
              <a:buFont typeface="Wingdings" pitchFamily="2" charset="2"/>
              <a:buChar char="q"/>
            </a:pPr>
            <a:r>
              <a:rPr lang="en-CH" sz="1500">
                <a:solidFill>
                  <a:srgbClr val="0432FF"/>
                </a:solidFill>
              </a:rPr>
              <a:t>x10 Belle II statistics for b, c, τ </a:t>
            </a:r>
            <a:endParaRPr lang="en-CH" sz="1500"/>
          </a:p>
          <a:p>
            <a:pPr marL="285750" indent="-285750">
              <a:buClr>
                <a:schemeClr val="tx2"/>
              </a:buClr>
              <a:buFont typeface="Wingdings" pitchFamily="2" charset="2"/>
              <a:buChar char="q"/>
            </a:pPr>
            <a:r>
              <a:rPr lang="en-CH" sz="1500">
                <a:solidFill>
                  <a:srgbClr val="0432FF"/>
                </a:solidFill>
              </a:rPr>
              <a:t>indirect discovery potential up to ~ 70 TeV</a:t>
            </a:r>
            <a:endParaRPr lang="en-CH" sz="1500"/>
          </a:p>
          <a:p>
            <a:pPr marL="285750" indent="-285750">
              <a:buClr>
                <a:schemeClr val="tx2"/>
              </a:buClr>
              <a:buFont typeface="Wingdings" pitchFamily="2" charset="2"/>
              <a:buChar char="q"/>
            </a:pPr>
            <a:r>
              <a:rPr lang="en-CH" sz="1500">
                <a:solidFill>
                  <a:srgbClr val="0432FF"/>
                </a:solidFill>
              </a:rPr>
              <a:t>direct discovery potential for feebly-interacting particles over 5-100 GeV mass range</a:t>
            </a:r>
            <a:endParaRPr lang="en-CH" sz="1500"/>
          </a:p>
        </p:txBody>
      </p:sp>
      <p:sp>
        <p:nvSpPr>
          <p:cNvPr id="34" name="TextBox 33">
            <a:extLst>
              <a:ext uri="{FF2B5EF4-FFF2-40B4-BE49-F238E27FC236}">
                <a16:creationId xmlns:a16="http://schemas.microsoft.com/office/drawing/2014/main" id="{A3CEFC28-1CAA-5C5B-85FE-E180D49CE279}"/>
              </a:ext>
            </a:extLst>
          </p:cNvPr>
          <p:cNvSpPr txBox="1"/>
          <p:nvPr/>
        </p:nvSpPr>
        <p:spPr>
          <a:xfrm>
            <a:off x="8112224" y="5688831"/>
            <a:ext cx="3746218" cy="692497"/>
          </a:xfrm>
          <a:prstGeom prst="rect">
            <a:avLst/>
          </a:prstGeom>
          <a:noFill/>
        </p:spPr>
        <p:txBody>
          <a:bodyPr wrap="none" lIns="0" tIns="0" rIns="0" bIns="0" rtlCol="0">
            <a:spAutoFit/>
          </a:bodyPr>
          <a:lstStyle/>
          <a:p>
            <a:pPr algn="l"/>
            <a:r>
              <a:rPr lang="en-CH" sz="1500">
                <a:solidFill>
                  <a:srgbClr val="009051"/>
                </a:solidFill>
              </a:rPr>
              <a:t>Up to 4 interaction points </a:t>
            </a:r>
            <a:r>
              <a:rPr lang="en-CH" sz="1500">
                <a:solidFill>
                  <a:schemeClr val="tx2"/>
                </a:solidFill>
                <a:sym typeface="Wingdings" pitchFamily="2" charset="2"/>
              </a:rPr>
              <a:t></a:t>
            </a:r>
            <a:r>
              <a:rPr lang="en-CH" sz="1500">
                <a:solidFill>
                  <a:srgbClr val="009051"/>
                </a:solidFill>
                <a:sym typeface="Wingdings" pitchFamily="2" charset="2"/>
              </a:rPr>
              <a:t> robustness, </a:t>
            </a:r>
          </a:p>
          <a:p>
            <a:pPr algn="l"/>
            <a:r>
              <a:rPr lang="en-CH" sz="1500">
                <a:solidFill>
                  <a:srgbClr val="009051"/>
                </a:solidFill>
                <a:sym typeface="Wingdings" pitchFamily="2" charset="2"/>
              </a:rPr>
              <a:t>statistics, </a:t>
            </a:r>
            <a:r>
              <a:rPr lang="en-GB" sz="1500">
                <a:solidFill>
                  <a:srgbClr val="009051"/>
                </a:solidFill>
                <a:sym typeface="Wingdings" pitchFamily="2" charset="2"/>
              </a:rPr>
              <a:t>p</a:t>
            </a:r>
            <a:r>
              <a:rPr lang="en-CH" sz="1500">
                <a:solidFill>
                  <a:srgbClr val="009051"/>
                </a:solidFill>
                <a:sym typeface="Wingdings" pitchFamily="2" charset="2"/>
              </a:rPr>
              <a:t>ossibility </a:t>
            </a:r>
            <a:r>
              <a:rPr lang="en-GB" sz="1500">
                <a:solidFill>
                  <a:srgbClr val="009051"/>
                </a:solidFill>
                <a:sym typeface="Wingdings" pitchFamily="2" charset="2"/>
              </a:rPr>
              <a:t>o</a:t>
            </a:r>
            <a:r>
              <a:rPr lang="en-CH" sz="1500">
                <a:solidFill>
                  <a:srgbClr val="009051"/>
                </a:solidFill>
                <a:sym typeface="Wingdings" pitchFamily="2" charset="2"/>
              </a:rPr>
              <a:t>f specialised detectors</a:t>
            </a:r>
          </a:p>
          <a:p>
            <a:pPr algn="l"/>
            <a:r>
              <a:rPr lang="en-GB" sz="1500">
                <a:solidFill>
                  <a:srgbClr val="009051"/>
                </a:solidFill>
                <a:sym typeface="Wingdings" pitchFamily="2" charset="2"/>
              </a:rPr>
              <a:t>to</a:t>
            </a:r>
            <a:r>
              <a:rPr lang="en-CH" sz="1500">
                <a:solidFill>
                  <a:srgbClr val="009051"/>
                </a:solidFill>
                <a:sym typeface="Wingdings" pitchFamily="2" charset="2"/>
              </a:rPr>
              <a:t> maximise physics output</a:t>
            </a:r>
            <a:endParaRPr lang="en-CH" sz="1500">
              <a:solidFill>
                <a:srgbClr val="009051"/>
              </a:solidFill>
            </a:endParaRPr>
          </a:p>
        </p:txBody>
      </p:sp>
      <p:sp>
        <p:nvSpPr>
          <p:cNvPr id="35" name="TextBox 34">
            <a:extLst>
              <a:ext uri="{FF2B5EF4-FFF2-40B4-BE49-F238E27FC236}">
                <a16:creationId xmlns:a16="http://schemas.microsoft.com/office/drawing/2014/main" id="{B2C0840C-CD5D-50B6-15EA-FBB03CEF32E4}"/>
              </a:ext>
            </a:extLst>
          </p:cNvPr>
          <p:cNvSpPr txBox="1"/>
          <p:nvPr/>
        </p:nvSpPr>
        <p:spPr>
          <a:xfrm>
            <a:off x="10036555" y="1198313"/>
            <a:ext cx="2003754" cy="1154162"/>
          </a:xfrm>
          <a:prstGeom prst="rect">
            <a:avLst/>
          </a:prstGeom>
          <a:noFill/>
        </p:spPr>
        <p:txBody>
          <a:bodyPr wrap="none" lIns="0" tIns="0" rIns="0" bIns="0" rtlCol="0">
            <a:spAutoFit/>
          </a:bodyPr>
          <a:lstStyle/>
          <a:p>
            <a:pPr algn="l"/>
            <a:r>
              <a:rPr lang="en-US" sz="1500">
                <a:solidFill>
                  <a:schemeClr val="tx2"/>
                </a:solidFill>
              </a:rPr>
              <a:t>Design and parameters</a:t>
            </a:r>
          </a:p>
          <a:p>
            <a:pPr algn="l"/>
            <a:r>
              <a:rPr lang="en-US" sz="1500">
                <a:solidFill>
                  <a:schemeClr val="tx2"/>
                </a:solidFill>
              </a:rPr>
              <a:t>dominated by the</a:t>
            </a:r>
          </a:p>
          <a:p>
            <a:pPr algn="l"/>
            <a:r>
              <a:rPr lang="en-US" sz="1500">
                <a:solidFill>
                  <a:schemeClr val="tx2"/>
                </a:solidFill>
              </a:rPr>
              <a:t>choice to allow for </a:t>
            </a:r>
          </a:p>
          <a:p>
            <a:pPr algn="l"/>
            <a:r>
              <a:rPr lang="en-US" sz="1500">
                <a:solidFill>
                  <a:schemeClr val="tx2"/>
                </a:solidFill>
              </a:rPr>
              <a:t>50 MW synchrotron </a:t>
            </a:r>
          </a:p>
          <a:p>
            <a:pPr algn="l"/>
            <a:r>
              <a:rPr lang="en-US" sz="1500">
                <a:solidFill>
                  <a:schemeClr val="tx2"/>
                </a:solidFill>
              </a:rPr>
              <a:t>radiation per beam. </a:t>
            </a:r>
            <a:endParaRPr lang="en-CH" sz="1500">
              <a:solidFill>
                <a:schemeClr val="tx2"/>
              </a:solidFill>
            </a:endParaRPr>
          </a:p>
        </p:txBody>
      </p:sp>
      <p:graphicFrame>
        <p:nvGraphicFramePr>
          <p:cNvPr id="2" name="Table 1">
            <a:extLst>
              <a:ext uri="{FF2B5EF4-FFF2-40B4-BE49-F238E27FC236}">
                <a16:creationId xmlns:a16="http://schemas.microsoft.com/office/drawing/2014/main" id="{49A7F6A9-2F45-6EDC-9088-C302A44C5EB2}"/>
              </a:ext>
            </a:extLst>
          </p:cNvPr>
          <p:cNvGraphicFramePr>
            <a:graphicFrameLocks noGrp="1"/>
          </p:cNvGraphicFramePr>
          <p:nvPr/>
        </p:nvGraphicFramePr>
        <p:xfrm>
          <a:off x="11929" y="712495"/>
          <a:ext cx="9872936" cy="4386354"/>
        </p:xfrm>
        <a:graphic>
          <a:graphicData uri="http://schemas.openxmlformats.org/drawingml/2006/table">
            <a:tbl>
              <a:tblPr firstRow="1" bandRow="1"/>
              <a:tblGrid>
                <a:gridCol w="4143539">
                  <a:extLst>
                    <a:ext uri="{9D8B030D-6E8A-4147-A177-3AD203B41FA5}">
                      <a16:colId xmlns:a16="http://schemas.microsoft.com/office/drawing/2014/main" val="20000"/>
                    </a:ext>
                  </a:extLst>
                </a:gridCol>
                <a:gridCol w="1320340">
                  <a:extLst>
                    <a:ext uri="{9D8B030D-6E8A-4147-A177-3AD203B41FA5}">
                      <a16:colId xmlns:a16="http://schemas.microsoft.com/office/drawing/2014/main" val="20001"/>
                    </a:ext>
                  </a:extLst>
                </a:gridCol>
                <a:gridCol w="1399497">
                  <a:extLst>
                    <a:ext uri="{9D8B030D-6E8A-4147-A177-3AD203B41FA5}">
                      <a16:colId xmlns:a16="http://schemas.microsoft.com/office/drawing/2014/main" val="20004"/>
                    </a:ext>
                  </a:extLst>
                </a:gridCol>
                <a:gridCol w="1531045">
                  <a:extLst>
                    <a:ext uri="{9D8B030D-6E8A-4147-A177-3AD203B41FA5}">
                      <a16:colId xmlns:a16="http://schemas.microsoft.com/office/drawing/2014/main" val="20005"/>
                    </a:ext>
                  </a:extLst>
                </a:gridCol>
                <a:gridCol w="1478515">
                  <a:extLst>
                    <a:ext uri="{9D8B030D-6E8A-4147-A177-3AD203B41FA5}">
                      <a16:colId xmlns:a16="http://schemas.microsoft.com/office/drawing/2014/main" val="818795718"/>
                    </a:ext>
                  </a:extLst>
                </a:gridCol>
              </a:tblGrid>
              <a:tr h="271554">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r>
                        <a:rPr lang="en-GB" sz="1050" b="1">
                          <a:solidFill>
                            <a:schemeClr val="bg1"/>
                          </a:solidFill>
                        </a:rPr>
                        <a:t>Parameter</a:t>
                      </a:r>
                    </a:p>
                  </a:txBody>
                  <a:tcPr marL="68580" marR="68580" marT="34290" marB="34290"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pPr algn="ctr"/>
                      <a:r>
                        <a:rPr lang="en-GB" sz="1050" b="1">
                          <a:solidFill>
                            <a:schemeClr val="bg1"/>
                          </a:solidFill>
                        </a:rPr>
                        <a:t>Z</a:t>
                      </a:r>
                    </a:p>
                  </a:txBody>
                  <a:tcPr marL="68580" marR="68580" marT="34290" marB="34290" anchor="ctr">
                    <a:lnL>
                      <a:no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50" b="1">
                          <a:solidFill>
                            <a:schemeClr val="bg1"/>
                          </a:solidFill>
                        </a:rPr>
                        <a:t>WW</a:t>
                      </a:r>
                    </a:p>
                  </a:txBody>
                  <a:tcPr marL="68580" marR="68580" marT="34290" marB="34290" anchor="ctr">
                    <a:lnL>
                      <a:noFill/>
                    </a:lnL>
                    <a:lnR w="12700" cap="flat" cmpd="sng" algn="ctr">
                      <a:no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de-AT" sz="1050" b="1">
                          <a:solidFill>
                            <a:schemeClr val="bg1"/>
                          </a:solidFill>
                        </a:rPr>
                        <a:t>H</a:t>
                      </a:r>
                      <a:r>
                        <a:rPr lang="de-AT" sz="1050" b="1" baseline="0">
                          <a:solidFill>
                            <a:schemeClr val="bg1"/>
                          </a:solidFill>
                        </a:rPr>
                        <a:t> (ZH)</a:t>
                      </a:r>
                      <a:endParaRPr lang="de-AT" sz="1050" b="1">
                        <a:solidFill>
                          <a:schemeClr val="bg1"/>
                        </a:solidFill>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de-AT" sz="1050" b="1">
                          <a:solidFill>
                            <a:schemeClr val="bg1"/>
                          </a:solidFill>
                        </a:rPr>
                        <a:t>ttbar</a:t>
                      </a:r>
                    </a:p>
                  </a:txBody>
                  <a:tcPr marL="68580" marR="68580" marT="34290" marB="34290"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val="10000"/>
                  </a:ext>
                </a:extLst>
              </a:tr>
              <a:tr h="21509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000" b="1" kern="1200">
                          <a:solidFill>
                            <a:schemeClr val="tx1"/>
                          </a:solidFill>
                          <a:latin typeface="Arial"/>
                          <a:ea typeface="+mn-ea"/>
                          <a:cs typeface="+mn-cs"/>
                        </a:rPr>
                        <a:t>beam energy [GeV]</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marL="0" algn="ctr" rtl="0" eaLnBrk="1" latinLnBrk="0" hangingPunct="1"/>
                      <a:r>
                        <a:rPr kumimoji="0" lang="en-US" sz="1050" b="1" kern="1200">
                          <a:solidFill>
                            <a:srgbClr val="FF0000"/>
                          </a:solidFill>
                          <a:latin typeface="Arial"/>
                          <a:ea typeface="+mn-ea"/>
                          <a:cs typeface="+mn-cs"/>
                        </a:rPr>
                        <a:t>45.6</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a:solidFill>
                            <a:srgbClr val="FF0000"/>
                          </a:solidFill>
                          <a:latin typeface="Arial"/>
                          <a:ea typeface="+mn-ea"/>
                          <a:cs typeface="+mn-cs"/>
                        </a:rPr>
                        <a:t>80</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a:solidFill>
                            <a:srgbClr val="FF0000"/>
                          </a:solidFill>
                          <a:latin typeface="Arial"/>
                          <a:ea typeface="+mn-ea"/>
                          <a:cs typeface="+mn-cs"/>
                        </a:rPr>
                        <a:t>120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a:solidFill>
                            <a:srgbClr val="FF0000"/>
                          </a:solidFill>
                          <a:latin typeface="Arial"/>
                          <a:ea typeface="+mn-ea"/>
                          <a:cs typeface="+mn-cs"/>
                        </a:rPr>
                        <a:t>182.5</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1"/>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000" b="1" kern="1200">
                          <a:solidFill>
                            <a:schemeClr val="tx1"/>
                          </a:solidFill>
                          <a:latin typeface="Arial"/>
                          <a:ea typeface="+mn-ea"/>
                          <a:cs typeface="+mn-cs"/>
                        </a:rPr>
                        <a:t>beam current [mA]</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rgbClr val="FF0000"/>
                          </a:solidFill>
                          <a:latin typeface="Arial"/>
                          <a:ea typeface="+mn-ea"/>
                          <a:cs typeface="+mn-cs"/>
                        </a:rPr>
                        <a:t>1270</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GB" sz="1050" b="1" kern="1200">
                          <a:solidFill>
                            <a:srgbClr val="FF0000"/>
                          </a:solidFill>
                          <a:latin typeface="Arial"/>
                          <a:ea typeface="+mn-ea"/>
                          <a:cs typeface="+mn-cs"/>
                        </a:rPr>
                        <a:t>137</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a:solidFill>
                            <a:srgbClr val="FF0000"/>
                          </a:solidFill>
                          <a:latin typeface="Arial"/>
                          <a:ea typeface="+mn-ea"/>
                          <a:cs typeface="+mn-cs"/>
                        </a:rPr>
                        <a:t>26.7</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a:solidFill>
                            <a:srgbClr val="FF0000"/>
                          </a:solidFill>
                          <a:latin typeface="Arial"/>
                          <a:ea typeface="+mn-ea"/>
                          <a:cs typeface="+mn-cs"/>
                        </a:rPr>
                        <a:t>4.9</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a:solidFill>
                            <a:srgbClr val="FF0000"/>
                          </a:solidFill>
                          <a:latin typeface="Arial"/>
                          <a:ea typeface="+mn-ea"/>
                          <a:cs typeface="+mn-cs"/>
                        </a:rPr>
                        <a:t>number bunches/beam</a:t>
                      </a:r>
                      <a:endParaRPr kumimoji="0" lang="en-GB" sz="1000" b="1" kern="120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en-US" sz="1050" b="1" kern="1200">
                          <a:solidFill>
                            <a:srgbClr val="FF3300"/>
                          </a:solidFill>
                          <a:latin typeface="Arial"/>
                          <a:ea typeface="+mn-ea"/>
                          <a:cs typeface="+mn-cs"/>
                        </a:rPr>
                        <a:t>11200</a:t>
                      </a:r>
                      <a:endParaRPr kumimoji="0" lang="en-GB" sz="1050" b="1" kern="1200">
                        <a:solidFill>
                          <a:srgbClr val="FF33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en-US" sz="1050" b="1" kern="1200">
                          <a:solidFill>
                            <a:srgbClr val="FF3300"/>
                          </a:solidFill>
                          <a:latin typeface="Arial"/>
                          <a:ea typeface="+mn-ea"/>
                          <a:cs typeface="+mn-cs"/>
                        </a:rPr>
                        <a:t>1780</a:t>
                      </a:r>
                      <a:endParaRPr kumimoji="0" lang="en-GB" sz="1050" b="1" kern="1200">
                        <a:solidFill>
                          <a:srgbClr val="FF33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de-AT" sz="1050" b="1" kern="1200">
                          <a:solidFill>
                            <a:srgbClr val="FF3300"/>
                          </a:solidFill>
                          <a:latin typeface="Arial"/>
                          <a:ea typeface="+mn-ea"/>
                          <a:cs typeface="+mn-cs"/>
                        </a:rPr>
                        <a:t>440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de-AT" sz="1050" b="1" kern="1200">
                          <a:solidFill>
                            <a:srgbClr val="FF3300"/>
                          </a:solidFill>
                          <a:latin typeface="Arial"/>
                          <a:ea typeface="+mn-ea"/>
                          <a:cs typeface="+mn-cs"/>
                        </a:rPr>
                        <a:t>60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962529601"/>
                  </a:ext>
                </a:extLst>
              </a:tr>
              <a:tr h="21509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000" b="1" kern="1200">
                          <a:solidFill>
                            <a:schemeClr val="tx1"/>
                          </a:solidFill>
                          <a:latin typeface="Arial"/>
                          <a:ea typeface="+mn-ea"/>
                          <a:cs typeface="+mn-cs"/>
                        </a:rPr>
                        <a:t>bunch intensity  [10</a:t>
                      </a:r>
                      <a:r>
                        <a:rPr kumimoji="0" lang="en-GB" sz="1000" b="1" kern="1200" baseline="30000">
                          <a:solidFill>
                            <a:schemeClr val="tx1"/>
                          </a:solidFill>
                          <a:latin typeface="Arial"/>
                          <a:ea typeface="+mn-ea"/>
                          <a:cs typeface="+mn-cs"/>
                        </a:rPr>
                        <a:t>11</a:t>
                      </a:r>
                      <a:r>
                        <a:rPr kumimoji="0" lang="en-GB" sz="1000" b="1" kern="1200">
                          <a:solidFill>
                            <a:schemeClr val="tx1"/>
                          </a:solidFill>
                          <a:latin typeface="Arial"/>
                          <a:ea typeface="+mn-ea"/>
                          <a:cs typeface="+mn-cs"/>
                        </a:rPr>
                        <a:t>]</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US" sz="1050" b="1" kern="1200">
                          <a:solidFill>
                            <a:schemeClr val="tx1"/>
                          </a:solidFill>
                          <a:latin typeface="Arial"/>
                          <a:ea typeface="+mn-ea"/>
                          <a:cs typeface="+mn-cs"/>
                        </a:rPr>
                        <a:t>2.14</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1.45</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1.15</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1.55</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6"/>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000" b="1" kern="1200">
                          <a:solidFill>
                            <a:schemeClr val="tx1"/>
                          </a:solidFill>
                          <a:latin typeface="Arial"/>
                          <a:ea typeface="+mn-ea"/>
                          <a:cs typeface="+mn-cs"/>
                        </a:rPr>
                        <a:t>SR</a:t>
                      </a:r>
                      <a:r>
                        <a:rPr kumimoji="0" lang="en-GB" sz="1000" b="1" kern="1200" baseline="0">
                          <a:solidFill>
                            <a:schemeClr val="tx1"/>
                          </a:solidFill>
                          <a:latin typeface="Arial"/>
                          <a:ea typeface="+mn-ea"/>
                          <a:cs typeface="+mn-cs"/>
                        </a:rPr>
                        <a:t> e</a:t>
                      </a:r>
                      <a:r>
                        <a:rPr kumimoji="0" lang="en-GB" sz="1000" b="1" kern="1200">
                          <a:solidFill>
                            <a:schemeClr val="tx1"/>
                          </a:solidFill>
                          <a:latin typeface="Arial"/>
                          <a:ea typeface="+mn-ea"/>
                          <a:cs typeface="+mn-cs"/>
                        </a:rPr>
                        <a:t>nergy loss / turn [GeV]</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0.0394</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0.374</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1.89</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10.4</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7"/>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a:solidFill>
                            <a:schemeClr val="tx1"/>
                          </a:solidFill>
                          <a:latin typeface="Arial"/>
                          <a:ea typeface="+mn-ea"/>
                          <a:cs typeface="+mn-cs"/>
                        </a:rPr>
                        <a:t>total RF voltage 400/800 MHz [GV]</a:t>
                      </a:r>
                      <a:endParaRPr kumimoji="0" lang="en-GB" sz="1000" b="1" kern="120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rgbClr val="FF0000"/>
                          </a:solidFill>
                          <a:latin typeface="Arial"/>
                          <a:ea typeface="+mn-ea"/>
                          <a:cs typeface="+mn-cs"/>
                        </a:rPr>
                        <a:t>0.120/0</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rgbClr val="FF0000"/>
                          </a:solidFill>
                          <a:latin typeface="Arial"/>
                          <a:ea typeface="+mn-ea"/>
                          <a:cs typeface="+mn-cs"/>
                        </a:rPr>
                        <a:t>1.0/0</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rgbClr val="FF0000"/>
                          </a:solidFill>
                          <a:latin typeface="Arial"/>
                          <a:ea typeface="+mn-ea"/>
                          <a:cs typeface="+mn-cs"/>
                        </a:rPr>
                        <a:t>2.1/0</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rgbClr val="FF0000"/>
                          </a:solidFill>
                          <a:latin typeface="Arial"/>
                          <a:ea typeface="+mn-ea"/>
                          <a:cs typeface="+mn-cs"/>
                        </a:rPr>
                        <a:t>2.1/9.4</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944200603"/>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000" b="1" kern="1200">
                          <a:solidFill>
                            <a:schemeClr val="tx1"/>
                          </a:solidFill>
                          <a:latin typeface="Arial" panose="020B0604020202020204" pitchFamily="34" charset="0"/>
                          <a:ea typeface="+mn-ea"/>
                          <a:cs typeface="Arial" panose="020B0604020202020204" pitchFamily="34" charset="0"/>
                        </a:rPr>
                        <a:t>long.</a:t>
                      </a:r>
                      <a:r>
                        <a:rPr kumimoji="0" lang="en-GB" sz="1000" b="1" kern="1200" baseline="0">
                          <a:solidFill>
                            <a:schemeClr val="tx1"/>
                          </a:solidFill>
                          <a:latin typeface="Arial" panose="020B0604020202020204" pitchFamily="34" charset="0"/>
                          <a:ea typeface="+mn-ea"/>
                          <a:cs typeface="Arial" panose="020B0604020202020204" pitchFamily="34" charset="0"/>
                        </a:rPr>
                        <a:t> </a:t>
                      </a:r>
                      <a:r>
                        <a:rPr kumimoji="0" lang="en-GB" sz="1000" b="1" kern="1200">
                          <a:solidFill>
                            <a:schemeClr val="tx1"/>
                          </a:solidFill>
                          <a:latin typeface="Arial" panose="020B0604020202020204" pitchFamily="34" charset="0"/>
                          <a:ea typeface="+mn-ea"/>
                          <a:cs typeface="Arial" panose="020B0604020202020204" pitchFamily="34" charset="0"/>
                        </a:rPr>
                        <a:t>damping time [turns]</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1158</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215</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baseline="0">
                          <a:solidFill>
                            <a:schemeClr val="tx1"/>
                          </a:solidFill>
                          <a:latin typeface="Arial"/>
                          <a:ea typeface="+mn-ea"/>
                          <a:cs typeface="+mn-cs"/>
                        </a:rPr>
                        <a:t>64</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18</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303873614"/>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000" b="1" kern="1200">
                          <a:solidFill>
                            <a:schemeClr val="tx1"/>
                          </a:solidFill>
                          <a:latin typeface="Arial"/>
                          <a:ea typeface="+mn-ea"/>
                          <a:cs typeface="+mn-cs"/>
                        </a:rPr>
                        <a:t>horizontal beta*</a:t>
                      </a:r>
                      <a:r>
                        <a:rPr kumimoji="0" lang="de-AT" sz="1000" b="1" kern="1200" baseline="0">
                          <a:solidFill>
                            <a:schemeClr val="tx1"/>
                          </a:solidFill>
                          <a:latin typeface="Arial"/>
                          <a:ea typeface="+mn-ea"/>
                          <a:cs typeface="+mn-cs"/>
                        </a:rPr>
                        <a:t> </a:t>
                      </a:r>
                      <a:r>
                        <a:rPr kumimoji="0" lang="en-GB" sz="1000" b="1" kern="1200">
                          <a:solidFill>
                            <a:schemeClr val="tx1"/>
                          </a:solidFill>
                          <a:latin typeface="+mn-lt"/>
                          <a:ea typeface="+mn-ea"/>
                          <a:cs typeface="+mn-cs"/>
                        </a:rPr>
                        <a:t>[m]</a:t>
                      </a:r>
                      <a:endParaRPr kumimoji="0" lang="en-GB" sz="1000" b="1" kern="120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a:solidFill>
                            <a:srgbClr val="FF0000"/>
                          </a:solidFill>
                          <a:latin typeface="Arial"/>
                          <a:ea typeface="+mn-ea"/>
                          <a:cs typeface="+mn-cs"/>
                        </a:rPr>
                        <a:t>0.11</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a:solidFill>
                            <a:srgbClr val="FF0000"/>
                          </a:solidFill>
                          <a:latin typeface="Arial"/>
                          <a:ea typeface="+mn-ea"/>
                          <a:cs typeface="+mn-cs"/>
                        </a:rPr>
                        <a:t>0.2</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e-AT" sz="1050" b="1" kern="1200">
                          <a:solidFill>
                            <a:srgbClr val="FF0000"/>
                          </a:solidFill>
                          <a:latin typeface="Arial"/>
                          <a:ea typeface="+mn-ea"/>
                          <a:cs typeface="+mn-cs"/>
                        </a:rPr>
                        <a:t>0.24</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rgbClr val="FF0000"/>
                          </a:solidFill>
                          <a:latin typeface="Arial"/>
                          <a:ea typeface="+mn-ea"/>
                          <a:cs typeface="+mn-cs"/>
                        </a:rPr>
                        <a:t>1.0</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113994486"/>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a:solidFill>
                            <a:schemeClr val="tx1"/>
                          </a:solidFill>
                          <a:latin typeface="Arial"/>
                          <a:ea typeface="+mn-ea"/>
                          <a:cs typeface="+mn-cs"/>
                        </a:rPr>
                        <a:t>vertical</a:t>
                      </a:r>
                      <a:r>
                        <a:rPr kumimoji="0" lang="en-US" sz="1000" b="1" kern="1200" baseline="0">
                          <a:solidFill>
                            <a:schemeClr val="tx1"/>
                          </a:solidFill>
                          <a:latin typeface="Arial"/>
                          <a:ea typeface="+mn-ea"/>
                          <a:cs typeface="+mn-cs"/>
                        </a:rPr>
                        <a:t> beta* [mm]</a:t>
                      </a:r>
                      <a:endParaRPr kumimoji="0" lang="en-GB" sz="1000" b="1" kern="120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rgbClr val="FF0000"/>
                          </a:solidFill>
                          <a:latin typeface="Arial"/>
                          <a:ea typeface="+mn-ea"/>
                          <a:cs typeface="+mn-cs"/>
                        </a:rPr>
                        <a:t>0.7</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a:solidFill>
                            <a:srgbClr val="FF0000"/>
                          </a:solidFill>
                          <a:latin typeface="Arial"/>
                          <a:ea typeface="+mn-ea"/>
                          <a:cs typeface="+mn-cs"/>
                        </a:rPr>
                        <a:t>1.0</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a:solidFill>
                            <a:srgbClr val="FF0000"/>
                          </a:solidFill>
                          <a:latin typeface="Arial"/>
                          <a:ea typeface="+mn-ea"/>
                          <a:cs typeface="+mn-cs"/>
                        </a:rPr>
                        <a:t>1.0</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rgbClr val="FF0000"/>
                          </a:solidFill>
                          <a:latin typeface="Arial"/>
                          <a:ea typeface="+mn-ea"/>
                          <a:cs typeface="+mn-cs"/>
                        </a:rPr>
                        <a:t>1.6</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839530520"/>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a:solidFill>
                            <a:schemeClr val="tx1"/>
                          </a:solidFill>
                          <a:latin typeface="Arial"/>
                          <a:ea typeface="+mn-ea"/>
                          <a:cs typeface="+mn-cs"/>
                        </a:rPr>
                        <a:t>horizontal geometric emittance</a:t>
                      </a:r>
                      <a:r>
                        <a:rPr kumimoji="0" lang="en-US" sz="1000" b="1" kern="1200" baseline="0">
                          <a:solidFill>
                            <a:schemeClr val="tx1"/>
                          </a:solidFill>
                          <a:latin typeface="Arial"/>
                          <a:ea typeface="+mn-ea"/>
                          <a:cs typeface="+mn-cs"/>
                        </a:rPr>
                        <a:t> [nm]</a:t>
                      </a:r>
                      <a:endParaRPr kumimoji="0" lang="en-GB" sz="1000" b="1" kern="120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0.71</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a:solidFill>
                            <a:schemeClr val="tx1"/>
                          </a:solidFill>
                          <a:latin typeface="Arial"/>
                          <a:ea typeface="+mn-ea"/>
                          <a:cs typeface="+mn-cs"/>
                        </a:rPr>
                        <a:t>2.17</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a:solidFill>
                            <a:schemeClr val="tx1"/>
                          </a:solidFill>
                          <a:latin typeface="Arial"/>
                          <a:ea typeface="+mn-ea"/>
                          <a:cs typeface="+mn-cs"/>
                        </a:rPr>
                        <a:t>0.71</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1.59</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363858396"/>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a:solidFill>
                            <a:schemeClr val="tx1"/>
                          </a:solidFill>
                          <a:latin typeface="Arial"/>
                          <a:ea typeface="+mn-ea"/>
                          <a:cs typeface="+mn-cs"/>
                        </a:rPr>
                        <a:t>vertical geom. emittance [pm]</a:t>
                      </a:r>
                      <a:endParaRPr kumimoji="0" lang="en-GB" sz="1000" b="1" kern="120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1.9</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a:solidFill>
                            <a:schemeClr val="tx1"/>
                          </a:solidFill>
                          <a:latin typeface="Arial"/>
                          <a:ea typeface="+mn-ea"/>
                          <a:cs typeface="+mn-cs"/>
                        </a:rPr>
                        <a:t>2.2</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a:solidFill>
                            <a:schemeClr val="tx1"/>
                          </a:solidFill>
                          <a:latin typeface="Arial"/>
                          <a:ea typeface="+mn-ea"/>
                          <a:cs typeface="+mn-cs"/>
                        </a:rPr>
                        <a:t>1.4</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1.6</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574920261"/>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a:solidFill>
                            <a:schemeClr val="tx1"/>
                          </a:solidFill>
                          <a:latin typeface="Arial"/>
                          <a:ea typeface="+mn-ea"/>
                          <a:cs typeface="+mn-cs"/>
                        </a:rPr>
                        <a:t>horizontal rms IP spot size [</a:t>
                      </a:r>
                      <a:r>
                        <a:rPr kumimoji="0" lang="en-US" sz="1000" b="1" kern="1200">
                          <a:solidFill>
                            <a:schemeClr val="tx1"/>
                          </a:solidFill>
                          <a:latin typeface="Symbol" panose="05050102010706020507" pitchFamily="18" charset="2"/>
                          <a:ea typeface="+mn-ea"/>
                          <a:cs typeface="+mn-cs"/>
                        </a:rPr>
                        <a:t>m</a:t>
                      </a:r>
                      <a:r>
                        <a:rPr kumimoji="0" lang="en-US" sz="1000" b="1" kern="1200">
                          <a:solidFill>
                            <a:schemeClr val="tx1"/>
                          </a:solidFill>
                          <a:latin typeface="Arial"/>
                          <a:ea typeface="+mn-ea"/>
                          <a:cs typeface="+mn-cs"/>
                        </a:rPr>
                        <a:t>m]</a:t>
                      </a:r>
                      <a:endParaRPr kumimoji="0" lang="en-GB" sz="1000" b="1" kern="120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9</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a:solidFill>
                            <a:schemeClr val="tx1"/>
                          </a:solidFill>
                          <a:latin typeface="Arial"/>
                          <a:ea typeface="+mn-ea"/>
                          <a:cs typeface="+mn-cs"/>
                        </a:rPr>
                        <a:t>21</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a:solidFill>
                            <a:schemeClr val="tx1"/>
                          </a:solidFill>
                          <a:latin typeface="Arial"/>
                          <a:ea typeface="+mn-ea"/>
                          <a:cs typeface="+mn-cs"/>
                        </a:rPr>
                        <a:t>13</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40</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967911388"/>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a:solidFill>
                            <a:srgbClr val="FF0000"/>
                          </a:solidFill>
                          <a:latin typeface="Arial"/>
                          <a:ea typeface="+mn-ea"/>
                          <a:cs typeface="+mn-cs"/>
                        </a:rPr>
                        <a:t>vertical rms IP spot size [nm]</a:t>
                      </a:r>
                      <a:endParaRPr kumimoji="0" lang="en-GB" sz="1000" b="1" kern="120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rgbClr val="FF0000"/>
                          </a:solidFill>
                          <a:latin typeface="Arial"/>
                          <a:ea typeface="+mn-ea"/>
                          <a:cs typeface="+mn-cs"/>
                        </a:rPr>
                        <a:t>36</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a:solidFill>
                            <a:srgbClr val="FF0000"/>
                          </a:solidFill>
                          <a:latin typeface="Arial"/>
                          <a:ea typeface="+mn-ea"/>
                          <a:cs typeface="+mn-cs"/>
                        </a:rPr>
                        <a:t>47</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a:solidFill>
                            <a:srgbClr val="FF0000"/>
                          </a:solidFill>
                          <a:latin typeface="Arial"/>
                          <a:ea typeface="+mn-ea"/>
                          <a:cs typeface="+mn-cs"/>
                        </a:rPr>
                        <a:t>40</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rgbClr val="FF0000"/>
                          </a:solidFill>
                          <a:latin typeface="Arial"/>
                          <a:ea typeface="+mn-ea"/>
                          <a:cs typeface="+mn-cs"/>
                        </a:rPr>
                        <a:t>51</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74449764"/>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a:solidFill>
                            <a:schemeClr val="tx1"/>
                          </a:solidFill>
                          <a:latin typeface="Arial"/>
                          <a:ea typeface="+mn-ea"/>
                          <a:cs typeface="+mn-cs"/>
                        </a:rPr>
                        <a:t>beam-beam parameter </a:t>
                      </a:r>
                      <a:r>
                        <a:rPr kumimoji="0" lang="en-US" sz="1000" b="1" kern="1200">
                          <a:solidFill>
                            <a:schemeClr val="tx1"/>
                          </a:solidFill>
                          <a:latin typeface="Symbol" panose="05050102010706020507" pitchFamily="18" charset="2"/>
                          <a:ea typeface="+mn-ea"/>
                          <a:cs typeface="+mn-cs"/>
                        </a:rPr>
                        <a:t>x</a:t>
                      </a:r>
                      <a:r>
                        <a:rPr kumimoji="0" lang="en-US" sz="1000" b="1" kern="1200" baseline="-25000">
                          <a:solidFill>
                            <a:schemeClr val="tx1"/>
                          </a:solidFill>
                          <a:latin typeface="Arial"/>
                          <a:ea typeface="+mn-ea"/>
                          <a:cs typeface="+mn-cs"/>
                        </a:rPr>
                        <a:t>x</a:t>
                      </a:r>
                      <a:r>
                        <a:rPr kumimoji="0" lang="en-US" sz="1000" b="1" kern="1200">
                          <a:solidFill>
                            <a:schemeClr val="tx1"/>
                          </a:solidFill>
                          <a:latin typeface="Arial"/>
                          <a:ea typeface="+mn-ea"/>
                          <a:cs typeface="+mn-cs"/>
                        </a:rPr>
                        <a:t> / </a:t>
                      </a:r>
                      <a:r>
                        <a:rPr kumimoji="0" lang="en-US" sz="1000" b="1" kern="1200" err="1">
                          <a:solidFill>
                            <a:schemeClr val="tx1"/>
                          </a:solidFill>
                          <a:latin typeface="Symbol" panose="05050102010706020507" pitchFamily="18" charset="2"/>
                          <a:ea typeface="+mn-ea"/>
                          <a:cs typeface="+mn-cs"/>
                        </a:rPr>
                        <a:t>x</a:t>
                      </a:r>
                      <a:r>
                        <a:rPr kumimoji="0" lang="en-US" sz="1000" b="1" kern="1200" baseline="-25000" err="1">
                          <a:solidFill>
                            <a:schemeClr val="tx1"/>
                          </a:solidFill>
                          <a:latin typeface="Arial"/>
                          <a:ea typeface="+mn-ea"/>
                          <a:cs typeface="+mn-cs"/>
                        </a:rPr>
                        <a:t>y</a:t>
                      </a:r>
                      <a:endParaRPr kumimoji="0" lang="en-GB" sz="1000" b="1" kern="1200" baseline="-2500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0.002/0.0973</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a:solidFill>
                            <a:schemeClr val="tx1"/>
                          </a:solidFill>
                          <a:latin typeface="Arial"/>
                          <a:ea typeface="+mn-ea"/>
                          <a:cs typeface="+mn-cs"/>
                        </a:rPr>
                        <a:t>0.013/0.128</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a:solidFill>
                            <a:schemeClr val="tx1"/>
                          </a:solidFill>
                          <a:latin typeface="Arial"/>
                          <a:ea typeface="+mn-ea"/>
                          <a:cs typeface="+mn-cs"/>
                        </a:rPr>
                        <a:t>0.010/0.088</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0.073/0.134</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233805163"/>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a:solidFill>
                            <a:srgbClr val="FF0000"/>
                          </a:solidFill>
                          <a:latin typeface="Arial"/>
                          <a:ea typeface="+mn-ea"/>
                          <a:cs typeface="+mn-cs"/>
                        </a:rPr>
                        <a:t>rms bunch length </a:t>
                      </a:r>
                      <a:r>
                        <a:rPr kumimoji="0" lang="en-US" sz="1000" b="1" kern="1200">
                          <a:solidFill>
                            <a:schemeClr val="tx1"/>
                          </a:solidFill>
                          <a:latin typeface="Arial"/>
                          <a:ea typeface="+mn-ea"/>
                          <a:cs typeface="+mn-cs"/>
                        </a:rPr>
                        <a:t>with SR / </a:t>
                      </a:r>
                      <a:r>
                        <a:rPr kumimoji="0" lang="en-US" sz="1000" b="1" kern="1200">
                          <a:solidFill>
                            <a:srgbClr val="FF0000"/>
                          </a:solidFill>
                          <a:latin typeface="Arial"/>
                          <a:ea typeface="+mn-ea"/>
                          <a:cs typeface="+mn-cs"/>
                        </a:rPr>
                        <a:t>BS [mm]</a:t>
                      </a:r>
                      <a:endParaRPr kumimoji="0" lang="en-GB" sz="1000" b="1" kern="120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5.6 / </a:t>
                      </a:r>
                      <a:r>
                        <a:rPr kumimoji="0" lang="en-US" sz="1050" b="1" kern="1200">
                          <a:solidFill>
                            <a:srgbClr val="FF0000"/>
                          </a:solidFill>
                          <a:latin typeface="Arial"/>
                          <a:ea typeface="+mn-ea"/>
                          <a:cs typeface="+mn-cs"/>
                        </a:rPr>
                        <a:t>15.5</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a:solidFill>
                            <a:schemeClr val="tx1"/>
                          </a:solidFill>
                          <a:latin typeface="Arial"/>
                          <a:ea typeface="+mn-ea"/>
                          <a:cs typeface="+mn-cs"/>
                        </a:rPr>
                        <a:t>3.5 / </a:t>
                      </a:r>
                      <a:r>
                        <a:rPr kumimoji="0" lang="de-AT" sz="1050" b="1" kern="1200">
                          <a:solidFill>
                            <a:srgbClr val="FF0000"/>
                          </a:solidFill>
                          <a:latin typeface="Arial"/>
                          <a:ea typeface="+mn-ea"/>
                          <a:cs typeface="+mn-cs"/>
                        </a:rPr>
                        <a:t>5.4</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a:solidFill>
                            <a:schemeClr val="tx1"/>
                          </a:solidFill>
                          <a:latin typeface="Arial"/>
                          <a:ea typeface="+mn-ea"/>
                          <a:cs typeface="+mn-cs"/>
                        </a:rPr>
                        <a:t>3.4 / </a:t>
                      </a:r>
                      <a:r>
                        <a:rPr kumimoji="0" lang="en-US" sz="1050" b="1" kern="1200">
                          <a:solidFill>
                            <a:srgbClr val="FF0000"/>
                          </a:solidFill>
                          <a:latin typeface="Arial"/>
                          <a:ea typeface="+mn-ea"/>
                          <a:cs typeface="+mn-cs"/>
                        </a:rPr>
                        <a:t>4.7</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1.8 / </a:t>
                      </a:r>
                      <a:r>
                        <a:rPr kumimoji="0" lang="en-US" sz="1050" b="1" kern="1200">
                          <a:solidFill>
                            <a:srgbClr val="FF0000"/>
                          </a:solidFill>
                          <a:latin typeface="Arial"/>
                          <a:ea typeface="+mn-ea"/>
                          <a:cs typeface="+mn-cs"/>
                        </a:rPr>
                        <a:t>2.</a:t>
                      </a:r>
                      <a:r>
                        <a:rPr kumimoji="0" lang="en-GB" sz="1050" b="1" kern="1200">
                          <a:solidFill>
                            <a:srgbClr val="FF0000"/>
                          </a:solidFill>
                          <a:latin typeface="Arial"/>
                          <a:ea typeface="+mn-ea"/>
                          <a:cs typeface="+mn-cs"/>
                        </a:rPr>
                        <a:t>2</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366397388"/>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a:solidFill>
                            <a:srgbClr val="FF0000"/>
                          </a:solidFill>
                          <a:latin typeface="Arial"/>
                          <a:ea typeface="+mn-ea"/>
                          <a:cs typeface="+mn-cs"/>
                        </a:rPr>
                        <a:t>luminosity per IP [10</a:t>
                      </a:r>
                      <a:r>
                        <a:rPr kumimoji="0" lang="en-US" sz="1000" b="1" kern="1200" baseline="30000">
                          <a:solidFill>
                            <a:srgbClr val="FF0000"/>
                          </a:solidFill>
                          <a:latin typeface="Arial"/>
                          <a:ea typeface="+mn-ea"/>
                          <a:cs typeface="+mn-cs"/>
                        </a:rPr>
                        <a:t>34</a:t>
                      </a:r>
                      <a:r>
                        <a:rPr kumimoji="0" lang="en-US" sz="1000" b="1" kern="1200">
                          <a:solidFill>
                            <a:srgbClr val="FF0000"/>
                          </a:solidFill>
                          <a:latin typeface="Arial"/>
                          <a:ea typeface="+mn-ea"/>
                          <a:cs typeface="+mn-cs"/>
                        </a:rPr>
                        <a:t> cm</a:t>
                      </a:r>
                      <a:r>
                        <a:rPr kumimoji="0" lang="en-US" sz="1000" b="1" kern="1200" baseline="30000">
                          <a:solidFill>
                            <a:srgbClr val="FF0000"/>
                          </a:solidFill>
                          <a:latin typeface="Arial"/>
                          <a:ea typeface="+mn-ea"/>
                          <a:cs typeface="+mn-cs"/>
                        </a:rPr>
                        <a:t>-2</a:t>
                      </a:r>
                      <a:r>
                        <a:rPr kumimoji="0" lang="en-US" sz="1000" b="1" kern="1200">
                          <a:solidFill>
                            <a:srgbClr val="FF0000"/>
                          </a:solidFill>
                          <a:latin typeface="Arial"/>
                          <a:ea typeface="+mn-ea"/>
                          <a:cs typeface="+mn-cs"/>
                        </a:rPr>
                        <a:t>s</a:t>
                      </a:r>
                      <a:r>
                        <a:rPr kumimoji="0" lang="en-US" sz="1000" b="1" kern="1200" baseline="30000">
                          <a:solidFill>
                            <a:srgbClr val="FF0000"/>
                          </a:solidFill>
                          <a:latin typeface="Arial"/>
                          <a:ea typeface="+mn-ea"/>
                          <a:cs typeface="+mn-cs"/>
                        </a:rPr>
                        <a:t>-1</a:t>
                      </a:r>
                      <a:r>
                        <a:rPr kumimoji="0" lang="en-US" sz="1000" b="1" kern="1200">
                          <a:solidFill>
                            <a:srgbClr val="FF0000"/>
                          </a:solidFill>
                          <a:latin typeface="Arial"/>
                          <a:ea typeface="+mn-ea"/>
                          <a:cs typeface="+mn-cs"/>
                        </a:rPr>
                        <a:t>]</a:t>
                      </a:r>
                      <a:endParaRPr kumimoji="0" lang="en-GB" sz="1000" b="1" kern="120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rgbClr val="FF0000"/>
                          </a:solidFill>
                          <a:latin typeface="Arial"/>
                          <a:ea typeface="+mn-ea"/>
                          <a:cs typeface="+mn-cs"/>
                        </a:rPr>
                        <a:t>140</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rgbClr val="FF0000"/>
                          </a:solidFill>
                          <a:latin typeface="Arial"/>
                          <a:ea typeface="+mn-ea"/>
                          <a:cs typeface="+mn-cs"/>
                        </a:rPr>
                        <a:t>20</a:t>
                      </a:r>
                      <a:endParaRPr kumimoji="0" lang="en-GB" sz="1050" b="1" kern="1200">
                        <a:solidFill>
                          <a:srgbClr val="FF0000"/>
                        </a:solidFill>
                        <a:latin typeface="Arial"/>
                        <a:ea typeface="+mn-ea"/>
                        <a:cs typeface="+mn-cs"/>
                      </a:endParaRP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rgbClr val="FF0000"/>
                          </a:solidFill>
                          <a:latin typeface="Arial"/>
                          <a:ea typeface="+mn-ea"/>
                          <a:cs typeface="+mn-cs"/>
                        </a:rPr>
                        <a:t>5.0</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rgbClr val="FF0000"/>
                          </a:solidFill>
                          <a:latin typeface="Arial"/>
                          <a:ea typeface="+mn-ea"/>
                          <a:cs typeface="+mn-cs"/>
                        </a:rPr>
                        <a:t>1.25</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594538425"/>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a:solidFill>
                            <a:srgbClr val="FF0000"/>
                          </a:solidFill>
                          <a:latin typeface="Arial"/>
                          <a:ea typeface="+mn-ea"/>
                          <a:cs typeface="+mn-cs"/>
                        </a:rPr>
                        <a:t>total integrated luminosity / IP / year [ab</a:t>
                      </a:r>
                      <a:r>
                        <a:rPr kumimoji="0" lang="en-US" sz="1000" b="1" kern="1200" baseline="30000">
                          <a:solidFill>
                            <a:srgbClr val="FF0000"/>
                          </a:solidFill>
                          <a:latin typeface="Arial"/>
                          <a:ea typeface="+mn-ea"/>
                          <a:cs typeface="+mn-cs"/>
                        </a:rPr>
                        <a:t>-1</a:t>
                      </a:r>
                      <a:r>
                        <a:rPr kumimoji="0" lang="en-US" sz="1000" b="1" kern="1200">
                          <a:solidFill>
                            <a:srgbClr val="FF0000"/>
                          </a:solidFill>
                          <a:latin typeface="Arial"/>
                          <a:ea typeface="+mn-ea"/>
                          <a:cs typeface="+mn-cs"/>
                        </a:rPr>
                        <a:t>/</a:t>
                      </a:r>
                      <a:r>
                        <a:rPr kumimoji="0" lang="en-US" sz="1000" b="1" kern="1200" err="1">
                          <a:solidFill>
                            <a:srgbClr val="FF0000"/>
                          </a:solidFill>
                          <a:latin typeface="Arial"/>
                          <a:ea typeface="+mn-ea"/>
                          <a:cs typeface="+mn-cs"/>
                        </a:rPr>
                        <a:t>yr</a:t>
                      </a:r>
                      <a:r>
                        <a:rPr kumimoji="0" lang="en-US" sz="1000" b="1" kern="1200">
                          <a:solidFill>
                            <a:srgbClr val="FF0000"/>
                          </a:solidFill>
                          <a:latin typeface="Arial"/>
                          <a:ea typeface="+mn-ea"/>
                          <a:cs typeface="+mn-cs"/>
                        </a:rPr>
                        <a:t>]</a:t>
                      </a:r>
                      <a:endParaRPr kumimoji="0" lang="en-GB" sz="1000" b="1" kern="120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rgbClr val="FF0000"/>
                          </a:solidFill>
                          <a:latin typeface="Arial"/>
                          <a:ea typeface="+mn-ea"/>
                          <a:cs typeface="+mn-cs"/>
                        </a:rPr>
                        <a:t>17</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rgbClr val="FF0000"/>
                          </a:solidFill>
                          <a:latin typeface="Arial"/>
                          <a:ea typeface="+mn-ea"/>
                          <a:cs typeface="+mn-cs"/>
                        </a:rPr>
                        <a:t>2.4</a:t>
                      </a:r>
                      <a:endParaRPr kumimoji="0" lang="en-GB" sz="1050" b="1" kern="1200">
                        <a:solidFill>
                          <a:srgbClr val="FF0000"/>
                        </a:solidFill>
                        <a:latin typeface="Arial"/>
                        <a:ea typeface="+mn-ea"/>
                        <a:cs typeface="+mn-cs"/>
                      </a:endParaRP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rgbClr val="FF0000"/>
                          </a:solidFill>
                          <a:latin typeface="Arial"/>
                          <a:ea typeface="+mn-ea"/>
                          <a:cs typeface="+mn-cs"/>
                        </a:rPr>
                        <a:t>0.6</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rgbClr val="FF0000"/>
                          </a:solidFill>
                          <a:latin typeface="Arial"/>
                          <a:ea typeface="+mn-ea"/>
                          <a:cs typeface="+mn-cs"/>
                        </a:rPr>
                        <a:t>0.15</a:t>
                      </a:r>
                      <a:endParaRPr kumimoji="0" lang="en-GB" sz="1050" b="1" kern="120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513034531"/>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a:solidFill>
                            <a:schemeClr val="tx1"/>
                          </a:solidFill>
                          <a:latin typeface="Arial"/>
                          <a:ea typeface="+mn-ea"/>
                          <a:cs typeface="+mn-cs"/>
                        </a:rPr>
                        <a:t>beam lifetime rad Bhabha + BS [min]</a:t>
                      </a:r>
                      <a:endParaRPr kumimoji="0" lang="en-GB" sz="1000" b="1" kern="120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15</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baseline="0">
                          <a:solidFill>
                            <a:schemeClr val="tx1"/>
                          </a:solidFill>
                          <a:latin typeface="Arial"/>
                          <a:ea typeface="+mn-ea"/>
                          <a:cs typeface="+mn-cs"/>
                        </a:rPr>
                        <a:t>12</a:t>
                      </a:r>
                      <a:endParaRPr kumimoji="0" lang="en-GB" sz="1050" b="1" kern="1200">
                        <a:solidFill>
                          <a:schemeClr val="tx1"/>
                        </a:solidFill>
                        <a:latin typeface="Arial"/>
                        <a:ea typeface="+mn-ea"/>
                        <a:cs typeface="+mn-cs"/>
                      </a:endParaRP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12</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a:solidFill>
                            <a:schemeClr val="tx1"/>
                          </a:solidFill>
                          <a:latin typeface="Arial"/>
                          <a:ea typeface="+mn-ea"/>
                          <a:cs typeface="+mn-cs"/>
                        </a:rPr>
                        <a:t>11</a:t>
                      </a:r>
                      <a:endParaRPr kumimoji="0" lang="en-GB" sz="1050" b="1" kern="120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4062015532"/>
                  </a:ext>
                </a:extLst>
              </a:tr>
            </a:tbl>
          </a:graphicData>
        </a:graphic>
      </p:graphicFrame>
    </p:spTree>
    <p:extLst>
      <p:ext uri="{BB962C8B-B14F-4D97-AF65-F5344CB8AC3E}">
        <p14:creationId xmlns:p14="http://schemas.microsoft.com/office/powerpoint/2010/main" val="1567197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CH"/>
              <a:t>  </a:t>
            </a:r>
            <a:r>
              <a:rPr kumimoji="0" lang="en-US" sz="3200" b="1" i="0" u="none" strike="noStrike" kern="1200" cap="none" spc="0" normalizeH="0" baseline="0" noProof="0">
                <a:ln>
                  <a:noFill/>
                </a:ln>
                <a:solidFill>
                  <a:srgbClr val="FFFF00"/>
                </a:solidFill>
                <a:effectLst/>
                <a:uLnTx/>
                <a:uFillTx/>
                <a:latin typeface="Calibri" panose="020F0502020204030204" pitchFamily="34" charset="0"/>
                <a:ea typeface="+mj-ea"/>
                <a:cs typeface="Calibri" panose="020F0502020204030204" pitchFamily="34" charset="0"/>
              </a:rPr>
              <a:t>FCC-</a:t>
            </a:r>
            <a:r>
              <a:rPr kumimoji="0" lang="en-US" sz="3200" b="1" i="0" u="none" strike="noStrike" kern="1200" cap="none" spc="0" normalizeH="0" baseline="0" noProof="0" err="1">
                <a:ln>
                  <a:noFill/>
                </a:ln>
                <a:solidFill>
                  <a:srgbClr val="FFFF00"/>
                </a:solidFill>
                <a:effectLst/>
                <a:uLnTx/>
                <a:uFillTx/>
                <a:latin typeface="Calibri" panose="020F0502020204030204" pitchFamily="34" charset="0"/>
                <a:ea typeface="+mj-ea"/>
                <a:cs typeface="Calibri" panose="020F0502020204030204" pitchFamily="34" charset="0"/>
              </a:rPr>
              <a:t>hh</a:t>
            </a:r>
            <a:r>
              <a:rPr kumimoji="0" lang="en-US" sz="3200" b="1" i="0" u="none" strike="noStrike" kern="1200" cap="none" spc="0" normalizeH="0" baseline="0" noProof="0">
                <a:ln>
                  <a:noFill/>
                </a:ln>
                <a:solidFill>
                  <a:srgbClr val="FFFF00"/>
                </a:solidFill>
                <a:effectLst/>
                <a:uLnTx/>
                <a:uFillTx/>
                <a:latin typeface="Calibri" panose="020F0502020204030204" pitchFamily="34" charset="0"/>
                <a:ea typeface="+mj-ea"/>
                <a:cs typeface="Calibri" panose="020F0502020204030204" pitchFamily="34" charset="0"/>
              </a:rPr>
              <a:t> parameters</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8" name="TextBox 7">
            <a:extLst>
              <a:ext uri="{FF2B5EF4-FFF2-40B4-BE49-F238E27FC236}">
                <a16:creationId xmlns:a16="http://schemas.microsoft.com/office/drawing/2014/main" id="{E04B29C0-DB83-B742-875F-7DFA6FFF8ED1}"/>
              </a:ext>
            </a:extLst>
          </p:cNvPr>
          <p:cNvSpPr txBox="1"/>
          <p:nvPr/>
        </p:nvSpPr>
        <p:spPr>
          <a:xfrm>
            <a:off x="11316595" y="6514499"/>
            <a:ext cx="818814" cy="276999"/>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F. Gianotti</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15">
            <a:extLst>
              <a:ext uri="{FF2B5EF4-FFF2-40B4-BE49-F238E27FC236}">
                <a16:creationId xmlns:a16="http://schemas.microsoft.com/office/drawing/2014/main" id="{797B9D5F-88F5-F32F-73CB-3D4547E7AC6E}"/>
              </a:ext>
            </a:extLst>
          </p:cNvPr>
          <p:cNvSpPr txBox="1">
            <a:spLocks noChangeArrowheads="1"/>
          </p:cNvSpPr>
          <p:nvPr/>
        </p:nvSpPr>
        <p:spPr bwMode="auto">
          <a:xfrm>
            <a:off x="50511" y="5362363"/>
            <a:ext cx="6869188"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a:ln>
                  <a:noFill/>
                </a:ln>
                <a:solidFill>
                  <a:srgbClr val="44546A"/>
                </a:solidFill>
                <a:effectLst/>
                <a:uLnTx/>
                <a:uFillTx/>
                <a:latin typeface="Calibri" panose="020F0502020204030204"/>
                <a:ea typeface="+mn-ea"/>
                <a:cs typeface="+mn-cs"/>
              </a:rPr>
              <a:t>Formidable challenges: </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a:ln>
                  <a:noFill/>
                </a:ln>
                <a:solidFill>
                  <a:srgbClr val="007742"/>
                </a:solidFill>
                <a:effectLst/>
                <a:uLnTx/>
                <a:uFillTx/>
                <a:latin typeface="Calibri" panose="020F0502020204030204"/>
                <a:ea typeface="+mn-ea"/>
                <a:cs typeface="+mn-cs"/>
              </a:rPr>
              <a:t> </a:t>
            </a:r>
            <a:r>
              <a:rPr kumimoji="0" lang="en-US" altLang="en-US" sz="1500" b="0" i="0" u="none" strike="noStrike" kern="1200" cap="none" spc="0" normalizeH="0" baseline="0" noProof="0">
                <a:ln>
                  <a:noFill/>
                </a:ln>
                <a:solidFill>
                  <a:srgbClr val="C00000"/>
                </a:solidFill>
                <a:effectLst/>
                <a:uLnTx/>
                <a:uFillTx/>
                <a:latin typeface="Calibri" panose="020F0502020204030204"/>
                <a:ea typeface="+mn-ea"/>
                <a:cs typeface="+mn-cs"/>
              </a:rPr>
              <a:t>high-field superconducting magnets</a:t>
            </a:r>
            <a:r>
              <a:rPr kumimoji="0" lang="en-US" altLang="en-US" sz="1500" b="0" i="0" u="none" strike="noStrike" kern="1200" cap="none" spc="0" normalizeH="0" baseline="0" noProof="0">
                <a:ln>
                  <a:noFill/>
                </a:ln>
                <a:solidFill>
                  <a:srgbClr val="44546A"/>
                </a:solidFill>
                <a:effectLst/>
                <a:uLnTx/>
                <a:uFillTx/>
                <a:latin typeface="Calibri" panose="020F0502020204030204"/>
                <a:ea typeface="+mn-ea"/>
                <a:cs typeface="+mn-cs"/>
              </a:rPr>
              <a:t>:</a:t>
            </a:r>
            <a:r>
              <a:rPr kumimoji="0" lang="en-US" altLang="en-US" sz="1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a:ln>
                  <a:noFill/>
                </a:ln>
                <a:solidFill>
                  <a:srgbClr val="C00000"/>
                </a:solidFill>
                <a:effectLst/>
                <a:uLnTx/>
                <a:uFillTx/>
                <a:latin typeface="Calibri" panose="020F0502020204030204"/>
                <a:ea typeface="+mn-ea"/>
                <a:cs typeface="+mn-cs"/>
              </a:rPr>
              <a:t>14 - 20 T</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a:ln>
                  <a:noFill/>
                </a:ln>
                <a:solidFill>
                  <a:srgbClr val="C00000"/>
                </a:solidFill>
                <a:effectLst/>
                <a:uLnTx/>
                <a:uFillTx/>
                <a:latin typeface="Calibri" panose="020F0502020204030204"/>
                <a:ea typeface="+mn-ea"/>
                <a:cs typeface="+mn-cs"/>
              </a:rPr>
              <a:t> power load </a:t>
            </a:r>
            <a:r>
              <a:rPr kumimoji="0" lang="en-US" altLang="en-US" sz="1500" b="0" i="0" u="none" strike="noStrike" kern="1200" cap="none" spc="0" normalizeH="0" baseline="0" noProof="0">
                <a:ln>
                  <a:noFill/>
                </a:ln>
                <a:solidFill>
                  <a:srgbClr val="44546A"/>
                </a:solidFill>
                <a:effectLst/>
                <a:uLnTx/>
                <a:uFillTx/>
                <a:latin typeface="Calibri" panose="020F0502020204030204"/>
                <a:ea typeface="+mn-ea"/>
                <a:cs typeface="+mn-cs"/>
              </a:rPr>
              <a:t>in arcs from </a:t>
            </a:r>
            <a:r>
              <a:rPr kumimoji="0" lang="en-US" altLang="en-US" sz="1500" b="0" i="0" u="none" strike="noStrike" kern="1200" cap="none" spc="0" normalizeH="0" baseline="0" noProof="0">
                <a:ln>
                  <a:noFill/>
                </a:ln>
                <a:solidFill>
                  <a:srgbClr val="C00000"/>
                </a:solidFill>
                <a:effectLst/>
                <a:uLnTx/>
                <a:uFillTx/>
                <a:latin typeface="Calibri" panose="020F0502020204030204"/>
                <a:ea typeface="+mn-ea"/>
                <a:cs typeface="+mn-cs"/>
              </a:rPr>
              <a:t>synchrotron radiation</a:t>
            </a:r>
            <a:r>
              <a:rPr kumimoji="0" lang="en-US" altLang="en-US" sz="15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altLang="en-US" sz="1500" b="0" i="0" u="none" strike="noStrike" kern="1200" cap="none" spc="0" normalizeH="0" baseline="0" noProof="0">
                <a:ln>
                  <a:noFill/>
                </a:ln>
                <a:solidFill>
                  <a:srgbClr val="C00000"/>
                </a:solidFill>
                <a:effectLst/>
                <a:uLnTx/>
                <a:uFillTx/>
                <a:latin typeface="Calibri" panose="020F0502020204030204"/>
                <a:ea typeface="+mn-ea"/>
                <a:cs typeface="+mn-cs"/>
              </a:rPr>
              <a:t> 4 MW </a:t>
            </a:r>
            <a:r>
              <a:rPr kumimoji="0" lang="en-US" altLang="en-US" sz="1500" b="0" i="0" u="none" strike="noStrike" kern="1200" cap="none" spc="0" normalizeH="0" baseline="0" noProof="0">
                <a:ln>
                  <a:noFill/>
                </a:ln>
                <a:solidFill>
                  <a:srgbClr val="44546A"/>
                </a:solidFill>
                <a:effectLst/>
                <a:uLnTx/>
                <a:uFillTx/>
                <a:latin typeface="Calibri" panose="020F0502020204030204"/>
                <a:ea typeface="+mn-ea"/>
                <a:cs typeface="+mn-cs"/>
                <a:sym typeface="Wingdings" pitchFamily="2" charset="2"/>
              </a:rPr>
              <a:t> cryogenics,</a:t>
            </a:r>
            <a:r>
              <a:rPr kumimoji="0" lang="en-US" altLang="en-US" sz="1500" b="0" i="0" u="none" strike="noStrike" kern="1200" cap="none" spc="0" normalizeH="0" baseline="0" noProof="0">
                <a:ln>
                  <a:noFill/>
                </a:ln>
                <a:solidFill>
                  <a:srgbClr val="44546A"/>
                </a:solidFill>
                <a:effectLst/>
                <a:uLnTx/>
                <a:uFillTx/>
                <a:latin typeface="Calibri" panose="020F0502020204030204"/>
                <a:ea typeface="+mn-ea"/>
                <a:cs typeface="+mn-cs"/>
              </a:rPr>
              <a:t> vacuum</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a:ln>
                  <a:noFill/>
                </a:ln>
                <a:solidFill>
                  <a:srgbClr val="C00000"/>
                </a:solidFill>
                <a:effectLst/>
                <a:uLnTx/>
                <a:uFillTx/>
                <a:latin typeface="Calibri" panose="020F0502020204030204"/>
                <a:ea typeface="+mn-ea"/>
                <a:cs typeface="+mn-cs"/>
              </a:rPr>
              <a:t>stored beam energy</a:t>
            </a:r>
            <a:r>
              <a:rPr kumimoji="0" lang="en-US" altLang="en-US" sz="15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altLang="en-US" sz="1500" b="0" i="0" u="none" strike="noStrike" kern="1200" cap="none" spc="0" normalizeH="0" baseline="0" noProof="0">
                <a:ln>
                  <a:noFill/>
                </a:ln>
                <a:solidFill>
                  <a:srgbClr val="C00000"/>
                </a:solidFill>
                <a:effectLst/>
                <a:uLnTx/>
                <a:uFillTx/>
                <a:latin typeface="Calibri" panose="020F0502020204030204"/>
                <a:ea typeface="+mn-ea"/>
                <a:cs typeface="+mn-cs"/>
              </a:rPr>
              <a:t> ~ 9 GJ </a:t>
            </a:r>
            <a:r>
              <a:rPr kumimoji="0" lang="en-US" altLang="en-US" sz="1500" b="0" i="0" u="none" strike="noStrike" kern="1200" cap="none" spc="0" normalizeH="0" baseline="0" noProof="0">
                <a:ln>
                  <a:noFill/>
                </a:ln>
                <a:solidFill>
                  <a:srgbClr val="44546A"/>
                </a:solidFill>
                <a:effectLst/>
                <a:uLnTx/>
                <a:uFillTx/>
                <a:latin typeface="Calibri" panose="020F0502020204030204"/>
                <a:ea typeface="+mn-ea"/>
                <a:cs typeface="+mn-cs"/>
                <a:sym typeface="Wingdings" pitchFamily="2" charset="2"/>
              </a:rPr>
              <a:t> machine protection</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a:ln>
                  <a:noFill/>
                </a:ln>
                <a:solidFill>
                  <a:srgbClr val="C00000"/>
                </a:solidFill>
                <a:effectLst/>
                <a:uLnTx/>
                <a:uFillTx/>
                <a:latin typeface="Calibri" panose="020F0502020204030204"/>
                <a:ea typeface="+mn-ea"/>
                <a:cs typeface="+mn-cs"/>
                <a:sym typeface="Wingdings" pitchFamily="2" charset="2"/>
              </a:rPr>
              <a:t> </a:t>
            </a:r>
            <a:r>
              <a:rPr kumimoji="0" lang="en-US" altLang="en-US" sz="1500" b="0" i="0" u="none" strike="noStrike" kern="1200" cap="none" spc="0" normalizeH="0" baseline="0" noProof="0">
                <a:ln>
                  <a:noFill/>
                </a:ln>
                <a:solidFill>
                  <a:srgbClr val="C00000"/>
                </a:solidFill>
                <a:effectLst/>
                <a:uLnTx/>
                <a:uFillTx/>
                <a:latin typeface="Calibri" panose="020F0502020204030204"/>
                <a:ea typeface="+mn-ea"/>
                <a:cs typeface="+mn-cs"/>
              </a:rPr>
              <a:t>pile-up</a:t>
            </a:r>
            <a:r>
              <a:rPr kumimoji="0" lang="en-US" altLang="en-US" sz="1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a:ln>
                  <a:noFill/>
                </a:ln>
                <a:solidFill>
                  <a:srgbClr val="44546A"/>
                </a:solidFill>
                <a:effectLst/>
                <a:uLnTx/>
                <a:uFillTx/>
                <a:latin typeface="Calibri" panose="020F0502020204030204"/>
                <a:ea typeface="+mn-ea"/>
                <a:cs typeface="+mn-cs"/>
              </a:rPr>
              <a:t>in the detectors: ~</a:t>
            </a:r>
            <a:r>
              <a:rPr kumimoji="0" lang="en-US" altLang="en-US" sz="1500" b="0" i="0" u="none" strike="noStrike" kern="1200" cap="none" spc="0" normalizeH="0" baseline="0" noProof="0">
                <a:ln>
                  <a:noFill/>
                </a:ln>
                <a:solidFill>
                  <a:srgbClr val="C00000"/>
                </a:solidFill>
                <a:effectLst/>
                <a:uLnTx/>
                <a:uFillTx/>
                <a:latin typeface="Calibri" panose="020F0502020204030204"/>
                <a:ea typeface="+mn-ea"/>
                <a:cs typeface="+mn-cs"/>
              </a:rPr>
              <a:t>1000 events</a:t>
            </a:r>
            <a:r>
              <a:rPr kumimoji="0" lang="en-US" altLang="en-US" sz="1500" b="0" i="0" u="none" strike="noStrike" kern="1200" cap="none" spc="0" normalizeH="0" baseline="0" noProof="0">
                <a:ln>
                  <a:noFill/>
                </a:ln>
                <a:solidFill>
                  <a:srgbClr val="44546A"/>
                </a:solidFill>
                <a:effectLst/>
                <a:uLnTx/>
                <a:uFillTx/>
                <a:latin typeface="Calibri" panose="020F0502020204030204"/>
                <a:ea typeface="+mn-ea"/>
                <a:cs typeface="+mn-cs"/>
              </a:rPr>
              <a:t>/</a:t>
            </a:r>
            <a:r>
              <a:rPr kumimoji="0" lang="en-US" altLang="en-US" sz="1500" b="0" i="0" u="none" strike="noStrike" kern="1200" cap="none" spc="0" normalizeH="0" baseline="0" noProof="0" err="1">
                <a:ln>
                  <a:noFill/>
                </a:ln>
                <a:solidFill>
                  <a:srgbClr val="44546A"/>
                </a:solidFill>
                <a:effectLst/>
                <a:uLnTx/>
                <a:uFillTx/>
                <a:latin typeface="Calibri" panose="020F0502020204030204"/>
                <a:ea typeface="+mn-ea"/>
                <a:cs typeface="+mn-cs"/>
              </a:rPr>
              <a:t>xing</a:t>
            </a:r>
            <a:endParaRPr kumimoji="0" lang="en-US" altLang="en-US" sz="1500" b="0" i="0" u="none" strike="noStrike" kern="1200" cap="none" spc="0" normalizeH="0" baseline="0" noProof="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a:ln>
                  <a:noFill/>
                </a:ln>
                <a:solidFill>
                  <a:srgbClr val="C00000"/>
                </a:solidFill>
                <a:effectLst/>
                <a:uLnTx/>
                <a:uFillTx/>
                <a:latin typeface="Calibri" panose="020F0502020204030204"/>
                <a:ea typeface="+mn-ea"/>
                <a:cs typeface="+mn-cs"/>
              </a:rPr>
              <a:t> energy consumption</a:t>
            </a:r>
            <a:r>
              <a:rPr kumimoji="0" lang="en-US" altLang="en-US" sz="1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a:ln>
                  <a:noFill/>
                </a:ln>
                <a:solidFill>
                  <a:srgbClr val="C00000"/>
                </a:solidFill>
                <a:effectLst/>
                <a:uLnTx/>
                <a:uFillTx/>
                <a:latin typeface="Calibri" panose="020F0502020204030204"/>
                <a:ea typeface="+mn-ea"/>
                <a:cs typeface="+mn-cs"/>
              </a:rPr>
              <a:t>4 </a:t>
            </a:r>
            <a:r>
              <a:rPr kumimoji="0" lang="en-US" altLang="en-US" sz="1500" b="0" i="0" u="none" strike="noStrike" kern="1200" cap="none" spc="0" normalizeH="0" baseline="0" noProof="0" err="1">
                <a:ln>
                  <a:noFill/>
                </a:ln>
                <a:solidFill>
                  <a:srgbClr val="C00000"/>
                </a:solidFill>
                <a:effectLst/>
                <a:uLnTx/>
                <a:uFillTx/>
                <a:latin typeface="Calibri" panose="020F0502020204030204"/>
                <a:ea typeface="+mn-ea"/>
                <a:cs typeface="+mn-cs"/>
              </a:rPr>
              <a:t>TWh</a:t>
            </a:r>
            <a:r>
              <a:rPr kumimoji="0" lang="en-US" altLang="en-US" sz="1500" b="0" i="0" u="none" strike="noStrike" kern="1200" cap="none" spc="0" normalizeH="0" baseline="0" noProof="0">
                <a:ln>
                  <a:noFill/>
                </a:ln>
                <a:solidFill>
                  <a:srgbClr val="C00000"/>
                </a:solidFill>
                <a:effectLst/>
                <a:uLnTx/>
                <a:uFillTx/>
                <a:latin typeface="Calibri" panose="020F0502020204030204"/>
                <a:ea typeface="+mn-ea"/>
                <a:cs typeface="+mn-cs"/>
              </a:rPr>
              <a:t>/year </a:t>
            </a:r>
            <a:r>
              <a:rPr kumimoji="0" lang="en-US" altLang="en-US" sz="1500" b="0" i="0" u="none" strike="noStrike" kern="1200" cap="none" spc="0" normalizeH="0" baseline="0" noProof="0">
                <a:ln>
                  <a:noFill/>
                </a:ln>
                <a:solidFill>
                  <a:srgbClr val="44546A"/>
                </a:solidFill>
                <a:effectLst/>
                <a:uLnTx/>
                <a:uFillTx/>
                <a:latin typeface="Calibri" panose="020F0502020204030204"/>
                <a:ea typeface="+mn-ea"/>
                <a:cs typeface="+mn-cs"/>
                <a:sym typeface="Wingdings" pitchFamily="2" charset="2"/>
              </a:rPr>
              <a:t> R&amp;D </a:t>
            </a:r>
            <a:r>
              <a:rPr kumimoji="0" lang="en-US" altLang="en-US" sz="1400" b="0" i="0" u="none" strike="noStrike" kern="1200" cap="none" spc="0" normalizeH="0" baseline="0" noProof="0">
                <a:ln>
                  <a:noFill/>
                </a:ln>
                <a:solidFill>
                  <a:srgbClr val="44546A"/>
                </a:solidFill>
                <a:effectLst/>
                <a:uLnTx/>
                <a:uFillTx/>
                <a:latin typeface="Calibri" panose="020F0502020204030204"/>
                <a:ea typeface="+mn-ea"/>
                <a:cs typeface="+mn-cs"/>
                <a:sym typeface="Wingdings" pitchFamily="2" charset="2"/>
              </a:rPr>
              <a:t>on </a:t>
            </a:r>
            <a:r>
              <a:rPr kumimoji="0" lang="en-US" altLang="en-US" sz="1400" b="0" i="0" u="none" strike="noStrike" kern="1200" cap="none" spc="0" normalizeH="0" baseline="0" noProof="0" err="1">
                <a:ln>
                  <a:noFill/>
                </a:ln>
                <a:solidFill>
                  <a:srgbClr val="44546A"/>
                </a:solidFill>
                <a:effectLst/>
                <a:uLnTx/>
                <a:uFillTx/>
                <a:latin typeface="Calibri" panose="020F0502020204030204"/>
                <a:ea typeface="+mn-ea"/>
                <a:cs typeface="+mn-cs"/>
                <a:sym typeface="Wingdings" pitchFamily="2" charset="2"/>
              </a:rPr>
              <a:t>cryo</a:t>
            </a:r>
            <a:r>
              <a:rPr kumimoji="0" lang="en-US" altLang="en-US" sz="1400" b="0" i="0" u="none" strike="noStrike" kern="1200" cap="none" spc="0" normalizeH="0" baseline="0" noProof="0">
                <a:ln>
                  <a:noFill/>
                </a:ln>
                <a:solidFill>
                  <a:srgbClr val="44546A"/>
                </a:solidFill>
                <a:effectLst/>
                <a:uLnTx/>
                <a:uFillTx/>
                <a:latin typeface="Calibri" panose="020F0502020204030204"/>
                <a:ea typeface="+mn-ea"/>
                <a:cs typeface="+mn-cs"/>
                <a:sym typeface="Wingdings" pitchFamily="2" charset="2"/>
              </a:rPr>
              <a:t>, HTS, beam current, … </a:t>
            </a:r>
            <a:endParaRPr kumimoji="0" lang="en-US" altLang="en-US" sz="14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98F3B35-F1E9-2FAB-1F4F-FCD233A46240}"/>
              </a:ext>
            </a:extLst>
          </p:cNvPr>
          <p:cNvSpPr txBox="1"/>
          <p:nvPr/>
        </p:nvSpPr>
        <p:spPr>
          <a:xfrm>
            <a:off x="7179303" y="5454696"/>
            <a:ext cx="4667945" cy="138499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CH" sz="1500" b="0" i="0" u="none" strike="noStrike" kern="1200" cap="none" spc="0" normalizeH="0" baseline="0" noProof="0">
                <a:ln>
                  <a:noFill/>
                </a:ln>
                <a:solidFill>
                  <a:srgbClr val="44546A"/>
                </a:solidFill>
                <a:effectLst/>
                <a:uLnTx/>
                <a:uFillTx/>
                <a:latin typeface="Calibri" panose="020F0502020204030204"/>
                <a:ea typeface="+mn-ea"/>
                <a:cs typeface="+mn-cs"/>
              </a:rPr>
              <a:t>Formidable physics reach, including:</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a:ln>
                  <a:noFill/>
                </a:ln>
                <a:solidFill>
                  <a:srgbClr val="0432FF"/>
                </a:solidFill>
                <a:effectLst/>
                <a:uLnTx/>
                <a:uFillTx/>
                <a:latin typeface="Calibri" panose="020F0502020204030204"/>
                <a:ea typeface="+mn-ea"/>
                <a:cs typeface="+mn-cs"/>
              </a:rPr>
              <a:t>Direct discovery potential up to ~ 40 TeV</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a:ln>
                  <a:noFill/>
                </a:ln>
                <a:solidFill>
                  <a:srgbClr val="44546A"/>
                </a:solidFill>
                <a:effectLst/>
                <a:uLnTx/>
                <a:uFillTx/>
                <a:latin typeface="Calibri" panose="020F0502020204030204"/>
                <a:ea typeface="+mn-ea"/>
                <a:cs typeface="+mn-cs"/>
              </a:rPr>
              <a:t>Measurement of Higgs self to ~ 5% and ttH to ~ 1%</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a:ln>
                  <a:noFill/>
                </a:ln>
                <a:solidFill>
                  <a:srgbClr val="0432FF"/>
                </a:solidFill>
                <a:effectLst/>
                <a:uLnTx/>
                <a:uFillTx/>
                <a:latin typeface="Calibri" panose="020F0502020204030204"/>
                <a:ea typeface="+mn-ea"/>
                <a:cs typeface="+mn-cs"/>
              </a:rPr>
              <a:t>High-precision and model-indep </a:t>
            </a:r>
            <a:r>
              <a:rPr kumimoji="0" lang="en-CH" sz="1400" b="0" i="0" u="none" strike="noStrike" kern="1200" cap="none" spc="0" normalizeH="0" baseline="0" noProof="0">
                <a:ln>
                  <a:noFill/>
                </a:ln>
                <a:solidFill>
                  <a:srgbClr val="44546A"/>
                </a:solidFill>
                <a:effectLst/>
                <a:uLnTx/>
                <a:uFillTx/>
                <a:latin typeface="Calibri" panose="020F0502020204030204"/>
                <a:ea typeface="+mn-ea"/>
                <a:cs typeface="+mn-cs"/>
              </a:rPr>
              <a:t>(with FCC-ee input)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0432FF"/>
                </a:solidFill>
                <a:effectLst/>
                <a:uLnTx/>
                <a:uFillTx/>
                <a:latin typeface="Calibri" panose="020F0502020204030204"/>
                <a:ea typeface="+mn-ea"/>
                <a:cs typeface="+mn-cs"/>
              </a:rPr>
              <a:t>     m</a:t>
            </a:r>
            <a:r>
              <a:rPr kumimoji="0" lang="en-CH" sz="1500" b="0" i="0" u="none" strike="noStrike" kern="1200" cap="none" spc="0" normalizeH="0" baseline="0" noProof="0">
                <a:ln>
                  <a:noFill/>
                </a:ln>
                <a:solidFill>
                  <a:srgbClr val="0432FF"/>
                </a:solidFill>
                <a:effectLst/>
                <a:uLnTx/>
                <a:uFillTx/>
                <a:latin typeface="Calibri" panose="020F0502020204030204"/>
                <a:ea typeface="+mn-ea"/>
                <a:cs typeface="+mn-cs"/>
              </a:rPr>
              <a:t>easurements of  rare Higgs decays </a:t>
            </a:r>
            <a:r>
              <a:rPr kumimoji="0" lang="en-CH" sz="1500" b="0" i="0" u="none" strike="noStrike" kern="1200" cap="none" spc="0" normalizeH="0" baseline="0" noProof="0">
                <a:ln>
                  <a:noFill/>
                </a:ln>
                <a:solidFill>
                  <a:srgbClr val="44546A"/>
                </a:solidFill>
                <a:effectLst/>
                <a:uLnTx/>
                <a:uFillTx/>
                <a:latin typeface="Calibri" panose="020F0502020204030204"/>
                <a:ea typeface="+mn-ea"/>
                <a:cs typeface="+mn-cs"/>
              </a:rPr>
              <a:t>(𝛄𝛄, Z𝛄, µµ) </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a:ln>
                  <a:noFill/>
                </a:ln>
                <a:solidFill>
                  <a:srgbClr val="0432FF"/>
                </a:solidFill>
                <a:effectLst/>
                <a:uLnTx/>
                <a:uFillTx/>
                <a:latin typeface="Calibri" panose="020F0502020204030204"/>
                <a:ea typeface="+mn-ea"/>
                <a:cs typeface="+mn-cs"/>
              </a:rPr>
              <a:t>Final word about WIMP dark matter</a:t>
            </a:r>
          </a:p>
        </p:txBody>
      </p:sp>
      <p:sp>
        <p:nvSpPr>
          <p:cNvPr id="11" name="TextBox 10">
            <a:extLst>
              <a:ext uri="{FF2B5EF4-FFF2-40B4-BE49-F238E27FC236}">
                <a16:creationId xmlns:a16="http://schemas.microsoft.com/office/drawing/2014/main" id="{BEF41FFD-F6E6-CF0D-41DF-BF902876A5A8}"/>
              </a:ext>
            </a:extLst>
          </p:cNvPr>
          <p:cNvSpPr txBox="1"/>
          <p:nvPr/>
        </p:nvSpPr>
        <p:spPr>
          <a:xfrm>
            <a:off x="9855200" y="2016423"/>
            <a:ext cx="2057163"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44546A"/>
                </a:solidFill>
                <a:effectLst/>
                <a:uLnTx/>
                <a:uFillTx/>
                <a:latin typeface="Calibri" panose="020F0502020204030204"/>
                <a:ea typeface="+mn-ea"/>
                <a:cs typeface="+mn-cs"/>
              </a:rPr>
              <a:t>With</a:t>
            </a:r>
            <a:r>
              <a:rPr kumimoji="0" lang="en-CH" sz="1500" b="0" i="0" u="none" strike="noStrike" kern="1200" cap="none" spc="0" normalizeH="0" baseline="0" noProof="0">
                <a:ln>
                  <a:noFill/>
                </a:ln>
                <a:solidFill>
                  <a:srgbClr val="44546A"/>
                </a:solidFill>
                <a:effectLst/>
                <a:uLnTx/>
                <a:uFillTx/>
                <a:latin typeface="Calibri" panose="020F0502020204030204"/>
                <a:ea typeface="+mn-ea"/>
                <a:cs typeface="+mn-cs"/>
              </a:rPr>
              <a:t> FCC-hh after FCC-ee: significantly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44546A"/>
                </a:solidFill>
                <a:effectLst/>
                <a:uLnTx/>
                <a:uFillTx/>
                <a:latin typeface="Calibri" panose="020F0502020204030204"/>
                <a:ea typeface="+mn-ea"/>
                <a:cs typeface="+mn-cs"/>
              </a:rPr>
              <a:t>more t</a:t>
            </a:r>
            <a:r>
              <a:rPr kumimoji="0" lang="en-CH" sz="1500" b="0" i="0" u="none" strike="noStrike" kern="1200" cap="none" spc="0" normalizeH="0" baseline="0" noProof="0">
                <a:ln>
                  <a:noFill/>
                </a:ln>
                <a:solidFill>
                  <a:srgbClr val="44546A"/>
                </a:solidFill>
                <a:effectLst/>
                <a:uLnTx/>
                <a:uFillTx/>
                <a:latin typeface="Calibri" panose="020F0502020204030204"/>
                <a:ea typeface="+mn-ea"/>
                <a:cs typeface="+mn-cs"/>
              </a:rPr>
              <a:t>ime for </a:t>
            </a:r>
            <a:r>
              <a:rPr kumimoji="0" lang="en-GB" sz="1500" b="0" i="0" u="none" strike="noStrike" kern="1200" cap="none" spc="0" normalizeH="0" baseline="0" noProof="0">
                <a:ln>
                  <a:noFill/>
                </a:ln>
                <a:solidFill>
                  <a:srgbClr val="44546A"/>
                </a:solidFill>
                <a:effectLst/>
                <a:uLnTx/>
                <a:uFillTx/>
                <a:latin typeface="Calibri" panose="020F0502020204030204"/>
                <a:ea typeface="+mn-ea"/>
                <a:cs typeface="+mn-cs"/>
              </a:rPr>
              <a:t>h</a:t>
            </a:r>
            <a:r>
              <a:rPr kumimoji="0" lang="en-CH" sz="1500" b="0" i="0" u="none" strike="noStrike" kern="1200" cap="none" spc="0" normalizeH="0" baseline="0" noProof="0">
                <a:ln>
                  <a:noFill/>
                </a:ln>
                <a:solidFill>
                  <a:srgbClr val="44546A"/>
                </a:solidFill>
                <a:effectLst/>
                <a:uLnTx/>
                <a:uFillTx/>
                <a:latin typeface="Calibri" panose="020F0502020204030204"/>
                <a:ea typeface="+mn-ea"/>
                <a:cs typeface="+mn-cs"/>
              </a:rPr>
              <a:t>igh-field magnet R&amp;D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44546A"/>
                </a:solidFill>
                <a:effectLst/>
                <a:uLnTx/>
                <a:uFillTx/>
                <a:latin typeface="Calibri" panose="020F0502020204030204"/>
                <a:ea typeface="+mn-ea"/>
                <a:cs typeface="+mn-cs"/>
              </a:rPr>
              <a:t>a</a:t>
            </a:r>
            <a:r>
              <a:rPr kumimoji="0" lang="en-CH" sz="1500" b="0" i="0" u="none" strike="noStrike" kern="1200" cap="none" spc="0" normalizeH="0" baseline="0" noProof="0">
                <a:ln>
                  <a:noFill/>
                </a:ln>
                <a:solidFill>
                  <a:srgbClr val="44546A"/>
                </a:solidFill>
                <a:effectLst/>
                <a:uLnTx/>
                <a:uFillTx/>
                <a:latin typeface="Calibri" panose="020F0502020204030204"/>
                <a:ea typeface="+mn-ea"/>
                <a:cs typeface="+mn-cs"/>
              </a:rPr>
              <a:t>iming at highest possible energies</a:t>
            </a:r>
          </a:p>
        </p:txBody>
      </p:sp>
      <p:graphicFrame>
        <p:nvGraphicFramePr>
          <p:cNvPr id="12" name="Table 11">
            <a:extLst>
              <a:ext uri="{FF2B5EF4-FFF2-40B4-BE49-F238E27FC236}">
                <a16:creationId xmlns:a16="http://schemas.microsoft.com/office/drawing/2014/main" id="{4A1CD239-242E-5EC8-A00F-EE0CCA875DFC}"/>
              </a:ext>
            </a:extLst>
          </p:cNvPr>
          <p:cNvGraphicFramePr>
            <a:graphicFrameLocks noGrp="1"/>
          </p:cNvGraphicFramePr>
          <p:nvPr/>
        </p:nvGraphicFramePr>
        <p:xfrm>
          <a:off x="21761" y="770698"/>
          <a:ext cx="9519998" cy="4612689"/>
        </p:xfrm>
        <a:graphic>
          <a:graphicData uri="http://schemas.openxmlformats.org/drawingml/2006/table">
            <a:tbl>
              <a:tblPr firstRow="1" bandRow="1"/>
              <a:tblGrid>
                <a:gridCol w="3114729">
                  <a:extLst>
                    <a:ext uri="{9D8B030D-6E8A-4147-A177-3AD203B41FA5}">
                      <a16:colId xmlns:a16="http://schemas.microsoft.com/office/drawing/2014/main" val="20000"/>
                    </a:ext>
                  </a:extLst>
                </a:gridCol>
                <a:gridCol w="2314140">
                  <a:extLst>
                    <a:ext uri="{9D8B030D-6E8A-4147-A177-3AD203B41FA5}">
                      <a16:colId xmlns:a16="http://schemas.microsoft.com/office/drawing/2014/main" val="20001"/>
                    </a:ext>
                  </a:extLst>
                </a:gridCol>
                <a:gridCol w="2083171">
                  <a:extLst>
                    <a:ext uri="{9D8B030D-6E8A-4147-A177-3AD203B41FA5}">
                      <a16:colId xmlns:a16="http://schemas.microsoft.com/office/drawing/2014/main" val="20002"/>
                    </a:ext>
                  </a:extLst>
                </a:gridCol>
                <a:gridCol w="2007958">
                  <a:extLst>
                    <a:ext uri="{9D8B030D-6E8A-4147-A177-3AD203B41FA5}">
                      <a16:colId xmlns:a16="http://schemas.microsoft.com/office/drawing/2014/main" val="20003"/>
                    </a:ext>
                  </a:extLst>
                </a:gridCol>
              </a:tblGrid>
              <a:tr h="345321">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r>
                        <a:rPr lang="en-GB" sz="1600" b="1">
                          <a:solidFill>
                            <a:schemeClr val="bg1"/>
                          </a:solidFill>
                        </a:rPr>
                        <a:t>parameter</a:t>
                      </a:r>
                    </a:p>
                  </a:txBody>
                  <a:tcPr marL="91439" marR="91439" marT="45726" marB="45726"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pPr algn="ctr"/>
                      <a:r>
                        <a:rPr lang="en-GB" sz="1600" b="1">
                          <a:solidFill>
                            <a:schemeClr val="bg1"/>
                          </a:solidFill>
                        </a:rPr>
                        <a:t>FCC-</a:t>
                      </a:r>
                      <a:r>
                        <a:rPr lang="en-GB" sz="1600" b="1" err="1">
                          <a:solidFill>
                            <a:schemeClr val="bg1"/>
                          </a:solidFill>
                        </a:rPr>
                        <a:t>hh</a:t>
                      </a:r>
                      <a:endParaRPr lang="en-GB" sz="1600" b="1">
                        <a:solidFill>
                          <a:schemeClr val="bg1"/>
                        </a:solidFill>
                      </a:endParaRPr>
                    </a:p>
                  </a:txBody>
                  <a:tcPr marL="91439" marR="91439" marT="45726" marB="45726" anchor="ctr">
                    <a:lnL>
                      <a:noFill/>
                    </a:lnL>
                    <a:lnR w="12700" cmpd="sng">
                      <a:solidFill>
                        <a:prstClr val="black"/>
                      </a:solidFill>
                      <a:prstDash val="soli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de-AT" sz="1600" b="1">
                          <a:solidFill>
                            <a:schemeClr val="bg1"/>
                          </a:solidFill>
                        </a:rPr>
                        <a:t>HL-LHC</a:t>
                      </a:r>
                    </a:p>
                  </a:txBody>
                  <a:tcPr marL="91439" marR="91439" marT="45726" marB="45726" anchor="ctr">
                    <a:lnL w="12700" cmpd="sng">
                      <a:solidFill>
                        <a:prstClr val="black"/>
                      </a:solidFill>
                      <a:prstDash val="soli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de-AT" sz="1600" b="1">
                          <a:solidFill>
                            <a:schemeClr val="bg1"/>
                          </a:solidFill>
                        </a:rPr>
                        <a:t>LHC</a:t>
                      </a:r>
                    </a:p>
                  </a:txBody>
                  <a:tcPr marL="91439" marR="91439" marT="45726" marB="45726"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val="10000"/>
                  </a:ext>
                </a:extLst>
              </a:tr>
              <a:tr h="27051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a:solidFill>
                            <a:schemeClr val="dk1"/>
                          </a:solidFill>
                          <a:latin typeface="Arial"/>
                          <a:ea typeface="+mn-ea"/>
                          <a:cs typeface="+mn-cs"/>
                        </a:rPr>
                        <a:t>collision energy </a:t>
                      </a:r>
                      <a:r>
                        <a:rPr kumimoji="0" lang="en-GB" sz="1400" b="1" kern="1200" err="1">
                          <a:solidFill>
                            <a:schemeClr val="dk1"/>
                          </a:solidFill>
                          <a:latin typeface="Arial"/>
                          <a:ea typeface="+mn-ea"/>
                          <a:cs typeface="+mn-cs"/>
                        </a:rPr>
                        <a:t>cms</a:t>
                      </a:r>
                      <a:r>
                        <a:rPr kumimoji="0" lang="en-GB" sz="1400" b="1" kern="1200">
                          <a:solidFill>
                            <a:schemeClr val="dk1"/>
                          </a:solidFill>
                          <a:latin typeface="Arial"/>
                          <a:ea typeface="+mn-ea"/>
                          <a:cs typeface="+mn-cs"/>
                        </a:rPr>
                        <a:t> [</a:t>
                      </a:r>
                      <a:r>
                        <a:rPr kumimoji="0" lang="en-GB" sz="1400" b="1" kern="1200" err="1">
                          <a:solidFill>
                            <a:schemeClr val="dk1"/>
                          </a:solidFill>
                          <a:latin typeface="Arial"/>
                          <a:ea typeface="+mn-ea"/>
                          <a:cs typeface="+mn-cs"/>
                        </a:rPr>
                        <a:t>TeV</a:t>
                      </a:r>
                      <a:r>
                        <a:rPr kumimoji="0" lang="en-GB" sz="1400" b="1" kern="120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EBE8"/>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marL="0" algn="ctr" rtl="0" eaLnBrk="1" latinLnBrk="0" hangingPunct="1"/>
                      <a:r>
                        <a:rPr kumimoji="0" lang="en-US" sz="1400" b="1" kern="1200">
                          <a:solidFill>
                            <a:srgbClr val="FF0000"/>
                          </a:solidFill>
                          <a:latin typeface="Arial"/>
                          <a:ea typeface="+mn-ea"/>
                          <a:cs typeface="+mn-cs"/>
                        </a:rPr>
                        <a:t>81 - 115</a:t>
                      </a:r>
                      <a:endParaRPr kumimoji="0" lang="en-GB" sz="1400" b="1" kern="120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a:solidFill>
                            <a:schemeClr val="tx1"/>
                          </a:solidFill>
                          <a:latin typeface="Arial"/>
                          <a:ea typeface="+mn-ea"/>
                          <a:cs typeface="+mn-cs"/>
                        </a:rPr>
                        <a:t>14</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14</a:t>
                      </a: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1"/>
                  </a:ext>
                </a:extLst>
              </a:tr>
              <a:tr h="228293">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a:solidFill>
                            <a:schemeClr val="dk1"/>
                          </a:solidFill>
                          <a:latin typeface="Arial"/>
                          <a:ea typeface="+mn-ea"/>
                          <a:cs typeface="+mn-cs"/>
                        </a:rPr>
                        <a:t>dipole field [T]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EBE8"/>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a:solidFill>
                            <a:srgbClr val="FF0000"/>
                          </a:solidFill>
                          <a:latin typeface="Arial"/>
                          <a:ea typeface="+mn-ea"/>
                          <a:cs typeface="+mn-cs"/>
                        </a:rPr>
                        <a:t>14 - 20</a:t>
                      </a:r>
                      <a:endParaRPr kumimoji="0" lang="en-GB" sz="1400" b="1" kern="120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a:solidFill>
                            <a:schemeClr val="tx1"/>
                          </a:solidFill>
                          <a:latin typeface="Arial"/>
                          <a:ea typeface="+mn-ea"/>
                          <a:cs typeface="+mn-cs"/>
                        </a:rPr>
                        <a:t>8.33</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8.33</a:t>
                      </a: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2"/>
                  </a:ext>
                </a:extLst>
              </a:tr>
              <a:tr h="2728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400" b="1" kern="1200">
                          <a:solidFill>
                            <a:schemeClr val="dk1"/>
                          </a:solidFill>
                          <a:latin typeface="Arial" panose="020B0604020202020204" pitchFamily="34" charset="0"/>
                          <a:ea typeface="+mn-ea"/>
                          <a:cs typeface="Arial" panose="020B0604020202020204" pitchFamily="34" charset="0"/>
                        </a:rPr>
                        <a:t>circumference</a:t>
                      </a:r>
                      <a:r>
                        <a:rPr kumimoji="0" lang="de-AT" sz="1400" b="1" kern="1200" baseline="0">
                          <a:solidFill>
                            <a:schemeClr val="dk1"/>
                          </a:solidFill>
                          <a:latin typeface="Arial" panose="020B0604020202020204" pitchFamily="34" charset="0"/>
                          <a:ea typeface="+mn-ea"/>
                          <a:cs typeface="Arial" panose="020B0604020202020204" pitchFamily="34" charset="0"/>
                        </a:rPr>
                        <a:t> </a:t>
                      </a:r>
                      <a:r>
                        <a:rPr kumimoji="0" lang="en-GB" sz="1400" b="1" kern="1200">
                          <a:solidFill>
                            <a:schemeClr val="dk1"/>
                          </a:solidFill>
                          <a:latin typeface="Arial" panose="020B0604020202020204" pitchFamily="34" charset="0"/>
                          <a:ea typeface="+mn-ea"/>
                          <a:cs typeface="Arial" panose="020B0604020202020204" pitchFamily="34" charset="0"/>
                        </a:rPr>
                        <a:t>[km]</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a:solidFill>
                            <a:srgbClr val="FF0000"/>
                          </a:solidFill>
                          <a:latin typeface="Arial"/>
                          <a:ea typeface="+mn-ea"/>
                          <a:cs typeface="+mn-cs"/>
                        </a:rPr>
                        <a:t>90.7</a:t>
                      </a:r>
                      <a:endParaRPr kumimoji="0" lang="en-GB" sz="1400" b="1" kern="120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a:solidFill>
                            <a:schemeClr val="tx1"/>
                          </a:solidFill>
                          <a:latin typeface="Arial"/>
                          <a:ea typeface="+mn-ea"/>
                          <a:cs typeface="+mn-cs"/>
                        </a:rPr>
                        <a:t>26.7</a:t>
                      </a:r>
                    </a:p>
                  </a:txBody>
                  <a:tcPr marL="91439" marR="91439" marT="45726" marB="45726">
                    <a:lnL w="12700" cmpd="sng">
                      <a:solidFill>
                        <a:prstClr val="black"/>
                      </a:solidFill>
                      <a:prstDash val="soli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26.7</a:t>
                      </a: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3"/>
                  </a:ext>
                </a:extLst>
              </a:tr>
              <a:tr h="27285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a:solidFill>
                            <a:schemeClr val="dk1"/>
                          </a:solidFill>
                          <a:latin typeface="Arial"/>
                          <a:ea typeface="+mn-ea"/>
                          <a:cs typeface="+mn-cs"/>
                        </a:rPr>
                        <a:t>arc length [km]</a:t>
                      </a:r>
                      <a:endParaRPr kumimoji="0" lang="en-GB" sz="1400" b="1" kern="120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kumimoji="0" lang="en-US" sz="1400" b="1" kern="1200">
                          <a:solidFill>
                            <a:srgbClr val="FF0000"/>
                          </a:solidFill>
                          <a:latin typeface="Arial"/>
                          <a:ea typeface="+mn-ea"/>
                          <a:cs typeface="+mn-cs"/>
                        </a:rPr>
                        <a:t>76.9</a:t>
                      </a:r>
                      <a:endParaRPr kumimoji="0" lang="en-GB" sz="1400" b="1" kern="120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kumimoji="0" lang="de-AT" sz="1400" b="1" kern="1200">
                          <a:solidFill>
                            <a:schemeClr val="tx1"/>
                          </a:solidFill>
                          <a:latin typeface="Arial"/>
                          <a:ea typeface="+mn-ea"/>
                          <a:cs typeface="+mn-cs"/>
                        </a:rPr>
                        <a:t>22.5</a:t>
                      </a:r>
                    </a:p>
                  </a:txBody>
                  <a:tcPr marL="91439" marR="91439" marT="45726" marB="45726">
                    <a:lnL w="12700" cmpd="sng">
                      <a:solidFill>
                        <a:prstClr val="black"/>
                      </a:solidFill>
                      <a:prstDash val="soli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pPr algn="ctr"/>
                      <a:endParaRPr kumimoji="0" lang="de-AT" sz="1800" b="1" kern="1200" dirty="0">
                        <a:solidFill>
                          <a:schemeClr val="tx1"/>
                        </a:solidFill>
                        <a:latin typeface="Arial"/>
                        <a:ea typeface="+mn-ea"/>
                        <a:cs typeface="+mn-cs"/>
                      </a:endParaRP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4"/>
                  </a:ext>
                </a:extLst>
              </a:tr>
              <a:tr h="2728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a:solidFill>
                            <a:schemeClr val="dk1"/>
                          </a:solidFill>
                          <a:latin typeface="Arial"/>
                          <a:ea typeface="+mn-ea"/>
                          <a:cs typeface="+mn-cs"/>
                        </a:rPr>
                        <a:t>beam current [A]</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a:solidFill>
                            <a:schemeClr val="tx1"/>
                          </a:solidFill>
                          <a:latin typeface="Arial"/>
                          <a:ea typeface="+mn-ea"/>
                          <a:cs typeface="+mn-cs"/>
                        </a:rPr>
                        <a:t>0.5</a:t>
                      </a: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a:solidFill>
                            <a:schemeClr val="tx1"/>
                          </a:solidFill>
                          <a:latin typeface="Arial"/>
                          <a:ea typeface="+mn-ea"/>
                          <a:cs typeface="+mn-cs"/>
                        </a:rPr>
                        <a:t>1.1</a:t>
                      </a:r>
                    </a:p>
                  </a:txBody>
                  <a:tcPr marL="91439" marR="91439" marT="45726" marB="45726">
                    <a:lnL w="12700" cmpd="sng">
                      <a:solidFill>
                        <a:prstClr val="black"/>
                      </a:solidFill>
                      <a:prstDash val="soli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a:solidFill>
                            <a:schemeClr val="tx1"/>
                          </a:solidFill>
                          <a:latin typeface="Arial"/>
                          <a:ea typeface="+mn-ea"/>
                          <a:cs typeface="+mn-cs"/>
                        </a:rPr>
                        <a:t>0.58</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a:solidFill>
                            <a:schemeClr val="dk1"/>
                          </a:solidFill>
                          <a:latin typeface="Arial"/>
                          <a:ea typeface="+mn-ea"/>
                          <a:cs typeface="+mn-cs"/>
                        </a:rPr>
                        <a:t>bunch intensity  [10</a:t>
                      </a:r>
                      <a:r>
                        <a:rPr kumimoji="0" lang="en-GB" sz="1400" b="1" kern="1200" baseline="30000">
                          <a:solidFill>
                            <a:schemeClr val="dk1"/>
                          </a:solidFill>
                          <a:latin typeface="Arial"/>
                          <a:ea typeface="+mn-ea"/>
                          <a:cs typeface="+mn-cs"/>
                        </a:rPr>
                        <a:t>11</a:t>
                      </a:r>
                      <a:r>
                        <a:rPr kumimoji="0" lang="en-GB" sz="1400" b="1" kern="120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a:solidFill>
                            <a:srgbClr val="FF0000"/>
                          </a:solidFill>
                          <a:latin typeface="Arial"/>
                          <a:ea typeface="+mn-ea"/>
                          <a:cs typeface="+mn-cs"/>
                        </a:rPr>
                        <a:t>1</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a:solidFill>
                            <a:schemeClr val="tx1"/>
                          </a:solidFill>
                          <a:latin typeface="Arial"/>
                          <a:ea typeface="+mn-ea"/>
                          <a:cs typeface="+mn-cs"/>
                        </a:rPr>
                        <a:t>2.2 </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1.15</a:t>
                      </a:r>
                      <a:endParaRPr kumimoji="0" lang="en-GB" sz="1400" b="1" kern="120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6"/>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a:solidFill>
                            <a:schemeClr val="dk1"/>
                          </a:solidFill>
                          <a:latin typeface="Arial"/>
                          <a:ea typeface="+mn-ea"/>
                          <a:cs typeface="+mn-cs"/>
                        </a:rPr>
                        <a:t>bunch spacing  [ns]</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a:solidFill>
                            <a:schemeClr val="tx1"/>
                          </a:solidFill>
                          <a:latin typeface="Arial"/>
                          <a:ea typeface="+mn-ea"/>
                          <a:cs typeface="+mn-cs"/>
                        </a:rPr>
                        <a:t>25</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a:solidFill>
                            <a:schemeClr val="tx1"/>
                          </a:solidFill>
                          <a:latin typeface="Arial"/>
                          <a:ea typeface="+mn-ea"/>
                          <a:cs typeface="+mn-cs"/>
                        </a:rPr>
                        <a:t>25</a:t>
                      </a: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25</a:t>
                      </a:r>
                      <a:endParaRPr kumimoji="0" lang="en-GB" sz="1800" b="1" kern="1200" dirty="0">
                        <a:solidFill>
                          <a:schemeClr val="tx1"/>
                        </a:solidFill>
                        <a:latin typeface="Arial"/>
                        <a:ea typeface="+mn-ea"/>
                        <a:cs typeface="+mn-cs"/>
                      </a:endParaRPr>
                    </a:p>
                  </a:txBody>
                  <a:tcPr>
                    <a:lnL w="12700" cap="flat" cmpd="sng" algn="ctr">
                      <a:solidFill>
                        <a:srgbClr val="A26B2D"/>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7"/>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err="1">
                          <a:solidFill>
                            <a:schemeClr val="dk1"/>
                          </a:solidFill>
                          <a:latin typeface="Arial"/>
                          <a:ea typeface="+mn-ea"/>
                          <a:cs typeface="+mn-cs"/>
                        </a:rPr>
                        <a:t>synchr</a:t>
                      </a:r>
                      <a:r>
                        <a:rPr kumimoji="0" lang="en-GB" sz="1400" b="1" kern="1200">
                          <a:solidFill>
                            <a:schemeClr val="dk1"/>
                          </a:solidFill>
                          <a:latin typeface="Arial"/>
                          <a:ea typeface="+mn-ea"/>
                          <a:cs typeface="+mn-cs"/>
                        </a:rPr>
                        <a:t>. rad. power / ring [kW]</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US" sz="1400" b="1" kern="1200">
                          <a:solidFill>
                            <a:srgbClr val="FF0000"/>
                          </a:solidFill>
                          <a:latin typeface="Arial"/>
                          <a:ea typeface="+mn-ea"/>
                          <a:cs typeface="+mn-cs"/>
                        </a:rPr>
                        <a:t>1</a:t>
                      </a:r>
                      <a:r>
                        <a:rPr kumimoji="0" lang="en-GB" sz="1400" b="1" kern="1200">
                          <a:solidFill>
                            <a:srgbClr val="FF0000"/>
                          </a:solidFill>
                          <a:latin typeface="Arial"/>
                          <a:ea typeface="+mn-ea"/>
                          <a:cs typeface="+mn-cs"/>
                        </a:rPr>
                        <a:t>020 - 4250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a:solidFill>
                            <a:schemeClr val="tx1"/>
                          </a:solidFill>
                          <a:latin typeface="Arial"/>
                          <a:ea typeface="+mn-ea"/>
                          <a:cs typeface="+mn-cs"/>
                        </a:rPr>
                        <a:t>7.3</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3.6</a:t>
                      </a:r>
                      <a:endParaRPr kumimoji="0" lang="en-GB" sz="1400" b="1" kern="120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8"/>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a:solidFill>
                            <a:schemeClr val="dk1"/>
                          </a:solidFill>
                          <a:latin typeface="Arial"/>
                          <a:ea typeface="+mn-ea"/>
                          <a:cs typeface="+mn-cs"/>
                        </a:rPr>
                        <a:t>SR</a:t>
                      </a:r>
                      <a:r>
                        <a:rPr kumimoji="0" lang="en-GB" sz="1400" b="1" kern="1200" baseline="0">
                          <a:solidFill>
                            <a:schemeClr val="dk1"/>
                          </a:solidFill>
                          <a:latin typeface="Arial"/>
                          <a:ea typeface="+mn-ea"/>
                          <a:cs typeface="+mn-cs"/>
                        </a:rPr>
                        <a:t> power / length [W/m/ap.]</a:t>
                      </a:r>
                      <a:endParaRPr kumimoji="0" lang="en-GB" sz="1400" b="1" kern="120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rgbClr val="FF0000"/>
                          </a:solidFill>
                          <a:latin typeface="Arial"/>
                          <a:ea typeface="+mn-ea"/>
                          <a:cs typeface="+mn-cs"/>
                        </a:rPr>
                        <a:t>13 - 54</a:t>
                      </a:r>
                      <a:endParaRPr kumimoji="0" lang="en-GB" sz="1400" b="1" kern="120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0.33</a:t>
                      </a:r>
                      <a:endParaRPr kumimoji="0" lang="en-GB" sz="1400" b="1" kern="120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0.17</a:t>
                      </a:r>
                      <a:endParaRPr kumimoji="0" lang="en-GB" sz="1400" b="1" kern="120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9"/>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a:solidFill>
                            <a:schemeClr val="dk1"/>
                          </a:solidFill>
                          <a:latin typeface="Arial" panose="020B0604020202020204" pitchFamily="34" charset="0"/>
                          <a:ea typeface="+mn-ea"/>
                          <a:cs typeface="Arial" panose="020B0604020202020204" pitchFamily="34" charset="0"/>
                        </a:rPr>
                        <a:t>long. emit. damping time [h]</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0.77 – 0.26</a:t>
                      </a:r>
                      <a:endParaRPr kumimoji="0" lang="en-GB" sz="1400" b="1" kern="120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baseline="0">
                          <a:solidFill>
                            <a:schemeClr val="tx1"/>
                          </a:solidFill>
                          <a:latin typeface="Arial"/>
                          <a:ea typeface="+mn-ea"/>
                          <a:cs typeface="+mn-cs"/>
                        </a:rPr>
                        <a:t> 12.9</a:t>
                      </a:r>
                    </a:p>
                  </a:txBody>
                  <a:tcPr marL="91439" marR="91439" marT="45726" marB="45726">
                    <a:lnL w="12700" cap="flat" cmpd="sng" algn="ctr">
                      <a:solidFill>
                        <a:prstClr val="black"/>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12.9</a:t>
                      </a:r>
                      <a:endParaRPr kumimoji="0" lang="en-GB" sz="1800" b="1" kern="1200" dirty="0">
                        <a:solidFill>
                          <a:schemeClr val="tx1"/>
                        </a:solidFill>
                        <a:latin typeface="Arial"/>
                        <a:ea typeface="+mn-ea"/>
                        <a:cs typeface="+mn-cs"/>
                      </a:endParaRPr>
                    </a:p>
                  </a:txBody>
                  <a:tcPr>
                    <a:lnL w="12700" cap="flat" cmpd="sng" algn="ctr">
                      <a:solidFill>
                        <a:srgbClr val="A26B2D"/>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0"/>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US" sz="1400" b="1" kern="1200">
                          <a:solidFill>
                            <a:schemeClr val="dk1"/>
                          </a:solidFill>
                          <a:latin typeface="Arial"/>
                          <a:ea typeface="+mn-ea"/>
                          <a:cs typeface="+mn-cs"/>
                        </a:rPr>
                        <a:t>peak luminosity [10</a:t>
                      </a:r>
                      <a:r>
                        <a:rPr kumimoji="0" lang="en-US" sz="1400" b="1" kern="1200" baseline="30000">
                          <a:solidFill>
                            <a:schemeClr val="dk1"/>
                          </a:solidFill>
                          <a:latin typeface="Arial"/>
                          <a:ea typeface="+mn-ea"/>
                          <a:cs typeface="+mn-cs"/>
                        </a:rPr>
                        <a:t>34</a:t>
                      </a:r>
                      <a:r>
                        <a:rPr kumimoji="0" lang="en-US" sz="1400" b="1" kern="1200">
                          <a:solidFill>
                            <a:schemeClr val="dk1"/>
                          </a:solidFill>
                          <a:latin typeface="Arial"/>
                          <a:ea typeface="+mn-ea"/>
                          <a:cs typeface="+mn-cs"/>
                        </a:rPr>
                        <a:t> cm</a:t>
                      </a:r>
                      <a:r>
                        <a:rPr kumimoji="0" lang="en-US" sz="1400" b="1" kern="1200" baseline="30000">
                          <a:solidFill>
                            <a:schemeClr val="dk1"/>
                          </a:solidFill>
                          <a:latin typeface="Arial"/>
                          <a:ea typeface="+mn-ea"/>
                          <a:cs typeface="+mn-cs"/>
                        </a:rPr>
                        <a:t>-2</a:t>
                      </a:r>
                      <a:r>
                        <a:rPr kumimoji="0" lang="en-US" sz="1400" b="1" kern="1200">
                          <a:solidFill>
                            <a:schemeClr val="dk1"/>
                          </a:solidFill>
                          <a:latin typeface="Arial"/>
                          <a:ea typeface="+mn-ea"/>
                          <a:cs typeface="+mn-cs"/>
                        </a:rPr>
                        <a:t>s</a:t>
                      </a:r>
                      <a:r>
                        <a:rPr kumimoji="0" lang="en-US" sz="1400" b="1" kern="1200" baseline="30000">
                          <a:solidFill>
                            <a:schemeClr val="dk1"/>
                          </a:solidFill>
                          <a:latin typeface="Arial"/>
                          <a:ea typeface="+mn-ea"/>
                          <a:cs typeface="+mn-cs"/>
                        </a:rPr>
                        <a:t>-1</a:t>
                      </a:r>
                      <a:r>
                        <a:rPr kumimoji="0" lang="en-US" sz="1400" b="1" kern="1200">
                          <a:solidFill>
                            <a:schemeClr val="dk1"/>
                          </a:solidFill>
                          <a:latin typeface="Arial"/>
                          <a:ea typeface="+mn-ea"/>
                          <a:cs typeface="+mn-cs"/>
                        </a:rPr>
                        <a:t>]</a:t>
                      </a:r>
                      <a:endParaRPr kumimoji="0" lang="en-GB" sz="1400" b="1" kern="120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rgbClr val="FF0000"/>
                          </a:solidFill>
                          <a:latin typeface="Arial"/>
                          <a:ea typeface="+mn-ea"/>
                          <a:cs typeface="+mn-cs"/>
                        </a:rPr>
                        <a:t>~</a:t>
                      </a:r>
                      <a:r>
                        <a:rPr lang="en-US" sz="1400" b="1">
                          <a:solidFill>
                            <a:srgbClr val="FF0000"/>
                          </a:solidFill>
                        </a:rPr>
                        <a:t>30</a:t>
                      </a:r>
                      <a:endParaRPr kumimoji="0" lang="en-GB" sz="1400" b="1" kern="120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5 (lev.)</a:t>
                      </a:r>
                      <a:endParaRPr kumimoji="0" lang="en-GB" sz="1400" b="1" kern="120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1</a:t>
                      </a:r>
                      <a:endParaRPr kumimoji="0" lang="en-GB" sz="1400" b="1" kern="120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1"/>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a:solidFill>
                            <a:schemeClr val="dk1"/>
                          </a:solidFill>
                          <a:latin typeface="Arial"/>
                          <a:ea typeface="+mn-ea"/>
                          <a:cs typeface="+mn-cs"/>
                        </a:rPr>
                        <a:t>events/bunch crossing</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a:solidFill>
                            <a:srgbClr val="FF0000"/>
                          </a:solidFill>
                          <a:latin typeface="Arial"/>
                          <a:ea typeface="+mn-ea"/>
                          <a:cs typeface="+mn-cs"/>
                        </a:rPr>
                        <a:t>~1000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a:solidFill>
                            <a:schemeClr val="tx1"/>
                          </a:solidFill>
                          <a:latin typeface="Arial"/>
                          <a:ea typeface="+mn-ea"/>
                          <a:cs typeface="+mn-cs"/>
                        </a:rPr>
                        <a:t>132 </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27</a:t>
                      </a:r>
                      <a:endParaRPr kumimoji="0" lang="en-GB" sz="1400" b="1" kern="120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2"/>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a:solidFill>
                            <a:schemeClr val="dk1"/>
                          </a:solidFill>
                          <a:latin typeface="Arial"/>
                          <a:ea typeface="+mn-ea"/>
                          <a:cs typeface="+mn-cs"/>
                        </a:rPr>
                        <a:t>stored energy/beam [GJ]</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a:solidFill>
                            <a:srgbClr val="FF0000"/>
                          </a:solidFill>
                          <a:latin typeface="Arial"/>
                          <a:ea typeface="+mn-ea"/>
                          <a:cs typeface="+mn-cs"/>
                        </a:rPr>
                        <a:t>6.1 - 8.9</a:t>
                      </a:r>
                      <a:endParaRPr kumimoji="0" lang="en-GB" sz="1400" b="1" kern="120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a:solidFill>
                            <a:schemeClr val="tx1"/>
                          </a:solidFill>
                          <a:latin typeface="Arial"/>
                          <a:ea typeface="+mn-ea"/>
                          <a:cs typeface="+mn-cs"/>
                        </a:rPr>
                        <a:t>0.7</a:t>
                      </a:r>
                      <a:endParaRPr kumimoji="0" lang="en-GB" sz="1400" b="1" kern="120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0.36</a:t>
                      </a:r>
                      <a:endParaRPr kumimoji="0" lang="en-GB" sz="1400" b="1" kern="120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3"/>
                  </a:ext>
                </a:extLst>
              </a:tr>
              <a:tr h="247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kern="1200">
                          <a:solidFill>
                            <a:schemeClr val="dk1"/>
                          </a:solidFill>
                          <a:latin typeface="Arial"/>
                          <a:ea typeface="+mn-ea"/>
                          <a:cs typeface="+mn-cs"/>
                        </a:rPr>
                        <a:t>Integrated luminosity/main IP [fb</a:t>
                      </a:r>
                      <a:r>
                        <a:rPr kumimoji="0" lang="en-GB" sz="1400" b="1" kern="1200" baseline="30000">
                          <a:solidFill>
                            <a:schemeClr val="dk1"/>
                          </a:solidFill>
                          <a:latin typeface="Arial"/>
                          <a:ea typeface="+mn-ea"/>
                          <a:cs typeface="+mn-cs"/>
                        </a:rPr>
                        <a:t>-1</a:t>
                      </a:r>
                      <a:r>
                        <a:rPr kumimoji="0" lang="en-GB" sz="1400" b="1" kern="120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a:solidFill>
                            <a:srgbClr val="FF0000"/>
                          </a:solidFill>
                          <a:latin typeface="Arial"/>
                          <a:ea typeface="+mn-ea"/>
                          <a:cs typeface="+mn-cs"/>
                        </a:rPr>
                        <a:t>20000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a:solidFill>
                            <a:schemeClr val="tx1"/>
                          </a:solidFill>
                          <a:latin typeface="Arial"/>
                          <a:ea typeface="+mn-ea"/>
                          <a:cs typeface="+mn-cs"/>
                        </a:rPr>
                        <a:t>3000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a:solidFill>
                            <a:schemeClr val="tx1"/>
                          </a:solidFill>
                          <a:latin typeface="Arial"/>
                          <a:ea typeface="+mn-ea"/>
                          <a:cs typeface="+mn-cs"/>
                        </a:rPr>
                        <a:t>300</a:t>
                      </a: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507897425"/>
                  </a:ext>
                </a:extLst>
              </a:tr>
            </a:tbl>
          </a:graphicData>
        </a:graphic>
      </p:graphicFrame>
    </p:spTree>
    <p:extLst>
      <p:ext uri="{BB962C8B-B14F-4D97-AF65-F5344CB8AC3E}">
        <p14:creationId xmlns:p14="http://schemas.microsoft.com/office/powerpoint/2010/main" val="3425259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A picture containing diagram&#10;&#10;Description automatically generated">
            <a:extLst>
              <a:ext uri="{FF2B5EF4-FFF2-40B4-BE49-F238E27FC236}">
                <a16:creationId xmlns:a16="http://schemas.microsoft.com/office/drawing/2014/main" id="{046D725A-2851-4A55-8BBD-FEBDE097D3E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7328863" cy="4857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1">
            <a:extLst>
              <a:ext uri="{FF2B5EF4-FFF2-40B4-BE49-F238E27FC236}">
                <a16:creationId xmlns:a16="http://schemas.microsoft.com/office/drawing/2014/main" id="{88B7F750-FE0B-4355-83D8-4BAFCD4BBD64}"/>
              </a:ext>
            </a:extLst>
          </p:cNvPr>
          <p:cNvSpPr txBox="1">
            <a:spLocks noChangeArrowheads="1"/>
          </p:cNvSpPr>
          <p:nvPr/>
        </p:nvSpPr>
        <p:spPr bwMode="auto">
          <a:xfrm>
            <a:off x="7464152" y="1628800"/>
            <a:ext cx="4599785" cy="4093428"/>
          </a:xfrm>
          <a:prstGeom prst="rect">
            <a:avLst/>
          </a:prstGeom>
          <a:solidFill>
            <a:schemeClr val="bg1"/>
          </a:solidFill>
          <a:ln>
            <a:noFill/>
          </a:ln>
        </p:spPr>
        <p:txBody>
          <a:bodyPr wrap="square">
            <a:spAutoFit/>
          </a:bodyPr>
          <a:lstStyle/>
          <a:p>
            <a:pPr>
              <a:defRPr/>
            </a:pPr>
            <a:r>
              <a:rPr lang="en-CH" altLang="en-CH" sz="1500">
                <a:solidFill>
                  <a:srgbClr val="0432FF"/>
                </a:solidFill>
              </a:rPr>
              <a:t>CERN budget for high-field magnets doubled in 2020 Medium-Term Plan </a:t>
            </a:r>
            <a:r>
              <a:rPr lang="en-CH" altLang="en-CH" sz="1400"/>
              <a:t>(~ 200 MCHF over ten years)</a:t>
            </a:r>
          </a:p>
          <a:p>
            <a:pPr>
              <a:defRPr/>
            </a:pPr>
            <a:endParaRPr lang="en-CH" altLang="en-CH" sz="1400"/>
          </a:p>
          <a:p>
            <a:pPr>
              <a:defRPr/>
            </a:pPr>
            <a:r>
              <a:rPr lang="en-GB" sz="1500">
                <a:sym typeface="Wingdings" pitchFamily="2" charset="2"/>
              </a:rPr>
              <a:t>Main R&amp;D activities:</a:t>
            </a:r>
          </a:p>
          <a:p>
            <a:pPr marL="285750" indent="-285750">
              <a:buClr>
                <a:schemeClr val="tx1"/>
              </a:buClr>
              <a:buFont typeface="Wingdings" pitchFamily="2" charset="2"/>
              <a:buChar char="q"/>
              <a:defRPr/>
            </a:pPr>
            <a:r>
              <a:rPr lang="en-GB" sz="1500">
                <a:solidFill>
                  <a:srgbClr val="0432FF"/>
                </a:solidFill>
                <a:sym typeface="Wingdings" pitchFamily="2" charset="2"/>
              </a:rPr>
              <a:t>materials</a:t>
            </a:r>
            <a:r>
              <a:rPr lang="en-GB" sz="1500">
                <a:sym typeface="Wingdings" pitchFamily="2" charset="2"/>
              </a:rPr>
              <a:t>: </a:t>
            </a:r>
            <a:r>
              <a:rPr lang="en-GB" sz="1500">
                <a:solidFill>
                  <a:srgbClr val="0432FF"/>
                </a:solidFill>
                <a:sym typeface="Wingdings" pitchFamily="2" charset="2"/>
              </a:rPr>
              <a:t>goal is ~16 T for Nb</a:t>
            </a:r>
            <a:r>
              <a:rPr lang="en-GB" sz="1500" baseline="-25000">
                <a:solidFill>
                  <a:srgbClr val="0432FF"/>
                </a:solidFill>
                <a:sym typeface="Wingdings" pitchFamily="2" charset="2"/>
              </a:rPr>
              <a:t>3</a:t>
            </a:r>
            <a:r>
              <a:rPr lang="en-GB" sz="1500">
                <a:solidFill>
                  <a:srgbClr val="0432FF"/>
                </a:solidFill>
                <a:sym typeface="Wingdings" pitchFamily="2" charset="2"/>
              </a:rPr>
              <a:t>Sn, at least ~20 T for HTS inserts</a:t>
            </a:r>
          </a:p>
          <a:p>
            <a:pPr marL="285750" indent="-285750">
              <a:buClr>
                <a:schemeClr val="tx1"/>
              </a:buClr>
              <a:buFont typeface="Wingdings" pitchFamily="2" charset="2"/>
              <a:buChar char="q"/>
              <a:defRPr/>
            </a:pPr>
            <a:r>
              <a:rPr lang="en-GB" sz="1500">
                <a:solidFill>
                  <a:srgbClr val="0432FF"/>
                </a:solidFill>
                <a:sym typeface="Wingdings" pitchFamily="2" charset="2"/>
              </a:rPr>
              <a:t>magnet technology</a:t>
            </a:r>
            <a:r>
              <a:rPr lang="en-GB" sz="1400">
                <a:sym typeface="Wingdings" pitchFamily="2" charset="2"/>
              </a:rPr>
              <a:t>: engineering, mechanical robustness, insulating materials, field quality</a:t>
            </a:r>
          </a:p>
          <a:p>
            <a:pPr marL="285750" indent="-285750">
              <a:buClr>
                <a:schemeClr val="tx1"/>
              </a:buClr>
              <a:buFont typeface="Wingdings" pitchFamily="2" charset="2"/>
              <a:buChar char="q"/>
              <a:defRPr/>
            </a:pPr>
            <a:r>
              <a:rPr lang="en-GB" sz="1500">
                <a:solidFill>
                  <a:srgbClr val="0432FF"/>
                </a:solidFill>
                <a:sym typeface="Wingdings" pitchFamily="2" charset="2"/>
              </a:rPr>
              <a:t>production of models and prototypes: </a:t>
            </a:r>
            <a:r>
              <a:rPr lang="en-GB" sz="1400">
                <a:sym typeface="Wingdings" pitchFamily="2" charset="2"/>
              </a:rPr>
              <a:t>to demonstrate material, design and engineering choices, </a:t>
            </a:r>
          </a:p>
          <a:p>
            <a:pPr>
              <a:defRPr/>
            </a:pPr>
            <a:r>
              <a:rPr lang="en-GB" sz="1400">
                <a:sym typeface="Wingdings" pitchFamily="2" charset="2"/>
              </a:rPr>
              <a:t>     industrialisation and costs</a:t>
            </a:r>
          </a:p>
          <a:p>
            <a:pPr marL="285750" indent="-285750">
              <a:buClr>
                <a:srgbClr val="000000"/>
              </a:buClr>
              <a:buFont typeface="Wingdings" pitchFamily="2" charset="2"/>
              <a:buChar char="q"/>
              <a:defRPr/>
            </a:pPr>
            <a:r>
              <a:rPr lang="en-GB" sz="1500">
                <a:solidFill>
                  <a:srgbClr val="0432FF"/>
                </a:solidFill>
                <a:sym typeface="Wingdings" pitchFamily="2" charset="2"/>
              </a:rPr>
              <a:t>infrastructure and test stations: </a:t>
            </a:r>
            <a:r>
              <a:rPr lang="en-GB" sz="1400">
                <a:sym typeface="Wingdings" pitchFamily="2" charset="2"/>
              </a:rPr>
              <a:t>for tests up to ~ 20 T and 20-50 kA</a:t>
            </a:r>
          </a:p>
          <a:p>
            <a:pPr marL="285750" indent="-285750">
              <a:buClr>
                <a:srgbClr val="000000"/>
              </a:buClr>
              <a:buFont typeface="Wingdings" pitchFamily="2" charset="2"/>
              <a:buChar char="q"/>
              <a:defRPr/>
            </a:pPr>
            <a:endParaRPr lang="en-GB" sz="1400">
              <a:sym typeface="Wingdings" pitchFamily="2" charset="2"/>
            </a:endParaRPr>
          </a:p>
          <a:p>
            <a:pPr>
              <a:defRPr/>
            </a:pPr>
            <a:r>
              <a:rPr lang="en-CH" altLang="en-CH" sz="1400"/>
              <a:t>Detailed deliverables and timescale being defined through Accelerator R&amp;D </a:t>
            </a:r>
            <a:r>
              <a:rPr lang="en-GB" altLang="en-CH" sz="1400"/>
              <a:t>r</a:t>
            </a:r>
            <a:r>
              <a:rPr lang="en-CH" altLang="en-CH" sz="1400"/>
              <a:t>oadmap under development</a:t>
            </a:r>
          </a:p>
        </p:txBody>
      </p:sp>
      <p:sp>
        <p:nvSpPr>
          <p:cNvPr id="5" name="Title 1">
            <a:extLst>
              <a:ext uri="{FF2B5EF4-FFF2-40B4-BE49-F238E27FC236}">
                <a16:creationId xmlns:a16="http://schemas.microsoft.com/office/drawing/2014/main" id="{64028A6F-894B-4E61-AB49-20E9C00430B3}"/>
              </a:ext>
            </a:extLst>
          </p:cNvPr>
          <p:cNvSpPr txBox="1">
            <a:spLocks/>
          </p:cNvSpPr>
          <p:nvPr/>
        </p:nvSpPr>
        <p:spPr>
          <a:xfrm>
            <a:off x="15280" y="-39035"/>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5800">
              <a:defRPr/>
            </a:pPr>
            <a:r>
              <a:rPr kumimoji="0" lang="en-US" sz="3200" b="1" i="0" u="none" strike="noStrike" kern="0" cap="none" spc="0" normalizeH="0" baseline="0" noProof="0">
                <a:ln>
                  <a:noFill/>
                </a:ln>
                <a:solidFill>
                  <a:srgbClr val="FFFF00"/>
                </a:solidFill>
                <a:effectLst/>
                <a:uLnTx/>
                <a:uFillTx/>
                <a:latin typeface="Arial"/>
                <a:ea typeface="+mj-ea"/>
                <a:cs typeface="+mj-cs"/>
              </a:rPr>
              <a:t>                </a:t>
            </a:r>
            <a:r>
              <a:rPr lang="en-GB" altLang="en-GB" sz="3200"/>
              <a:t>High-field magnets R&amp;D: 1st steps towards FCC-</a:t>
            </a:r>
            <a:r>
              <a:rPr lang="en-GB" altLang="en-GB" sz="3200" err="1"/>
              <a:t>hh</a:t>
            </a:r>
            <a:endParaRPr lang="en-GB" altLang="en-GB" sz="3200"/>
          </a:p>
        </p:txBody>
      </p:sp>
      <p:pic>
        <p:nvPicPr>
          <p:cNvPr id="6" name="Picture 5" descr="A picture containing icon&#10;&#10;Description automatically generated">
            <a:extLst>
              <a:ext uri="{FF2B5EF4-FFF2-40B4-BE49-F238E27FC236}">
                <a16:creationId xmlns:a16="http://schemas.microsoft.com/office/drawing/2014/main" id="{2392B136-0635-4A5E-855F-16D8DCBDE3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9" y="19168"/>
            <a:ext cx="1935386" cy="654292"/>
          </a:xfrm>
          <a:prstGeom prst="rect">
            <a:avLst/>
          </a:prstGeom>
        </p:spPr>
      </p:pic>
      <p:sp>
        <p:nvSpPr>
          <p:cNvPr id="2" name="TextBox 1">
            <a:extLst>
              <a:ext uri="{FF2B5EF4-FFF2-40B4-BE49-F238E27FC236}">
                <a16:creationId xmlns:a16="http://schemas.microsoft.com/office/drawing/2014/main" id="{410077D8-C09F-4BD4-816E-5BF27B8258F4}"/>
              </a:ext>
            </a:extLst>
          </p:cNvPr>
          <p:cNvSpPr txBox="1"/>
          <p:nvPr/>
        </p:nvSpPr>
        <p:spPr>
          <a:xfrm>
            <a:off x="9520425" y="5733256"/>
            <a:ext cx="2480231" cy="369332"/>
          </a:xfrm>
          <a:prstGeom prst="rect">
            <a:avLst/>
          </a:prstGeom>
          <a:noFill/>
        </p:spPr>
        <p:txBody>
          <a:bodyPr wrap="none" rtlCol="0">
            <a:spAutoFit/>
          </a:bodyPr>
          <a:lstStyle/>
          <a:p>
            <a:r>
              <a:rPr lang="en-US"/>
              <a:t>L. </a:t>
            </a:r>
            <a:r>
              <a:rPr lang="en-US" err="1"/>
              <a:t>Bottura</a:t>
            </a:r>
            <a:r>
              <a:rPr lang="en-US"/>
              <a:t>, F. Gianotti </a:t>
            </a:r>
            <a:endParaRPr lang="en-GB"/>
          </a:p>
        </p:txBody>
      </p:sp>
      <p:sp>
        <p:nvSpPr>
          <p:cNvPr id="7" name="TextBox 1">
            <a:extLst>
              <a:ext uri="{FF2B5EF4-FFF2-40B4-BE49-F238E27FC236}">
                <a16:creationId xmlns:a16="http://schemas.microsoft.com/office/drawing/2014/main" id="{487EBED0-63CB-4502-AAB0-3B48B3FF6911}"/>
              </a:ext>
            </a:extLst>
          </p:cNvPr>
          <p:cNvSpPr txBox="1">
            <a:spLocks noChangeArrowheads="1"/>
          </p:cNvSpPr>
          <p:nvPr/>
        </p:nvSpPr>
        <p:spPr bwMode="auto">
          <a:xfrm>
            <a:off x="767751" y="899428"/>
            <a:ext cx="11304913" cy="369332"/>
          </a:xfrm>
          <a:prstGeom prst="rect">
            <a:avLst/>
          </a:prstGeom>
          <a:solidFill>
            <a:schemeClr val="bg1"/>
          </a:solidFill>
          <a:ln>
            <a:noFill/>
          </a:ln>
        </p:spPr>
        <p:txBody>
          <a:bodyPr wrap="square">
            <a:spAutoFit/>
          </a:bodyPr>
          <a:lstStyle/>
          <a:p>
            <a:pPr>
              <a:defRPr/>
            </a:pPr>
            <a:r>
              <a:rPr lang="en-US" altLang="en-CH" b="1">
                <a:solidFill>
                  <a:srgbClr val="0432FF"/>
                </a:solidFill>
              </a:rPr>
              <a:t>In parallel to FCC studies, HFM development program as long-term separate R&amp;D project</a:t>
            </a:r>
            <a:endParaRPr lang="en-CH" altLang="en-CH" b="1"/>
          </a:p>
        </p:txBody>
      </p:sp>
      <p:sp>
        <p:nvSpPr>
          <p:cNvPr id="8" name="Marcador de pie de página 7">
            <a:extLst>
              <a:ext uri="{FF2B5EF4-FFF2-40B4-BE49-F238E27FC236}">
                <a16:creationId xmlns:a16="http://schemas.microsoft.com/office/drawing/2014/main" id="{87F6AA4C-CC1F-2E4A-A887-01F61D027876}"/>
              </a:ext>
            </a:extLst>
          </p:cNvPr>
          <p:cNvSpPr>
            <a:spLocks noGrp="1"/>
          </p:cNvSpPr>
          <p:nvPr>
            <p:ph type="ftr" sz="quarter" idx="11"/>
          </p:nvPr>
        </p:nvSpPr>
        <p:spPr/>
        <p:txBody>
          <a:bodyPr/>
          <a:lstStyle/>
          <a:p>
            <a:r>
              <a:rPr lang="es-ES"/>
              <a:t>Celso Martínez Rivero. IFCA (CSIC-UC)</a:t>
            </a:r>
          </a:p>
        </p:txBody>
      </p:sp>
    </p:spTree>
    <p:extLst>
      <p:ext uri="{BB962C8B-B14F-4D97-AF65-F5344CB8AC3E}">
        <p14:creationId xmlns:p14="http://schemas.microsoft.com/office/powerpoint/2010/main" val="2974129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E5CFB1-DBAD-4D0E-87E8-25AC65719F5C}"/>
              </a:ext>
            </a:extLst>
          </p:cNvPr>
          <p:cNvPicPr>
            <a:picLocks noChangeAspect="1"/>
          </p:cNvPicPr>
          <p:nvPr/>
        </p:nvPicPr>
        <p:blipFill>
          <a:blip r:embed="rId2"/>
          <a:stretch>
            <a:fillRect/>
          </a:stretch>
        </p:blipFill>
        <p:spPr>
          <a:xfrm>
            <a:off x="3798826" y="3429000"/>
            <a:ext cx="8277622" cy="2798070"/>
          </a:xfrm>
          <a:prstGeom prst="rect">
            <a:avLst/>
          </a:prstGeom>
        </p:spPr>
      </p:pic>
      <p:sp>
        <p:nvSpPr>
          <p:cNvPr id="7" name="Rectangle 6">
            <a:extLst>
              <a:ext uri="{FF2B5EF4-FFF2-40B4-BE49-F238E27FC236}">
                <a16:creationId xmlns:a16="http://schemas.microsoft.com/office/drawing/2014/main" id="{44A51A8B-4C80-4688-89F6-F6E67F1E8721}"/>
              </a:ext>
            </a:extLst>
          </p:cNvPr>
          <p:cNvSpPr/>
          <p:nvPr/>
        </p:nvSpPr>
        <p:spPr>
          <a:xfrm>
            <a:off x="8616280" y="3717032"/>
            <a:ext cx="648072" cy="251003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a:extLst>
              <a:ext uri="{FF2B5EF4-FFF2-40B4-BE49-F238E27FC236}">
                <a16:creationId xmlns:a16="http://schemas.microsoft.com/office/drawing/2014/main" id="{25819B1B-497C-4A57-AA34-93BF1F72A291}"/>
              </a:ext>
            </a:extLst>
          </p:cNvPr>
          <p:cNvPicPr>
            <a:picLocks noChangeAspect="1"/>
          </p:cNvPicPr>
          <p:nvPr/>
        </p:nvPicPr>
        <p:blipFill rotWithShape="1">
          <a:blip r:embed="rId3"/>
          <a:srcRect l="4644" t="5147" r="5221" b="4781"/>
          <a:stretch/>
        </p:blipFill>
        <p:spPr>
          <a:xfrm>
            <a:off x="284262" y="3362649"/>
            <a:ext cx="3087867" cy="2771775"/>
          </a:xfrm>
          <a:prstGeom prst="rect">
            <a:avLst/>
          </a:prstGeom>
        </p:spPr>
      </p:pic>
      <p:sp>
        <p:nvSpPr>
          <p:cNvPr id="9" name="TextBox 8">
            <a:extLst>
              <a:ext uri="{FF2B5EF4-FFF2-40B4-BE49-F238E27FC236}">
                <a16:creationId xmlns:a16="http://schemas.microsoft.com/office/drawing/2014/main" id="{D07F5C69-65AA-4437-877E-935687EA2861}"/>
              </a:ext>
            </a:extLst>
          </p:cNvPr>
          <p:cNvSpPr txBox="1"/>
          <p:nvPr/>
        </p:nvSpPr>
        <p:spPr>
          <a:xfrm>
            <a:off x="235174" y="853608"/>
            <a:ext cx="3136955" cy="22159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0033A0"/>
                </a:solidFill>
                <a:effectLst/>
                <a:uLnTx/>
                <a:uFillTx/>
                <a:latin typeface="Arial"/>
                <a:ea typeface="+mn-ea"/>
                <a:cs typeface="+mn-cs"/>
              </a:rPr>
              <a:t>SRF: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C377B"/>
                </a:solidFill>
                <a:effectLst/>
                <a:uLnTx/>
                <a:uFillTx/>
                <a:latin typeface="Arial"/>
                <a:ea typeface="+mn-ea"/>
                <a:cs typeface="+mn-cs"/>
              </a:rPr>
              <a:t>study </a:t>
            </a:r>
            <a:r>
              <a:rPr kumimoji="0" lang="en-GB" sz="1800" b="1" i="0" u="none" strike="noStrike" kern="1200" cap="none" spc="0" normalizeH="0" baseline="0" noProof="0">
                <a:ln>
                  <a:noFill/>
                </a:ln>
                <a:solidFill>
                  <a:srgbClr val="FF0000"/>
                </a:solidFill>
                <a:effectLst/>
                <a:uLnTx/>
                <a:uFillTx/>
                <a:latin typeface="Arial"/>
                <a:ea typeface="+mn-ea"/>
                <a:cs typeface="+mn-cs"/>
              </a:rPr>
              <a:t>alternative RF frequency of 600 or 650 MHz </a:t>
            </a:r>
            <a:r>
              <a:rPr kumimoji="0" lang="en-GB" sz="1800" b="0" i="0" u="none" strike="noStrike" kern="1200" cap="none" spc="0" normalizeH="0" baseline="0" noProof="0">
                <a:ln>
                  <a:noFill/>
                </a:ln>
                <a:solidFill>
                  <a:srgbClr val="0C377B"/>
                </a:solidFill>
                <a:effectLst/>
                <a:uLnTx/>
                <a:uFillTx/>
                <a:latin typeface="Arial"/>
                <a:ea typeface="+mn-ea"/>
                <a:cs typeface="+mn-cs"/>
              </a:rPr>
              <a:t>(synergies with EIC, JLEIC, PIP-II, CEPC); explore </a:t>
            </a:r>
            <a:r>
              <a:rPr kumimoji="0" lang="en-GB" sz="1800" b="1" i="0" u="none" strike="noStrike" kern="1200" cap="none" spc="0" normalizeH="0" baseline="0" noProof="0">
                <a:ln>
                  <a:noFill/>
                </a:ln>
                <a:solidFill>
                  <a:srgbClr val="FF0000"/>
                </a:solidFill>
                <a:effectLst/>
                <a:uLnTx/>
                <a:uFillTx/>
                <a:latin typeface="Arial"/>
                <a:ea typeface="+mn-ea"/>
                <a:cs typeface="+mn-cs"/>
              </a:rPr>
              <a:t>heavily damped cavity concept </a:t>
            </a:r>
            <a:r>
              <a:rPr kumimoji="0" lang="en-GB" sz="1800" b="0" i="0" u="none" strike="noStrike" kern="1200" cap="none" spc="0" normalizeH="0" baseline="0" noProof="0">
                <a:ln>
                  <a:noFill/>
                </a:ln>
                <a:solidFill>
                  <a:srgbClr val="0C377B"/>
                </a:solidFill>
                <a:effectLst/>
                <a:uLnTx/>
                <a:uFillTx/>
                <a:latin typeface="Arial"/>
                <a:ea typeface="+mn-ea"/>
                <a:cs typeface="+mn-cs"/>
              </a:rPr>
              <a:t>with slotted waveguides as option for all energies.</a:t>
            </a:r>
            <a:endParaRPr kumimoji="0" lang="en-GB" sz="1800" b="0" i="0" u="none" strike="noStrike" kern="1200" cap="none" spc="0" normalizeH="0" baseline="0" noProof="0">
              <a:ln>
                <a:noFill/>
              </a:ln>
              <a:solidFill>
                <a:srgbClr val="0033A0"/>
              </a:solidFill>
              <a:effectLst/>
              <a:uLnTx/>
              <a:uFillTx/>
              <a:latin typeface="Arial"/>
              <a:ea typeface="+mn-ea"/>
              <a:cs typeface="+mn-cs"/>
            </a:endParaRPr>
          </a:p>
        </p:txBody>
      </p:sp>
      <p:sp>
        <p:nvSpPr>
          <p:cNvPr id="10" name="TextBox 9">
            <a:extLst>
              <a:ext uri="{FF2B5EF4-FFF2-40B4-BE49-F238E27FC236}">
                <a16:creationId xmlns:a16="http://schemas.microsoft.com/office/drawing/2014/main" id="{3C5E7CC4-591D-4D76-BF2C-698455C894D2}"/>
              </a:ext>
            </a:extLst>
          </p:cNvPr>
          <p:cNvSpPr txBox="1"/>
          <p:nvPr/>
        </p:nvSpPr>
        <p:spPr>
          <a:xfrm>
            <a:off x="3778679" y="2598003"/>
            <a:ext cx="7420814" cy="8309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0033A0"/>
                </a:solidFill>
                <a:effectLst/>
                <a:uLnTx/>
                <a:uFillTx/>
                <a:latin typeface="Arial"/>
                <a:ea typeface="+mn-ea"/>
                <a:cs typeface="+mn-cs"/>
              </a:rPr>
              <a:t>Placement: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3A0"/>
                </a:solidFill>
                <a:effectLst/>
                <a:uLnTx/>
                <a:uFillTx/>
                <a:latin typeface="Arial"/>
                <a:ea typeface="+mn-ea"/>
                <a:cs typeface="+mn-cs"/>
              </a:rPr>
              <a:t>minimizing the risk </a:t>
            </a:r>
            <a:r>
              <a:rPr kumimoji="0" lang="en-US" sz="1800" b="0" i="0" u="none" strike="noStrike" kern="1200" cap="none" spc="0" normalizeH="0" baseline="0" noProof="0">
                <a:ln>
                  <a:noFill/>
                </a:ln>
                <a:solidFill>
                  <a:srgbClr val="0033A0"/>
                </a:solidFill>
                <a:effectLst/>
                <a:uLnTx/>
                <a:uFillTx/>
                <a:latin typeface="Arial"/>
                <a:ea typeface="+mn-ea"/>
                <a:cs typeface="Calibri" panose="020F0502020204030204" pitchFamily="34" charset="0"/>
              </a:rPr>
              <a:t>→ </a:t>
            </a:r>
            <a:r>
              <a:rPr kumimoji="0" lang="en-US" sz="1800" b="1" i="0" u="none" strike="noStrike" kern="1200" cap="none" spc="0" normalizeH="0" baseline="0" noProof="0">
                <a:ln>
                  <a:noFill/>
                </a:ln>
                <a:solidFill>
                  <a:srgbClr val="FF0000"/>
                </a:solidFill>
                <a:effectLst/>
                <a:uLnTx/>
                <a:uFillTx/>
                <a:latin typeface="Arial"/>
                <a:ea typeface="+mn-ea"/>
                <a:cs typeface="Calibri" panose="020F0502020204030204" pitchFamily="34" charset="0"/>
              </a:rPr>
              <a:t>new baseline layout</a:t>
            </a:r>
            <a:r>
              <a:rPr kumimoji="0" lang="en-US" sz="1800" b="0" i="0" u="none" strike="noStrike" kern="1200" cap="none" spc="0" normalizeH="0" baseline="0" noProof="0">
                <a:ln>
                  <a:noFill/>
                </a:ln>
                <a:solidFill>
                  <a:srgbClr val="0033A0"/>
                </a:solidFill>
                <a:effectLst/>
                <a:uLnTx/>
                <a:uFillTx/>
                <a:latin typeface="Arial"/>
                <a:ea typeface="+mn-ea"/>
                <a:cs typeface="Calibri" panose="020F0502020204030204" pitchFamily="34" charset="0"/>
              </a:rPr>
              <a:t>, </a:t>
            </a:r>
            <a:r>
              <a:rPr kumimoji="0" lang="en-US" sz="1800" b="0" i="1" u="none" strike="noStrike" kern="1200" cap="none" spc="0" normalizeH="0" baseline="0" noProof="0">
                <a:ln>
                  <a:noFill/>
                </a:ln>
                <a:solidFill>
                  <a:srgbClr val="0033A0"/>
                </a:solidFill>
                <a:effectLst/>
                <a:uLnTx/>
                <a:uFillTx/>
                <a:latin typeface="Arial"/>
                <a:ea typeface="+mn-ea"/>
                <a:cs typeface="Calibri" panose="020F0502020204030204" pitchFamily="34" charset="0"/>
              </a:rPr>
              <a:t>C</a:t>
            </a:r>
            <a:r>
              <a:rPr kumimoji="0" lang="en-US" sz="1800" b="0" i="0" u="none" strike="noStrike" kern="1200" cap="none" spc="0" normalizeH="0" baseline="0" noProof="0">
                <a:ln>
                  <a:noFill/>
                </a:ln>
                <a:solidFill>
                  <a:srgbClr val="0033A0"/>
                </a:solidFill>
                <a:effectLst/>
                <a:uLnTx/>
                <a:uFillTx/>
                <a:latin typeface="Arial"/>
                <a:ea typeface="+mn-ea"/>
                <a:cs typeface="Calibri" panose="020F0502020204030204" pitchFamily="34" charset="0"/>
              </a:rPr>
              <a:t>=91.1 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3A0"/>
                </a:solidFill>
                <a:effectLst/>
                <a:uLnTx/>
                <a:uFillTx/>
                <a:latin typeface="Arial"/>
                <a:ea typeface="+mn-ea"/>
                <a:cs typeface="Calibri" panose="020F0502020204030204" pitchFamily="34" charset="0"/>
              </a:rPr>
              <a:t>full 4-superperiodicity &amp; symmetry, compatible with 2 or 4 IPs for FCC-</a:t>
            </a:r>
            <a:r>
              <a:rPr kumimoji="0" lang="en-US" sz="1800" b="0" i="0" u="none" strike="noStrike" kern="1200" cap="none" spc="0" normalizeH="0" baseline="0" noProof="0" err="1">
                <a:ln>
                  <a:noFill/>
                </a:ln>
                <a:solidFill>
                  <a:srgbClr val="0033A0"/>
                </a:solidFill>
                <a:effectLst/>
                <a:uLnTx/>
                <a:uFillTx/>
                <a:latin typeface="Arial"/>
                <a:ea typeface="+mn-ea"/>
                <a:cs typeface="Calibri" panose="020F0502020204030204" pitchFamily="34" charset="0"/>
              </a:rPr>
              <a:t>ee</a:t>
            </a:r>
            <a:endParaRPr kumimoji="0" lang="en-GB" sz="1800" b="0" i="0" u="none" strike="noStrike" kern="1200" cap="none" spc="0" normalizeH="0" baseline="0" noProof="0">
              <a:ln>
                <a:noFill/>
              </a:ln>
              <a:solidFill>
                <a:srgbClr val="0033A0"/>
              </a:solidFill>
              <a:effectLst/>
              <a:uLnTx/>
              <a:uFillTx/>
              <a:latin typeface="Arial"/>
              <a:ea typeface="+mn-ea"/>
              <a:cs typeface="+mn-cs"/>
            </a:endParaRPr>
          </a:p>
        </p:txBody>
      </p:sp>
      <p:sp>
        <p:nvSpPr>
          <p:cNvPr id="11" name="TextBox 10">
            <a:extLst>
              <a:ext uri="{FF2B5EF4-FFF2-40B4-BE49-F238E27FC236}">
                <a16:creationId xmlns:a16="http://schemas.microsoft.com/office/drawing/2014/main" id="{A78A2370-4B58-49F4-AD80-AA2B0AE0576B}"/>
              </a:ext>
            </a:extLst>
          </p:cNvPr>
          <p:cNvSpPr txBox="1"/>
          <p:nvPr/>
        </p:nvSpPr>
        <p:spPr>
          <a:xfrm>
            <a:off x="3737589" y="837746"/>
            <a:ext cx="2167911" cy="16619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0033A0"/>
                </a:solidFill>
                <a:effectLst/>
                <a:uLnTx/>
                <a:uFillTx/>
                <a:latin typeface="Arial"/>
                <a:ea typeface="+mn-ea"/>
                <a:cs typeface="+mn-cs"/>
              </a:rPr>
              <a:t>FCC-</a:t>
            </a:r>
            <a:r>
              <a:rPr kumimoji="0" lang="en-US" sz="1800" b="1" i="0" u="sng" strike="noStrike" kern="1200" cap="none" spc="0" normalizeH="0" baseline="0" noProof="0" err="1">
                <a:ln>
                  <a:noFill/>
                </a:ln>
                <a:solidFill>
                  <a:srgbClr val="0033A0"/>
                </a:solidFill>
                <a:effectLst/>
                <a:uLnTx/>
                <a:uFillTx/>
                <a:latin typeface="Arial"/>
                <a:ea typeface="+mn-ea"/>
                <a:cs typeface="+mn-cs"/>
              </a:rPr>
              <a:t>ee</a:t>
            </a:r>
            <a:r>
              <a:rPr kumimoji="0" lang="en-US" sz="1800" b="1" i="0" u="sng" strike="noStrike" kern="1200" cap="none" spc="0" normalizeH="0" baseline="0" noProof="0">
                <a:ln>
                  <a:noFill/>
                </a:ln>
                <a:solidFill>
                  <a:srgbClr val="0033A0"/>
                </a:solidFill>
                <a:effectLst/>
                <a:uLnTx/>
                <a:uFillTx/>
                <a:latin typeface="Arial"/>
                <a:ea typeface="+mn-ea"/>
                <a:cs typeface="+mn-cs"/>
              </a:rPr>
              <a:t> injector: </a:t>
            </a:r>
            <a:r>
              <a:rPr kumimoji="0" lang="en-GB" sz="1800" b="1" i="0" u="none" strike="noStrike" kern="1200" cap="none" spc="0" normalizeH="0" baseline="0" noProof="0">
                <a:ln>
                  <a:noFill/>
                </a:ln>
                <a:solidFill>
                  <a:srgbClr val="FF0000"/>
                </a:solidFill>
                <a:effectLst/>
                <a:uLnTx/>
                <a:uFillTx/>
                <a:latin typeface="Arial"/>
                <a:ea typeface="+mn-ea"/>
                <a:cs typeface="+mn-cs"/>
              </a:rPr>
              <a:t>new layout</a:t>
            </a:r>
            <a:r>
              <a:rPr kumimoji="0" lang="en-GB" sz="1800" b="0" i="0" u="none" strike="noStrike" kern="1200" cap="none" spc="0" normalizeH="0" baseline="0" noProof="0">
                <a:ln>
                  <a:noFill/>
                </a:ln>
                <a:solidFill>
                  <a:srgbClr val="0C377B"/>
                </a:solidFill>
                <a:effectLst/>
                <a:uLnTx/>
                <a:uFillTx/>
                <a:latin typeface="Arial"/>
                <a:ea typeface="+mn-ea"/>
                <a:cs typeface="+mn-cs"/>
              </a:rPr>
              <a:t> (single energy in </a:t>
            </a:r>
            <a:r>
              <a:rPr kumimoji="0" lang="en-GB" sz="1800" b="0" i="0" u="none" strike="noStrike" kern="1200" cap="none" spc="0" normalizeH="0" baseline="0" noProof="0" err="1">
                <a:ln>
                  <a:noFill/>
                </a:ln>
                <a:solidFill>
                  <a:srgbClr val="0C377B"/>
                </a:solidFill>
                <a:effectLst/>
                <a:uLnTx/>
                <a:uFillTx/>
                <a:latin typeface="Arial"/>
                <a:ea typeface="+mn-ea"/>
                <a:cs typeface="+mn-cs"/>
              </a:rPr>
              <a:t>linac</a:t>
            </a:r>
            <a:r>
              <a:rPr kumimoji="0" lang="en-GB" sz="1800" b="0" i="0" u="none" strike="noStrike" kern="1200" cap="none" spc="0" normalizeH="0" baseline="0" noProof="0">
                <a:ln>
                  <a:noFill/>
                </a:ln>
                <a:solidFill>
                  <a:srgbClr val="0C377B"/>
                </a:solidFill>
                <a:effectLst/>
                <a:uLnTx/>
                <a:uFillTx/>
                <a:latin typeface="Arial"/>
                <a:ea typeface="+mn-ea"/>
                <a:cs typeface="+mn-cs"/>
              </a:rPr>
              <a:t>, higher e+ prod. energy) ; </a:t>
            </a:r>
            <a:r>
              <a:rPr lang="en-GB" b="1" err="1">
                <a:solidFill>
                  <a:srgbClr val="FF0000"/>
                </a:solidFill>
                <a:latin typeface="Arial"/>
              </a:rPr>
              <a:t>linac</a:t>
            </a:r>
            <a:r>
              <a:rPr lang="en-GB" b="1">
                <a:solidFill>
                  <a:srgbClr val="FF0000"/>
                </a:solidFill>
                <a:latin typeface="Arial"/>
              </a:rPr>
              <a:t> extension ~20 GeV</a:t>
            </a:r>
            <a:endParaRPr kumimoji="0" lang="en-GB" sz="1800" b="1" i="0" u="none" strike="noStrike" kern="1200" cap="none" spc="0" normalizeH="0" baseline="0" noProof="0">
              <a:ln>
                <a:noFill/>
              </a:ln>
              <a:solidFill>
                <a:srgbClr val="FF0000"/>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16C11760-B5D7-45A7-B962-E8E4C8622E4E}"/>
              </a:ext>
            </a:extLst>
          </p:cNvPr>
          <p:cNvPicPr>
            <a:picLocks noChangeAspect="1"/>
          </p:cNvPicPr>
          <p:nvPr/>
        </p:nvPicPr>
        <p:blipFill rotWithShape="1">
          <a:blip r:embed="rId4"/>
          <a:srcRect t="23420"/>
          <a:stretch/>
        </p:blipFill>
        <p:spPr>
          <a:xfrm>
            <a:off x="5788175" y="828675"/>
            <a:ext cx="6379018" cy="1904672"/>
          </a:xfrm>
          <a:prstGeom prst="rect">
            <a:avLst/>
          </a:prstGeom>
        </p:spPr>
      </p:pic>
      <p:sp>
        <p:nvSpPr>
          <p:cNvPr id="14" name="Title 1">
            <a:extLst>
              <a:ext uri="{FF2B5EF4-FFF2-40B4-BE49-F238E27FC236}">
                <a16:creationId xmlns:a16="http://schemas.microsoft.com/office/drawing/2014/main" id="{88F85F4B-8886-4090-BC20-E4D7449E9C03}"/>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000" b="1" i="0" u="none" strike="noStrike" kern="0" cap="none" spc="0" normalizeH="0" baseline="0" noProof="0">
                <a:ln>
                  <a:noFill/>
                </a:ln>
                <a:solidFill>
                  <a:srgbClr val="FFFF00"/>
                </a:solidFill>
                <a:effectLst/>
                <a:uLnTx/>
                <a:uFillTx/>
                <a:latin typeface="Arial"/>
                <a:ea typeface="+mj-ea"/>
                <a:cs typeface="+mj-cs"/>
              </a:rPr>
              <a:t>                 </a:t>
            </a:r>
            <a:r>
              <a:rPr lang="en-US" sz="3000">
                <a:latin typeface="Arial"/>
              </a:rPr>
              <a:t>Technical </a:t>
            </a:r>
            <a:r>
              <a:rPr kumimoji="0" lang="en-US" sz="3000" b="1" i="0" u="none" strike="noStrike" kern="1200" cap="none" spc="0" normalizeH="0" baseline="0" noProof="0">
                <a:ln>
                  <a:noFill/>
                </a:ln>
                <a:solidFill>
                  <a:srgbClr val="FFFF00"/>
                </a:solidFill>
                <a:effectLst/>
                <a:uLnTx/>
                <a:uFillTx/>
                <a:latin typeface="Arial"/>
                <a:ea typeface="+mj-ea"/>
                <a:cs typeface="+mj-cs"/>
              </a:rPr>
              <a:t>reviews on injector, RF, placement in 2021</a:t>
            </a:r>
            <a:endParaRPr kumimoji="0" lang="en-US" sz="3000" b="1" i="0" u="none" strike="noStrike" kern="0" cap="none" spc="0" normalizeH="0" baseline="0" noProof="0">
              <a:ln>
                <a:noFill/>
              </a:ln>
              <a:solidFill>
                <a:srgbClr val="FFFF00"/>
              </a:solidFill>
              <a:effectLst/>
              <a:uLnTx/>
              <a:uFillTx/>
              <a:latin typeface="Arial"/>
              <a:ea typeface="+mj-ea"/>
              <a:cs typeface="Arial" panose="020B0604020202020204" pitchFamily="34" charset="0"/>
            </a:endParaRPr>
          </a:p>
        </p:txBody>
      </p:sp>
      <p:pic>
        <p:nvPicPr>
          <p:cNvPr id="15" name="Picture 14" descr="A picture containing icon&#10;&#10;Description automatically generated">
            <a:extLst>
              <a:ext uri="{FF2B5EF4-FFF2-40B4-BE49-F238E27FC236}">
                <a16:creationId xmlns:a16="http://schemas.microsoft.com/office/drawing/2014/main" id="{34D872C0-7DCE-42AD-B6C4-1E40E6CE98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344" y="116406"/>
            <a:ext cx="1935386" cy="654292"/>
          </a:xfrm>
          <a:prstGeom prst="rect">
            <a:avLst/>
          </a:prstGeom>
        </p:spPr>
      </p:pic>
      <p:sp>
        <p:nvSpPr>
          <p:cNvPr id="4" name="Marcador de pie de página 3">
            <a:extLst>
              <a:ext uri="{FF2B5EF4-FFF2-40B4-BE49-F238E27FC236}">
                <a16:creationId xmlns:a16="http://schemas.microsoft.com/office/drawing/2014/main" id="{E1D7CF34-ECA4-0842-82E0-492C37B8C62E}"/>
              </a:ext>
            </a:extLst>
          </p:cNvPr>
          <p:cNvSpPr>
            <a:spLocks noGrp="1"/>
          </p:cNvSpPr>
          <p:nvPr>
            <p:ph type="ftr" sz="quarter" idx="11"/>
          </p:nvPr>
        </p:nvSpPr>
        <p:spPr/>
        <p:txBody>
          <a:bodyPr/>
          <a:lstStyle/>
          <a:p>
            <a:r>
              <a:rPr lang="es-ES"/>
              <a:t>Celso Martínez Rivero. IFCA (CSIC-UC)</a:t>
            </a:r>
          </a:p>
        </p:txBody>
      </p:sp>
    </p:spTree>
    <p:extLst>
      <p:ext uri="{BB962C8B-B14F-4D97-AF65-F5344CB8AC3E}">
        <p14:creationId xmlns:p14="http://schemas.microsoft.com/office/powerpoint/2010/main" val="2700537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page17image2088581264">
            <a:extLst>
              <a:ext uri="{FF2B5EF4-FFF2-40B4-BE49-F238E27FC236}">
                <a16:creationId xmlns:a16="http://schemas.microsoft.com/office/drawing/2014/main" id="{B8308FEC-B9FC-B143-A350-31F965320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060" y="-849678"/>
            <a:ext cx="10310238" cy="773267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870F6BB0-A7D2-AC48-9BED-CE380973D498}"/>
              </a:ext>
            </a:extLst>
          </p:cNvPr>
          <p:cNvSpPr txBox="1"/>
          <p:nvPr/>
        </p:nvSpPr>
        <p:spPr>
          <a:xfrm>
            <a:off x="6337029" y="1521268"/>
            <a:ext cx="2383277" cy="523220"/>
          </a:xfrm>
          <a:prstGeom prst="rect">
            <a:avLst/>
          </a:prstGeom>
          <a:noFill/>
        </p:spPr>
        <p:txBody>
          <a:bodyPr wrap="square" rtlCol="0">
            <a:spAutoFit/>
          </a:bodyPr>
          <a:lstStyle/>
          <a:p>
            <a:r>
              <a:rPr lang="es-ES" sz="1400" b="1" err="1"/>
              <a:t>Tracker</a:t>
            </a:r>
            <a:r>
              <a:rPr lang="es-ES" sz="1400"/>
              <a:t>: </a:t>
            </a:r>
            <a:r>
              <a:rPr lang="el-GR" sz="1400"/>
              <a:t>σ</a:t>
            </a:r>
            <a:r>
              <a:rPr lang="es-ES" sz="1400" baseline="-25000" err="1"/>
              <a:t>pT</a:t>
            </a:r>
            <a:r>
              <a:rPr lang="es-ES" sz="1400"/>
              <a:t>/</a:t>
            </a:r>
            <a:r>
              <a:rPr lang="es-ES" sz="1400" err="1"/>
              <a:t>p</a:t>
            </a:r>
            <a:r>
              <a:rPr lang="es-ES" sz="1400" baseline="-25000" err="1"/>
              <a:t>T</a:t>
            </a:r>
            <a:r>
              <a:rPr lang="es-ES" sz="1400"/>
              <a:t> ~ 20% at 10 </a:t>
            </a:r>
            <a:r>
              <a:rPr lang="es-ES" sz="1400" err="1"/>
              <a:t>TeV</a:t>
            </a:r>
            <a:r>
              <a:rPr lang="es-ES" sz="1400"/>
              <a:t> (1.5m </a:t>
            </a:r>
            <a:r>
              <a:rPr lang="es-ES" sz="1400" err="1"/>
              <a:t>radius</a:t>
            </a:r>
            <a:r>
              <a:rPr lang="es-ES" sz="1400"/>
              <a:t>) </a:t>
            </a:r>
            <a:endParaRPr lang="es-ES" sz="1400">
              <a:effectLst/>
            </a:endParaRPr>
          </a:p>
        </p:txBody>
      </p:sp>
      <p:cxnSp>
        <p:nvCxnSpPr>
          <p:cNvPr id="9" name="Conector recto de flecha 8">
            <a:extLst>
              <a:ext uri="{FF2B5EF4-FFF2-40B4-BE49-F238E27FC236}">
                <a16:creationId xmlns:a16="http://schemas.microsoft.com/office/drawing/2014/main" id="{6F12EC47-FDEC-D64A-B806-B2C2C2EBDEE6}"/>
              </a:ext>
            </a:extLst>
          </p:cNvPr>
          <p:cNvCxnSpPr>
            <a:cxnSpLocks/>
          </p:cNvCxnSpPr>
          <p:nvPr/>
        </p:nvCxnSpPr>
        <p:spPr>
          <a:xfrm flipH="1">
            <a:off x="6096000" y="2169268"/>
            <a:ext cx="1151106" cy="12552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B996C244-0850-304F-9A67-C11D950A84CD}"/>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GB" sz="3200" b="1" i="0" u="none" strike="noStrike" kern="0" cap="none" spc="0" normalizeH="0" baseline="0" noProof="0">
                <a:ln>
                  <a:noFill/>
                </a:ln>
                <a:solidFill>
                  <a:srgbClr val="FFFF00"/>
                </a:solidFill>
                <a:effectLst/>
                <a:uLnTx/>
                <a:uFillTx/>
                <a:latin typeface="Arial"/>
                <a:ea typeface="+mj-ea"/>
                <a:cs typeface="+mj-cs"/>
              </a:rPr>
              <a:t>The FCC-</a:t>
            </a:r>
            <a:r>
              <a:rPr kumimoji="0" lang="en-GB" sz="3200" b="1" i="0" u="none" strike="noStrike" kern="0" cap="none" spc="0" normalizeH="0" baseline="0" noProof="0" err="1">
                <a:ln>
                  <a:noFill/>
                </a:ln>
                <a:solidFill>
                  <a:srgbClr val="FFFF00"/>
                </a:solidFill>
                <a:effectLst/>
                <a:uLnTx/>
                <a:uFillTx/>
                <a:latin typeface="Arial"/>
                <a:ea typeface="+mj-ea"/>
                <a:cs typeface="+mj-cs"/>
              </a:rPr>
              <a:t>hh</a:t>
            </a:r>
            <a:r>
              <a:rPr kumimoji="0" lang="en-GB" sz="3200" b="1" i="0" u="none" strike="noStrike" kern="0" cap="none" spc="0" normalizeH="0" baseline="0" noProof="0">
                <a:ln>
                  <a:noFill/>
                </a:ln>
                <a:solidFill>
                  <a:srgbClr val="FFFF00"/>
                </a:solidFill>
                <a:effectLst/>
                <a:uLnTx/>
                <a:uFillTx/>
                <a:latin typeface="Arial"/>
                <a:ea typeface="+mj-ea"/>
                <a:cs typeface="+mj-cs"/>
              </a:rPr>
              <a:t> detector</a:t>
            </a:r>
            <a:endParaRPr kumimoji="0" lang="en-US" sz="3000" b="1" i="0" u="none" strike="noStrike" kern="0" cap="none" spc="0" normalizeH="0" baseline="0" noProof="0">
              <a:ln>
                <a:noFill/>
              </a:ln>
              <a:solidFill>
                <a:srgbClr val="FFFF00"/>
              </a:solidFill>
              <a:effectLst/>
              <a:uLnTx/>
              <a:uFillTx/>
              <a:latin typeface="Arial"/>
              <a:ea typeface="+mj-ea"/>
              <a:cs typeface="Arial" panose="020B0604020202020204" pitchFamily="34" charset="0"/>
            </a:endParaRPr>
          </a:p>
        </p:txBody>
      </p:sp>
      <p:pic>
        <p:nvPicPr>
          <p:cNvPr id="18" name="Picture 6" descr="A picture containing icon&#10;&#10;Description automatically generated">
            <a:extLst>
              <a:ext uri="{FF2B5EF4-FFF2-40B4-BE49-F238E27FC236}">
                <a16:creationId xmlns:a16="http://schemas.microsoft.com/office/drawing/2014/main" id="{72D7FF93-7502-9449-8E71-F3CFC6D3A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3" name="CuadroTexto 22">
            <a:extLst>
              <a:ext uri="{FF2B5EF4-FFF2-40B4-BE49-F238E27FC236}">
                <a16:creationId xmlns:a16="http://schemas.microsoft.com/office/drawing/2014/main" id="{D126DE24-FA19-2C4D-BD1E-C6B2ED3DE845}"/>
              </a:ext>
            </a:extLst>
          </p:cNvPr>
          <p:cNvSpPr txBox="1"/>
          <p:nvPr/>
        </p:nvSpPr>
        <p:spPr>
          <a:xfrm>
            <a:off x="904403" y="1706450"/>
            <a:ext cx="2383277" cy="1169551"/>
          </a:xfrm>
          <a:prstGeom prst="rect">
            <a:avLst/>
          </a:prstGeom>
          <a:noFill/>
        </p:spPr>
        <p:txBody>
          <a:bodyPr wrap="square">
            <a:spAutoFit/>
          </a:bodyPr>
          <a:lstStyle/>
          <a:p>
            <a:r>
              <a:rPr lang="es-ES" sz="1400" b="1" err="1">
                <a:solidFill>
                  <a:srgbClr val="0263BF"/>
                </a:solidFill>
                <a:effectLst/>
                <a:latin typeface="GillSans" panose="020B0502020104020203" pitchFamily="34" charset="-79"/>
                <a:cs typeface="GillSans" panose="020B0502020104020203" pitchFamily="34" charset="-79"/>
              </a:rPr>
              <a:t>Barrel</a:t>
            </a:r>
            <a:r>
              <a:rPr lang="es-ES" sz="1400" b="1">
                <a:solidFill>
                  <a:srgbClr val="0263BF"/>
                </a:solidFill>
                <a:effectLst/>
                <a:latin typeface="GillSans" panose="020B0502020104020203" pitchFamily="34" charset="-79"/>
                <a:cs typeface="GillSans" panose="020B0502020104020203" pitchFamily="34" charset="-79"/>
              </a:rPr>
              <a:t> ECAL: </a:t>
            </a:r>
            <a:r>
              <a:rPr lang="es-ES" sz="1400" b="1" err="1">
                <a:solidFill>
                  <a:srgbClr val="0263BF"/>
                </a:solidFill>
                <a:effectLst/>
                <a:latin typeface="GillSans" panose="020B0502020104020203" pitchFamily="34" charset="-79"/>
                <a:cs typeface="GillSans" panose="020B0502020104020203" pitchFamily="34" charset="-79"/>
              </a:rPr>
              <a:t>LAr</a:t>
            </a:r>
            <a:r>
              <a:rPr lang="es-ES" sz="1400" b="1">
                <a:solidFill>
                  <a:srgbClr val="0263BF"/>
                </a:solidFill>
                <a:effectLst/>
                <a:latin typeface="GillSans" panose="020B0502020104020203" pitchFamily="34" charset="-79"/>
                <a:cs typeface="GillSans" panose="020B0502020104020203" pitchFamily="34" charset="-79"/>
              </a:rPr>
              <a:t>/Pb </a:t>
            </a:r>
            <a:endParaRPr lang="es-ES" sz="1400">
              <a:effectLst/>
            </a:endParaRPr>
          </a:p>
          <a:p>
            <a:r>
              <a:rPr lang="el-GR" sz="1400">
                <a:solidFill>
                  <a:srgbClr val="0263BF"/>
                </a:solidFill>
                <a:effectLst/>
                <a:latin typeface="LucidaGrande" panose="020B0600040502020204" pitchFamily="34" charset="0"/>
              </a:rPr>
              <a:t>σ</a:t>
            </a:r>
            <a:r>
              <a:rPr lang="es-ES" sz="1400">
                <a:solidFill>
                  <a:srgbClr val="0263BF"/>
                </a:solidFill>
                <a:effectLst/>
                <a:latin typeface="GillSans" panose="020B0502020104020203" pitchFamily="34" charset="-79"/>
                <a:cs typeface="GillSans" panose="020B0502020104020203" pitchFamily="34" charset="-79"/>
              </a:rPr>
              <a:t>E/E ~10%/</a:t>
            </a:r>
            <a:r>
              <a:rPr lang="es-ES" sz="1400">
                <a:solidFill>
                  <a:srgbClr val="0263BF"/>
                </a:solidFill>
                <a:effectLst/>
                <a:latin typeface="LucidaGrande" panose="020B0600040502020204" pitchFamily="34" charset="0"/>
              </a:rPr>
              <a:t>√</a:t>
            </a:r>
            <a:r>
              <a:rPr lang="es-ES" sz="1400">
                <a:solidFill>
                  <a:srgbClr val="0263BF"/>
                </a:solidFill>
                <a:effectLst/>
                <a:latin typeface="GillSans" panose="020B0502020104020203" pitchFamily="34" charset="-79"/>
                <a:cs typeface="GillSans" panose="020B0502020104020203" pitchFamily="34" charset="-79"/>
              </a:rPr>
              <a:t>E </a:t>
            </a:r>
            <a:r>
              <a:rPr lang="es-ES" sz="1400">
                <a:solidFill>
                  <a:srgbClr val="0263BF"/>
                </a:solidFill>
                <a:effectLst/>
                <a:latin typeface="AppleSymbols" panose="02000000000000000000" pitchFamily="2" charset="-79"/>
                <a:cs typeface="AppleSymbols" panose="02000000000000000000" pitchFamily="2" charset="-79"/>
              </a:rPr>
              <a:t>⊕ </a:t>
            </a:r>
            <a:r>
              <a:rPr lang="es-ES" sz="1400">
                <a:solidFill>
                  <a:srgbClr val="0263BF"/>
                </a:solidFill>
                <a:effectLst/>
                <a:latin typeface="GillSans" panose="020B0502020104020203" pitchFamily="34" charset="-79"/>
                <a:cs typeface="GillSans" panose="020B0502020104020203" pitchFamily="34" charset="-79"/>
              </a:rPr>
              <a:t>0.7 % </a:t>
            </a:r>
            <a:endParaRPr lang="es-ES" sz="1400">
              <a:effectLst/>
            </a:endParaRPr>
          </a:p>
          <a:p>
            <a:r>
              <a:rPr lang="es-ES" sz="1400">
                <a:solidFill>
                  <a:srgbClr val="0263BF"/>
                </a:solidFill>
                <a:effectLst/>
                <a:latin typeface="GillSans" panose="020B0502020104020203" pitchFamily="34" charset="-79"/>
                <a:cs typeface="GillSans" panose="020B0502020104020203" pitchFamily="34" charset="-79"/>
              </a:rPr>
              <a:t>30 X</a:t>
            </a:r>
            <a:r>
              <a:rPr lang="es-ES" sz="1400" baseline="-25000">
                <a:solidFill>
                  <a:srgbClr val="0263BF"/>
                </a:solidFill>
                <a:effectLst/>
                <a:latin typeface="GillSans" panose="020B0502020104020203" pitchFamily="34" charset="-79"/>
                <a:cs typeface="GillSans" panose="020B0502020104020203" pitchFamily="34" charset="-79"/>
              </a:rPr>
              <a:t>0</a:t>
            </a:r>
            <a:br>
              <a:rPr lang="es-ES" sz="1400">
                <a:solidFill>
                  <a:srgbClr val="0263BF"/>
                </a:solidFill>
                <a:effectLst/>
                <a:latin typeface="GillSans" panose="020B0502020104020203" pitchFamily="34" charset="-79"/>
                <a:cs typeface="GillSans" panose="020B0502020104020203" pitchFamily="34" charset="-79"/>
              </a:rPr>
            </a:br>
            <a:r>
              <a:rPr lang="es-ES" sz="1400">
                <a:solidFill>
                  <a:srgbClr val="0263BF"/>
                </a:solidFill>
                <a:effectLst/>
                <a:latin typeface="GillSans" panose="020B0502020104020203" pitchFamily="34" charset="-79"/>
                <a:cs typeface="GillSans" panose="020B0502020104020203" pitchFamily="34" charset="-79"/>
              </a:rPr>
              <a:t>lat. </a:t>
            </a:r>
            <a:r>
              <a:rPr lang="es-ES" sz="1400" err="1">
                <a:solidFill>
                  <a:srgbClr val="0263BF"/>
                </a:solidFill>
                <a:effectLst/>
                <a:latin typeface="GillSans" panose="020B0502020104020203" pitchFamily="34" charset="-79"/>
                <a:cs typeface="GillSans" panose="020B0502020104020203" pitchFamily="34" charset="-79"/>
              </a:rPr>
              <a:t>segm</a:t>
            </a:r>
            <a:r>
              <a:rPr lang="es-ES" sz="1400">
                <a:solidFill>
                  <a:srgbClr val="0263BF"/>
                </a:solidFill>
                <a:effectLst/>
                <a:latin typeface="GillSans" panose="020B0502020104020203" pitchFamily="34" charset="-79"/>
                <a:cs typeface="GillSans" panose="020B0502020104020203" pitchFamily="34" charset="-79"/>
              </a:rPr>
              <a:t>: </a:t>
            </a:r>
            <a:r>
              <a:rPr lang="el-GR" sz="1400" err="1">
                <a:solidFill>
                  <a:srgbClr val="0263BF"/>
                </a:solidFill>
                <a:effectLst/>
                <a:latin typeface="LucidaGrande" panose="020B0600040502020204" pitchFamily="34" charset="0"/>
              </a:rPr>
              <a:t>ΔηΔφ</a:t>
            </a:r>
            <a:r>
              <a:rPr lang="el-GR" sz="1400">
                <a:solidFill>
                  <a:srgbClr val="0263BF"/>
                </a:solidFill>
                <a:effectLst/>
                <a:latin typeface="LucidaGrande" panose="020B0600040502020204" pitchFamily="34" charset="0"/>
              </a:rPr>
              <a:t>≈ </a:t>
            </a:r>
            <a:r>
              <a:rPr lang="el-GR" sz="1400">
                <a:solidFill>
                  <a:srgbClr val="0263BF"/>
                </a:solidFill>
                <a:effectLst/>
                <a:latin typeface="GillSans" panose="020B0502020104020203" pitchFamily="34" charset="-79"/>
                <a:cs typeface="GillSans" panose="020B0502020104020203" pitchFamily="34" charset="-79"/>
              </a:rPr>
              <a:t>0.01</a:t>
            </a:r>
            <a:endParaRPr lang="es-ES" sz="1400">
              <a:solidFill>
                <a:srgbClr val="0263BF"/>
              </a:solidFill>
              <a:effectLst/>
              <a:latin typeface="GillSans" panose="020B0502020104020203" pitchFamily="34" charset="-79"/>
              <a:cs typeface="GillSans" panose="020B0502020104020203" pitchFamily="34" charset="-79"/>
            </a:endParaRPr>
          </a:p>
          <a:p>
            <a:r>
              <a:rPr lang="el-GR" sz="1400">
                <a:solidFill>
                  <a:srgbClr val="0263BF"/>
                </a:solidFill>
                <a:effectLst/>
                <a:latin typeface="GillSans" panose="020B0502020104020203" pitchFamily="34" charset="-79"/>
                <a:cs typeface="GillSans" panose="020B0502020104020203" pitchFamily="34" charset="-79"/>
              </a:rPr>
              <a:t> </a:t>
            </a:r>
            <a:r>
              <a:rPr lang="es-ES" sz="1400" err="1">
                <a:solidFill>
                  <a:srgbClr val="0263BF"/>
                </a:solidFill>
                <a:effectLst/>
                <a:latin typeface="GillSans" panose="020B0502020104020203" pitchFamily="34" charset="-79"/>
                <a:cs typeface="GillSans" panose="020B0502020104020203" pitchFamily="34" charset="-79"/>
              </a:rPr>
              <a:t>long</a:t>
            </a:r>
            <a:r>
              <a:rPr lang="es-ES" sz="1400">
                <a:solidFill>
                  <a:srgbClr val="0263BF"/>
                </a:solidFill>
                <a:effectLst/>
                <a:latin typeface="GillSans" panose="020B0502020104020203" pitchFamily="34" charset="-79"/>
                <a:cs typeface="GillSans" panose="020B0502020104020203" pitchFamily="34" charset="-79"/>
              </a:rPr>
              <a:t>. </a:t>
            </a:r>
            <a:r>
              <a:rPr lang="es-ES" sz="1400" err="1">
                <a:solidFill>
                  <a:srgbClr val="0263BF"/>
                </a:solidFill>
                <a:effectLst/>
                <a:latin typeface="GillSans" panose="020B0502020104020203" pitchFamily="34" charset="-79"/>
                <a:cs typeface="GillSans" panose="020B0502020104020203" pitchFamily="34" charset="-79"/>
              </a:rPr>
              <a:t>segm</a:t>
            </a:r>
            <a:r>
              <a:rPr lang="es-ES" sz="1400">
                <a:solidFill>
                  <a:srgbClr val="0263BF"/>
                </a:solidFill>
                <a:effectLst/>
                <a:latin typeface="GillSans" panose="020B0502020104020203" pitchFamily="34" charset="-79"/>
                <a:cs typeface="GillSans" panose="020B0502020104020203" pitchFamily="34" charset="-79"/>
              </a:rPr>
              <a:t>: 8 </a:t>
            </a:r>
            <a:r>
              <a:rPr lang="es-ES" sz="1400" err="1">
                <a:solidFill>
                  <a:srgbClr val="0263BF"/>
                </a:solidFill>
                <a:effectLst/>
                <a:latin typeface="GillSans" panose="020B0502020104020203" pitchFamily="34" charset="-79"/>
                <a:cs typeface="GillSans" panose="020B0502020104020203" pitchFamily="34" charset="-79"/>
              </a:rPr>
              <a:t>layers</a:t>
            </a:r>
            <a:r>
              <a:rPr lang="es-ES" sz="1400">
                <a:solidFill>
                  <a:srgbClr val="0263BF"/>
                </a:solidFill>
                <a:effectLst/>
                <a:latin typeface="GillSans" panose="020B0502020104020203" pitchFamily="34" charset="-79"/>
                <a:cs typeface="GillSans" panose="020B0502020104020203" pitchFamily="34" charset="-79"/>
              </a:rPr>
              <a:t> </a:t>
            </a:r>
            <a:endParaRPr lang="es-ES" sz="1400">
              <a:effectLst/>
            </a:endParaRPr>
          </a:p>
        </p:txBody>
      </p:sp>
      <p:sp>
        <p:nvSpPr>
          <p:cNvPr id="24" name="Rectangle 5">
            <a:extLst>
              <a:ext uri="{FF2B5EF4-FFF2-40B4-BE49-F238E27FC236}">
                <a16:creationId xmlns:a16="http://schemas.microsoft.com/office/drawing/2014/main" id="{E6EF88FE-BE21-F24B-BBF7-533806490966}"/>
              </a:ext>
            </a:extLst>
          </p:cNvPr>
          <p:cNvSpPr>
            <a:spLocks noChangeArrowheads="1"/>
          </p:cNvSpPr>
          <p:nvPr/>
        </p:nvSpPr>
        <p:spPr bwMode="auto">
          <a:xfrm>
            <a:off x="9404826" y="1162022"/>
            <a:ext cx="1468672" cy="523220"/>
          </a:xfrm>
          <a:prstGeom prst="rect">
            <a:avLst/>
          </a:prstGeom>
          <a:solidFill>
            <a:srgbClr val="F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400" b="1" i="0" u="none" strike="noStrike" cap="none" normalizeH="0" baseline="0">
                <a:ln>
                  <a:noFill/>
                </a:ln>
                <a:solidFill>
                  <a:srgbClr val="B268E0"/>
                </a:solidFill>
                <a:effectLst/>
                <a:latin typeface="GillSans" panose="020B0502020104020203" pitchFamily="34" charset="-79"/>
              </a:rPr>
              <a:t>Central </a:t>
            </a:r>
            <a:r>
              <a:rPr kumimoji="0" lang="es-ES" altLang="es-ES" sz="1400" b="1" i="0" u="none" strike="noStrike" cap="none" normalizeH="0" baseline="0" err="1">
                <a:ln>
                  <a:noFill/>
                </a:ln>
                <a:solidFill>
                  <a:srgbClr val="B268E0"/>
                </a:solidFill>
                <a:effectLst/>
                <a:latin typeface="GillSans" panose="020B0502020104020203" pitchFamily="34" charset="-79"/>
              </a:rPr>
              <a:t>Magnet</a:t>
            </a:r>
            <a:r>
              <a:rPr kumimoji="0" lang="es-ES" altLang="es-ES" sz="1400" b="1" i="0" u="none" strike="noStrike" cap="none" normalizeH="0" baseline="0">
                <a:ln>
                  <a:noFill/>
                </a:ln>
                <a:solidFill>
                  <a:srgbClr val="B268E0"/>
                </a:solidFill>
                <a:effectLst/>
                <a:latin typeface="GillSans" panose="020B0502020104020203" pitchFamily="34" charset="-79"/>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400" b="1" i="0" u="none" strike="noStrike" cap="none" normalizeH="0" baseline="0">
                <a:ln>
                  <a:noFill/>
                </a:ln>
                <a:solidFill>
                  <a:srgbClr val="B268E0"/>
                </a:solidFill>
                <a:effectLst/>
                <a:latin typeface="GillSans" panose="020B0502020104020203" pitchFamily="34" charset="-79"/>
              </a:rPr>
              <a:t> </a:t>
            </a:r>
            <a:r>
              <a:rPr kumimoji="0" lang="es-ES" altLang="es-ES" sz="1400" b="1" i="0" u="none" strike="noStrike" cap="none" normalizeH="0" baseline="0" err="1">
                <a:ln>
                  <a:noFill/>
                </a:ln>
                <a:solidFill>
                  <a:srgbClr val="B268E0"/>
                </a:solidFill>
                <a:effectLst/>
                <a:latin typeface="GillSans" panose="020B0502020104020203" pitchFamily="34" charset="-79"/>
              </a:rPr>
              <a:t>Fwd</a:t>
            </a:r>
            <a:r>
              <a:rPr kumimoji="0" lang="es-ES" altLang="es-ES" sz="1400" b="1" i="0" u="none" strike="noStrike" cap="none" normalizeH="0" baseline="0">
                <a:ln>
                  <a:noFill/>
                </a:ln>
                <a:solidFill>
                  <a:srgbClr val="B268E0"/>
                </a:solidFill>
                <a:effectLst/>
                <a:latin typeface="GillSans" panose="020B0502020104020203" pitchFamily="34" charset="-79"/>
              </a:rPr>
              <a:t> </a:t>
            </a:r>
            <a:r>
              <a:rPr kumimoji="0" lang="es-ES" altLang="es-ES" sz="1400" b="1" i="0" u="none" strike="noStrike" cap="none" normalizeH="0" baseline="0" err="1">
                <a:ln>
                  <a:noFill/>
                </a:ln>
                <a:solidFill>
                  <a:srgbClr val="B268E0"/>
                </a:solidFill>
                <a:effectLst/>
                <a:latin typeface="GillSans" panose="020B0502020104020203" pitchFamily="34" charset="-79"/>
              </a:rPr>
              <a:t>solenoids</a:t>
            </a:r>
            <a:r>
              <a:rPr kumimoji="0" lang="es-ES" altLang="es-ES" sz="1400" b="1" i="0" u="none" strike="noStrike" cap="none" normalizeH="0" baseline="0">
                <a:ln>
                  <a:noFill/>
                </a:ln>
                <a:solidFill>
                  <a:srgbClr val="B268E0"/>
                </a:solidFill>
                <a:effectLst/>
                <a:latin typeface="GillSans" panose="020B0502020104020203" pitchFamily="34" charset="-79"/>
              </a:rPr>
              <a:t> </a:t>
            </a:r>
            <a:endParaRPr kumimoji="0" lang="es-ES" altLang="es-ES" sz="1400" b="0" i="0" u="none" strike="noStrike" cap="none" normalizeH="0" baseline="0">
              <a:ln>
                <a:noFill/>
              </a:ln>
              <a:solidFill>
                <a:schemeClr val="tx1"/>
              </a:solidFill>
              <a:effectLst/>
              <a:latin typeface="Arial" panose="020B0604020202020204" pitchFamily="34" charset="0"/>
            </a:endParaRPr>
          </a:p>
        </p:txBody>
      </p:sp>
      <p:sp>
        <p:nvSpPr>
          <p:cNvPr id="30" name="CuadroTexto 29">
            <a:extLst>
              <a:ext uri="{FF2B5EF4-FFF2-40B4-BE49-F238E27FC236}">
                <a16:creationId xmlns:a16="http://schemas.microsoft.com/office/drawing/2014/main" id="{5D95E5CB-16F6-3642-BF70-72CDDA3EC66A}"/>
              </a:ext>
            </a:extLst>
          </p:cNvPr>
          <p:cNvSpPr txBox="1"/>
          <p:nvPr/>
        </p:nvSpPr>
        <p:spPr>
          <a:xfrm>
            <a:off x="4082516" y="5749889"/>
            <a:ext cx="2196545" cy="954107"/>
          </a:xfrm>
          <a:prstGeom prst="rect">
            <a:avLst/>
          </a:prstGeom>
          <a:noFill/>
        </p:spPr>
        <p:txBody>
          <a:bodyPr wrap="square">
            <a:spAutoFit/>
          </a:bodyPr>
          <a:lstStyle/>
          <a:p>
            <a:r>
              <a:rPr lang="es-ES" sz="1400" b="1" err="1">
                <a:solidFill>
                  <a:srgbClr val="002351"/>
                </a:solidFill>
                <a:effectLst/>
                <a:latin typeface="GillSans" panose="020B0502020104020203" pitchFamily="34" charset="-79"/>
                <a:cs typeface="GillSans" panose="020B0502020104020203" pitchFamily="34" charset="-79"/>
              </a:rPr>
              <a:t>Fwd</a:t>
            </a:r>
            <a:r>
              <a:rPr lang="es-ES" sz="1400" b="1">
                <a:solidFill>
                  <a:srgbClr val="002351"/>
                </a:solidFill>
                <a:effectLst/>
                <a:latin typeface="GillSans" panose="020B0502020104020203" pitchFamily="34" charset="-79"/>
                <a:cs typeface="GillSans" panose="020B0502020104020203" pitchFamily="34" charset="-79"/>
              </a:rPr>
              <a:t> ECAL: </a:t>
            </a:r>
            <a:r>
              <a:rPr lang="es-ES" sz="1400" b="1" err="1">
                <a:solidFill>
                  <a:srgbClr val="002351"/>
                </a:solidFill>
                <a:effectLst/>
                <a:latin typeface="GillSans" panose="020B0502020104020203" pitchFamily="34" charset="-79"/>
                <a:cs typeface="GillSans" panose="020B0502020104020203" pitchFamily="34" charset="-79"/>
              </a:rPr>
              <a:t>LAr</a:t>
            </a:r>
            <a:r>
              <a:rPr lang="es-ES" sz="1400" b="1">
                <a:solidFill>
                  <a:srgbClr val="002351"/>
                </a:solidFill>
                <a:effectLst/>
                <a:latin typeface="GillSans" panose="020B0502020104020203" pitchFamily="34" charset="-79"/>
                <a:cs typeface="GillSans" panose="020B0502020104020203" pitchFamily="34" charset="-79"/>
              </a:rPr>
              <a:t>/Cu </a:t>
            </a:r>
            <a:endParaRPr lang="es-ES" sz="1400">
              <a:effectLst/>
            </a:endParaRPr>
          </a:p>
          <a:p>
            <a:r>
              <a:rPr lang="el-GR" sz="1400">
                <a:solidFill>
                  <a:srgbClr val="002351"/>
                </a:solidFill>
                <a:effectLst/>
                <a:latin typeface="LucidaGrande" panose="020B0600040502020204" pitchFamily="34" charset="0"/>
              </a:rPr>
              <a:t>σ</a:t>
            </a:r>
            <a:r>
              <a:rPr lang="es-ES" sz="1400">
                <a:solidFill>
                  <a:srgbClr val="002351"/>
                </a:solidFill>
                <a:effectLst/>
                <a:latin typeface="GillSans" panose="020B0502020104020203" pitchFamily="34" charset="-79"/>
                <a:cs typeface="GillSans" panose="020B0502020104020203" pitchFamily="34" charset="-79"/>
              </a:rPr>
              <a:t>E/E ~30%/</a:t>
            </a:r>
            <a:r>
              <a:rPr lang="es-ES" sz="1400">
                <a:solidFill>
                  <a:srgbClr val="002351"/>
                </a:solidFill>
                <a:effectLst/>
                <a:latin typeface="LucidaGrande" panose="020B0600040502020204" pitchFamily="34" charset="0"/>
              </a:rPr>
              <a:t>√</a:t>
            </a:r>
            <a:r>
              <a:rPr lang="es-ES" sz="1400">
                <a:solidFill>
                  <a:srgbClr val="002351"/>
                </a:solidFill>
                <a:effectLst/>
                <a:latin typeface="GillSans" panose="020B0502020104020203" pitchFamily="34" charset="-79"/>
                <a:cs typeface="GillSans" panose="020B0502020104020203" pitchFamily="34" charset="-79"/>
              </a:rPr>
              <a:t>E </a:t>
            </a:r>
            <a:r>
              <a:rPr lang="es-ES" sz="1400">
                <a:solidFill>
                  <a:srgbClr val="002351"/>
                </a:solidFill>
                <a:effectLst/>
                <a:latin typeface="AppleSymbols" panose="02000000000000000000" pitchFamily="2" charset="-79"/>
                <a:cs typeface="AppleSymbols" panose="02000000000000000000" pitchFamily="2" charset="-79"/>
              </a:rPr>
              <a:t>⊕ </a:t>
            </a:r>
            <a:r>
              <a:rPr lang="es-ES" sz="1400">
                <a:solidFill>
                  <a:srgbClr val="002351"/>
                </a:solidFill>
                <a:effectLst/>
                <a:latin typeface="GillSans" panose="020B0502020104020203" pitchFamily="34" charset="-79"/>
                <a:cs typeface="GillSans" panose="020B0502020104020203" pitchFamily="34" charset="-79"/>
              </a:rPr>
              <a:t>1 % </a:t>
            </a:r>
            <a:endParaRPr lang="es-ES" sz="1400">
              <a:effectLst/>
            </a:endParaRPr>
          </a:p>
          <a:p>
            <a:r>
              <a:rPr lang="es-ES" sz="1400">
                <a:solidFill>
                  <a:srgbClr val="002351"/>
                </a:solidFill>
                <a:effectLst/>
                <a:latin typeface="GillSans" panose="020B0502020104020203" pitchFamily="34" charset="-79"/>
                <a:cs typeface="GillSans" panose="020B0502020104020203" pitchFamily="34" charset="-79"/>
              </a:rPr>
              <a:t>lat. </a:t>
            </a:r>
            <a:r>
              <a:rPr lang="es-ES" sz="1400" err="1">
                <a:solidFill>
                  <a:srgbClr val="002351"/>
                </a:solidFill>
                <a:effectLst/>
                <a:latin typeface="GillSans" panose="020B0502020104020203" pitchFamily="34" charset="-79"/>
                <a:cs typeface="GillSans" panose="020B0502020104020203" pitchFamily="34" charset="-79"/>
              </a:rPr>
              <a:t>segm</a:t>
            </a:r>
            <a:r>
              <a:rPr lang="es-ES" sz="1400">
                <a:solidFill>
                  <a:srgbClr val="002351"/>
                </a:solidFill>
                <a:effectLst/>
                <a:latin typeface="GillSans" panose="020B0502020104020203" pitchFamily="34" charset="-79"/>
                <a:cs typeface="GillSans" panose="020B0502020104020203" pitchFamily="34" charset="-79"/>
              </a:rPr>
              <a:t>: </a:t>
            </a:r>
            <a:r>
              <a:rPr lang="el-GR" sz="1400" err="1">
                <a:solidFill>
                  <a:srgbClr val="002351"/>
                </a:solidFill>
                <a:effectLst/>
                <a:latin typeface="LucidaGrande" panose="020B0600040502020204" pitchFamily="34" charset="0"/>
              </a:rPr>
              <a:t>ΔηΔφ</a:t>
            </a:r>
            <a:r>
              <a:rPr lang="el-GR" sz="1400">
                <a:solidFill>
                  <a:srgbClr val="002351"/>
                </a:solidFill>
                <a:effectLst/>
                <a:latin typeface="LucidaGrande" panose="020B0600040502020204" pitchFamily="34" charset="0"/>
              </a:rPr>
              <a:t>≈ </a:t>
            </a:r>
            <a:r>
              <a:rPr lang="el-GR" sz="1400">
                <a:solidFill>
                  <a:srgbClr val="002351"/>
                </a:solidFill>
                <a:effectLst/>
                <a:latin typeface="GillSans" panose="020B0502020104020203" pitchFamily="34" charset="-79"/>
                <a:cs typeface="GillSans" panose="020B0502020104020203" pitchFamily="34" charset="-79"/>
              </a:rPr>
              <a:t>0.01</a:t>
            </a:r>
            <a:endParaRPr lang="es-ES" sz="1400">
              <a:solidFill>
                <a:srgbClr val="002351"/>
              </a:solidFill>
              <a:effectLst/>
              <a:latin typeface="GillSans" panose="020B0502020104020203" pitchFamily="34" charset="-79"/>
              <a:cs typeface="GillSans" panose="020B0502020104020203" pitchFamily="34" charset="-79"/>
            </a:endParaRPr>
          </a:p>
          <a:p>
            <a:r>
              <a:rPr lang="el-GR" sz="1400">
                <a:solidFill>
                  <a:srgbClr val="002351"/>
                </a:solidFill>
                <a:effectLst/>
                <a:latin typeface="GillSans" panose="020B0502020104020203" pitchFamily="34" charset="-79"/>
                <a:cs typeface="GillSans" panose="020B0502020104020203" pitchFamily="34" charset="-79"/>
              </a:rPr>
              <a:t> </a:t>
            </a:r>
            <a:r>
              <a:rPr lang="es-ES" sz="1400" err="1">
                <a:solidFill>
                  <a:srgbClr val="002351"/>
                </a:solidFill>
                <a:effectLst/>
                <a:latin typeface="GillSans" panose="020B0502020104020203" pitchFamily="34" charset="-79"/>
                <a:cs typeface="GillSans" panose="020B0502020104020203" pitchFamily="34" charset="-79"/>
              </a:rPr>
              <a:t>long</a:t>
            </a:r>
            <a:r>
              <a:rPr lang="es-ES" sz="1400">
                <a:solidFill>
                  <a:srgbClr val="002351"/>
                </a:solidFill>
                <a:effectLst/>
                <a:latin typeface="GillSans" panose="020B0502020104020203" pitchFamily="34" charset="-79"/>
                <a:cs typeface="GillSans" panose="020B0502020104020203" pitchFamily="34" charset="-79"/>
              </a:rPr>
              <a:t>. </a:t>
            </a:r>
            <a:r>
              <a:rPr lang="es-ES" sz="1400" err="1">
                <a:solidFill>
                  <a:srgbClr val="002351"/>
                </a:solidFill>
                <a:effectLst/>
                <a:latin typeface="GillSans" panose="020B0502020104020203" pitchFamily="34" charset="-79"/>
                <a:cs typeface="GillSans" panose="020B0502020104020203" pitchFamily="34" charset="-79"/>
              </a:rPr>
              <a:t>segm</a:t>
            </a:r>
            <a:r>
              <a:rPr lang="es-ES" sz="1400">
                <a:solidFill>
                  <a:srgbClr val="002351"/>
                </a:solidFill>
                <a:effectLst/>
                <a:latin typeface="GillSans" panose="020B0502020104020203" pitchFamily="34" charset="-79"/>
                <a:cs typeface="GillSans" panose="020B0502020104020203" pitchFamily="34" charset="-79"/>
              </a:rPr>
              <a:t>: 6 </a:t>
            </a:r>
            <a:r>
              <a:rPr lang="es-ES" sz="1400" err="1">
                <a:solidFill>
                  <a:srgbClr val="002351"/>
                </a:solidFill>
                <a:effectLst/>
                <a:latin typeface="GillSans" panose="020B0502020104020203" pitchFamily="34" charset="-79"/>
                <a:cs typeface="GillSans" panose="020B0502020104020203" pitchFamily="34" charset="-79"/>
              </a:rPr>
              <a:t>layers</a:t>
            </a:r>
            <a:r>
              <a:rPr lang="es-ES" sz="1400">
                <a:solidFill>
                  <a:srgbClr val="002351"/>
                </a:solidFill>
                <a:effectLst/>
                <a:latin typeface="GillSans" panose="020B0502020104020203" pitchFamily="34" charset="-79"/>
                <a:cs typeface="GillSans" panose="020B0502020104020203" pitchFamily="34" charset="-79"/>
              </a:rPr>
              <a:t> </a:t>
            </a:r>
            <a:endParaRPr lang="es-ES" sz="1400">
              <a:effectLst/>
            </a:endParaRPr>
          </a:p>
        </p:txBody>
      </p:sp>
      <p:sp>
        <p:nvSpPr>
          <p:cNvPr id="34" name="CuadroTexto 33">
            <a:extLst>
              <a:ext uri="{FF2B5EF4-FFF2-40B4-BE49-F238E27FC236}">
                <a16:creationId xmlns:a16="http://schemas.microsoft.com/office/drawing/2014/main" id="{870BB8E7-A6CC-ED4C-BCE6-4FE87C8AF3ED}"/>
              </a:ext>
            </a:extLst>
          </p:cNvPr>
          <p:cNvSpPr txBox="1"/>
          <p:nvPr/>
        </p:nvSpPr>
        <p:spPr>
          <a:xfrm>
            <a:off x="1363197" y="5731385"/>
            <a:ext cx="2061783" cy="954107"/>
          </a:xfrm>
          <a:prstGeom prst="rect">
            <a:avLst/>
          </a:prstGeom>
          <a:noFill/>
        </p:spPr>
        <p:txBody>
          <a:bodyPr wrap="square">
            <a:spAutoFit/>
          </a:bodyPr>
          <a:lstStyle/>
          <a:p>
            <a:r>
              <a:rPr lang="es-ES" sz="1400" b="1" err="1">
                <a:solidFill>
                  <a:srgbClr val="0A5B16"/>
                </a:solidFill>
                <a:effectLst/>
                <a:latin typeface="GillSans" panose="020B0502020104020203" pitchFamily="34" charset="-79"/>
                <a:cs typeface="GillSans" panose="020B0502020104020203" pitchFamily="34" charset="-79"/>
              </a:rPr>
              <a:t>Fwd</a:t>
            </a:r>
            <a:r>
              <a:rPr lang="es-ES" sz="1400" b="1">
                <a:solidFill>
                  <a:srgbClr val="0A5B16"/>
                </a:solidFill>
                <a:effectLst/>
                <a:latin typeface="GillSans" panose="020B0502020104020203" pitchFamily="34" charset="-79"/>
                <a:cs typeface="GillSans" panose="020B0502020104020203" pitchFamily="34" charset="-79"/>
              </a:rPr>
              <a:t> HCAL: </a:t>
            </a:r>
            <a:r>
              <a:rPr lang="es-ES" sz="1400" b="1" err="1">
                <a:solidFill>
                  <a:srgbClr val="0A5B16"/>
                </a:solidFill>
                <a:effectLst/>
                <a:latin typeface="GillSans" panose="020B0502020104020203" pitchFamily="34" charset="-79"/>
                <a:cs typeface="GillSans" panose="020B0502020104020203" pitchFamily="34" charset="-79"/>
              </a:rPr>
              <a:t>LAr</a:t>
            </a:r>
            <a:r>
              <a:rPr lang="es-ES" sz="1400" b="1">
                <a:solidFill>
                  <a:srgbClr val="0A5B16"/>
                </a:solidFill>
                <a:effectLst/>
                <a:latin typeface="GillSans" panose="020B0502020104020203" pitchFamily="34" charset="-79"/>
                <a:cs typeface="GillSans" panose="020B0502020104020203" pitchFamily="34" charset="-79"/>
              </a:rPr>
              <a:t>/Cu </a:t>
            </a:r>
            <a:endParaRPr lang="es-ES" sz="1400">
              <a:effectLst/>
            </a:endParaRPr>
          </a:p>
          <a:p>
            <a:r>
              <a:rPr lang="el-GR" sz="1400">
                <a:solidFill>
                  <a:srgbClr val="0A5B16"/>
                </a:solidFill>
                <a:effectLst/>
                <a:latin typeface="LucidaGrande" panose="020B0600040502020204" pitchFamily="34" charset="0"/>
              </a:rPr>
              <a:t>σ</a:t>
            </a:r>
            <a:r>
              <a:rPr lang="es-ES" sz="1400">
                <a:solidFill>
                  <a:srgbClr val="0A5B16"/>
                </a:solidFill>
                <a:effectLst/>
                <a:latin typeface="GillSans" panose="020B0502020104020203" pitchFamily="34" charset="-79"/>
                <a:cs typeface="GillSans" panose="020B0502020104020203" pitchFamily="34" charset="-79"/>
              </a:rPr>
              <a:t>E/E ~100%/</a:t>
            </a:r>
            <a:r>
              <a:rPr lang="es-ES" sz="1400">
                <a:solidFill>
                  <a:srgbClr val="0A5B16"/>
                </a:solidFill>
                <a:effectLst/>
                <a:latin typeface="LucidaGrande" panose="020B0600040502020204" pitchFamily="34" charset="0"/>
              </a:rPr>
              <a:t>√</a:t>
            </a:r>
            <a:r>
              <a:rPr lang="es-ES" sz="1400">
                <a:solidFill>
                  <a:srgbClr val="0A5B16"/>
                </a:solidFill>
                <a:effectLst/>
                <a:latin typeface="GillSans" panose="020B0502020104020203" pitchFamily="34" charset="-79"/>
                <a:cs typeface="GillSans" panose="020B0502020104020203" pitchFamily="34" charset="-79"/>
              </a:rPr>
              <a:t>E </a:t>
            </a:r>
            <a:r>
              <a:rPr lang="es-ES" sz="1400">
                <a:solidFill>
                  <a:srgbClr val="0A5B16"/>
                </a:solidFill>
                <a:effectLst/>
                <a:latin typeface="AppleSymbols" panose="02000000000000000000" pitchFamily="2" charset="-79"/>
                <a:cs typeface="AppleSymbols" panose="02000000000000000000" pitchFamily="2" charset="-79"/>
              </a:rPr>
              <a:t>⊕ </a:t>
            </a:r>
            <a:r>
              <a:rPr lang="es-ES" sz="1400">
                <a:solidFill>
                  <a:srgbClr val="0A5B16"/>
                </a:solidFill>
                <a:effectLst/>
                <a:latin typeface="GillSans" panose="020B0502020104020203" pitchFamily="34" charset="-79"/>
                <a:cs typeface="GillSans" panose="020B0502020104020203" pitchFamily="34" charset="-79"/>
              </a:rPr>
              <a:t>10 % </a:t>
            </a:r>
            <a:endParaRPr lang="es-ES" sz="1400">
              <a:effectLst/>
            </a:endParaRPr>
          </a:p>
          <a:p>
            <a:r>
              <a:rPr lang="es-ES" sz="1400">
                <a:solidFill>
                  <a:srgbClr val="0A5B16"/>
                </a:solidFill>
                <a:effectLst/>
                <a:latin typeface="GillSans" panose="020B0502020104020203" pitchFamily="34" charset="-79"/>
                <a:cs typeface="GillSans" panose="020B0502020104020203" pitchFamily="34" charset="-79"/>
              </a:rPr>
              <a:t>lat. </a:t>
            </a:r>
            <a:r>
              <a:rPr lang="es-ES" sz="1400" err="1">
                <a:solidFill>
                  <a:srgbClr val="0A5B16"/>
                </a:solidFill>
                <a:effectLst/>
                <a:latin typeface="GillSans" panose="020B0502020104020203" pitchFamily="34" charset="-79"/>
                <a:cs typeface="GillSans" panose="020B0502020104020203" pitchFamily="34" charset="-79"/>
              </a:rPr>
              <a:t>segm</a:t>
            </a:r>
            <a:r>
              <a:rPr lang="es-ES" sz="1400">
                <a:solidFill>
                  <a:srgbClr val="0A5B16"/>
                </a:solidFill>
                <a:effectLst/>
                <a:latin typeface="GillSans" panose="020B0502020104020203" pitchFamily="34" charset="-79"/>
                <a:cs typeface="GillSans" panose="020B0502020104020203" pitchFamily="34" charset="-79"/>
              </a:rPr>
              <a:t>: </a:t>
            </a:r>
            <a:r>
              <a:rPr lang="el-GR" sz="1400" err="1">
                <a:solidFill>
                  <a:srgbClr val="0A5B16"/>
                </a:solidFill>
                <a:effectLst/>
                <a:latin typeface="LucidaGrande" panose="020B0600040502020204" pitchFamily="34" charset="0"/>
              </a:rPr>
              <a:t>ΔηΔφ</a:t>
            </a:r>
            <a:r>
              <a:rPr lang="el-GR" sz="1400">
                <a:solidFill>
                  <a:srgbClr val="0A5B16"/>
                </a:solidFill>
                <a:effectLst/>
                <a:latin typeface="LucidaGrande" panose="020B0600040502020204" pitchFamily="34" charset="0"/>
              </a:rPr>
              <a:t>≈ </a:t>
            </a:r>
            <a:r>
              <a:rPr lang="el-GR" sz="1400">
                <a:solidFill>
                  <a:srgbClr val="0A5B16"/>
                </a:solidFill>
                <a:effectLst/>
                <a:latin typeface="GillSans" panose="020B0502020104020203" pitchFamily="34" charset="-79"/>
                <a:cs typeface="GillSans" panose="020B0502020104020203" pitchFamily="34" charset="-79"/>
              </a:rPr>
              <a:t>0.05</a:t>
            </a:r>
            <a:endParaRPr lang="es-ES" sz="1400">
              <a:solidFill>
                <a:srgbClr val="0A5B16"/>
              </a:solidFill>
              <a:effectLst/>
              <a:latin typeface="GillSans" panose="020B0502020104020203" pitchFamily="34" charset="-79"/>
              <a:cs typeface="GillSans" panose="020B0502020104020203" pitchFamily="34" charset="-79"/>
            </a:endParaRPr>
          </a:p>
          <a:p>
            <a:r>
              <a:rPr lang="el-GR" sz="1400">
                <a:solidFill>
                  <a:srgbClr val="0A5B16"/>
                </a:solidFill>
                <a:effectLst/>
                <a:latin typeface="GillSans" panose="020B0502020104020203" pitchFamily="34" charset="-79"/>
                <a:cs typeface="GillSans" panose="020B0502020104020203" pitchFamily="34" charset="-79"/>
              </a:rPr>
              <a:t> </a:t>
            </a:r>
            <a:r>
              <a:rPr lang="es-ES" sz="1400" err="1">
                <a:solidFill>
                  <a:srgbClr val="0A5B16"/>
                </a:solidFill>
                <a:effectLst/>
                <a:latin typeface="GillSans" panose="020B0502020104020203" pitchFamily="34" charset="-79"/>
                <a:cs typeface="GillSans" panose="020B0502020104020203" pitchFamily="34" charset="-79"/>
              </a:rPr>
              <a:t>long</a:t>
            </a:r>
            <a:r>
              <a:rPr lang="es-ES" sz="1400">
                <a:solidFill>
                  <a:srgbClr val="0A5B16"/>
                </a:solidFill>
                <a:effectLst/>
                <a:latin typeface="GillSans" panose="020B0502020104020203" pitchFamily="34" charset="-79"/>
                <a:cs typeface="GillSans" panose="020B0502020104020203" pitchFamily="34" charset="-79"/>
              </a:rPr>
              <a:t>. </a:t>
            </a:r>
            <a:r>
              <a:rPr lang="es-ES" sz="1400" err="1">
                <a:solidFill>
                  <a:srgbClr val="0A5B16"/>
                </a:solidFill>
                <a:effectLst/>
                <a:latin typeface="GillSans" panose="020B0502020104020203" pitchFamily="34" charset="-79"/>
                <a:cs typeface="GillSans" panose="020B0502020104020203" pitchFamily="34" charset="-79"/>
              </a:rPr>
              <a:t>segm</a:t>
            </a:r>
            <a:r>
              <a:rPr lang="es-ES" sz="1400">
                <a:solidFill>
                  <a:srgbClr val="0A5B16"/>
                </a:solidFill>
                <a:effectLst/>
                <a:latin typeface="GillSans" panose="020B0502020104020203" pitchFamily="34" charset="-79"/>
                <a:cs typeface="GillSans" panose="020B0502020104020203" pitchFamily="34" charset="-79"/>
              </a:rPr>
              <a:t>: 6 </a:t>
            </a:r>
            <a:r>
              <a:rPr lang="es-ES" sz="1400" err="1">
                <a:solidFill>
                  <a:srgbClr val="0A5B16"/>
                </a:solidFill>
                <a:effectLst/>
                <a:latin typeface="GillSans" panose="020B0502020104020203" pitchFamily="34" charset="-79"/>
                <a:cs typeface="GillSans" panose="020B0502020104020203" pitchFamily="34" charset="-79"/>
              </a:rPr>
              <a:t>layers</a:t>
            </a:r>
            <a:r>
              <a:rPr lang="es-ES" sz="1400">
                <a:solidFill>
                  <a:srgbClr val="0A5B16"/>
                </a:solidFill>
                <a:effectLst/>
                <a:latin typeface="GillSans" panose="020B0502020104020203" pitchFamily="34" charset="-79"/>
                <a:cs typeface="GillSans" panose="020B0502020104020203" pitchFamily="34" charset="-79"/>
              </a:rPr>
              <a:t> </a:t>
            </a:r>
            <a:endParaRPr lang="es-ES" sz="1400">
              <a:effectLst/>
            </a:endParaRPr>
          </a:p>
        </p:txBody>
      </p:sp>
      <p:sp>
        <p:nvSpPr>
          <p:cNvPr id="29" name="Rectangle 7">
            <a:extLst>
              <a:ext uri="{FF2B5EF4-FFF2-40B4-BE49-F238E27FC236}">
                <a16:creationId xmlns:a16="http://schemas.microsoft.com/office/drawing/2014/main" id="{1C92F2A4-2973-4247-8940-AE9B9488FFDE}"/>
              </a:ext>
            </a:extLst>
          </p:cNvPr>
          <p:cNvSpPr>
            <a:spLocks noChangeArrowheads="1"/>
          </p:cNvSpPr>
          <p:nvPr/>
        </p:nvSpPr>
        <p:spPr bwMode="auto">
          <a:xfrm>
            <a:off x="8767020" y="5636062"/>
            <a:ext cx="2061783" cy="1169551"/>
          </a:xfrm>
          <a:prstGeom prst="rect">
            <a:avLst/>
          </a:prstGeom>
          <a:solidFill>
            <a:srgbClr val="F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400" b="1" i="0" u="none" strike="noStrike" cap="none" normalizeH="0" baseline="0" err="1">
                <a:ln>
                  <a:noFill/>
                </a:ln>
                <a:solidFill>
                  <a:srgbClr val="008728"/>
                </a:solidFill>
                <a:effectLst/>
                <a:latin typeface="GillSans" panose="020B0502020104020203" pitchFamily="34" charset="-79"/>
              </a:rPr>
              <a:t>Barrel</a:t>
            </a:r>
            <a:r>
              <a:rPr kumimoji="0" lang="es-ES" altLang="es-ES" sz="1400" b="1" i="0" u="none" strike="noStrike" cap="none" normalizeH="0" baseline="0">
                <a:ln>
                  <a:noFill/>
                </a:ln>
                <a:solidFill>
                  <a:srgbClr val="008728"/>
                </a:solidFill>
                <a:effectLst/>
                <a:latin typeface="GillSans" panose="020B0502020104020203" pitchFamily="34" charset="-79"/>
              </a:rPr>
              <a:t> HCAL: </a:t>
            </a:r>
            <a:r>
              <a:rPr kumimoji="0" lang="es-ES" altLang="es-ES" sz="1400" b="1" i="0" u="none" strike="noStrike" cap="none" normalizeH="0" baseline="0" err="1">
                <a:ln>
                  <a:noFill/>
                </a:ln>
                <a:solidFill>
                  <a:srgbClr val="008728"/>
                </a:solidFill>
                <a:effectLst/>
                <a:latin typeface="GillSans" panose="020B0502020104020203" pitchFamily="34" charset="-79"/>
              </a:rPr>
              <a:t>Sci</a:t>
            </a:r>
            <a:r>
              <a:rPr kumimoji="0" lang="es-ES" altLang="es-ES" sz="1400" b="1" i="0" u="none" strike="noStrike" cap="none" normalizeH="0" baseline="0">
                <a:ln>
                  <a:noFill/>
                </a:ln>
                <a:solidFill>
                  <a:srgbClr val="008728"/>
                </a:solidFill>
                <a:effectLst/>
                <a:latin typeface="GillSans" panose="020B0502020104020203" pitchFamily="34" charset="-79"/>
              </a:rPr>
              <a:t>/Pb/Fe </a:t>
            </a:r>
            <a:endParaRPr kumimoji="0" lang="es-ES" altLang="es-ES" sz="1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400" b="0" i="0" u="none" strike="noStrike" cap="none" normalizeH="0" baseline="0" err="1">
                <a:ln>
                  <a:noFill/>
                </a:ln>
                <a:solidFill>
                  <a:srgbClr val="008728"/>
                </a:solidFill>
                <a:effectLst/>
                <a:latin typeface="LucidaGrande" panose="020B0600040502020204" pitchFamily="34" charset="0"/>
              </a:rPr>
              <a:t>σ</a:t>
            </a:r>
            <a:r>
              <a:rPr kumimoji="0" lang="es-ES" altLang="es-ES" sz="1400" b="0" i="0" u="none" strike="noStrike" cap="none" normalizeH="0" baseline="0" err="1">
                <a:ln>
                  <a:noFill/>
                </a:ln>
                <a:solidFill>
                  <a:srgbClr val="008728"/>
                </a:solidFill>
                <a:effectLst/>
                <a:latin typeface="GillSans" panose="020B0502020104020203" pitchFamily="34" charset="-79"/>
              </a:rPr>
              <a:t>E</a:t>
            </a:r>
            <a:r>
              <a:rPr kumimoji="0" lang="es-ES" altLang="es-ES" sz="1400" b="0" i="0" u="none" strike="noStrike" cap="none" normalizeH="0" baseline="0">
                <a:ln>
                  <a:noFill/>
                </a:ln>
                <a:solidFill>
                  <a:srgbClr val="008728"/>
                </a:solidFill>
                <a:effectLst/>
                <a:latin typeface="GillSans" panose="020B0502020104020203" pitchFamily="34" charset="-79"/>
              </a:rPr>
              <a:t>/E ~50-60%/</a:t>
            </a:r>
            <a:r>
              <a:rPr kumimoji="0" lang="es-ES" altLang="es-ES" sz="1400" b="0" i="0" u="none" strike="noStrike" cap="none" normalizeH="0" baseline="0">
                <a:ln>
                  <a:noFill/>
                </a:ln>
                <a:solidFill>
                  <a:srgbClr val="008728"/>
                </a:solidFill>
                <a:effectLst/>
                <a:latin typeface="LucidaGrande" panose="020B0600040502020204" pitchFamily="34" charset="0"/>
              </a:rPr>
              <a:t>√</a:t>
            </a:r>
            <a:r>
              <a:rPr kumimoji="0" lang="es-ES" altLang="es-ES" sz="1400" b="0" i="0" u="none" strike="noStrike" cap="none" normalizeH="0" baseline="0">
                <a:ln>
                  <a:noFill/>
                </a:ln>
                <a:solidFill>
                  <a:srgbClr val="008728"/>
                </a:solidFill>
                <a:effectLst/>
                <a:latin typeface="GillSans" panose="020B0502020104020203" pitchFamily="34" charset="-79"/>
              </a:rPr>
              <a:t>E </a:t>
            </a:r>
            <a:r>
              <a:rPr kumimoji="0" lang="es-ES" altLang="es-ES" sz="1400" b="0" i="0" u="none" strike="noStrike" cap="none" normalizeH="0" baseline="0">
                <a:ln>
                  <a:noFill/>
                </a:ln>
                <a:solidFill>
                  <a:srgbClr val="008728"/>
                </a:solidFill>
                <a:effectLst/>
                <a:latin typeface="AppleSymbols" panose="02000000000000000000" pitchFamily="2" charset="-79"/>
              </a:rPr>
              <a:t>⊕ </a:t>
            </a:r>
            <a:r>
              <a:rPr kumimoji="0" lang="es-ES" altLang="es-ES" sz="1400" b="0" i="0" u="none" strike="noStrike" cap="none" normalizeH="0" baseline="0">
                <a:ln>
                  <a:noFill/>
                </a:ln>
                <a:solidFill>
                  <a:srgbClr val="008728"/>
                </a:solidFill>
                <a:effectLst/>
                <a:latin typeface="GillSans" panose="020B0502020104020203" pitchFamily="34" charset="-79"/>
              </a:rPr>
              <a:t>3 % </a:t>
            </a:r>
            <a:endParaRPr kumimoji="0" lang="es-ES" altLang="es-ES" sz="1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400" b="0" i="0" u="none" strike="noStrike" cap="none" normalizeH="0" baseline="0">
                <a:ln>
                  <a:noFill/>
                </a:ln>
                <a:solidFill>
                  <a:srgbClr val="008728"/>
                </a:solidFill>
                <a:effectLst/>
                <a:latin typeface="GillSans" panose="020B0502020104020203" pitchFamily="34" charset="-79"/>
              </a:rPr>
              <a:t>11 </a:t>
            </a:r>
            <a:r>
              <a:rPr kumimoji="0" lang="es-ES" altLang="es-ES" sz="1400" b="0" i="0" u="none" strike="noStrike" cap="none" normalizeH="0" baseline="0" err="1">
                <a:ln>
                  <a:noFill/>
                </a:ln>
                <a:solidFill>
                  <a:srgbClr val="008728"/>
                </a:solidFill>
                <a:effectLst/>
                <a:latin typeface="LucidaGrande" panose="020B0600040502020204" pitchFamily="34" charset="0"/>
              </a:rPr>
              <a:t>λ</a:t>
            </a:r>
            <a:r>
              <a:rPr kumimoji="0" lang="es-ES" altLang="es-ES" sz="1400" b="0" i="0" u="none" strike="noStrike" cap="none" normalizeH="0" baseline="0">
                <a:ln>
                  <a:noFill/>
                </a:ln>
                <a:solidFill>
                  <a:srgbClr val="008728"/>
                </a:solidFill>
                <a:effectLst/>
                <a:latin typeface="LucidaGrande" panose="020B0600040502020204" pitchFamily="34" charset="0"/>
              </a:rPr>
              <a:t> </a:t>
            </a:r>
            <a:r>
              <a:rPr kumimoji="0" lang="es-ES" altLang="es-ES" sz="1400" b="0" i="0" u="none" strike="noStrike" cap="none" normalizeH="0" baseline="0">
                <a:ln>
                  <a:noFill/>
                </a:ln>
                <a:solidFill>
                  <a:srgbClr val="008728"/>
                </a:solidFill>
                <a:effectLst/>
                <a:latin typeface="GillSans" panose="020B0502020104020203" pitchFamily="34" charset="-79"/>
              </a:rPr>
              <a:t>(ECAL+HCAL)</a:t>
            </a:r>
            <a:br>
              <a:rPr kumimoji="0" lang="es-ES" altLang="es-ES" sz="1400" b="0" i="0" u="none" strike="noStrike" cap="none" normalizeH="0" baseline="0">
                <a:ln>
                  <a:noFill/>
                </a:ln>
                <a:solidFill>
                  <a:srgbClr val="008728"/>
                </a:solidFill>
                <a:effectLst/>
                <a:latin typeface="GillSans" panose="020B0502020104020203" pitchFamily="34" charset="-79"/>
              </a:rPr>
            </a:br>
            <a:r>
              <a:rPr kumimoji="0" lang="es-ES" altLang="es-ES" sz="1400" b="0" i="0" u="none" strike="noStrike" cap="none" normalizeH="0" baseline="0">
                <a:ln>
                  <a:noFill/>
                </a:ln>
                <a:solidFill>
                  <a:srgbClr val="008728"/>
                </a:solidFill>
                <a:effectLst/>
                <a:latin typeface="GillSans" panose="020B0502020104020203" pitchFamily="34" charset="-79"/>
              </a:rPr>
              <a:t>lat. </a:t>
            </a:r>
            <a:r>
              <a:rPr kumimoji="0" lang="es-ES" altLang="es-ES" sz="1400" b="0" i="0" u="none" strike="noStrike" cap="none" normalizeH="0" baseline="0" err="1">
                <a:ln>
                  <a:noFill/>
                </a:ln>
                <a:solidFill>
                  <a:srgbClr val="008728"/>
                </a:solidFill>
                <a:effectLst/>
                <a:latin typeface="GillSans" panose="020B0502020104020203" pitchFamily="34" charset="-79"/>
              </a:rPr>
              <a:t>segm</a:t>
            </a:r>
            <a:r>
              <a:rPr kumimoji="0" lang="es-ES" altLang="es-ES" sz="1400" b="0" i="0" u="none" strike="noStrike" cap="none" normalizeH="0" baseline="0">
                <a:ln>
                  <a:noFill/>
                </a:ln>
                <a:solidFill>
                  <a:srgbClr val="008728"/>
                </a:solidFill>
                <a:effectLst/>
                <a:latin typeface="GillSans" panose="020B0502020104020203" pitchFamily="34" charset="-79"/>
              </a:rPr>
              <a:t>: </a:t>
            </a:r>
            <a:r>
              <a:rPr kumimoji="0" lang="es-ES" altLang="es-ES" sz="1400" b="0" i="0" u="none" strike="noStrike" cap="none" normalizeH="0" baseline="0" err="1">
                <a:ln>
                  <a:noFill/>
                </a:ln>
                <a:solidFill>
                  <a:srgbClr val="008728"/>
                </a:solidFill>
                <a:effectLst/>
                <a:latin typeface="LucidaGrande" panose="020B0600040502020204" pitchFamily="34" charset="0"/>
              </a:rPr>
              <a:t>ΔηΔφ</a:t>
            </a:r>
            <a:r>
              <a:rPr kumimoji="0" lang="es-ES" altLang="es-ES" sz="1400" b="0" i="0" u="none" strike="noStrike" cap="none" normalizeH="0" baseline="0">
                <a:ln>
                  <a:noFill/>
                </a:ln>
                <a:solidFill>
                  <a:srgbClr val="008728"/>
                </a:solidFill>
                <a:effectLst/>
                <a:latin typeface="LucidaGrande" panose="020B0600040502020204" pitchFamily="34" charset="0"/>
              </a:rPr>
              <a:t>≈ </a:t>
            </a:r>
            <a:r>
              <a:rPr kumimoji="0" lang="es-ES" altLang="es-ES" sz="1400" b="0" i="0" u="none" strike="noStrike" cap="none" normalizeH="0" baseline="0">
                <a:ln>
                  <a:noFill/>
                </a:ln>
                <a:solidFill>
                  <a:srgbClr val="008728"/>
                </a:solidFill>
                <a:effectLst/>
                <a:latin typeface="GillSans" panose="020B0502020104020203" pitchFamily="34" charset="-79"/>
              </a:rPr>
              <a:t>0.025</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400" b="0" i="0" u="none" strike="noStrike" cap="none" normalizeH="0" baseline="0">
                <a:ln>
                  <a:noFill/>
                </a:ln>
                <a:solidFill>
                  <a:srgbClr val="008728"/>
                </a:solidFill>
                <a:effectLst/>
                <a:latin typeface="GillSans" panose="020B0502020104020203" pitchFamily="34" charset="-79"/>
              </a:rPr>
              <a:t> </a:t>
            </a:r>
            <a:r>
              <a:rPr kumimoji="0" lang="es-ES" altLang="es-ES" sz="1400" b="0" i="0" u="none" strike="noStrike" cap="none" normalizeH="0" baseline="0" err="1">
                <a:ln>
                  <a:noFill/>
                </a:ln>
                <a:solidFill>
                  <a:srgbClr val="008728"/>
                </a:solidFill>
                <a:effectLst/>
                <a:latin typeface="GillSans" panose="020B0502020104020203" pitchFamily="34" charset="-79"/>
              </a:rPr>
              <a:t>long</a:t>
            </a:r>
            <a:r>
              <a:rPr kumimoji="0" lang="es-ES" altLang="es-ES" sz="1400" b="0" i="0" u="none" strike="noStrike" cap="none" normalizeH="0" baseline="0">
                <a:ln>
                  <a:noFill/>
                </a:ln>
                <a:solidFill>
                  <a:srgbClr val="008728"/>
                </a:solidFill>
                <a:effectLst/>
                <a:latin typeface="GillSans" panose="020B0502020104020203" pitchFamily="34" charset="-79"/>
              </a:rPr>
              <a:t>. </a:t>
            </a:r>
            <a:r>
              <a:rPr kumimoji="0" lang="es-ES" altLang="es-ES" sz="1400" b="0" i="0" u="none" strike="noStrike" cap="none" normalizeH="0" baseline="0" err="1">
                <a:ln>
                  <a:noFill/>
                </a:ln>
                <a:solidFill>
                  <a:srgbClr val="008728"/>
                </a:solidFill>
                <a:effectLst/>
                <a:latin typeface="GillSans" panose="020B0502020104020203" pitchFamily="34" charset="-79"/>
              </a:rPr>
              <a:t>segm</a:t>
            </a:r>
            <a:r>
              <a:rPr kumimoji="0" lang="es-ES" altLang="es-ES" sz="1400" b="0" i="0" u="none" strike="noStrike" cap="none" normalizeH="0" baseline="0">
                <a:ln>
                  <a:noFill/>
                </a:ln>
                <a:solidFill>
                  <a:srgbClr val="008728"/>
                </a:solidFill>
                <a:effectLst/>
                <a:latin typeface="GillSans" panose="020B0502020104020203" pitchFamily="34" charset="-79"/>
              </a:rPr>
              <a:t>: 10 </a:t>
            </a:r>
            <a:r>
              <a:rPr kumimoji="0" lang="es-ES" altLang="es-ES" sz="1400" b="0" i="0" u="none" strike="noStrike" cap="none" normalizeH="0" baseline="0" err="1">
                <a:ln>
                  <a:noFill/>
                </a:ln>
                <a:solidFill>
                  <a:srgbClr val="008728"/>
                </a:solidFill>
                <a:effectLst/>
                <a:latin typeface="GillSans" panose="020B0502020104020203" pitchFamily="34" charset="-79"/>
              </a:rPr>
              <a:t>layers</a:t>
            </a:r>
            <a:r>
              <a:rPr kumimoji="0" lang="es-ES" altLang="es-ES" sz="1400" b="0" i="0" u="none" strike="noStrike" cap="none" normalizeH="0" baseline="0">
                <a:ln>
                  <a:noFill/>
                </a:ln>
                <a:solidFill>
                  <a:srgbClr val="008728"/>
                </a:solidFill>
                <a:effectLst/>
                <a:latin typeface="GillSans" panose="020B0502020104020203" pitchFamily="34" charset="-79"/>
              </a:rPr>
              <a:t> </a:t>
            </a:r>
            <a:endParaRPr kumimoji="0" lang="es-ES" altLang="es-ES" sz="1400" b="0" i="0" u="none" strike="noStrike" cap="none" normalizeH="0" baseline="0">
              <a:ln>
                <a:noFill/>
              </a:ln>
              <a:solidFill>
                <a:schemeClr val="tx1"/>
              </a:solidFill>
              <a:effectLst/>
              <a:latin typeface="Arial" panose="020B0604020202020204" pitchFamily="34" charset="0"/>
            </a:endParaRPr>
          </a:p>
        </p:txBody>
      </p:sp>
      <p:cxnSp>
        <p:nvCxnSpPr>
          <p:cNvPr id="33" name="Conector recto de flecha 32">
            <a:extLst>
              <a:ext uri="{FF2B5EF4-FFF2-40B4-BE49-F238E27FC236}">
                <a16:creationId xmlns:a16="http://schemas.microsoft.com/office/drawing/2014/main" id="{B9D733BC-7D3C-964C-8E32-9C1002377D4C}"/>
              </a:ext>
            </a:extLst>
          </p:cNvPr>
          <p:cNvCxnSpPr/>
          <p:nvPr/>
        </p:nvCxnSpPr>
        <p:spPr>
          <a:xfrm flipV="1">
            <a:off x="6998781" y="5126476"/>
            <a:ext cx="2894249" cy="5112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CuadroTexto 34">
            <a:extLst>
              <a:ext uri="{FF2B5EF4-FFF2-40B4-BE49-F238E27FC236}">
                <a16:creationId xmlns:a16="http://schemas.microsoft.com/office/drawing/2014/main" id="{A21CB909-01FE-DE4C-A5FD-7927F7BB9FB9}"/>
              </a:ext>
            </a:extLst>
          </p:cNvPr>
          <p:cNvSpPr txBox="1"/>
          <p:nvPr/>
        </p:nvSpPr>
        <p:spPr>
          <a:xfrm>
            <a:off x="10024406" y="4931923"/>
            <a:ext cx="804397" cy="461665"/>
          </a:xfrm>
          <a:prstGeom prst="rect">
            <a:avLst/>
          </a:prstGeom>
          <a:noFill/>
        </p:spPr>
        <p:txBody>
          <a:bodyPr wrap="square" rtlCol="0">
            <a:spAutoFit/>
          </a:bodyPr>
          <a:lstStyle/>
          <a:p>
            <a:r>
              <a:rPr lang="es-ES" sz="2400"/>
              <a:t>23 m</a:t>
            </a:r>
          </a:p>
        </p:txBody>
      </p:sp>
      <p:cxnSp>
        <p:nvCxnSpPr>
          <p:cNvPr id="40" name="Conector recto de flecha 39">
            <a:extLst>
              <a:ext uri="{FF2B5EF4-FFF2-40B4-BE49-F238E27FC236}">
                <a16:creationId xmlns:a16="http://schemas.microsoft.com/office/drawing/2014/main" id="{827CCCFF-9BA5-FE48-9DEF-086DF238F83A}"/>
              </a:ext>
            </a:extLst>
          </p:cNvPr>
          <p:cNvCxnSpPr>
            <a:cxnSpLocks/>
          </p:cNvCxnSpPr>
          <p:nvPr/>
        </p:nvCxnSpPr>
        <p:spPr>
          <a:xfrm flipH="1" flipV="1">
            <a:off x="9404826" y="1927716"/>
            <a:ext cx="415755" cy="114475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CuadroTexto 42">
            <a:extLst>
              <a:ext uri="{FF2B5EF4-FFF2-40B4-BE49-F238E27FC236}">
                <a16:creationId xmlns:a16="http://schemas.microsoft.com/office/drawing/2014/main" id="{9A98E7C4-17BA-0749-BC02-A13C7FC1C90F}"/>
              </a:ext>
            </a:extLst>
          </p:cNvPr>
          <p:cNvSpPr txBox="1"/>
          <p:nvPr/>
        </p:nvSpPr>
        <p:spPr>
          <a:xfrm>
            <a:off x="9766552" y="2010996"/>
            <a:ext cx="804397" cy="461665"/>
          </a:xfrm>
          <a:prstGeom prst="rect">
            <a:avLst/>
          </a:prstGeom>
          <a:noFill/>
        </p:spPr>
        <p:txBody>
          <a:bodyPr wrap="square" rtlCol="0">
            <a:spAutoFit/>
          </a:bodyPr>
          <a:lstStyle/>
          <a:p>
            <a:r>
              <a:rPr lang="es-ES" sz="2400"/>
              <a:t>9 m</a:t>
            </a:r>
          </a:p>
        </p:txBody>
      </p:sp>
      <p:cxnSp>
        <p:nvCxnSpPr>
          <p:cNvPr id="44" name="Conector recto de flecha 43">
            <a:extLst>
              <a:ext uri="{FF2B5EF4-FFF2-40B4-BE49-F238E27FC236}">
                <a16:creationId xmlns:a16="http://schemas.microsoft.com/office/drawing/2014/main" id="{7DC274B3-1B85-054C-B625-9DAD32A94E90}"/>
              </a:ext>
            </a:extLst>
          </p:cNvPr>
          <p:cNvCxnSpPr>
            <a:cxnSpLocks/>
          </p:cNvCxnSpPr>
          <p:nvPr/>
        </p:nvCxnSpPr>
        <p:spPr>
          <a:xfrm>
            <a:off x="2767294" y="2388486"/>
            <a:ext cx="2630445" cy="87028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a:extLst>
              <a:ext uri="{FF2B5EF4-FFF2-40B4-BE49-F238E27FC236}">
                <a16:creationId xmlns:a16="http://schemas.microsoft.com/office/drawing/2014/main" id="{D14D3E20-99E5-6842-9092-717FEB2DAFD8}"/>
              </a:ext>
            </a:extLst>
          </p:cNvPr>
          <p:cNvCxnSpPr>
            <a:cxnSpLocks/>
          </p:cNvCxnSpPr>
          <p:nvPr/>
        </p:nvCxnSpPr>
        <p:spPr>
          <a:xfrm flipH="1" flipV="1">
            <a:off x="6654286" y="3934099"/>
            <a:ext cx="2207375" cy="1764754"/>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ector recto de flecha 49">
            <a:extLst>
              <a:ext uri="{FF2B5EF4-FFF2-40B4-BE49-F238E27FC236}">
                <a16:creationId xmlns:a16="http://schemas.microsoft.com/office/drawing/2014/main" id="{42A12C60-378D-434D-9209-945DDC6EEE8E}"/>
              </a:ext>
            </a:extLst>
          </p:cNvPr>
          <p:cNvCxnSpPr>
            <a:cxnSpLocks/>
          </p:cNvCxnSpPr>
          <p:nvPr/>
        </p:nvCxnSpPr>
        <p:spPr>
          <a:xfrm flipV="1">
            <a:off x="2483442" y="4066604"/>
            <a:ext cx="568677" cy="1592316"/>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de flecha 52">
            <a:extLst>
              <a:ext uri="{FF2B5EF4-FFF2-40B4-BE49-F238E27FC236}">
                <a16:creationId xmlns:a16="http://schemas.microsoft.com/office/drawing/2014/main" id="{470E2754-D824-8A4B-B480-92EE245010EB}"/>
              </a:ext>
            </a:extLst>
          </p:cNvPr>
          <p:cNvCxnSpPr>
            <a:cxnSpLocks/>
          </p:cNvCxnSpPr>
          <p:nvPr/>
        </p:nvCxnSpPr>
        <p:spPr>
          <a:xfrm flipV="1">
            <a:off x="5021806" y="3934099"/>
            <a:ext cx="0" cy="165355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5122" name="Picture 2" descr="page17image2088572160">
            <a:extLst>
              <a:ext uri="{FF2B5EF4-FFF2-40B4-BE49-F238E27FC236}">
                <a16:creationId xmlns:a16="http://schemas.microsoft.com/office/drawing/2014/main" id="{44D3C66C-4E15-3440-86D3-E91282EE2F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5110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296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DBC151-883A-DEAC-35FB-6AC5EB999D89}"/>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a:t>     </a:t>
            </a:r>
            <a:r>
              <a:rPr lang="fr-CH">
                <a:latin typeface="+mn-lt"/>
              </a:rPr>
              <a:t>FCC Feasibility Study – </a:t>
            </a:r>
            <a:r>
              <a:rPr lang="fr-CH" err="1">
                <a:latin typeface="+mn-lt"/>
              </a:rPr>
              <a:t>mid-term</a:t>
            </a:r>
            <a:r>
              <a:rPr lang="fr-CH">
                <a:latin typeface="+mn-lt"/>
              </a:rPr>
              <a:t> </a:t>
            </a:r>
            <a:r>
              <a:rPr lang="fr-CH" err="1">
                <a:latin typeface="+mn-lt"/>
              </a:rPr>
              <a:t>status</a:t>
            </a:r>
            <a:r>
              <a:rPr lang="fr-CH">
                <a:latin typeface="+mn-lt"/>
              </a:rPr>
              <a:t> </a:t>
            </a:r>
            <a:r>
              <a:rPr lang="fr-CH" err="1">
                <a:latin typeface="+mn-lt"/>
              </a:rPr>
              <a:t>summary</a:t>
            </a:r>
            <a:r>
              <a:rPr lang="fr-CH">
                <a:latin typeface="+mn-lt"/>
              </a:rPr>
              <a:t> </a:t>
            </a:r>
            <a:endParaRPr lang="en-US"/>
          </a:p>
        </p:txBody>
      </p:sp>
      <p:pic>
        <p:nvPicPr>
          <p:cNvPr id="4" name="Picture 3" descr="A picture containing icon&#10;&#10;Description automatically generated">
            <a:extLst>
              <a:ext uri="{FF2B5EF4-FFF2-40B4-BE49-F238E27FC236}">
                <a16:creationId xmlns:a16="http://schemas.microsoft.com/office/drawing/2014/main" id="{6DF17DA7-EC67-2840-B722-2D4BE8296F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 name="TextBox 1">
            <a:extLst>
              <a:ext uri="{FF2B5EF4-FFF2-40B4-BE49-F238E27FC236}">
                <a16:creationId xmlns:a16="http://schemas.microsoft.com/office/drawing/2014/main" id="{3646D1AD-AE00-6581-96D7-1A357F4A5F37}"/>
              </a:ext>
            </a:extLst>
          </p:cNvPr>
          <p:cNvSpPr txBox="1"/>
          <p:nvPr/>
        </p:nvSpPr>
        <p:spPr>
          <a:xfrm>
            <a:off x="352751" y="829267"/>
            <a:ext cx="11629797" cy="6247864"/>
          </a:xfrm>
          <a:prstGeom prst="rect">
            <a:avLst/>
          </a:prstGeom>
          <a:noFill/>
        </p:spPr>
        <p:txBody>
          <a:bodyPr wrap="square">
            <a:spAutoFit/>
          </a:bodyPr>
          <a:lstStyle/>
          <a:p>
            <a:pPr marL="0" marR="0" lvl="0" indent="0" defTabSz="91430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rPr>
              <a:t>The first part of the FCC Feasibility Study has been completed with the</a:t>
            </a:r>
            <a:r>
              <a:rPr kumimoji="0" lang="en-US" sz="2400" b="0" i="0" u="none" strike="noStrike" kern="1200" cap="none" spc="0" normalizeH="0" baseline="0" noProof="0">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rPr>
              <a:t> </a:t>
            </a:r>
            <a:r>
              <a:rPr kumimoji="0" lang="en-US" sz="2400" b="1" i="0" u="none" strike="noStrike" kern="1200" cap="none" spc="0" normalizeH="0" baseline="0" noProof="0">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rPr>
              <a:t>mid-term review</a:t>
            </a:r>
          </a:p>
          <a:p>
            <a:pPr marL="342900" indent="-342900" defTabSz="914303">
              <a:buFont typeface="Arial" panose="020B0604020202020204" pitchFamily="34" charset="0"/>
              <a:buChar char="•"/>
            </a:pPr>
            <a:r>
              <a:rPr lang="en-GB" sz="2000">
                <a:solidFill>
                  <a:srgbClr val="0F124A"/>
                </a:solidFill>
                <a:latin typeface="Calibri" panose="020F0502020204030204" pitchFamily="34" charset="0"/>
                <a:ea typeface="MS Mincho" panose="02020609040205080304" pitchFamily="49" charset="-128"/>
                <a:cs typeface="Calibri" panose="020F0502020204030204" pitchFamily="34" charset="0"/>
              </a:rPr>
              <a:t>20 – 22 November 2023: SPC and FC review meetings on mid-term review</a:t>
            </a:r>
          </a:p>
          <a:p>
            <a:pPr marL="342900" indent="-342900" defTabSz="914303">
              <a:buFont typeface="Arial" panose="020B0604020202020204" pitchFamily="34" charset="0"/>
              <a:buChar char="•"/>
            </a:pPr>
            <a:r>
              <a:rPr lang="en-GB" sz="2000">
                <a:solidFill>
                  <a:srgbClr val="0F124A"/>
                </a:solidFill>
                <a:latin typeface="Calibri" panose="020F0502020204030204" pitchFamily="34" charset="0"/>
                <a:ea typeface="MS Mincho" panose="02020609040205080304" pitchFamily="49" charset="-128"/>
                <a:cs typeface="Calibri" panose="020F0502020204030204" pitchFamily="34" charset="0"/>
              </a:rPr>
              <a:t>2 February 2024: CERN Council meeting on mid-term review</a:t>
            </a:r>
            <a:endParaRPr lang="en-US" sz="2000">
              <a:solidFill>
                <a:srgbClr val="0F124A"/>
              </a:solidFill>
              <a:latin typeface="Calibri" panose="020F0502020204030204" pitchFamily="34" charset="0"/>
              <a:ea typeface="MS Mincho" panose="02020609040205080304" pitchFamily="49" charset="-128"/>
              <a:cs typeface="Calibri" panose="020F0502020204030204" pitchFamily="34" charset="0"/>
            </a:endParaRPr>
          </a:p>
          <a:p>
            <a:pPr marL="0" marR="0" lvl="0" indent="0" defTabSz="91430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endParaRPr>
          </a:p>
          <a:p>
            <a:pPr marL="0" marR="0" lvl="0" indent="0" defTabSz="91430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rPr>
              <a:t>Focus 2021 - 2023: </a:t>
            </a:r>
          </a:p>
          <a:p>
            <a:pPr marL="342900" marR="0" lvl="0" indent="-342900" defTabSz="9143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rPr>
              <a:t>identifying best placement &amp; layout and adapting entire project to new placement</a:t>
            </a:r>
          </a:p>
          <a:p>
            <a:pPr marL="342900" marR="0" lvl="0" indent="-342900" defTabSz="9143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rPr>
              <a:t>this provided the input for </a:t>
            </a:r>
            <a:r>
              <a:rPr kumimoji="0" lang="en-US" sz="2000" b="0" i="0" u="none" strike="noStrike" kern="1200" cap="none" spc="0" normalizeH="0" baseline="0" noProof="0" err="1">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rPr>
              <a:t>th</a:t>
            </a:r>
            <a:r>
              <a:rPr lang="en-US" sz="2000">
                <a:solidFill>
                  <a:srgbClr val="0F124A"/>
                </a:solidFill>
                <a:latin typeface="Calibri" panose="020F0502020204030204" pitchFamily="34" charset="0"/>
                <a:ea typeface="MS Mincho" panose="02020609040205080304" pitchFamily="49" charset="-128"/>
                <a:cs typeface="Calibri" panose="020F0502020204030204" pitchFamily="34" charset="0"/>
              </a:rPr>
              <a:t>e mid-term review documentation and cost estimate update</a:t>
            </a:r>
          </a:p>
          <a:p>
            <a:pPr defTabSz="914303"/>
            <a:endParaRPr lang="en-US" sz="1200">
              <a:solidFill>
                <a:srgbClr val="0F124A"/>
              </a:solidFill>
              <a:latin typeface="Calibri" panose="020F0502020204030204" pitchFamily="34" charset="0"/>
              <a:ea typeface="MS Mincho" panose="02020609040205080304" pitchFamily="49" charset="-128"/>
              <a:cs typeface="Calibri" panose="020F0502020204030204" pitchFamily="34" charset="0"/>
            </a:endParaRPr>
          </a:p>
          <a:p>
            <a:pPr defTabSz="914303"/>
            <a:r>
              <a:rPr lang="en-US" sz="2400">
                <a:solidFill>
                  <a:srgbClr val="0F124A"/>
                </a:solidFill>
                <a:latin typeface="Calibri" panose="020F0502020204030204" pitchFamily="34" charset="0"/>
                <a:ea typeface="MS Mincho" panose="02020609040205080304" pitchFamily="49" charset="-128"/>
                <a:cs typeface="Calibri" panose="020F0502020204030204" pitchFamily="34" charset="0"/>
              </a:rPr>
              <a:t>Fruitful collaboration between scientific &amp; technical actors, in close cooperation with the host state services concerned, </a:t>
            </a:r>
            <a:r>
              <a:rPr lang="en-GB" sz="2400">
                <a:solidFill>
                  <a:srgbClr val="0F124A"/>
                </a:solidFill>
                <a:latin typeface="Calibri" panose="020F0502020204030204" pitchFamily="34" charset="0"/>
                <a:ea typeface="MS Mincho" panose="02020609040205080304" pitchFamily="49" charset="-128"/>
                <a:cs typeface="Calibri" panose="020F0502020204030204" pitchFamily="34" charset="0"/>
              </a:rPr>
              <a:t>at departmental/cantonal and local level. Direct exchange in place with communes concerned by surface sites. Environmental studies ongoing.</a:t>
            </a:r>
          </a:p>
          <a:p>
            <a:pPr defTabSz="914303"/>
            <a:endParaRPr lang="en-US" sz="1200">
              <a:solidFill>
                <a:srgbClr val="0F124A"/>
              </a:solidFill>
              <a:latin typeface="Calibri" panose="020F0502020204030204" pitchFamily="34" charset="0"/>
              <a:ea typeface="MS Mincho" panose="02020609040205080304" pitchFamily="49" charset="-128"/>
              <a:cs typeface="Calibri" panose="020F0502020204030204" pitchFamily="34" charset="0"/>
            </a:endParaRPr>
          </a:p>
          <a:p>
            <a:pPr marL="0" marR="0" lvl="0" indent="0" defTabSz="91430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rPr>
              <a:t> </a:t>
            </a:r>
            <a:r>
              <a:rPr kumimoji="0" lang="en-US" sz="2400" b="1" i="0" u="none" strike="noStrike" kern="1200" cap="none" spc="0" normalizeH="0" baseline="0" noProof="0">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rPr>
              <a:t>Focus 2024 - 2025: </a:t>
            </a:r>
          </a:p>
          <a:p>
            <a:pPr marL="342900" marR="0" lvl="0" indent="-342900" defTabSz="9143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0F124A"/>
                </a:solidFill>
                <a:latin typeface="Calibri" panose="020F0502020204030204" pitchFamily="34" charset="0"/>
                <a:ea typeface="MS Mincho" panose="02020609040205080304" pitchFamily="49" charset="-128"/>
                <a:cs typeface="Calibri" panose="020F0502020204030204" pitchFamily="34" charset="0"/>
              </a:rPr>
              <a:t>Subsurface investigations, further optimization of implementation, surface sites, synergies, etc.</a:t>
            </a:r>
            <a:r>
              <a:rPr kumimoji="0" lang="en-US" sz="2000" b="0" i="0" u="none" strike="noStrike" kern="1200" cap="none" spc="0" normalizeH="0" baseline="0" noProof="0">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rPr>
              <a:t> </a:t>
            </a:r>
          </a:p>
          <a:p>
            <a:pPr marL="342900" indent="-342900" defTabSz="914303">
              <a:buFont typeface="Arial" panose="020B0604020202020204" pitchFamily="34" charset="0"/>
              <a:buChar char="•"/>
              <a:defRPr/>
            </a:pPr>
            <a:r>
              <a:rPr kumimoji="0" lang="en-US" sz="2000" b="0" i="0" u="none" strike="noStrike" kern="1200" cap="none" spc="0" normalizeH="0" baseline="0" noProof="0">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rPr>
              <a:t>Full design iteration</a:t>
            </a:r>
            <a:r>
              <a:rPr lang="en-US" sz="2000">
                <a:solidFill>
                  <a:srgbClr val="0F124A"/>
                </a:solidFill>
                <a:latin typeface="Calibri" panose="020F0502020204030204" pitchFamily="34" charset="0"/>
                <a:ea typeface="MS Mincho" panose="02020609040205080304" pitchFamily="49" charset="-128"/>
                <a:cs typeface="Calibri" panose="020F0502020204030204" pitchFamily="34" charset="0"/>
              </a:rPr>
              <a:t> in view of  </a:t>
            </a:r>
            <a:r>
              <a:rPr lang="en-GB" sz="2000">
                <a:solidFill>
                  <a:srgbClr val="0F124A"/>
                </a:solidFill>
                <a:latin typeface="Calibri" panose="020F0502020204030204" pitchFamily="34" charset="0"/>
                <a:ea typeface="MS Mincho" panose="02020609040205080304" pitchFamily="49" charset="-128"/>
                <a:cs typeface="Calibri" panose="020F0502020204030204" pitchFamily="34" charset="0"/>
              </a:rPr>
              <a:t>technical and cost optimisation of entire project. </a:t>
            </a:r>
          </a:p>
          <a:p>
            <a:pPr marL="342900" indent="-342900" defTabSz="914303">
              <a:buFont typeface="Arial" panose="020B0604020202020204" pitchFamily="34" charset="0"/>
              <a:buChar char="•"/>
              <a:defRPr/>
            </a:pPr>
            <a:r>
              <a:rPr lang="en-GB" sz="2000">
                <a:solidFill>
                  <a:srgbClr val="0F124A"/>
                </a:solidFill>
                <a:latin typeface="Calibri" panose="020F0502020204030204" pitchFamily="34" charset="0"/>
                <a:ea typeface="MS Mincho" panose="02020609040205080304" pitchFamily="49" charset="-128"/>
                <a:cs typeface="Calibri" panose="020F0502020204030204" pitchFamily="34" charset="0"/>
              </a:rPr>
              <a:t>C</a:t>
            </a:r>
            <a:r>
              <a:rPr lang="en-US" sz="2000" err="1">
                <a:solidFill>
                  <a:srgbClr val="0F124A"/>
                </a:solidFill>
                <a:latin typeface="Calibri" panose="020F0502020204030204" pitchFamily="34" charset="0"/>
                <a:ea typeface="MS Mincho" panose="02020609040205080304" pitchFamily="49" charset="-128"/>
                <a:cs typeface="Calibri" panose="020F0502020204030204" pitchFamily="34" charset="0"/>
              </a:rPr>
              <a:t>ost</a:t>
            </a:r>
            <a:r>
              <a:rPr lang="en-US" sz="2000">
                <a:solidFill>
                  <a:srgbClr val="0F124A"/>
                </a:solidFill>
                <a:latin typeface="Calibri" panose="020F0502020204030204" pitchFamily="34" charset="0"/>
                <a:ea typeface="MS Mincho" panose="02020609040205080304" pitchFamily="49" charset="-128"/>
                <a:cs typeface="Calibri" panose="020F0502020204030204" pitchFamily="34" charset="0"/>
              </a:rPr>
              <a:t> containment and reduction of cost uncertainties, development of risk register. </a:t>
            </a:r>
          </a:p>
          <a:p>
            <a:pPr marL="342900" indent="-342900" defTabSz="914303">
              <a:buFont typeface="Arial" panose="020B0604020202020204" pitchFamily="34" charset="0"/>
              <a:buChar char="•"/>
              <a:defRPr/>
            </a:pPr>
            <a:r>
              <a:rPr lang="en-US" sz="2000">
                <a:solidFill>
                  <a:srgbClr val="0F124A"/>
                </a:solidFill>
                <a:latin typeface="Calibri" panose="020F0502020204030204" pitchFamily="34" charset="0"/>
                <a:ea typeface="MS Mincho" panose="02020609040205080304" pitchFamily="49" charset="-128"/>
                <a:cs typeface="Calibri" panose="020F0502020204030204" pitchFamily="34" charset="0"/>
              </a:rPr>
              <a:t>Further development of an affordable funding model and related governance implications (with Council). </a:t>
            </a:r>
          </a:p>
          <a:p>
            <a:pPr marL="342900" indent="-342900" defTabSz="914303">
              <a:buFont typeface="Arial" panose="020B0604020202020204" pitchFamily="34" charset="0"/>
              <a:buChar char="•"/>
              <a:defRPr/>
            </a:pPr>
            <a:r>
              <a:rPr lang="en-US" sz="2000">
                <a:solidFill>
                  <a:srgbClr val="0F124A"/>
                </a:solidFill>
                <a:latin typeface="Calibri" panose="020F0502020204030204" pitchFamily="34" charset="0"/>
                <a:ea typeface="MS Mincho" panose="02020609040205080304" pitchFamily="49" charset="-128"/>
                <a:cs typeface="Calibri" panose="020F0502020204030204" pitchFamily="34" charset="0"/>
              </a:rPr>
              <a:t>Environmental impact (civil engineering, excavated materials, sustainability); geological investigations</a:t>
            </a:r>
          </a:p>
          <a:p>
            <a:pPr marL="342900" indent="-342900" defTabSz="914303">
              <a:buFont typeface="Arial" panose="020B0604020202020204" pitchFamily="34" charset="0"/>
              <a:buChar char="•"/>
              <a:defRPr/>
            </a:pPr>
            <a:r>
              <a:rPr lang="en-US" sz="2000">
                <a:solidFill>
                  <a:srgbClr val="0F124A"/>
                </a:solidFill>
                <a:latin typeface="Calibri" panose="020F0502020204030204" pitchFamily="34" charset="0"/>
                <a:ea typeface="MS Mincho" panose="02020609040205080304" pitchFamily="49" charset="-128"/>
                <a:cs typeface="Calibri" panose="020F0502020204030204" pitchFamily="34" charset="0"/>
              </a:rPr>
              <a:t>Completion of the FCC Feasibility Study in 2025.</a:t>
            </a:r>
          </a:p>
          <a:p>
            <a:pPr marL="342900" indent="-342900" defTabSz="914303">
              <a:buFont typeface="Arial" panose="020B0604020202020204" pitchFamily="34" charset="0"/>
              <a:buChar char="•"/>
              <a:defRPr/>
            </a:pPr>
            <a:endParaRPr lang="en-US" sz="2000">
              <a:solidFill>
                <a:srgbClr val="0F124A"/>
              </a:solidFill>
              <a:latin typeface="Calibri" panose="020F0502020204030204" pitchFamily="34" charset="0"/>
              <a:ea typeface="MS Mincho" panose="02020609040205080304" pitchFamily="49" charset="-128"/>
              <a:cs typeface="Calibri" panose="020F0502020204030204" pitchFamily="34" charset="0"/>
            </a:endParaRPr>
          </a:p>
        </p:txBody>
      </p:sp>
      <p:sp>
        <p:nvSpPr>
          <p:cNvPr id="5" name="Marcador de pie de página 4">
            <a:extLst>
              <a:ext uri="{FF2B5EF4-FFF2-40B4-BE49-F238E27FC236}">
                <a16:creationId xmlns:a16="http://schemas.microsoft.com/office/drawing/2014/main" id="{3F59DFB5-F809-0643-8263-447499364710}"/>
              </a:ext>
            </a:extLst>
          </p:cNvPr>
          <p:cNvSpPr>
            <a:spLocks noGrp="1"/>
          </p:cNvSpPr>
          <p:nvPr>
            <p:ph type="ftr" sz="quarter" idx="11"/>
          </p:nvPr>
        </p:nvSpPr>
        <p:spPr/>
        <p:txBody>
          <a:bodyPr/>
          <a:lstStyle/>
          <a:p>
            <a:r>
              <a:rPr lang="es-ES"/>
              <a:t>Celso Martínez Rivero. IFCA (CSIC-UC)</a:t>
            </a:r>
          </a:p>
        </p:txBody>
      </p:sp>
    </p:spTree>
    <p:extLst>
      <p:ext uri="{BB962C8B-B14F-4D97-AF65-F5344CB8AC3E}">
        <p14:creationId xmlns:p14="http://schemas.microsoft.com/office/powerpoint/2010/main" val="909148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0"/>
            <a:ext cx="12192000" cy="1177047"/>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endParaRPr lang="es-ES" sz="3200" kern="0" dirty="0">
              <a:latin typeface="Arial"/>
            </a:endParaRPr>
          </a:p>
          <a:p>
            <a:pPr>
              <a:defRPr/>
            </a:pPr>
            <a:r>
              <a:rPr lang="es-ES" sz="3200" kern="0" dirty="0" err="1">
                <a:latin typeface="Arial"/>
              </a:rPr>
              <a:t>What</a:t>
            </a:r>
            <a:r>
              <a:rPr lang="es-ES" sz="3200" kern="0" dirty="0">
                <a:latin typeface="Arial"/>
              </a:rPr>
              <a:t> Will </a:t>
            </a:r>
            <a:r>
              <a:rPr lang="es-ES" sz="3200" kern="0" dirty="0" err="1">
                <a:latin typeface="Arial"/>
              </a:rPr>
              <a:t>happen</a:t>
            </a:r>
            <a:r>
              <a:rPr lang="es-ES" sz="3200" kern="0" dirty="0">
                <a:latin typeface="Arial"/>
              </a:rPr>
              <a:t> at CERN </a:t>
            </a:r>
            <a:r>
              <a:rPr lang="es-ES" sz="3200" kern="0" dirty="0" err="1">
                <a:latin typeface="Arial"/>
              </a:rPr>
              <a:t>when</a:t>
            </a:r>
            <a:r>
              <a:rPr lang="es-ES" sz="3200" kern="0" dirty="0">
                <a:latin typeface="Arial"/>
              </a:rPr>
              <a:t> HL-LHC </a:t>
            </a:r>
            <a:r>
              <a:rPr lang="es-ES" sz="3200" kern="0" dirty="0" err="1">
                <a:latin typeface="Arial"/>
              </a:rPr>
              <a:t>will</a:t>
            </a:r>
            <a:r>
              <a:rPr lang="es-ES" sz="3200" kern="0" dirty="0">
                <a:latin typeface="Arial"/>
              </a:rPr>
              <a:t> </a:t>
            </a:r>
            <a:r>
              <a:rPr lang="es-ES" sz="3200" kern="0" dirty="0" err="1">
                <a:latin typeface="Arial"/>
              </a:rPr>
              <a:t>finish</a:t>
            </a:r>
            <a:r>
              <a:rPr lang="es-ES" sz="3200" kern="0" dirty="0">
                <a:latin typeface="Arial"/>
              </a:rPr>
              <a:t> in 2041?</a:t>
            </a:r>
            <a:endParaRPr lang="en-US" sz="3200" kern="0" dirty="0">
              <a:latin typeface="Arial"/>
            </a:endParaRPr>
          </a:p>
          <a:p>
            <a:pPr lvl="0">
              <a:defRPr/>
            </a:pPr>
            <a:endParaRPr lang="en-US" sz="2600" kern="0" dirty="0">
              <a:latin typeface="Arial"/>
              <a:ea typeface="+mn-ea"/>
              <a:cs typeface="+mn-cs"/>
            </a:endParaRPr>
          </a:p>
        </p:txBody>
      </p:sp>
      <p:sp>
        <p:nvSpPr>
          <p:cNvPr id="2" name="CuadroTexto 1">
            <a:extLst>
              <a:ext uri="{FF2B5EF4-FFF2-40B4-BE49-F238E27FC236}">
                <a16:creationId xmlns:a16="http://schemas.microsoft.com/office/drawing/2014/main" id="{D3FBC656-8C3A-5746-815A-7AF9CA77773C}"/>
              </a:ext>
            </a:extLst>
          </p:cNvPr>
          <p:cNvSpPr txBox="1"/>
          <p:nvPr/>
        </p:nvSpPr>
        <p:spPr>
          <a:xfrm>
            <a:off x="4635062" y="6411310"/>
            <a:ext cx="3710152" cy="369332"/>
          </a:xfrm>
          <a:prstGeom prst="rect">
            <a:avLst/>
          </a:prstGeom>
          <a:noFill/>
        </p:spPr>
        <p:txBody>
          <a:bodyPr wrap="square" rtlCol="0">
            <a:spAutoFit/>
          </a:bodyPr>
          <a:lstStyle/>
          <a:p>
            <a:r>
              <a:rPr lang="es-ES"/>
              <a:t>Celso Martínez Rivero. IFCA (CSIC-UC)</a:t>
            </a:r>
          </a:p>
        </p:txBody>
      </p:sp>
      <p:pic>
        <p:nvPicPr>
          <p:cNvPr id="5" name="Imagen 4">
            <a:extLst>
              <a:ext uri="{FF2B5EF4-FFF2-40B4-BE49-F238E27FC236}">
                <a16:creationId xmlns:a16="http://schemas.microsoft.com/office/drawing/2014/main" id="{ABCEAE94-EF9F-7040-AFA7-8F5B2F953F08}"/>
              </a:ext>
            </a:extLst>
          </p:cNvPr>
          <p:cNvPicPr>
            <a:picLocks noChangeAspect="1"/>
          </p:cNvPicPr>
          <p:nvPr/>
        </p:nvPicPr>
        <p:blipFill>
          <a:blip r:embed="rId3"/>
          <a:stretch>
            <a:fillRect/>
          </a:stretch>
        </p:blipFill>
        <p:spPr>
          <a:xfrm>
            <a:off x="904127" y="1768557"/>
            <a:ext cx="9849492" cy="4051243"/>
          </a:xfrm>
          <a:prstGeom prst="rect">
            <a:avLst/>
          </a:prstGeom>
        </p:spPr>
      </p:pic>
      <p:sp>
        <p:nvSpPr>
          <p:cNvPr id="6" name="CuadroTexto 5">
            <a:extLst>
              <a:ext uri="{FF2B5EF4-FFF2-40B4-BE49-F238E27FC236}">
                <a16:creationId xmlns:a16="http://schemas.microsoft.com/office/drawing/2014/main" id="{284ACC69-3CFD-5C49-BDDA-25519C71EB01}"/>
              </a:ext>
            </a:extLst>
          </p:cNvPr>
          <p:cNvSpPr txBox="1"/>
          <p:nvPr/>
        </p:nvSpPr>
        <p:spPr>
          <a:xfrm>
            <a:off x="8143981" y="5335394"/>
            <a:ext cx="3143892" cy="369332"/>
          </a:xfrm>
          <a:prstGeom prst="rect">
            <a:avLst/>
          </a:prstGeom>
          <a:noFill/>
        </p:spPr>
        <p:txBody>
          <a:bodyPr wrap="square" rtlCol="0">
            <a:spAutoFit/>
          </a:bodyPr>
          <a:lstStyle/>
          <a:p>
            <a:r>
              <a:rPr lang="en-GB" dirty="0"/>
              <a:t>New since </a:t>
            </a:r>
            <a:r>
              <a:rPr lang="en-GB" dirty="0" err="1"/>
              <a:t>september</a:t>
            </a:r>
            <a:r>
              <a:rPr lang="en-GB" dirty="0"/>
              <a:t> 2024</a:t>
            </a:r>
          </a:p>
        </p:txBody>
      </p:sp>
      <p:cxnSp>
        <p:nvCxnSpPr>
          <p:cNvPr id="8" name="Conector recto de flecha 7">
            <a:extLst>
              <a:ext uri="{FF2B5EF4-FFF2-40B4-BE49-F238E27FC236}">
                <a16:creationId xmlns:a16="http://schemas.microsoft.com/office/drawing/2014/main" id="{B66C89E9-44AA-9D4E-AE90-35E0AA0A8CCF}"/>
              </a:ext>
            </a:extLst>
          </p:cNvPr>
          <p:cNvCxnSpPr/>
          <p:nvPr/>
        </p:nvCxnSpPr>
        <p:spPr>
          <a:xfrm flipH="1" flipV="1">
            <a:off x="7239857" y="4811412"/>
            <a:ext cx="739739" cy="523982"/>
          </a:xfrm>
          <a:prstGeom prst="straightConnector1">
            <a:avLst/>
          </a:prstGeom>
          <a:ln w="57150">
            <a:headEnd w="med"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512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0"/>
            <a:ext cx="12192000" cy="1177047"/>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0" cap="none" spc="0" normalizeH="0" baseline="0" noProof="0" dirty="0">
                <a:ln>
                  <a:noFill/>
                </a:ln>
                <a:solidFill>
                  <a:srgbClr val="FFFF00"/>
                </a:solidFill>
                <a:effectLst/>
                <a:uLnTx/>
                <a:uFillTx/>
                <a:latin typeface="Arial"/>
                <a:ea typeface="+mj-ea"/>
                <a:cs typeface="+mj-cs"/>
              </a:rPr>
              <a:t>European Strategy for Particle Physics: </a:t>
            </a:r>
            <a:r>
              <a:rPr kumimoji="0" lang="en-GB" sz="3200" b="0" i="0" u="none" strike="noStrike" kern="1200" cap="none" spc="0" normalizeH="0" baseline="0" noProof="0" dirty="0">
                <a:ln>
                  <a:noFill/>
                </a:ln>
                <a:solidFill>
                  <a:srgbClr val="FFFF00"/>
                </a:solidFill>
                <a:effectLst/>
                <a:uLnTx/>
                <a:uFillTx/>
                <a:latin typeface="Arial"/>
                <a:ea typeface="+mj-ea"/>
                <a:cs typeface="+mj-cs"/>
              </a:rPr>
              <a:t>“Third update</a:t>
            </a:r>
            <a:r>
              <a:rPr kumimoji="0" lang="en-GB" sz="3200" b="1" i="0" u="none" strike="noStrike" kern="1200" cap="none" spc="0" normalizeH="0" baseline="0" noProof="0" dirty="0">
                <a:ln>
                  <a:noFill/>
                </a:ln>
                <a:solidFill>
                  <a:srgbClr val="FFFF00"/>
                </a:solidFill>
                <a:effectLst/>
                <a:uLnTx/>
                <a:uFillTx/>
                <a:latin typeface="Arial"/>
                <a:ea typeface="+mj-ea"/>
                <a:cs typeface="+mj-cs"/>
              </a:rPr>
              <a:t>”</a:t>
            </a:r>
            <a:endParaRPr kumimoji="0" lang="en-US" sz="3200" b="1" i="0" u="none" strike="noStrike" kern="0" cap="none" spc="0" normalizeH="0" baseline="0" noProof="0" dirty="0">
              <a:ln>
                <a:noFill/>
              </a:ln>
              <a:solidFill>
                <a:srgbClr val="FFFF00"/>
              </a:solidFill>
              <a:effectLst/>
              <a:uLnTx/>
              <a:uFillTx/>
              <a:latin typeface="Arial"/>
              <a:ea typeface="+mj-ea"/>
              <a:cs typeface="+mj-cs"/>
            </a:endParaRPr>
          </a:p>
        </p:txBody>
      </p:sp>
      <p:sp>
        <p:nvSpPr>
          <p:cNvPr id="4" name="Content Placeholder 4">
            <a:extLst>
              <a:ext uri="{FF2B5EF4-FFF2-40B4-BE49-F238E27FC236}">
                <a16:creationId xmlns:a16="http://schemas.microsoft.com/office/drawing/2014/main" id="{A36AE54F-A810-C84A-834F-460747F4CE72}"/>
              </a:ext>
            </a:extLst>
          </p:cNvPr>
          <p:cNvSpPr txBox="1">
            <a:spLocks/>
          </p:cNvSpPr>
          <p:nvPr/>
        </p:nvSpPr>
        <p:spPr>
          <a:xfrm>
            <a:off x="-84514" y="559937"/>
            <a:ext cx="11898054" cy="4812456"/>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540000" marR="0" lvl="3" indent="0" algn="l" defTabSz="914400" rtl="0" eaLnBrk="1" fontAlgn="auto" latinLnBrk="0" hangingPunct="1">
              <a:lnSpc>
                <a:spcPct val="100000"/>
              </a:lnSpc>
              <a:spcBef>
                <a:spcPct val="20000"/>
              </a:spcBef>
              <a:spcAft>
                <a:spcPts val="0"/>
              </a:spcAft>
              <a:buClr>
                <a:srgbClr val="969696"/>
              </a:buClr>
              <a:buSzPct val="90000"/>
              <a:buFont typeface="Arial"/>
              <a:buNone/>
              <a:tabLst/>
              <a:defRPr/>
            </a:pPr>
            <a:endParaRPr kumimoji="0" lang="en-GB" sz="2800" b="0" i="0" u="none" strike="noStrike" kern="1200" cap="none" spc="0" normalizeH="0" baseline="0" noProof="0" dirty="0">
              <a:ln>
                <a:noFill/>
              </a:ln>
              <a:solidFill>
                <a:srgbClr val="0C377B"/>
              </a:solidFill>
              <a:effectLst/>
              <a:uLnTx/>
              <a:uFillTx/>
              <a:latin typeface="Arial"/>
              <a:ea typeface="+mn-ea"/>
              <a:cs typeface="+mn-cs"/>
            </a:endParaRPr>
          </a:p>
          <a:p>
            <a:pPr marL="540000" marR="0" lvl="3" indent="0" algn="l" defTabSz="914400" rtl="0" eaLnBrk="1" fontAlgn="auto" latinLnBrk="0" hangingPunct="1">
              <a:lnSpc>
                <a:spcPct val="100000"/>
              </a:lnSpc>
              <a:spcBef>
                <a:spcPts val="400"/>
              </a:spcBef>
              <a:spcAft>
                <a:spcPts val="0"/>
              </a:spcAft>
              <a:buClr>
                <a:srgbClr val="969696"/>
              </a:buClr>
              <a:buSzPct val="90000"/>
              <a:buFont typeface="Arial"/>
              <a:buNone/>
              <a:tabLst/>
              <a:defRPr/>
            </a:pPr>
            <a:endParaRPr kumimoji="0" lang="en-GB" sz="800" b="0" i="0" u="none" strike="noStrike" kern="1200" cap="none" spc="0" normalizeH="0" baseline="0" noProof="0" dirty="0">
              <a:ln>
                <a:noFill/>
              </a:ln>
              <a:solidFill>
                <a:srgbClr val="0C377B"/>
              </a:solidFill>
              <a:effectLst/>
              <a:uLnTx/>
              <a:uFillTx/>
              <a:latin typeface="Arial"/>
              <a:ea typeface="+mn-ea"/>
              <a:cs typeface="+mn-cs"/>
            </a:endParaRPr>
          </a:p>
        </p:txBody>
      </p:sp>
      <p:sp>
        <p:nvSpPr>
          <p:cNvPr id="5" name="Marcador de pie de página 3">
            <a:extLst>
              <a:ext uri="{FF2B5EF4-FFF2-40B4-BE49-F238E27FC236}">
                <a16:creationId xmlns:a16="http://schemas.microsoft.com/office/drawing/2014/main" id="{58C896BB-74FF-E740-B91C-9680A7C52022}"/>
              </a:ext>
            </a:extLst>
          </p:cNvPr>
          <p:cNvSpPr txBox="1">
            <a:spLocks/>
          </p:cNvSpPr>
          <p:nvPr/>
        </p:nvSpPr>
        <p:spPr>
          <a:xfrm>
            <a:off x="4038600" y="6356350"/>
            <a:ext cx="4114800"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Celso Martínez Rivero. IFCA (CSIC-UC)</a:t>
            </a:r>
          </a:p>
        </p:txBody>
      </p:sp>
      <p:sp>
        <p:nvSpPr>
          <p:cNvPr id="3" name="CuadroTexto 2">
            <a:extLst>
              <a:ext uri="{FF2B5EF4-FFF2-40B4-BE49-F238E27FC236}">
                <a16:creationId xmlns:a16="http://schemas.microsoft.com/office/drawing/2014/main" id="{B222853D-9A34-BA82-0284-F130F8555637}"/>
              </a:ext>
            </a:extLst>
          </p:cNvPr>
          <p:cNvSpPr txBox="1"/>
          <p:nvPr/>
        </p:nvSpPr>
        <p:spPr>
          <a:xfrm>
            <a:off x="625034" y="1805651"/>
            <a:ext cx="9641710" cy="4524315"/>
          </a:xfrm>
          <a:prstGeom prst="rect">
            <a:avLst/>
          </a:prstGeom>
          <a:noFill/>
        </p:spPr>
        <p:txBody>
          <a:bodyPr wrap="square" rtlCol="0">
            <a:spAutoFit/>
          </a:bodyPr>
          <a:lstStyle/>
          <a:p>
            <a:pPr marL="285750" indent="-285750">
              <a:buFont typeface="Arial" panose="020B0604020202020204" pitchFamily="34" charset="0"/>
              <a:buChar char="•"/>
            </a:pPr>
            <a:r>
              <a:rPr lang="es-ES" dirty="0" err="1">
                <a:solidFill>
                  <a:srgbClr val="0070C0"/>
                </a:solidFill>
              </a:rPr>
              <a:t>The</a:t>
            </a:r>
            <a:r>
              <a:rPr lang="es-ES" dirty="0">
                <a:solidFill>
                  <a:srgbClr val="0070C0"/>
                </a:solidFill>
              </a:rPr>
              <a:t> </a:t>
            </a:r>
            <a:r>
              <a:rPr lang="es-ES" dirty="0" err="1">
                <a:solidFill>
                  <a:srgbClr val="0070C0"/>
                </a:solidFill>
              </a:rPr>
              <a:t>first</a:t>
            </a:r>
            <a:r>
              <a:rPr lang="es-ES" dirty="0">
                <a:solidFill>
                  <a:srgbClr val="0070C0"/>
                </a:solidFill>
              </a:rPr>
              <a:t> ESPP </a:t>
            </a:r>
            <a:r>
              <a:rPr lang="es-ES" dirty="0" err="1">
                <a:solidFill>
                  <a:srgbClr val="0070C0"/>
                </a:solidFill>
              </a:rPr>
              <a:t>upgrade</a:t>
            </a:r>
            <a:r>
              <a:rPr lang="es-ES" dirty="0">
                <a:solidFill>
                  <a:srgbClr val="0070C0"/>
                </a:solidFill>
              </a:rPr>
              <a:t> </a:t>
            </a:r>
            <a:r>
              <a:rPr lang="es-ES" dirty="0" err="1">
                <a:solidFill>
                  <a:srgbClr val="0070C0"/>
                </a:solidFill>
              </a:rPr>
              <a:t>was</a:t>
            </a:r>
            <a:r>
              <a:rPr lang="es-ES" dirty="0">
                <a:solidFill>
                  <a:srgbClr val="0070C0"/>
                </a:solidFill>
              </a:rPr>
              <a:t> </a:t>
            </a:r>
            <a:r>
              <a:rPr lang="es-ES" dirty="0" err="1">
                <a:solidFill>
                  <a:srgbClr val="0070C0"/>
                </a:solidFill>
              </a:rPr>
              <a:t>adopted</a:t>
            </a:r>
            <a:r>
              <a:rPr lang="es-ES" dirty="0">
                <a:solidFill>
                  <a:srgbClr val="0070C0"/>
                </a:solidFill>
              </a:rPr>
              <a:t> </a:t>
            </a:r>
            <a:r>
              <a:rPr lang="es-ES" dirty="0" err="1">
                <a:solidFill>
                  <a:srgbClr val="0070C0"/>
                </a:solidFill>
              </a:rPr>
              <a:t>by</a:t>
            </a:r>
            <a:r>
              <a:rPr lang="es-ES" dirty="0">
                <a:solidFill>
                  <a:srgbClr val="0070C0"/>
                </a:solidFill>
              </a:rPr>
              <a:t> </a:t>
            </a:r>
            <a:r>
              <a:rPr lang="es-ES" dirty="0" err="1">
                <a:solidFill>
                  <a:srgbClr val="0070C0"/>
                </a:solidFill>
              </a:rPr>
              <a:t>the</a:t>
            </a:r>
            <a:r>
              <a:rPr lang="es-ES" dirty="0">
                <a:solidFill>
                  <a:srgbClr val="0070C0"/>
                </a:solidFill>
              </a:rPr>
              <a:t> CERN Council in 2013. Following </a:t>
            </a:r>
            <a:r>
              <a:rPr lang="es-ES" dirty="0" err="1">
                <a:solidFill>
                  <a:srgbClr val="0070C0"/>
                </a:solidFill>
              </a:rPr>
              <a:t>the</a:t>
            </a:r>
            <a:r>
              <a:rPr lang="es-ES" dirty="0">
                <a:solidFill>
                  <a:srgbClr val="0070C0"/>
                </a:solidFill>
              </a:rPr>
              <a:t> </a:t>
            </a:r>
            <a:r>
              <a:rPr lang="es-ES" dirty="0" err="1">
                <a:solidFill>
                  <a:srgbClr val="0070C0"/>
                </a:solidFill>
              </a:rPr>
              <a:t>discovery</a:t>
            </a:r>
            <a:r>
              <a:rPr lang="es-ES" dirty="0">
                <a:solidFill>
                  <a:srgbClr val="0070C0"/>
                </a:solidFill>
              </a:rPr>
              <a:t> </a:t>
            </a:r>
            <a:r>
              <a:rPr lang="es-ES" dirty="0" err="1">
                <a:solidFill>
                  <a:srgbClr val="0070C0"/>
                </a:solidFill>
              </a:rPr>
              <a:t>of</a:t>
            </a:r>
            <a:r>
              <a:rPr lang="es-ES" dirty="0">
                <a:solidFill>
                  <a:srgbClr val="0070C0"/>
                </a:solidFill>
              </a:rPr>
              <a:t> </a:t>
            </a:r>
            <a:r>
              <a:rPr lang="es-ES" dirty="0" err="1">
                <a:solidFill>
                  <a:srgbClr val="0070C0"/>
                </a:solidFill>
              </a:rPr>
              <a:t>the</a:t>
            </a:r>
            <a:r>
              <a:rPr lang="es-ES" dirty="0">
                <a:solidFill>
                  <a:srgbClr val="0070C0"/>
                </a:solidFill>
              </a:rPr>
              <a:t> Higgs </a:t>
            </a:r>
            <a:r>
              <a:rPr lang="es-ES" dirty="0" err="1">
                <a:solidFill>
                  <a:srgbClr val="0070C0"/>
                </a:solidFill>
              </a:rPr>
              <a:t>boson</a:t>
            </a:r>
            <a:r>
              <a:rPr lang="es-ES" dirty="0">
                <a:solidFill>
                  <a:srgbClr val="0070C0"/>
                </a:solidFill>
              </a:rPr>
              <a:t> in 2012, </a:t>
            </a:r>
            <a:r>
              <a:rPr lang="es-ES" dirty="0" err="1">
                <a:solidFill>
                  <a:srgbClr val="0070C0"/>
                </a:solidFill>
              </a:rPr>
              <a:t>the</a:t>
            </a:r>
            <a:r>
              <a:rPr lang="es-ES" dirty="0">
                <a:solidFill>
                  <a:srgbClr val="0070C0"/>
                </a:solidFill>
              </a:rPr>
              <a:t> </a:t>
            </a:r>
            <a:r>
              <a:rPr lang="es-ES" dirty="0" err="1">
                <a:solidFill>
                  <a:srgbClr val="0070C0"/>
                </a:solidFill>
              </a:rPr>
              <a:t>decision</a:t>
            </a:r>
            <a:r>
              <a:rPr lang="es-ES" dirty="0">
                <a:solidFill>
                  <a:srgbClr val="0070C0"/>
                </a:solidFill>
              </a:rPr>
              <a:t> </a:t>
            </a:r>
            <a:r>
              <a:rPr lang="es-ES" dirty="0" err="1">
                <a:solidFill>
                  <a:srgbClr val="0070C0"/>
                </a:solidFill>
              </a:rPr>
              <a:t>was</a:t>
            </a:r>
            <a:r>
              <a:rPr lang="es-ES" dirty="0">
                <a:solidFill>
                  <a:srgbClr val="0070C0"/>
                </a:solidFill>
              </a:rPr>
              <a:t> </a:t>
            </a:r>
            <a:r>
              <a:rPr lang="es-ES" dirty="0" err="1">
                <a:solidFill>
                  <a:srgbClr val="0070C0"/>
                </a:solidFill>
              </a:rPr>
              <a:t>made</a:t>
            </a:r>
            <a:r>
              <a:rPr lang="es-ES" dirty="0">
                <a:solidFill>
                  <a:srgbClr val="0070C0"/>
                </a:solidFill>
              </a:rPr>
              <a:t>, </a:t>
            </a:r>
            <a:r>
              <a:rPr lang="es-ES" dirty="0" err="1">
                <a:solidFill>
                  <a:srgbClr val="0070C0"/>
                </a:solidFill>
              </a:rPr>
              <a:t>first</a:t>
            </a:r>
            <a:r>
              <a:rPr lang="es-ES" dirty="0">
                <a:solidFill>
                  <a:srgbClr val="0070C0"/>
                </a:solidFill>
              </a:rPr>
              <a:t> and </a:t>
            </a:r>
            <a:r>
              <a:rPr lang="es-ES" dirty="0" err="1">
                <a:solidFill>
                  <a:srgbClr val="0070C0"/>
                </a:solidFill>
              </a:rPr>
              <a:t>foremost</a:t>
            </a:r>
            <a:r>
              <a:rPr lang="es-ES" dirty="0">
                <a:solidFill>
                  <a:srgbClr val="0070C0"/>
                </a:solidFill>
              </a:rPr>
              <a:t>, </a:t>
            </a:r>
            <a:r>
              <a:rPr lang="es-ES" dirty="0" err="1">
                <a:solidFill>
                  <a:srgbClr val="0070C0"/>
                </a:solidFill>
              </a:rPr>
              <a:t>to</a:t>
            </a:r>
            <a:r>
              <a:rPr lang="es-ES" dirty="0">
                <a:solidFill>
                  <a:srgbClr val="0070C0"/>
                </a:solidFill>
              </a:rPr>
              <a:t> </a:t>
            </a:r>
            <a:r>
              <a:rPr lang="es-ES" dirty="0" err="1">
                <a:solidFill>
                  <a:srgbClr val="0070C0"/>
                </a:solidFill>
              </a:rPr>
              <a:t>build</a:t>
            </a:r>
            <a:r>
              <a:rPr lang="es-ES" dirty="0">
                <a:solidFill>
                  <a:srgbClr val="0070C0"/>
                </a:solidFill>
              </a:rPr>
              <a:t> </a:t>
            </a:r>
            <a:r>
              <a:rPr lang="es-ES" dirty="0" err="1">
                <a:solidFill>
                  <a:srgbClr val="0070C0"/>
                </a:solidFill>
              </a:rPr>
              <a:t>the</a:t>
            </a:r>
            <a:r>
              <a:rPr lang="es-ES" dirty="0">
                <a:solidFill>
                  <a:srgbClr val="0070C0"/>
                </a:solidFill>
              </a:rPr>
              <a:t> High </a:t>
            </a:r>
            <a:r>
              <a:rPr lang="es-ES" dirty="0" err="1">
                <a:solidFill>
                  <a:srgbClr val="0070C0"/>
                </a:solidFill>
              </a:rPr>
              <a:t>Luminosity</a:t>
            </a:r>
            <a:r>
              <a:rPr lang="es-ES" dirty="0">
                <a:solidFill>
                  <a:srgbClr val="0070C0"/>
                </a:solidFill>
              </a:rPr>
              <a:t> LHC.</a:t>
            </a:r>
          </a:p>
          <a:p>
            <a:pPr marL="285750" indent="-285750">
              <a:buFont typeface="Arial" panose="020B0604020202020204" pitchFamily="34" charset="0"/>
              <a:buChar char="•"/>
            </a:pPr>
            <a:endParaRPr lang="es-ES" dirty="0"/>
          </a:p>
          <a:p>
            <a:pPr marL="285750" indent="-285750" algn="l">
              <a:buFont typeface="Arial" panose="020B0604020202020204" pitchFamily="34" charset="0"/>
              <a:buChar char="•"/>
            </a:pPr>
            <a:r>
              <a:rPr lang="es-ES" dirty="0" err="1">
                <a:effectLst/>
              </a:rPr>
              <a:t>The</a:t>
            </a:r>
            <a:r>
              <a:rPr lang="es-ES" dirty="0">
                <a:effectLst/>
              </a:rPr>
              <a:t> </a:t>
            </a:r>
            <a:r>
              <a:rPr lang="es-ES" dirty="0" err="1">
                <a:effectLst/>
              </a:rPr>
              <a:t>second</a:t>
            </a:r>
            <a:r>
              <a:rPr lang="es-ES" dirty="0">
                <a:effectLst/>
              </a:rPr>
              <a:t> ESPP </a:t>
            </a:r>
            <a:r>
              <a:rPr lang="es-ES" dirty="0" err="1">
                <a:effectLst/>
              </a:rPr>
              <a:t>update</a:t>
            </a:r>
            <a:r>
              <a:rPr lang="es-ES" dirty="0">
                <a:effectLst/>
              </a:rPr>
              <a:t>, </a:t>
            </a:r>
            <a:r>
              <a:rPr lang="es-ES" dirty="0" err="1">
                <a:effectLst/>
              </a:rPr>
              <a:t>following</a:t>
            </a:r>
            <a:r>
              <a:rPr lang="es-ES" dirty="0">
                <a:effectLst/>
              </a:rPr>
              <a:t> </a:t>
            </a:r>
            <a:r>
              <a:rPr lang="es-ES" dirty="0" err="1">
                <a:effectLst/>
              </a:rPr>
              <a:t>the</a:t>
            </a:r>
            <a:r>
              <a:rPr lang="es-ES" dirty="0">
                <a:effectLst/>
              </a:rPr>
              <a:t> Open </a:t>
            </a:r>
            <a:r>
              <a:rPr lang="es-ES" dirty="0" err="1">
                <a:effectLst/>
              </a:rPr>
              <a:t>Symposium</a:t>
            </a:r>
            <a:r>
              <a:rPr lang="es-ES" dirty="0">
                <a:effectLst/>
              </a:rPr>
              <a:t> in Granada in May 2019, </a:t>
            </a:r>
            <a:r>
              <a:rPr lang="es-ES" dirty="0" err="1">
                <a:effectLst/>
              </a:rPr>
              <a:t>was</a:t>
            </a:r>
            <a:r>
              <a:rPr lang="es-ES" dirty="0">
                <a:effectLst/>
              </a:rPr>
              <a:t> </a:t>
            </a:r>
            <a:r>
              <a:rPr lang="es-ES" dirty="0" err="1">
                <a:effectLst/>
              </a:rPr>
              <a:t>approved</a:t>
            </a:r>
            <a:r>
              <a:rPr lang="es-ES" dirty="0">
                <a:effectLst/>
              </a:rPr>
              <a:t> </a:t>
            </a:r>
            <a:r>
              <a:rPr lang="es-ES" dirty="0" err="1">
                <a:effectLst/>
              </a:rPr>
              <a:t>by</a:t>
            </a:r>
            <a:r>
              <a:rPr lang="es-ES" dirty="0">
                <a:effectLst/>
              </a:rPr>
              <a:t> </a:t>
            </a:r>
            <a:r>
              <a:rPr lang="es-ES" dirty="0" err="1">
                <a:effectLst/>
              </a:rPr>
              <a:t>the</a:t>
            </a:r>
            <a:r>
              <a:rPr lang="es-ES" dirty="0">
                <a:effectLst/>
              </a:rPr>
              <a:t> CERN Council in June 2020. </a:t>
            </a:r>
            <a:r>
              <a:rPr lang="es-ES" dirty="0" err="1">
                <a:effectLst/>
              </a:rPr>
              <a:t>The</a:t>
            </a:r>
            <a:r>
              <a:rPr lang="es-ES" dirty="0">
                <a:effectLst/>
              </a:rPr>
              <a:t> HL-LHC </a:t>
            </a:r>
            <a:r>
              <a:rPr lang="es-ES" dirty="0" err="1">
                <a:effectLst/>
              </a:rPr>
              <a:t>needed</a:t>
            </a:r>
            <a:r>
              <a:rPr lang="es-ES" dirty="0">
                <a:effectLst/>
              </a:rPr>
              <a:t> </a:t>
            </a:r>
            <a:r>
              <a:rPr lang="es-ES" dirty="0" err="1">
                <a:effectLst/>
              </a:rPr>
              <a:t>to</a:t>
            </a:r>
            <a:r>
              <a:rPr lang="es-ES" dirty="0">
                <a:effectLst/>
              </a:rPr>
              <a:t> be </a:t>
            </a:r>
            <a:r>
              <a:rPr lang="es-ES" dirty="0" err="1">
                <a:effectLst/>
              </a:rPr>
              <a:t>completed</a:t>
            </a:r>
            <a:r>
              <a:rPr lang="es-ES" dirty="0">
                <a:effectLst/>
              </a:rPr>
              <a:t>, and </a:t>
            </a:r>
            <a:r>
              <a:rPr lang="es-ES" dirty="0" err="1">
                <a:effectLst/>
              </a:rPr>
              <a:t>then</a:t>
            </a:r>
            <a:r>
              <a:rPr lang="es-ES" dirty="0">
                <a:effectLst/>
              </a:rPr>
              <a:t> </a:t>
            </a:r>
            <a:r>
              <a:rPr lang="es-ES" dirty="0" err="1">
                <a:effectLst/>
              </a:rPr>
              <a:t>an</a:t>
            </a:r>
            <a:r>
              <a:rPr lang="es-ES" dirty="0">
                <a:effectLst/>
              </a:rPr>
              <a:t> </a:t>
            </a:r>
            <a:r>
              <a:rPr lang="es-ES" dirty="0" err="1">
                <a:effectLst/>
              </a:rPr>
              <a:t>electron-positron</a:t>
            </a:r>
            <a:r>
              <a:rPr lang="es-ES" dirty="0">
                <a:effectLst/>
              </a:rPr>
              <a:t> Higgs </a:t>
            </a:r>
            <a:r>
              <a:rPr lang="es-ES" dirty="0" err="1">
                <a:effectLst/>
              </a:rPr>
              <a:t>collider</a:t>
            </a:r>
            <a:r>
              <a:rPr lang="es-ES" dirty="0">
                <a:effectLst/>
              </a:rPr>
              <a:t> </a:t>
            </a:r>
            <a:r>
              <a:rPr lang="es-ES" dirty="0" err="1">
                <a:effectLst/>
              </a:rPr>
              <a:t>would</a:t>
            </a:r>
            <a:r>
              <a:rPr lang="es-ES" dirty="0">
                <a:effectLst/>
              </a:rPr>
              <a:t> be a top </a:t>
            </a:r>
            <a:r>
              <a:rPr lang="es-ES" dirty="0" err="1">
                <a:effectLst/>
              </a:rPr>
              <a:t>priority</a:t>
            </a:r>
            <a:r>
              <a:rPr lang="es-ES" dirty="0">
                <a:effectLst/>
              </a:rPr>
              <a:t>. </a:t>
            </a:r>
            <a:r>
              <a:rPr lang="es-ES" dirty="0" err="1">
                <a:effectLst/>
              </a:rPr>
              <a:t>Later</a:t>
            </a:r>
            <a:r>
              <a:rPr lang="es-ES" dirty="0">
                <a:effectLst/>
              </a:rPr>
              <a:t>, </a:t>
            </a:r>
            <a:r>
              <a:rPr lang="es-ES" dirty="0" err="1">
                <a:effectLst/>
              </a:rPr>
              <a:t>the</a:t>
            </a:r>
            <a:r>
              <a:rPr lang="es-ES" dirty="0">
                <a:effectLst/>
              </a:rPr>
              <a:t> </a:t>
            </a:r>
            <a:r>
              <a:rPr lang="es-ES" dirty="0" err="1">
                <a:effectLst/>
              </a:rPr>
              <a:t>European</a:t>
            </a:r>
            <a:r>
              <a:rPr lang="es-ES" dirty="0">
                <a:effectLst/>
              </a:rPr>
              <a:t> </a:t>
            </a:r>
            <a:r>
              <a:rPr lang="es-ES" dirty="0" err="1">
                <a:effectLst/>
              </a:rPr>
              <a:t>particle</a:t>
            </a:r>
            <a:r>
              <a:rPr lang="es-ES" dirty="0">
                <a:effectLst/>
              </a:rPr>
              <a:t> </a:t>
            </a:r>
            <a:r>
              <a:rPr lang="es-ES" dirty="0" err="1">
                <a:effectLst/>
              </a:rPr>
              <a:t>physics</a:t>
            </a:r>
            <a:r>
              <a:rPr lang="es-ES" dirty="0">
                <a:effectLst/>
              </a:rPr>
              <a:t> </a:t>
            </a:r>
            <a:r>
              <a:rPr lang="es-ES" dirty="0" err="1">
                <a:effectLst/>
              </a:rPr>
              <a:t>community</a:t>
            </a:r>
            <a:r>
              <a:rPr lang="es-ES" dirty="0">
                <a:effectLst/>
              </a:rPr>
              <a:t> </a:t>
            </a:r>
            <a:r>
              <a:rPr lang="es-ES" dirty="0" err="1">
                <a:effectLst/>
              </a:rPr>
              <a:t>aims</a:t>
            </a:r>
            <a:r>
              <a:rPr lang="es-ES" dirty="0">
                <a:effectLst/>
              </a:rPr>
              <a:t> </a:t>
            </a:r>
            <a:r>
              <a:rPr lang="es-ES" dirty="0" err="1">
                <a:effectLst/>
              </a:rPr>
              <a:t>to</a:t>
            </a:r>
            <a:r>
              <a:rPr lang="es-ES" dirty="0">
                <a:effectLst/>
              </a:rPr>
              <a:t> </a:t>
            </a:r>
            <a:r>
              <a:rPr lang="es-ES" dirty="0" err="1">
                <a:effectLst/>
              </a:rPr>
              <a:t>operate</a:t>
            </a:r>
            <a:r>
              <a:rPr lang="es-ES" dirty="0">
                <a:effectLst/>
              </a:rPr>
              <a:t> a </a:t>
            </a:r>
            <a:r>
              <a:rPr lang="es-ES" dirty="0" err="1">
                <a:effectLst/>
              </a:rPr>
              <a:t>proton-proton</a:t>
            </a:r>
            <a:r>
              <a:rPr lang="es-ES" dirty="0">
                <a:effectLst/>
              </a:rPr>
              <a:t> </a:t>
            </a:r>
            <a:r>
              <a:rPr lang="es-ES" dirty="0" err="1">
                <a:effectLst/>
              </a:rPr>
              <a:t>collider</a:t>
            </a:r>
            <a:r>
              <a:rPr lang="es-ES" dirty="0">
                <a:effectLst/>
              </a:rPr>
              <a:t> at </a:t>
            </a:r>
            <a:r>
              <a:rPr lang="es-ES" dirty="0" err="1">
                <a:effectLst/>
              </a:rPr>
              <a:t>the</a:t>
            </a:r>
            <a:r>
              <a:rPr lang="es-ES" dirty="0">
                <a:effectLst/>
              </a:rPr>
              <a:t> </a:t>
            </a:r>
            <a:r>
              <a:rPr lang="es-ES" dirty="0" err="1">
                <a:effectLst/>
              </a:rPr>
              <a:t>highest</a:t>
            </a:r>
            <a:r>
              <a:rPr lang="es-ES" dirty="0">
                <a:effectLst/>
              </a:rPr>
              <a:t> </a:t>
            </a:r>
            <a:r>
              <a:rPr lang="es-ES" dirty="0" err="1">
                <a:effectLst/>
              </a:rPr>
              <a:t>possible</a:t>
            </a:r>
            <a:r>
              <a:rPr lang="es-ES" dirty="0">
                <a:effectLst/>
              </a:rPr>
              <a:t> </a:t>
            </a:r>
            <a:r>
              <a:rPr lang="es-ES" dirty="0" err="1">
                <a:effectLst/>
              </a:rPr>
              <a:t>energy</a:t>
            </a:r>
            <a:r>
              <a:rPr lang="es-ES" dirty="0">
                <a:effectLst/>
              </a:rPr>
              <a:t>.</a:t>
            </a:r>
          </a:p>
          <a:p>
            <a:pPr marL="285750" indent="-285750" algn="l">
              <a:buFont typeface="Arial" panose="020B0604020202020204" pitchFamily="34" charset="0"/>
              <a:buChar char="•"/>
            </a:pPr>
            <a:endParaRPr lang="es-ES" dirty="0"/>
          </a:p>
          <a:p>
            <a:pPr marL="285750" indent="-285750" algn="l">
              <a:buFont typeface="Arial" panose="020B0604020202020204" pitchFamily="34" charset="0"/>
              <a:buChar char="•"/>
            </a:pPr>
            <a:r>
              <a:rPr lang="es-ES" dirty="0" err="1">
                <a:solidFill>
                  <a:srgbClr val="0070C0"/>
                </a:solidFill>
              </a:rPr>
              <a:t>The</a:t>
            </a:r>
            <a:r>
              <a:rPr lang="es-ES" dirty="0">
                <a:solidFill>
                  <a:srgbClr val="0070C0"/>
                </a:solidFill>
              </a:rPr>
              <a:t> </a:t>
            </a:r>
            <a:r>
              <a:rPr lang="es-ES" dirty="0" err="1">
                <a:solidFill>
                  <a:srgbClr val="0070C0"/>
                </a:solidFill>
              </a:rPr>
              <a:t>third</a:t>
            </a:r>
            <a:r>
              <a:rPr lang="es-ES" dirty="0">
                <a:solidFill>
                  <a:srgbClr val="0070C0"/>
                </a:solidFill>
              </a:rPr>
              <a:t> </a:t>
            </a:r>
            <a:r>
              <a:rPr lang="es-ES" dirty="0" err="1">
                <a:solidFill>
                  <a:srgbClr val="0070C0"/>
                </a:solidFill>
              </a:rPr>
              <a:t>update</a:t>
            </a:r>
            <a:r>
              <a:rPr lang="es-ES" dirty="0">
                <a:solidFill>
                  <a:srgbClr val="0070C0"/>
                </a:solidFill>
              </a:rPr>
              <a:t> </a:t>
            </a:r>
            <a:r>
              <a:rPr lang="es-ES" dirty="0" err="1">
                <a:solidFill>
                  <a:srgbClr val="0070C0"/>
                </a:solidFill>
              </a:rPr>
              <a:t>of</a:t>
            </a:r>
            <a:r>
              <a:rPr lang="es-ES" dirty="0">
                <a:solidFill>
                  <a:srgbClr val="0070C0"/>
                </a:solidFill>
              </a:rPr>
              <a:t> </a:t>
            </a:r>
            <a:r>
              <a:rPr lang="es-ES" dirty="0" err="1">
                <a:solidFill>
                  <a:srgbClr val="0070C0"/>
                </a:solidFill>
              </a:rPr>
              <a:t>the</a:t>
            </a:r>
            <a:r>
              <a:rPr lang="es-ES" dirty="0">
                <a:solidFill>
                  <a:srgbClr val="0070C0"/>
                </a:solidFill>
              </a:rPr>
              <a:t> ESPP </a:t>
            </a:r>
            <a:r>
              <a:rPr lang="es-ES" dirty="0" err="1">
                <a:solidFill>
                  <a:srgbClr val="0070C0"/>
                </a:solidFill>
              </a:rPr>
              <a:t>will</a:t>
            </a:r>
            <a:r>
              <a:rPr lang="es-ES" dirty="0">
                <a:solidFill>
                  <a:srgbClr val="0070C0"/>
                </a:solidFill>
              </a:rPr>
              <a:t> be </a:t>
            </a:r>
            <a:r>
              <a:rPr lang="es-ES" dirty="0" err="1">
                <a:solidFill>
                  <a:srgbClr val="0070C0"/>
                </a:solidFill>
              </a:rPr>
              <a:t>finalized</a:t>
            </a:r>
            <a:r>
              <a:rPr lang="es-ES" dirty="0">
                <a:solidFill>
                  <a:srgbClr val="0070C0"/>
                </a:solidFill>
              </a:rPr>
              <a:t> at </a:t>
            </a:r>
            <a:r>
              <a:rPr lang="es-ES" dirty="0" err="1">
                <a:solidFill>
                  <a:srgbClr val="0070C0"/>
                </a:solidFill>
              </a:rPr>
              <a:t>the</a:t>
            </a:r>
            <a:r>
              <a:rPr lang="es-ES" dirty="0">
                <a:solidFill>
                  <a:srgbClr val="0070C0"/>
                </a:solidFill>
              </a:rPr>
              <a:t> CERN Council in </a:t>
            </a:r>
            <a:r>
              <a:rPr lang="es-ES" dirty="0" err="1">
                <a:solidFill>
                  <a:srgbClr val="0070C0"/>
                </a:solidFill>
              </a:rPr>
              <a:t>January</a:t>
            </a:r>
            <a:r>
              <a:rPr lang="es-ES" dirty="0">
                <a:solidFill>
                  <a:srgbClr val="0070C0"/>
                </a:solidFill>
              </a:rPr>
              <a:t> 2026. More </a:t>
            </a:r>
            <a:r>
              <a:rPr lang="es-ES" dirty="0" err="1">
                <a:solidFill>
                  <a:srgbClr val="0070C0"/>
                </a:solidFill>
              </a:rPr>
              <a:t>than</a:t>
            </a:r>
            <a:r>
              <a:rPr lang="es-ES" dirty="0">
                <a:solidFill>
                  <a:srgbClr val="0070C0"/>
                </a:solidFill>
              </a:rPr>
              <a:t> 200 inputs </a:t>
            </a:r>
            <a:r>
              <a:rPr lang="es-ES" dirty="0" err="1">
                <a:solidFill>
                  <a:srgbClr val="0070C0"/>
                </a:solidFill>
              </a:rPr>
              <a:t>have</a:t>
            </a:r>
            <a:r>
              <a:rPr lang="es-ES" dirty="0">
                <a:solidFill>
                  <a:srgbClr val="0070C0"/>
                </a:solidFill>
              </a:rPr>
              <a:t> </a:t>
            </a:r>
            <a:r>
              <a:rPr lang="es-ES" dirty="0" err="1">
                <a:solidFill>
                  <a:srgbClr val="0070C0"/>
                </a:solidFill>
              </a:rPr>
              <a:t>been</a:t>
            </a:r>
            <a:r>
              <a:rPr lang="es-ES" dirty="0">
                <a:solidFill>
                  <a:srgbClr val="0070C0"/>
                </a:solidFill>
              </a:rPr>
              <a:t> </a:t>
            </a:r>
            <a:r>
              <a:rPr lang="es-ES" dirty="0" err="1">
                <a:solidFill>
                  <a:srgbClr val="0070C0"/>
                </a:solidFill>
              </a:rPr>
              <a:t>submitted</a:t>
            </a:r>
            <a:r>
              <a:rPr lang="es-ES" dirty="0">
                <a:solidFill>
                  <a:srgbClr val="0070C0"/>
                </a:solidFill>
              </a:rPr>
              <a:t> </a:t>
            </a:r>
            <a:r>
              <a:rPr lang="es-ES" dirty="0" err="1">
                <a:solidFill>
                  <a:srgbClr val="0070C0"/>
                </a:solidFill>
              </a:rPr>
              <a:t>by</a:t>
            </a:r>
            <a:r>
              <a:rPr lang="es-ES" dirty="0">
                <a:solidFill>
                  <a:srgbClr val="0070C0"/>
                </a:solidFill>
              </a:rPr>
              <a:t> </a:t>
            </a:r>
            <a:r>
              <a:rPr lang="es-ES" dirty="0" err="1">
                <a:solidFill>
                  <a:srgbClr val="0070C0"/>
                </a:solidFill>
              </a:rPr>
              <a:t>all</a:t>
            </a:r>
            <a:r>
              <a:rPr lang="es-ES" dirty="0">
                <a:solidFill>
                  <a:srgbClr val="0070C0"/>
                </a:solidFill>
              </a:rPr>
              <a:t> </a:t>
            </a:r>
            <a:r>
              <a:rPr lang="es-ES" dirty="0" err="1">
                <a:solidFill>
                  <a:srgbClr val="0070C0"/>
                </a:solidFill>
              </a:rPr>
              <a:t>European</a:t>
            </a:r>
            <a:r>
              <a:rPr lang="es-ES" dirty="0">
                <a:solidFill>
                  <a:srgbClr val="0070C0"/>
                </a:solidFill>
              </a:rPr>
              <a:t> </a:t>
            </a:r>
            <a:r>
              <a:rPr lang="es-ES" dirty="0" err="1">
                <a:solidFill>
                  <a:srgbClr val="0070C0"/>
                </a:solidFill>
              </a:rPr>
              <a:t>countries</a:t>
            </a:r>
            <a:r>
              <a:rPr lang="es-ES" dirty="0">
                <a:solidFill>
                  <a:srgbClr val="0070C0"/>
                </a:solidFill>
              </a:rPr>
              <a:t> </a:t>
            </a:r>
            <a:r>
              <a:rPr lang="es-ES" dirty="0" err="1">
                <a:solidFill>
                  <a:srgbClr val="0070C0"/>
                </a:solidFill>
              </a:rPr>
              <a:t>associated</a:t>
            </a:r>
            <a:r>
              <a:rPr lang="es-ES" dirty="0">
                <a:solidFill>
                  <a:srgbClr val="0070C0"/>
                </a:solidFill>
              </a:rPr>
              <a:t> </a:t>
            </a:r>
            <a:r>
              <a:rPr lang="es-ES" dirty="0" err="1">
                <a:solidFill>
                  <a:srgbClr val="0070C0"/>
                </a:solidFill>
              </a:rPr>
              <a:t>with</a:t>
            </a:r>
            <a:r>
              <a:rPr lang="es-ES" dirty="0">
                <a:solidFill>
                  <a:srgbClr val="0070C0"/>
                </a:solidFill>
              </a:rPr>
              <a:t> CERN </a:t>
            </a:r>
            <a:r>
              <a:rPr lang="es-ES" dirty="0" err="1">
                <a:solidFill>
                  <a:srgbClr val="0070C0"/>
                </a:solidFill>
              </a:rPr>
              <a:t>to</a:t>
            </a:r>
            <a:r>
              <a:rPr lang="es-ES" dirty="0">
                <a:solidFill>
                  <a:srgbClr val="0070C0"/>
                </a:solidFill>
              </a:rPr>
              <a:t> </a:t>
            </a:r>
            <a:r>
              <a:rPr lang="es-ES" dirty="0" err="1">
                <a:solidFill>
                  <a:srgbClr val="0070C0"/>
                </a:solidFill>
              </a:rPr>
              <a:t>the</a:t>
            </a:r>
            <a:r>
              <a:rPr lang="es-ES" dirty="0">
                <a:solidFill>
                  <a:srgbClr val="0070C0"/>
                </a:solidFill>
              </a:rPr>
              <a:t> </a:t>
            </a:r>
            <a:r>
              <a:rPr lang="es-ES" dirty="0" err="1">
                <a:solidFill>
                  <a:srgbClr val="0070C0"/>
                </a:solidFill>
              </a:rPr>
              <a:t>European</a:t>
            </a:r>
            <a:r>
              <a:rPr lang="es-ES" dirty="0">
                <a:solidFill>
                  <a:srgbClr val="0070C0"/>
                </a:solidFill>
              </a:rPr>
              <a:t> </a:t>
            </a:r>
            <a:r>
              <a:rPr lang="es-ES" dirty="0" err="1">
                <a:solidFill>
                  <a:srgbClr val="0070C0"/>
                </a:solidFill>
              </a:rPr>
              <a:t>Strategy</a:t>
            </a:r>
            <a:r>
              <a:rPr lang="es-ES" dirty="0">
                <a:solidFill>
                  <a:srgbClr val="0070C0"/>
                </a:solidFill>
              </a:rPr>
              <a:t> </a:t>
            </a:r>
            <a:r>
              <a:rPr lang="es-ES" dirty="0" err="1">
                <a:solidFill>
                  <a:srgbClr val="0070C0"/>
                </a:solidFill>
              </a:rPr>
              <a:t>Group</a:t>
            </a:r>
            <a:r>
              <a:rPr lang="es-ES" dirty="0">
                <a:solidFill>
                  <a:srgbClr val="0070C0"/>
                </a:solidFill>
              </a:rPr>
              <a:t> (ESG) </a:t>
            </a:r>
            <a:r>
              <a:rPr lang="es-ES" dirty="0" err="1">
                <a:solidFill>
                  <a:srgbClr val="0070C0"/>
                </a:solidFill>
              </a:rPr>
              <a:t>by</a:t>
            </a:r>
            <a:r>
              <a:rPr lang="es-ES" dirty="0">
                <a:solidFill>
                  <a:srgbClr val="0070C0"/>
                </a:solidFill>
              </a:rPr>
              <a:t> 31 March 2025. Following </a:t>
            </a:r>
            <a:r>
              <a:rPr lang="es-ES" dirty="0" err="1">
                <a:solidFill>
                  <a:srgbClr val="0070C0"/>
                </a:solidFill>
              </a:rPr>
              <a:t>an</a:t>
            </a:r>
            <a:r>
              <a:rPr lang="es-ES" dirty="0">
                <a:solidFill>
                  <a:srgbClr val="0070C0"/>
                </a:solidFill>
              </a:rPr>
              <a:t> Open </a:t>
            </a:r>
            <a:r>
              <a:rPr lang="es-ES" dirty="0" err="1">
                <a:solidFill>
                  <a:srgbClr val="0070C0"/>
                </a:solidFill>
              </a:rPr>
              <a:t>Symposium</a:t>
            </a:r>
            <a:r>
              <a:rPr lang="es-ES" dirty="0">
                <a:solidFill>
                  <a:srgbClr val="0070C0"/>
                </a:solidFill>
              </a:rPr>
              <a:t> in </a:t>
            </a:r>
            <a:r>
              <a:rPr lang="es-ES" dirty="0" err="1">
                <a:solidFill>
                  <a:srgbClr val="0070C0"/>
                </a:solidFill>
              </a:rPr>
              <a:t>Venice</a:t>
            </a:r>
            <a:r>
              <a:rPr lang="es-ES" dirty="0">
                <a:solidFill>
                  <a:srgbClr val="0070C0"/>
                </a:solidFill>
              </a:rPr>
              <a:t> in June 2025, </a:t>
            </a:r>
            <a:r>
              <a:rPr lang="es-ES" dirty="0" err="1">
                <a:solidFill>
                  <a:srgbClr val="0070C0"/>
                </a:solidFill>
              </a:rPr>
              <a:t>all</a:t>
            </a:r>
            <a:r>
              <a:rPr lang="es-ES" dirty="0">
                <a:solidFill>
                  <a:srgbClr val="0070C0"/>
                </a:solidFill>
              </a:rPr>
              <a:t> inputs </a:t>
            </a:r>
            <a:r>
              <a:rPr lang="es-ES" dirty="0" err="1">
                <a:solidFill>
                  <a:srgbClr val="0070C0"/>
                </a:solidFill>
              </a:rPr>
              <a:t>will</a:t>
            </a:r>
            <a:r>
              <a:rPr lang="es-ES" dirty="0">
                <a:solidFill>
                  <a:srgbClr val="0070C0"/>
                </a:solidFill>
              </a:rPr>
              <a:t> be </a:t>
            </a:r>
            <a:r>
              <a:rPr lang="es-ES" dirty="0" err="1">
                <a:solidFill>
                  <a:srgbClr val="0070C0"/>
                </a:solidFill>
              </a:rPr>
              <a:t>discussed</a:t>
            </a:r>
            <a:r>
              <a:rPr lang="es-ES" dirty="0">
                <a:solidFill>
                  <a:srgbClr val="0070C0"/>
                </a:solidFill>
              </a:rPr>
              <a:t> and </a:t>
            </a:r>
            <a:r>
              <a:rPr lang="es-ES" dirty="0" err="1">
                <a:solidFill>
                  <a:srgbClr val="0070C0"/>
                </a:solidFill>
              </a:rPr>
              <a:t>the</a:t>
            </a:r>
            <a:r>
              <a:rPr lang="es-ES" dirty="0">
                <a:solidFill>
                  <a:srgbClr val="0070C0"/>
                </a:solidFill>
              </a:rPr>
              <a:t> </a:t>
            </a:r>
            <a:r>
              <a:rPr lang="es-ES" dirty="0" err="1">
                <a:solidFill>
                  <a:srgbClr val="0070C0"/>
                </a:solidFill>
              </a:rPr>
              <a:t>recommendations</a:t>
            </a:r>
            <a:r>
              <a:rPr lang="es-ES" dirty="0">
                <a:solidFill>
                  <a:srgbClr val="0070C0"/>
                </a:solidFill>
              </a:rPr>
              <a:t> </a:t>
            </a:r>
            <a:r>
              <a:rPr lang="es-ES" dirty="0" err="1">
                <a:solidFill>
                  <a:srgbClr val="0070C0"/>
                </a:solidFill>
              </a:rPr>
              <a:t>defined</a:t>
            </a:r>
            <a:r>
              <a:rPr lang="es-ES" dirty="0">
                <a:solidFill>
                  <a:srgbClr val="0070C0"/>
                </a:solidFill>
              </a:rPr>
              <a:t> </a:t>
            </a:r>
            <a:r>
              <a:rPr lang="es-ES" dirty="0" err="1">
                <a:solidFill>
                  <a:srgbClr val="0070C0"/>
                </a:solidFill>
              </a:rPr>
              <a:t>by</a:t>
            </a:r>
            <a:r>
              <a:rPr lang="es-ES" dirty="0">
                <a:solidFill>
                  <a:srgbClr val="0070C0"/>
                </a:solidFill>
              </a:rPr>
              <a:t> </a:t>
            </a:r>
            <a:r>
              <a:rPr lang="es-ES" dirty="0" err="1">
                <a:solidFill>
                  <a:srgbClr val="0070C0"/>
                </a:solidFill>
              </a:rPr>
              <a:t>all</a:t>
            </a:r>
            <a:r>
              <a:rPr lang="es-ES" dirty="0">
                <a:solidFill>
                  <a:srgbClr val="0070C0"/>
                </a:solidFill>
              </a:rPr>
              <a:t> </a:t>
            </a:r>
            <a:r>
              <a:rPr lang="es-ES" dirty="0" err="1">
                <a:solidFill>
                  <a:srgbClr val="0070C0"/>
                </a:solidFill>
              </a:rPr>
              <a:t>countries</a:t>
            </a:r>
            <a:r>
              <a:rPr lang="es-ES" dirty="0">
                <a:solidFill>
                  <a:srgbClr val="0070C0"/>
                </a:solidFill>
              </a:rPr>
              <a:t> </a:t>
            </a:r>
            <a:r>
              <a:rPr lang="es-ES" dirty="0" err="1">
                <a:solidFill>
                  <a:srgbClr val="0070C0"/>
                </a:solidFill>
              </a:rPr>
              <a:t>will</a:t>
            </a:r>
            <a:r>
              <a:rPr lang="es-ES" dirty="0">
                <a:solidFill>
                  <a:srgbClr val="0070C0"/>
                </a:solidFill>
              </a:rPr>
              <a:t> be </a:t>
            </a:r>
            <a:r>
              <a:rPr lang="es-ES" dirty="0" err="1">
                <a:solidFill>
                  <a:srgbClr val="0070C0"/>
                </a:solidFill>
              </a:rPr>
              <a:t>sent</a:t>
            </a:r>
            <a:r>
              <a:rPr lang="es-ES" dirty="0">
                <a:solidFill>
                  <a:srgbClr val="0070C0"/>
                </a:solidFill>
              </a:rPr>
              <a:t> </a:t>
            </a:r>
            <a:r>
              <a:rPr lang="es-ES" dirty="0" err="1">
                <a:solidFill>
                  <a:srgbClr val="0070C0"/>
                </a:solidFill>
              </a:rPr>
              <a:t>to</a:t>
            </a:r>
            <a:r>
              <a:rPr lang="es-ES" dirty="0">
                <a:solidFill>
                  <a:srgbClr val="0070C0"/>
                </a:solidFill>
              </a:rPr>
              <a:t> </a:t>
            </a:r>
            <a:r>
              <a:rPr lang="es-ES" dirty="0" err="1">
                <a:solidFill>
                  <a:srgbClr val="0070C0"/>
                </a:solidFill>
              </a:rPr>
              <a:t>the</a:t>
            </a:r>
            <a:r>
              <a:rPr lang="es-ES" dirty="0">
                <a:solidFill>
                  <a:srgbClr val="0070C0"/>
                </a:solidFill>
              </a:rPr>
              <a:t> CERN Council </a:t>
            </a:r>
            <a:r>
              <a:rPr lang="es-ES" dirty="0" err="1">
                <a:solidFill>
                  <a:srgbClr val="0070C0"/>
                </a:solidFill>
              </a:rPr>
              <a:t>via</a:t>
            </a:r>
            <a:r>
              <a:rPr lang="es-ES" dirty="0">
                <a:solidFill>
                  <a:srgbClr val="0070C0"/>
                </a:solidFill>
              </a:rPr>
              <a:t> </a:t>
            </a:r>
            <a:r>
              <a:rPr lang="es-ES" dirty="0" err="1">
                <a:solidFill>
                  <a:srgbClr val="0070C0"/>
                </a:solidFill>
              </a:rPr>
              <a:t>the</a:t>
            </a:r>
            <a:r>
              <a:rPr lang="es-ES" dirty="0">
                <a:solidFill>
                  <a:srgbClr val="0070C0"/>
                </a:solidFill>
              </a:rPr>
              <a:t> ESG.</a:t>
            </a:r>
            <a:endParaRPr lang="es-ES" dirty="0">
              <a:solidFill>
                <a:srgbClr val="0070C0"/>
              </a:solidFill>
              <a:effectLst/>
            </a:endParaRPr>
          </a:p>
          <a:p>
            <a:pPr algn="l"/>
            <a:br>
              <a:rPr lang="es-ES" b="0" i="0" dirty="0">
                <a:solidFill>
                  <a:srgbClr val="1F1F1F"/>
                </a:solidFill>
                <a:effectLst/>
                <a:latin typeface="Arial" panose="020B0604020202020204" pitchFamily="34" charset="0"/>
              </a:rPr>
            </a:br>
            <a:endParaRPr lang="es-ES" b="0" i="0" dirty="0">
              <a:solidFill>
                <a:srgbClr val="1F1F1F"/>
              </a:solidFill>
              <a:effectLst/>
              <a:latin typeface="Arial" panose="020B0604020202020204" pitchFamily="34" charset="0"/>
            </a:endParaRPr>
          </a:p>
          <a:p>
            <a:pPr marL="285750" indent="-285750">
              <a:buFont typeface="Arial" panose="020B0604020202020204" pitchFamily="34" charset="0"/>
              <a:buChar char="•"/>
            </a:pPr>
            <a:endParaRPr lang="es-ES" dirty="0"/>
          </a:p>
        </p:txBody>
      </p:sp>
    </p:spTree>
    <p:extLst>
      <p:ext uri="{BB962C8B-B14F-4D97-AF65-F5344CB8AC3E}">
        <p14:creationId xmlns:p14="http://schemas.microsoft.com/office/powerpoint/2010/main" val="1774006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0"/>
            <a:ext cx="12192000" cy="1177047"/>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0" cap="none" spc="0" normalizeH="0" baseline="0" noProof="0">
                <a:ln>
                  <a:noFill/>
                </a:ln>
                <a:solidFill>
                  <a:srgbClr val="FFFF00"/>
                </a:solidFill>
                <a:effectLst/>
                <a:uLnTx/>
                <a:uFillTx/>
                <a:latin typeface="Arial"/>
                <a:ea typeface="+mj-ea"/>
                <a:cs typeface="+mj-cs"/>
              </a:rPr>
              <a:t>European Strategy for Particle Physics Update 2020 </a:t>
            </a:r>
            <a:r>
              <a:rPr kumimoji="0" lang="en-GB" sz="3200" b="0" i="0" u="none" strike="noStrike" kern="1200" cap="none" spc="0" normalizeH="0" baseline="0" noProof="0">
                <a:ln>
                  <a:noFill/>
                </a:ln>
                <a:solidFill>
                  <a:srgbClr val="FFFF00"/>
                </a:solidFill>
                <a:effectLst/>
                <a:uLnTx/>
                <a:uFillTx/>
                <a:latin typeface="Arial"/>
                <a:ea typeface="+mj-ea"/>
                <a:cs typeface="+mj-cs"/>
              </a:rPr>
              <a:t>“High-priority future initiatives</a:t>
            </a:r>
            <a:r>
              <a:rPr kumimoji="0" lang="en-GB" sz="3200" b="1" i="0" u="none" strike="noStrike" kern="1200" cap="none" spc="0" normalizeH="0" baseline="0" noProof="0">
                <a:ln>
                  <a:noFill/>
                </a:ln>
                <a:solidFill>
                  <a:srgbClr val="FFFF00"/>
                </a:solidFill>
                <a:effectLst/>
                <a:uLnTx/>
                <a:uFillTx/>
                <a:latin typeface="Arial"/>
                <a:ea typeface="+mj-ea"/>
                <a:cs typeface="+mj-cs"/>
              </a:rPr>
              <a:t>”</a:t>
            </a:r>
            <a:endParaRPr kumimoji="0" lang="en-US" sz="3200" b="1" i="0" u="none" strike="noStrike" kern="0" cap="none" spc="0" normalizeH="0" baseline="0" noProof="0">
              <a:ln>
                <a:noFill/>
              </a:ln>
              <a:solidFill>
                <a:srgbClr val="FFFF00"/>
              </a:solidFill>
              <a:effectLst/>
              <a:uLnTx/>
              <a:uFillTx/>
              <a:latin typeface="Arial"/>
              <a:ea typeface="+mj-ea"/>
              <a:cs typeface="+mj-cs"/>
            </a:endParaRPr>
          </a:p>
        </p:txBody>
      </p:sp>
      <p:sp>
        <p:nvSpPr>
          <p:cNvPr id="4" name="Content Placeholder 4">
            <a:extLst>
              <a:ext uri="{FF2B5EF4-FFF2-40B4-BE49-F238E27FC236}">
                <a16:creationId xmlns:a16="http://schemas.microsoft.com/office/drawing/2014/main" id="{A36AE54F-A810-C84A-834F-460747F4CE72}"/>
              </a:ext>
            </a:extLst>
          </p:cNvPr>
          <p:cNvSpPr txBox="1">
            <a:spLocks/>
          </p:cNvSpPr>
          <p:nvPr/>
        </p:nvSpPr>
        <p:spPr>
          <a:xfrm>
            <a:off x="-84514" y="559937"/>
            <a:ext cx="11898054" cy="4812456"/>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540000" marR="0" lvl="3" indent="0" algn="l" defTabSz="914400" rtl="0" eaLnBrk="1" fontAlgn="auto" latinLnBrk="0" hangingPunct="1">
              <a:lnSpc>
                <a:spcPct val="100000"/>
              </a:lnSpc>
              <a:spcBef>
                <a:spcPct val="20000"/>
              </a:spcBef>
              <a:spcAft>
                <a:spcPts val="0"/>
              </a:spcAft>
              <a:buClr>
                <a:srgbClr val="969696"/>
              </a:buClr>
              <a:buSzPct val="90000"/>
              <a:buFont typeface="Arial"/>
              <a:buNone/>
              <a:tabLst/>
              <a:defRPr/>
            </a:pPr>
            <a:endParaRPr kumimoji="0" lang="en-GB" sz="2800" b="0" i="0" u="none" strike="noStrike" kern="1200" cap="none" spc="0" normalizeH="0" baseline="0" noProof="0">
              <a:ln>
                <a:noFill/>
              </a:ln>
              <a:solidFill>
                <a:srgbClr val="0C377B"/>
              </a:solidFill>
              <a:effectLst/>
              <a:uLnTx/>
              <a:uFillTx/>
              <a:latin typeface="Arial"/>
              <a:ea typeface="+mn-ea"/>
              <a:cs typeface="+mn-cs"/>
            </a:endParaRPr>
          </a:p>
          <a:p>
            <a:pPr marL="540000" marR="0" lvl="3" indent="0" algn="l" defTabSz="914400" rtl="0" eaLnBrk="1" fontAlgn="auto" latinLnBrk="0" hangingPunct="1">
              <a:lnSpc>
                <a:spcPct val="100000"/>
              </a:lnSpc>
              <a:spcBef>
                <a:spcPts val="400"/>
              </a:spcBef>
              <a:spcAft>
                <a:spcPts val="0"/>
              </a:spcAft>
              <a:buClr>
                <a:srgbClr val="969696"/>
              </a:buClr>
              <a:buSzPct val="90000"/>
              <a:buFont typeface="Arial"/>
              <a:buNone/>
              <a:tabLst/>
              <a:defRPr/>
            </a:pPr>
            <a:endParaRPr kumimoji="0" lang="en-GB" sz="800" b="0" i="0" u="none" strike="noStrike" kern="1200" cap="none" spc="0" normalizeH="0" baseline="0" noProof="0">
              <a:ln>
                <a:noFill/>
              </a:ln>
              <a:solidFill>
                <a:srgbClr val="0C377B"/>
              </a:solidFill>
              <a:effectLst/>
              <a:uLnTx/>
              <a:uFillTx/>
              <a:latin typeface="Arial"/>
              <a:ea typeface="+mn-ea"/>
              <a:cs typeface="+mn-cs"/>
            </a:endParaRPr>
          </a:p>
          <a:p>
            <a:pPr marL="882900" marR="0" lvl="3" indent="-342900" algn="l" defTabSz="914400" rtl="0" eaLnBrk="1" fontAlgn="auto" latinLnBrk="0" hangingPunct="1">
              <a:lnSpc>
                <a:spcPct val="100000"/>
              </a:lnSpc>
              <a:spcBef>
                <a:spcPts val="400"/>
              </a:spcBef>
              <a:spcAft>
                <a:spcPts val="0"/>
              </a:spcAft>
              <a:buClr>
                <a:srgbClr val="969696"/>
              </a:buClr>
              <a:buSzPct val="90000"/>
              <a:buFont typeface="Arial"/>
              <a:buChar char="•"/>
              <a:tabLst/>
              <a:defRPr/>
            </a:pPr>
            <a:r>
              <a:rPr kumimoji="0" lang="en-GB" sz="2400" b="0" i="0" u="none" strike="noStrike" kern="1200" cap="none" spc="0" normalizeH="0" baseline="0" noProof="0">
                <a:ln>
                  <a:noFill/>
                </a:ln>
                <a:solidFill>
                  <a:srgbClr val="0C377B"/>
                </a:solidFill>
                <a:effectLst/>
                <a:uLnTx/>
                <a:uFillTx/>
                <a:latin typeface="Arial"/>
                <a:ea typeface="+mn-ea"/>
                <a:cs typeface="+mn-cs"/>
              </a:rPr>
              <a:t>An </a:t>
            </a:r>
            <a:r>
              <a:rPr kumimoji="0" lang="en-GB" sz="2400" b="1" i="0" u="none" strike="noStrike" kern="1200" cap="none" spc="0" normalizeH="0" baseline="0" noProof="0">
                <a:ln>
                  <a:noFill/>
                </a:ln>
                <a:solidFill>
                  <a:srgbClr val="FF0000"/>
                </a:solidFill>
                <a:effectLst/>
                <a:uLnTx/>
                <a:uFillTx/>
                <a:latin typeface="Arial"/>
                <a:ea typeface="+mn-ea"/>
                <a:cs typeface="+mn-cs"/>
              </a:rPr>
              <a:t>electron-positron Higgs factory is the highest-priority next collider</a:t>
            </a:r>
            <a:r>
              <a:rPr kumimoji="0" lang="en-GB" sz="2400" b="0" i="0" u="none" strike="noStrike" kern="1200" cap="none" spc="0" normalizeH="0" baseline="0" noProof="0">
                <a:ln>
                  <a:noFill/>
                </a:ln>
                <a:solidFill>
                  <a:srgbClr val="0C377B"/>
                </a:solidFill>
                <a:effectLst/>
                <a:uLnTx/>
                <a:uFillTx/>
                <a:latin typeface="Arial"/>
                <a:ea typeface="+mn-ea"/>
                <a:cs typeface="+mn-cs"/>
              </a:rPr>
              <a:t>.     For the longer term, the European particle physics community has the ambition to operate a </a:t>
            </a:r>
            <a:r>
              <a:rPr kumimoji="0" lang="en-GB" sz="2400" b="1" i="0" u="none" strike="noStrike" kern="1200" cap="none" spc="0" normalizeH="0" baseline="0" noProof="0">
                <a:ln>
                  <a:noFill/>
                </a:ln>
                <a:solidFill>
                  <a:srgbClr val="FF0000"/>
                </a:solidFill>
                <a:effectLst/>
                <a:uLnTx/>
                <a:uFillTx/>
                <a:latin typeface="Arial"/>
                <a:ea typeface="+mn-ea"/>
                <a:cs typeface="+mn-cs"/>
              </a:rPr>
              <a:t>proton-proton collider at the highest achievable energy</a:t>
            </a:r>
            <a:r>
              <a:rPr kumimoji="0" lang="en-GB" sz="2400" b="0" i="0" u="none" strike="noStrike" kern="1200" cap="none" spc="0" normalizeH="0" baseline="0" noProof="0">
                <a:ln>
                  <a:noFill/>
                </a:ln>
                <a:solidFill>
                  <a:srgbClr val="0C377B"/>
                </a:solidFill>
                <a:effectLst/>
                <a:uLnTx/>
                <a:uFillTx/>
                <a:latin typeface="Arial"/>
                <a:ea typeface="+mn-ea"/>
                <a:cs typeface="+mn-cs"/>
              </a:rPr>
              <a:t>. </a:t>
            </a:r>
          </a:p>
          <a:p>
            <a:pPr marL="540000" marR="0" lvl="3" indent="0" algn="l" defTabSz="914400" rtl="0" eaLnBrk="1" fontAlgn="auto" latinLnBrk="0" hangingPunct="1">
              <a:lnSpc>
                <a:spcPct val="100000"/>
              </a:lnSpc>
              <a:spcBef>
                <a:spcPts val="600"/>
              </a:spcBef>
              <a:spcAft>
                <a:spcPts val="0"/>
              </a:spcAft>
              <a:buClr>
                <a:srgbClr val="969696"/>
              </a:buClr>
              <a:buSzPct val="90000"/>
              <a:buFont typeface="Arial"/>
              <a:buNone/>
              <a:tabLst/>
              <a:defRPr/>
            </a:pPr>
            <a:r>
              <a:rPr kumimoji="0" lang="en-GB" sz="800" b="0" i="0" u="none" strike="noStrike" kern="1200" cap="none" spc="0" normalizeH="0" baseline="0" noProof="0">
                <a:ln>
                  <a:noFill/>
                </a:ln>
                <a:solidFill>
                  <a:srgbClr val="0C377B"/>
                </a:solidFill>
                <a:effectLst/>
                <a:uLnTx/>
                <a:uFillTx/>
                <a:latin typeface="Arial"/>
                <a:ea typeface="+mn-ea"/>
                <a:cs typeface="+mn-cs"/>
              </a:rPr>
              <a:t>  </a:t>
            </a:r>
          </a:p>
          <a:p>
            <a:pPr marL="882900" marR="0" lvl="3" indent="-342900" algn="l" defTabSz="914400" rtl="0" eaLnBrk="1" fontAlgn="auto" latinLnBrk="0" hangingPunct="1">
              <a:lnSpc>
                <a:spcPct val="100000"/>
              </a:lnSpc>
              <a:spcBef>
                <a:spcPts val="600"/>
              </a:spcBef>
              <a:spcAft>
                <a:spcPts val="0"/>
              </a:spcAft>
              <a:buClr>
                <a:srgbClr val="969696"/>
              </a:buClr>
              <a:buSzPct val="90000"/>
              <a:buFont typeface="Arial"/>
              <a:buChar char="•"/>
              <a:tabLst/>
              <a:defRPr/>
            </a:pPr>
            <a:r>
              <a:rPr kumimoji="0" lang="en-GB" sz="2400" b="0" i="0" u="none" strike="noStrike" kern="1200" cap="none" spc="0" normalizeH="0" baseline="0" noProof="0">
                <a:ln>
                  <a:noFill/>
                </a:ln>
                <a:solidFill>
                  <a:srgbClr val="0C377B"/>
                </a:solidFill>
                <a:effectLst/>
                <a:uLnTx/>
                <a:uFillTx/>
                <a:latin typeface="Arial"/>
                <a:ea typeface="+mn-ea"/>
                <a:cs typeface="+mn-cs"/>
              </a:rPr>
              <a:t>“Europe, together with its international partners, should investigate the </a:t>
            </a:r>
            <a:r>
              <a:rPr kumimoji="0" lang="en-GB" sz="2400" b="1" i="0" u="none" strike="noStrike" kern="1200" cap="none" spc="0" normalizeH="0" baseline="0" noProof="0">
                <a:ln>
                  <a:noFill/>
                </a:ln>
                <a:solidFill>
                  <a:srgbClr val="3333FF"/>
                </a:solidFill>
                <a:effectLst/>
                <a:uLnTx/>
                <a:uFillTx/>
                <a:latin typeface="Arial"/>
                <a:ea typeface="+mn-ea"/>
                <a:cs typeface="+mn-cs"/>
              </a:rPr>
              <a:t>technical and financial feasibility of a future hadron collider at CERN with a centre-of-mass energy of at least 100 </a:t>
            </a:r>
            <a:r>
              <a:rPr kumimoji="0" lang="en-GB" sz="2400" b="1" i="0" u="none" strike="noStrike" kern="1200" cap="none" spc="0" normalizeH="0" baseline="0" noProof="0" err="1">
                <a:ln>
                  <a:noFill/>
                </a:ln>
                <a:solidFill>
                  <a:srgbClr val="3333FF"/>
                </a:solidFill>
                <a:effectLst/>
                <a:uLnTx/>
                <a:uFillTx/>
                <a:latin typeface="Arial"/>
                <a:ea typeface="+mn-ea"/>
                <a:cs typeface="+mn-cs"/>
              </a:rPr>
              <a:t>TeV</a:t>
            </a:r>
            <a:r>
              <a:rPr kumimoji="0" lang="en-GB" sz="2400" b="1" i="0" u="none" strike="noStrike" kern="1200" cap="none" spc="0" normalizeH="0" baseline="0" noProof="0">
                <a:ln>
                  <a:noFill/>
                </a:ln>
                <a:solidFill>
                  <a:srgbClr val="0C377B"/>
                </a:solidFill>
                <a:effectLst/>
                <a:uLnTx/>
                <a:uFillTx/>
                <a:latin typeface="Arial"/>
                <a:ea typeface="+mn-ea"/>
                <a:cs typeface="+mn-cs"/>
              </a:rPr>
              <a:t> </a:t>
            </a:r>
            <a:r>
              <a:rPr kumimoji="0" lang="en-GB" sz="2400" b="0" i="0" u="none" strike="noStrike" kern="1200" cap="none" spc="0" normalizeH="0" baseline="0" noProof="0">
                <a:ln>
                  <a:noFill/>
                </a:ln>
                <a:solidFill>
                  <a:srgbClr val="0C377B"/>
                </a:solidFill>
                <a:effectLst/>
                <a:uLnTx/>
                <a:uFillTx/>
                <a:latin typeface="Arial"/>
                <a:ea typeface="+mn-ea"/>
                <a:cs typeface="+mn-cs"/>
              </a:rPr>
              <a:t>and with an</a:t>
            </a:r>
            <a:r>
              <a:rPr kumimoji="0" lang="en-GB" sz="2400" b="1" i="0" u="none" strike="noStrike" kern="1200" cap="none" spc="0" normalizeH="0" baseline="0" noProof="0">
                <a:ln>
                  <a:noFill/>
                </a:ln>
                <a:solidFill>
                  <a:srgbClr val="0C377B"/>
                </a:solidFill>
                <a:effectLst/>
                <a:uLnTx/>
                <a:uFillTx/>
                <a:latin typeface="Arial"/>
                <a:ea typeface="+mn-ea"/>
                <a:cs typeface="+mn-cs"/>
              </a:rPr>
              <a:t> </a:t>
            </a:r>
            <a:r>
              <a:rPr kumimoji="0" lang="en-GB" sz="2400" b="1" i="0" u="none" strike="noStrike" kern="1200" cap="none" spc="0" normalizeH="0" baseline="0" noProof="0">
                <a:ln>
                  <a:noFill/>
                </a:ln>
                <a:solidFill>
                  <a:srgbClr val="3333FF"/>
                </a:solidFill>
                <a:effectLst/>
                <a:uLnTx/>
                <a:uFillTx/>
                <a:latin typeface="Arial"/>
                <a:ea typeface="+mn-ea"/>
                <a:cs typeface="+mn-cs"/>
              </a:rPr>
              <a:t>electron-positron Higgs and electroweak factory as a possible first stage</a:t>
            </a:r>
            <a:r>
              <a:rPr kumimoji="0" lang="en-GB" sz="2400" b="0" i="0" u="none" strike="noStrike" kern="1200" cap="none" spc="0" normalizeH="0" baseline="0" noProof="0">
                <a:ln>
                  <a:noFill/>
                </a:ln>
                <a:solidFill>
                  <a:srgbClr val="0C377B"/>
                </a:solidFill>
                <a:effectLst/>
                <a:uLnTx/>
                <a:uFillTx/>
                <a:latin typeface="Arial"/>
                <a:ea typeface="+mn-ea"/>
                <a:cs typeface="+mn-cs"/>
              </a:rPr>
              <a:t>. </a:t>
            </a:r>
          </a:p>
          <a:p>
            <a:pPr marL="882900" marR="0" lvl="3" indent="-342900" algn="l" defTabSz="914400" rtl="0" eaLnBrk="1" fontAlgn="auto" latinLnBrk="0" hangingPunct="1">
              <a:lnSpc>
                <a:spcPct val="100000"/>
              </a:lnSpc>
              <a:spcBef>
                <a:spcPts val="600"/>
              </a:spcBef>
              <a:spcAft>
                <a:spcPts val="0"/>
              </a:spcAft>
              <a:buClr>
                <a:srgbClr val="969696"/>
              </a:buClr>
              <a:buSzPct val="90000"/>
              <a:buFont typeface="Arial"/>
              <a:buChar char="•"/>
              <a:tabLst/>
              <a:defRPr/>
            </a:pPr>
            <a:r>
              <a:rPr kumimoji="0" lang="en-GB" sz="2400" b="0" i="0" u="none" strike="noStrike" kern="1200" cap="none" spc="0" normalizeH="0" baseline="0" noProof="0">
                <a:ln>
                  <a:noFill/>
                </a:ln>
                <a:solidFill>
                  <a:srgbClr val="0C377B"/>
                </a:solidFill>
                <a:effectLst/>
                <a:uLnTx/>
                <a:uFillTx/>
                <a:latin typeface="Arial"/>
                <a:ea typeface="+mn-ea"/>
                <a:cs typeface="+mn-cs"/>
              </a:rPr>
              <a:t>Such a </a:t>
            </a:r>
            <a:r>
              <a:rPr kumimoji="0" lang="en-GB" sz="2400" b="1" i="0" u="none" strike="noStrike" kern="1200" cap="none" spc="0" normalizeH="0" baseline="0" noProof="0">
                <a:ln>
                  <a:noFill/>
                </a:ln>
                <a:solidFill>
                  <a:srgbClr val="FF0000"/>
                </a:solidFill>
                <a:effectLst/>
                <a:uLnTx/>
                <a:uFillTx/>
                <a:latin typeface="Arial"/>
                <a:ea typeface="+mn-ea"/>
                <a:cs typeface="+mn-cs"/>
              </a:rPr>
              <a:t>feasibility study of the colliders and related infrastructure </a:t>
            </a:r>
            <a:r>
              <a:rPr kumimoji="0" lang="en-GB" sz="2400" b="0" i="0" u="none" strike="noStrike" kern="1200" cap="none" spc="0" normalizeH="0" baseline="0" noProof="0">
                <a:ln>
                  <a:noFill/>
                </a:ln>
                <a:solidFill>
                  <a:srgbClr val="0C377B"/>
                </a:solidFill>
                <a:effectLst/>
                <a:uLnTx/>
                <a:uFillTx/>
                <a:latin typeface="Arial"/>
                <a:ea typeface="+mn-ea"/>
                <a:cs typeface="+mn-cs"/>
              </a:rPr>
              <a:t>should be established as a global endeavour and be </a:t>
            </a:r>
            <a:r>
              <a:rPr kumimoji="0" lang="en-GB" sz="2400" b="1" i="0" u="none" strike="noStrike" kern="1200" cap="none" spc="0" normalizeH="0" baseline="0" noProof="0">
                <a:ln>
                  <a:noFill/>
                </a:ln>
                <a:solidFill>
                  <a:srgbClr val="3333FF"/>
                </a:solidFill>
                <a:effectLst/>
                <a:uLnTx/>
                <a:uFillTx/>
                <a:latin typeface="Arial"/>
                <a:ea typeface="+mn-ea"/>
                <a:cs typeface="+mn-cs"/>
              </a:rPr>
              <a:t>completed on the timescale of the next Strategy update</a:t>
            </a:r>
            <a:r>
              <a:rPr kumimoji="0" lang="en-GB" sz="2400" b="0" i="0" u="none" strike="noStrike" kern="1200" cap="none" spc="0" normalizeH="0" baseline="0" noProof="0">
                <a:ln>
                  <a:noFill/>
                </a:ln>
                <a:solidFill>
                  <a:srgbClr val="3333FF"/>
                </a:solidFill>
                <a:effectLst/>
                <a:uLnTx/>
                <a:uFillTx/>
                <a:latin typeface="Arial"/>
                <a:ea typeface="+mn-ea"/>
                <a:cs typeface="+mn-cs"/>
              </a:rPr>
              <a:t>.</a:t>
            </a:r>
            <a:r>
              <a:rPr kumimoji="0" lang="en-GB" sz="2400" b="1" i="0" u="none" strike="noStrike" kern="1200" cap="none" spc="0" normalizeH="0" baseline="0" noProof="0">
                <a:ln>
                  <a:noFill/>
                </a:ln>
                <a:solidFill>
                  <a:srgbClr val="3030A4"/>
                </a:solidFill>
                <a:effectLst/>
                <a:uLnTx/>
                <a:uFillTx/>
                <a:latin typeface="Arial"/>
                <a:ea typeface="+mn-ea"/>
                <a:cs typeface="+mn-cs"/>
              </a:rPr>
              <a:t>.”</a:t>
            </a:r>
          </a:p>
        </p:txBody>
      </p:sp>
      <p:sp>
        <p:nvSpPr>
          <p:cNvPr id="2" name="TextBox 1">
            <a:extLst>
              <a:ext uri="{FF2B5EF4-FFF2-40B4-BE49-F238E27FC236}">
                <a16:creationId xmlns:a16="http://schemas.microsoft.com/office/drawing/2014/main" id="{C4F6700D-36AD-4521-BE97-E52F572C1413}"/>
              </a:ext>
            </a:extLst>
          </p:cNvPr>
          <p:cNvSpPr txBox="1"/>
          <p:nvPr/>
        </p:nvSpPr>
        <p:spPr>
          <a:xfrm>
            <a:off x="447040" y="5481718"/>
            <a:ext cx="11150809" cy="523220"/>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CC"/>
                </a:solidFill>
                <a:effectLst/>
                <a:uLnTx/>
                <a:uFillTx/>
                <a:latin typeface="Calibri" panose="020F0502020204030204" pitchFamily="34" charset="0"/>
                <a:ea typeface="+mn-ea"/>
                <a:cs typeface="Calibri" panose="020F0502020204030204" pitchFamily="34" charset="0"/>
              </a:rPr>
              <a:t>→ l</a:t>
            </a:r>
            <a:r>
              <a:rPr kumimoji="0" lang="en-US" sz="2800" b="0" i="0" u="none" strike="noStrike" kern="1200" cap="none" spc="0" normalizeH="0" baseline="0" noProof="0">
                <a:ln>
                  <a:noFill/>
                </a:ln>
                <a:solidFill>
                  <a:srgbClr val="0000CC"/>
                </a:solidFill>
                <a:effectLst/>
                <a:uLnTx/>
                <a:uFillTx/>
                <a:latin typeface="Arial"/>
                <a:ea typeface="+mn-ea"/>
                <a:cs typeface="+mn-cs"/>
              </a:rPr>
              <a:t>aunch of Future Circular Collider Feasibility Study in summer 2021</a:t>
            </a:r>
            <a:endParaRPr kumimoji="0" lang="en-GB" sz="2800" b="0" i="0" u="none" strike="noStrike" kern="1200" cap="none" spc="0" normalizeH="0" baseline="0" noProof="0">
              <a:ln>
                <a:noFill/>
              </a:ln>
              <a:solidFill>
                <a:srgbClr val="0000CC"/>
              </a:solidFill>
              <a:effectLst/>
              <a:uLnTx/>
              <a:uFillTx/>
              <a:latin typeface="Arial"/>
              <a:ea typeface="+mn-ea"/>
              <a:cs typeface="+mn-cs"/>
            </a:endParaRPr>
          </a:p>
        </p:txBody>
      </p:sp>
      <p:sp>
        <p:nvSpPr>
          <p:cNvPr id="5" name="Marcador de pie de página 3">
            <a:extLst>
              <a:ext uri="{FF2B5EF4-FFF2-40B4-BE49-F238E27FC236}">
                <a16:creationId xmlns:a16="http://schemas.microsoft.com/office/drawing/2014/main" id="{58C896BB-74FF-E740-B91C-9680A7C52022}"/>
              </a:ext>
            </a:extLst>
          </p:cNvPr>
          <p:cNvSpPr txBox="1">
            <a:spLocks/>
          </p:cNvSpPr>
          <p:nvPr/>
        </p:nvSpPr>
        <p:spPr>
          <a:xfrm>
            <a:off x="4038600" y="6356350"/>
            <a:ext cx="4114800"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Celso Martínez Rivero. IFCA (CSIC-UC)</a:t>
            </a:r>
          </a:p>
        </p:txBody>
      </p:sp>
    </p:spTree>
    <p:extLst>
      <p:ext uri="{BB962C8B-B14F-4D97-AF65-F5344CB8AC3E}">
        <p14:creationId xmlns:p14="http://schemas.microsoft.com/office/powerpoint/2010/main" val="13152388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A73DF6-3828-4943-B3CE-95D1DA6203D1}"/>
              </a:ext>
            </a:extLst>
          </p:cNvPr>
          <p:cNvSpPr txBox="1"/>
          <p:nvPr/>
        </p:nvSpPr>
        <p:spPr>
          <a:xfrm>
            <a:off x="108066" y="612844"/>
            <a:ext cx="12056726" cy="50475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q"/>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demonstration of the </a:t>
            </a:r>
            <a:r>
              <a:rPr kumimoji="0" lang="en-US" sz="1800" b="0" i="0" u="none" strike="noStrike" kern="1200" cap="none" spc="0" normalizeH="0" baseline="0" noProof="0" dirty="0">
                <a:ln>
                  <a:noFill/>
                </a:ln>
                <a:solidFill>
                  <a:srgbClr val="0432FF"/>
                </a:solidFill>
                <a:effectLst/>
                <a:uLnTx/>
                <a:uFillTx/>
                <a:latin typeface="Calibri" panose="020F0502020204030204"/>
                <a:ea typeface="+mn-ea"/>
                <a:cs typeface="+mn-cs"/>
              </a:rPr>
              <a:t>geological, technical, environmental and administrative feasibility of the tunnel and surface areas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optimisation of </a:t>
            </a: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placement and layout of the ring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and related infrastructure;</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q"/>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pursuit, </a:t>
            </a: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together with the Host States, of the preparatory administrative processes required for a potential project approval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 identify and remove any showstopper; </a:t>
            </a:r>
          </a:p>
          <a:p>
            <a:pPr marL="285750" marR="0" lvl="0" indent="-285750" algn="l" defTabSz="914400" rtl="0" eaLnBrk="1" fontAlgn="auto" latinLnBrk="0" hangingPunct="1">
              <a:lnSpc>
                <a:spcPct val="100000"/>
              </a:lnSpc>
              <a:spcBef>
                <a:spcPts val="0"/>
              </a:spcBef>
              <a:spcAft>
                <a:spcPts val="1200"/>
              </a:spcAft>
              <a:buClr>
                <a:prstClr val="black"/>
              </a:buClr>
              <a:buSzTx/>
              <a:buFont typeface="Wingdings" pitchFamily="2" charset="2"/>
              <a:buChar char="q"/>
              <a:tabLst/>
              <a:defRPr/>
            </a:pP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optimisation of the design of the colliders and their injector chains, supported by R&amp;D to develop the needed key technologies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q"/>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elaboration of a </a:t>
            </a: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sustainable operational model for the colliders and experiments in terms of human and financial resource needs,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as well as </a:t>
            </a:r>
            <a:r>
              <a:rPr kumimoji="0" lang="en-US" sz="1800" b="0" i="0" u="none" strike="noStrike" kern="1200" cap="none" spc="0" normalizeH="0" baseline="0" noProof="0" dirty="0">
                <a:ln>
                  <a:noFill/>
                </a:ln>
                <a:solidFill>
                  <a:srgbClr val="0432FF"/>
                </a:solidFill>
                <a:effectLst/>
                <a:uLnTx/>
                <a:uFillTx/>
                <a:latin typeface="Calibri" panose="020F0502020204030204"/>
                <a:ea typeface="+mn-ea"/>
                <a:cs typeface="+mn-cs"/>
              </a:rPr>
              <a:t>environmental aspects and energy efficiency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q"/>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development of a </a:t>
            </a: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consolidated cost estimate,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as well as the</a:t>
            </a: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 funding and organisational models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needed to enable the project’s technical design completion, implementation and operation;</a:t>
            </a:r>
          </a:p>
          <a:p>
            <a:pPr marL="285750" marR="0" lvl="0" indent="-285750" algn="l" defTabSz="914400" rtl="0" eaLnBrk="1" fontAlgn="auto" latinLnBrk="0" hangingPunct="1">
              <a:lnSpc>
                <a:spcPct val="100000"/>
              </a:lnSpc>
              <a:spcBef>
                <a:spcPts val="0"/>
              </a:spcBef>
              <a:spcAft>
                <a:spcPts val="1200"/>
              </a:spcAft>
              <a:buClr>
                <a:prstClr val="black"/>
              </a:buClr>
              <a:buSzTx/>
              <a:buFont typeface="Wingdings" pitchFamily="2" charset="2"/>
              <a:buChar char="q"/>
              <a:tabLst/>
              <a:defRPr/>
            </a:pP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identification of substantial resources from outside CERN’s budget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for the implementation of the first stage of a possible future project (tunnel and FCC-</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ee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1200"/>
              </a:spcAft>
              <a:buClr>
                <a:prstClr val="black"/>
              </a:buClr>
              <a:buSzTx/>
              <a:buFont typeface="Wingdings" pitchFamily="2" charset="2"/>
              <a:buChar char="q"/>
              <a:tabLst/>
              <a:defRPr/>
            </a:pPr>
            <a:r>
              <a:rPr kumimoji="0" lang="en-GB" sz="1800" b="0" i="0" u="none" strike="noStrike" kern="1200" cap="none" spc="0" normalizeH="0" baseline="0" noProof="0" dirty="0">
                <a:ln>
                  <a:noFill/>
                </a:ln>
                <a:solidFill>
                  <a:srgbClr val="0432FF"/>
                </a:solidFill>
                <a:effectLst/>
                <a:uLnTx/>
                <a:uFillTx/>
                <a:latin typeface="Calibri" panose="020F0502020204030204"/>
                <a:ea typeface="+mn-ea"/>
                <a:cs typeface="+mn-cs"/>
              </a:rPr>
              <a:t>consolidation of the physics case and detector concepts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for both colliders.</a:t>
            </a: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A40E1BE9-F121-4013-B74E-7FB8938F1983}"/>
              </a:ext>
            </a:extLst>
          </p:cNvPr>
          <p:cNvSpPr txBox="1">
            <a:spLocks/>
          </p:cNvSpPr>
          <p:nvPr/>
        </p:nvSpPr>
        <p:spPr>
          <a:xfrm>
            <a:off x="15280" y="-39035"/>
            <a:ext cx="12192000" cy="770698"/>
          </a:xfrm>
          <a:prstGeom prst="rect">
            <a:avLst/>
          </a:prstGeom>
          <a:solidFill>
            <a:srgbClr val="0C377B"/>
          </a:solidFill>
        </p:spPr>
        <p:txBody>
          <a:bodyPr tIns="0" bIns="0" anchor="ctr" anchorCtr="0">
            <a:noAutofit/>
          </a:bodyPr>
          <a:lstStyle>
            <a:defPPr>
              <a:defRPr lang="en-US"/>
            </a:defPPr>
            <a:lvl1pPr marR="0" lvl="0" indent="0" algn="ctr" defTabSz="457200" fontAlgn="auto">
              <a:lnSpc>
                <a:spcPct val="100000"/>
              </a:lnSpc>
              <a:spcBef>
                <a:spcPct val="0"/>
              </a:spcBef>
              <a:spcAft>
                <a:spcPts val="0"/>
              </a:spcAft>
              <a:buClrTx/>
              <a:buSzTx/>
              <a:buFontTx/>
              <a:buNone/>
              <a:tabLst/>
              <a:defRPr kumimoji="0" sz="4000" b="1" i="0" u="none" strike="noStrike" kern="0" cap="none" spc="0" normalizeH="0" baseline="0">
                <a:ln>
                  <a:noFill/>
                </a:ln>
                <a:solidFill>
                  <a:srgbClr val="FFFF00"/>
                </a:solidFill>
                <a:effectLst/>
                <a:uLnTx/>
                <a:uFillTx/>
                <a:latin typeface="Arial" panose="020B0604020202020204" pitchFamily="34" charset="0"/>
                <a:ea typeface="+mj-ea"/>
                <a:cs typeface="Arial" panose="020B0604020202020204" pitchFamily="34" charset="0"/>
              </a:defRPr>
            </a:lvl1pPr>
          </a:lstStyle>
          <a:p>
            <a:r>
              <a:rPr lang="en-US" sz="2800" dirty="0"/>
              <a:t>                </a:t>
            </a:r>
            <a:r>
              <a:rPr lang="en-GB" altLang="en-GB" sz="2800" dirty="0"/>
              <a:t>FCC Feasibility Study (2021-2025): high-level objectives</a:t>
            </a:r>
          </a:p>
        </p:txBody>
      </p:sp>
      <p:sp>
        <p:nvSpPr>
          <p:cNvPr id="2" name="Marcador de pie de página 1">
            <a:extLst>
              <a:ext uri="{FF2B5EF4-FFF2-40B4-BE49-F238E27FC236}">
                <a16:creationId xmlns:a16="http://schemas.microsoft.com/office/drawing/2014/main" id="{9B74681E-647D-7F4F-B61C-29C0D7430BE4}"/>
              </a:ext>
            </a:extLst>
          </p:cNvPr>
          <p:cNvSpPr>
            <a:spLocks noGrp="1"/>
          </p:cNvSpPr>
          <p:nvPr>
            <p:ph type="ftr" sz="quarter" idx="11"/>
          </p:nvPr>
        </p:nvSpPr>
        <p:spPr/>
        <p:txBody>
          <a:bodyPr/>
          <a:lstStyle/>
          <a:p>
            <a:r>
              <a:rPr lang="es-ES"/>
              <a:t>Celso Martínez Rivero. IFCA (CSIC-UC)</a:t>
            </a:r>
          </a:p>
        </p:txBody>
      </p:sp>
    </p:spTree>
    <p:extLst>
      <p:ext uri="{BB962C8B-B14F-4D97-AF65-F5344CB8AC3E}">
        <p14:creationId xmlns:p14="http://schemas.microsoft.com/office/powerpoint/2010/main" val="4258068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3778690-9B7C-CF5B-1603-623EC6FD8F75}"/>
              </a:ext>
            </a:extLst>
          </p:cNvPr>
          <p:cNvGrpSpPr>
            <a:grpSpLocks noChangeAspect="1"/>
          </p:cNvGrpSpPr>
          <p:nvPr/>
        </p:nvGrpSpPr>
        <p:grpSpPr>
          <a:xfrm>
            <a:off x="6118063" y="739717"/>
            <a:ext cx="6098617" cy="6116087"/>
            <a:chOff x="4943872" y="426891"/>
            <a:chExt cx="6368243" cy="6386485"/>
          </a:xfrm>
        </p:grpSpPr>
        <p:sp>
          <p:nvSpPr>
            <p:cNvPr id="6" name="Slide Number Placeholder 1">
              <a:extLst>
                <a:ext uri="{FF2B5EF4-FFF2-40B4-BE49-F238E27FC236}">
                  <a16:creationId xmlns:a16="http://schemas.microsoft.com/office/drawing/2014/main" id="{32B507C4-FE40-38C4-A592-160F15BB287E}"/>
                </a:ext>
              </a:extLst>
            </p:cNvPr>
            <p:cNvSpPr txBox="1">
              <a:spLocks/>
            </p:cNvSpPr>
            <p:nvPr/>
          </p:nvSpPr>
          <p:spPr>
            <a:xfrm>
              <a:off x="7706627" y="6284342"/>
              <a:ext cx="2743200"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8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280" rtl="0" eaLnBrk="1" fontAlgn="auto" latinLnBrk="0" hangingPunct="1">
                  <a:lnSpc>
                    <a:spcPts val="1651"/>
                  </a:lnSpc>
                  <a:spcBef>
                    <a:spcPts val="0"/>
                  </a:spcBef>
                  <a:spcAft>
                    <a:spcPts val="0"/>
                  </a:spcAft>
                  <a:buClrTx/>
                  <a:buSzTx/>
                  <a:buFontTx/>
                  <a:buNone/>
                  <a:tabLst/>
                  <a:defRPr/>
                </a:pPr>
                <a:t>8</a:t>
              </a:fld>
              <a:endParaRPr kumimoji="0" lang="en-US" sz="1067" b="0" i="0" u="none" strike="noStrike" kern="1200" cap="none" spc="0" normalizeH="0" baseline="0" noProof="0">
                <a:ln>
                  <a:noFill/>
                </a:ln>
                <a:solidFill>
                  <a:srgbClr val="FFFFFF"/>
                </a:solidFill>
                <a:effectLst/>
                <a:uLnTx/>
                <a:uFillTx/>
                <a:latin typeface="Arial"/>
                <a:ea typeface="+mn-ea"/>
                <a:cs typeface="+mn-cs"/>
              </a:endParaRPr>
            </a:p>
          </p:txBody>
        </p:sp>
        <p:pic>
          <p:nvPicPr>
            <p:cNvPr id="9" name="Picture 8" descr="Map&#10;&#10;Description automatically generated">
              <a:extLst>
                <a:ext uri="{FF2B5EF4-FFF2-40B4-BE49-F238E27FC236}">
                  <a16:creationId xmlns:a16="http://schemas.microsoft.com/office/drawing/2014/main" id="{BCBA99D0-3DBF-6212-44AE-C5E817B58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3872" y="426891"/>
              <a:ext cx="6344156" cy="6386485"/>
            </a:xfrm>
            <a:prstGeom prst="rect">
              <a:avLst/>
            </a:prstGeom>
          </p:spPr>
        </p:pic>
        <p:sp>
          <p:nvSpPr>
            <p:cNvPr id="10" name="TextBox 9">
              <a:extLst>
                <a:ext uri="{FF2B5EF4-FFF2-40B4-BE49-F238E27FC236}">
                  <a16:creationId xmlns:a16="http://schemas.microsoft.com/office/drawing/2014/main" id="{6C003D95-F40D-A64C-832D-F6ECCC9EDFFA}"/>
                </a:ext>
              </a:extLst>
            </p:cNvPr>
            <p:cNvSpPr txBox="1"/>
            <p:nvPr/>
          </p:nvSpPr>
          <p:spPr>
            <a:xfrm>
              <a:off x="6453009" y="732505"/>
              <a:ext cx="1507715"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a:ln>
                    <a:noFill/>
                  </a:ln>
                  <a:solidFill>
                    <a:srgbClr val="0F124A"/>
                  </a:solidFill>
                  <a:effectLst/>
                  <a:uLnTx/>
                  <a:uFillTx/>
                  <a:latin typeface="Arial"/>
                  <a:ea typeface="+mn-ea"/>
                  <a:cs typeface="+mn-cs"/>
                </a:rPr>
                <a:t>PA: Experiment</a:t>
              </a:r>
            </a:p>
          </p:txBody>
        </p:sp>
        <p:sp>
          <p:nvSpPr>
            <p:cNvPr id="11" name="TextBox 10">
              <a:extLst>
                <a:ext uri="{FF2B5EF4-FFF2-40B4-BE49-F238E27FC236}">
                  <a16:creationId xmlns:a16="http://schemas.microsoft.com/office/drawing/2014/main" id="{AA91DA8E-9F50-EDAC-EDE1-AB2C7A12E392}"/>
                </a:ext>
              </a:extLst>
            </p:cNvPr>
            <p:cNvSpPr txBox="1"/>
            <p:nvPr/>
          </p:nvSpPr>
          <p:spPr>
            <a:xfrm>
              <a:off x="9653758" y="1193313"/>
              <a:ext cx="1310388"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a:ln>
                    <a:noFill/>
                  </a:ln>
                  <a:solidFill>
                    <a:srgbClr val="0F124A"/>
                  </a:solidFill>
                  <a:effectLst/>
                  <a:uLnTx/>
                  <a:uFillTx/>
                  <a:latin typeface="Arial"/>
                  <a:ea typeface="+mn-ea"/>
                  <a:cs typeface="+mn-cs"/>
                </a:rPr>
                <a:t>PB: technical</a:t>
              </a:r>
            </a:p>
          </p:txBody>
        </p:sp>
        <p:sp>
          <p:nvSpPr>
            <p:cNvPr id="12" name="TextBox 11">
              <a:extLst>
                <a:ext uri="{FF2B5EF4-FFF2-40B4-BE49-F238E27FC236}">
                  <a16:creationId xmlns:a16="http://schemas.microsoft.com/office/drawing/2014/main" id="{B09A09EB-3683-AED0-63E4-5CEA40855296}"/>
                </a:ext>
              </a:extLst>
            </p:cNvPr>
            <p:cNvSpPr txBox="1"/>
            <p:nvPr/>
          </p:nvSpPr>
          <p:spPr>
            <a:xfrm>
              <a:off x="9802150" y="3018438"/>
              <a:ext cx="1509965"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a:ln>
                    <a:noFill/>
                  </a:ln>
                  <a:solidFill>
                    <a:srgbClr val="0F124A"/>
                  </a:solidFill>
                  <a:effectLst/>
                  <a:uLnTx/>
                  <a:uFillTx/>
                  <a:latin typeface="Arial"/>
                  <a:ea typeface="+mn-ea"/>
                  <a:cs typeface="+mn-cs"/>
                </a:rPr>
                <a:t>PD: experiment</a:t>
              </a:r>
            </a:p>
          </p:txBody>
        </p:sp>
        <p:sp>
          <p:nvSpPr>
            <p:cNvPr id="13" name="TextBox 12">
              <a:extLst>
                <a:ext uri="{FF2B5EF4-FFF2-40B4-BE49-F238E27FC236}">
                  <a16:creationId xmlns:a16="http://schemas.microsoft.com/office/drawing/2014/main" id="{70BCB069-FAA9-B593-C223-1E851E167C52}"/>
                </a:ext>
              </a:extLst>
            </p:cNvPr>
            <p:cNvSpPr txBox="1"/>
            <p:nvPr/>
          </p:nvSpPr>
          <p:spPr>
            <a:xfrm>
              <a:off x="9529142" y="5139854"/>
              <a:ext cx="1298448"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a:ln>
                    <a:noFill/>
                  </a:ln>
                  <a:solidFill>
                    <a:srgbClr val="0F124A"/>
                  </a:solidFill>
                  <a:effectLst/>
                  <a:uLnTx/>
                  <a:uFillTx/>
                  <a:latin typeface="Arial"/>
                  <a:ea typeface="+mn-ea"/>
                  <a:cs typeface="+mn-cs"/>
                </a:rPr>
                <a:t>PF: technical</a:t>
              </a:r>
            </a:p>
          </p:txBody>
        </p:sp>
        <p:sp>
          <p:nvSpPr>
            <p:cNvPr id="26" name="TextBox 25">
              <a:extLst>
                <a:ext uri="{FF2B5EF4-FFF2-40B4-BE49-F238E27FC236}">
                  <a16:creationId xmlns:a16="http://schemas.microsoft.com/office/drawing/2014/main" id="{1C36C721-7248-AD42-A839-E8FDD1D8C66D}"/>
                </a:ext>
              </a:extLst>
            </p:cNvPr>
            <p:cNvSpPr txBox="1"/>
            <p:nvPr/>
          </p:nvSpPr>
          <p:spPr>
            <a:xfrm>
              <a:off x="8677198" y="6435701"/>
              <a:ext cx="1520200"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a:ln>
                    <a:noFill/>
                  </a:ln>
                  <a:solidFill>
                    <a:srgbClr val="0F124A"/>
                  </a:solidFill>
                  <a:effectLst/>
                  <a:uLnTx/>
                  <a:uFillTx/>
                  <a:latin typeface="Arial"/>
                  <a:ea typeface="+mn-ea"/>
                  <a:cs typeface="+mn-cs"/>
                </a:rPr>
                <a:t>PG: experiment</a:t>
              </a:r>
            </a:p>
          </p:txBody>
        </p:sp>
        <p:sp>
          <p:nvSpPr>
            <p:cNvPr id="27" name="TextBox 26">
              <a:extLst>
                <a:ext uri="{FF2B5EF4-FFF2-40B4-BE49-F238E27FC236}">
                  <a16:creationId xmlns:a16="http://schemas.microsoft.com/office/drawing/2014/main" id="{4A18E6B2-2F43-4DF9-4C6B-116AA454C6D3}"/>
                </a:ext>
              </a:extLst>
            </p:cNvPr>
            <p:cNvSpPr txBox="1"/>
            <p:nvPr/>
          </p:nvSpPr>
          <p:spPr>
            <a:xfrm>
              <a:off x="6453009" y="5975924"/>
              <a:ext cx="1320623"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a:ln>
                    <a:noFill/>
                  </a:ln>
                  <a:solidFill>
                    <a:srgbClr val="0F124A"/>
                  </a:solidFill>
                  <a:effectLst/>
                  <a:uLnTx/>
                  <a:uFillTx/>
                  <a:latin typeface="Arial"/>
                  <a:ea typeface="+mn-ea"/>
                  <a:cs typeface="+mn-cs"/>
                </a:rPr>
                <a:t>PH: technical</a:t>
              </a:r>
            </a:p>
          </p:txBody>
        </p:sp>
        <p:sp>
          <p:nvSpPr>
            <p:cNvPr id="28" name="TextBox 27">
              <a:extLst>
                <a:ext uri="{FF2B5EF4-FFF2-40B4-BE49-F238E27FC236}">
                  <a16:creationId xmlns:a16="http://schemas.microsoft.com/office/drawing/2014/main" id="{981DF8D1-B2B9-921B-09B6-3980AA1768C1}"/>
                </a:ext>
              </a:extLst>
            </p:cNvPr>
            <p:cNvSpPr txBox="1"/>
            <p:nvPr/>
          </p:nvSpPr>
          <p:spPr>
            <a:xfrm>
              <a:off x="5323611" y="4073012"/>
              <a:ext cx="1467322"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a:ln>
                    <a:noFill/>
                  </a:ln>
                  <a:solidFill>
                    <a:srgbClr val="0F124A"/>
                  </a:solidFill>
                  <a:effectLst/>
                  <a:uLnTx/>
                  <a:uFillTx/>
                  <a:latin typeface="Arial"/>
                  <a:ea typeface="+mn-ea"/>
                  <a:cs typeface="+mn-cs"/>
                </a:rPr>
                <a:t>PJ: experiment</a:t>
              </a:r>
            </a:p>
          </p:txBody>
        </p:sp>
        <p:sp>
          <p:nvSpPr>
            <p:cNvPr id="29" name="TextBox 28">
              <a:extLst>
                <a:ext uri="{FF2B5EF4-FFF2-40B4-BE49-F238E27FC236}">
                  <a16:creationId xmlns:a16="http://schemas.microsoft.com/office/drawing/2014/main" id="{5A00A708-0F98-3301-8744-9198B2CCAE39}"/>
                </a:ext>
              </a:extLst>
            </p:cNvPr>
            <p:cNvSpPr txBox="1"/>
            <p:nvPr/>
          </p:nvSpPr>
          <p:spPr>
            <a:xfrm>
              <a:off x="5754954" y="1919718"/>
              <a:ext cx="1288213" cy="327512"/>
            </a:xfrm>
            <a:prstGeom prst="rect">
              <a:avLst/>
            </a:prstGeom>
            <a:solidFill>
              <a:schemeClr val="accent2">
                <a:lumMod val="20000"/>
                <a:lumOff val="80000"/>
              </a:schemeClr>
            </a:solidFill>
          </p:spPr>
          <p:txBody>
            <a:bodyPr wrap="non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a:ln>
                    <a:noFill/>
                  </a:ln>
                  <a:solidFill>
                    <a:srgbClr val="0F124A"/>
                  </a:solidFill>
                  <a:effectLst/>
                  <a:uLnTx/>
                  <a:uFillTx/>
                  <a:latin typeface="Arial"/>
                  <a:ea typeface="+mn-ea"/>
                  <a:cs typeface="+mn-cs"/>
                </a:rPr>
                <a:t>PL: technical</a:t>
              </a:r>
            </a:p>
          </p:txBody>
        </p:sp>
      </p:grpSp>
      <p:sp>
        <p:nvSpPr>
          <p:cNvPr id="30" name="TextBox 29">
            <a:extLst>
              <a:ext uri="{FF2B5EF4-FFF2-40B4-BE49-F238E27FC236}">
                <a16:creationId xmlns:a16="http://schemas.microsoft.com/office/drawing/2014/main" id="{95DA98CD-BAEE-0C4C-18E3-19391715CE6B}"/>
              </a:ext>
            </a:extLst>
          </p:cNvPr>
          <p:cNvSpPr txBox="1"/>
          <p:nvPr/>
        </p:nvSpPr>
        <p:spPr>
          <a:xfrm>
            <a:off x="130517" y="872772"/>
            <a:ext cx="6051383" cy="1369606"/>
          </a:xfrm>
          <a:prstGeom prst="rect">
            <a:avLst/>
          </a:prstGeom>
          <a:noFill/>
        </p:spPr>
        <p:txBody>
          <a:bodyPr wrap="square" lIns="0" tIns="0" rIns="0" b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2F2F2F"/>
                </a:solidFill>
                <a:effectLst/>
                <a:uLnTx/>
                <a:uFillTx/>
                <a:latin typeface="Arial"/>
                <a:ea typeface="+mn-ea"/>
                <a:cs typeface="+mn-cs"/>
              </a:rPr>
              <a:t>Layout chosen out of </a:t>
            </a:r>
            <a:r>
              <a:rPr kumimoji="0" lang="root" altLang="root" sz="1500" b="0" i="0" u="none" strike="noStrike" kern="1200" cap="none" spc="0" normalizeH="0" baseline="0" noProof="0">
                <a:ln>
                  <a:noFill/>
                </a:ln>
                <a:solidFill>
                  <a:prstClr val="black"/>
                </a:solidFill>
                <a:effectLst/>
                <a:uLnTx/>
                <a:uFillTx/>
                <a:latin typeface="Arial"/>
                <a:ea typeface="+mn-ea"/>
                <a:cs typeface="+mn-cs"/>
              </a:rPr>
              <a:t>~ </a:t>
            </a:r>
            <a:r>
              <a:rPr kumimoji="0" lang="en-US" altLang="root" sz="1500" b="0" i="0" u="none" strike="noStrike" kern="1200" cap="none" spc="0" normalizeH="0" baseline="0" noProof="0">
                <a:ln>
                  <a:noFill/>
                </a:ln>
                <a:solidFill>
                  <a:prstClr val="black"/>
                </a:solidFill>
                <a:effectLst/>
                <a:uLnTx/>
                <a:uFillTx/>
                <a:latin typeface="Arial"/>
                <a:ea typeface="+mn-ea"/>
                <a:cs typeface="+mn-cs"/>
              </a:rPr>
              <a:t>10</a:t>
            </a:r>
            <a:r>
              <a:rPr kumimoji="0" lang="root" altLang="root" sz="1500" b="0" i="0" u="none" strike="noStrike" kern="1200" cap="none" spc="0" normalizeH="0" baseline="0" noProof="0">
                <a:ln>
                  <a:noFill/>
                </a:ln>
                <a:solidFill>
                  <a:prstClr val="black"/>
                </a:solidFill>
                <a:effectLst/>
                <a:uLnTx/>
                <a:uFillTx/>
                <a:latin typeface="Arial"/>
                <a:ea typeface="+mn-ea"/>
                <a:cs typeface="+mn-cs"/>
              </a:rPr>
              <a:t>0 initial variants, based on </a:t>
            </a:r>
            <a:r>
              <a:rPr kumimoji="0" lang="root" altLang="root" sz="1500" b="1" i="0" u="none" strike="noStrike" kern="1200" cap="none" spc="0" normalizeH="0" baseline="0" noProof="0">
                <a:ln>
                  <a:noFill/>
                </a:ln>
                <a:solidFill>
                  <a:prstClr val="black"/>
                </a:solidFill>
                <a:effectLst/>
                <a:uLnTx/>
                <a:uFillTx/>
                <a:latin typeface="Arial"/>
                <a:ea typeface="+mn-ea"/>
                <a:cs typeface="+mn-cs"/>
              </a:rPr>
              <a:t>geology </a:t>
            </a:r>
            <a:r>
              <a:rPr kumimoji="0" lang="root" altLang="root" sz="1500" b="0" i="0" u="none" strike="noStrike" kern="1200" cap="none" spc="0" normalizeH="0" baseline="0" noProof="0">
                <a:ln>
                  <a:noFill/>
                </a:ln>
                <a:solidFill>
                  <a:prstClr val="black"/>
                </a:solidFill>
                <a:effectLst/>
                <a:uLnTx/>
                <a:uFillTx/>
                <a:latin typeface="Arial"/>
                <a:ea typeface="+mn-ea"/>
                <a:cs typeface="+mn-cs"/>
              </a:rPr>
              <a:t>and </a:t>
            </a:r>
            <a:endParaRPr kumimoji="0" lang="en-US" altLang="root" sz="15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root" altLang="root" sz="1500" b="1" i="0" u="none" strike="noStrike" kern="1200" cap="none" spc="0" normalizeH="0" baseline="0" noProof="0">
                <a:ln>
                  <a:noFill/>
                </a:ln>
                <a:solidFill>
                  <a:prstClr val="black"/>
                </a:solidFill>
                <a:effectLst/>
                <a:uLnTx/>
                <a:uFillTx/>
                <a:latin typeface="Arial"/>
                <a:ea typeface="+mn-ea"/>
                <a:cs typeface="+mn-cs"/>
              </a:rPr>
              <a:t>surface constraints</a:t>
            </a:r>
            <a:r>
              <a:rPr kumimoji="0" lang="en-US" altLang="root" sz="1500" b="1" i="0" u="none" strike="noStrike" kern="1200" cap="none" spc="0" normalizeH="0" baseline="0" noProof="0">
                <a:ln>
                  <a:noFill/>
                </a:ln>
                <a:solidFill>
                  <a:prstClr val="black"/>
                </a:solidFill>
                <a:effectLst/>
                <a:uLnTx/>
                <a:uFillTx/>
                <a:latin typeface="Arial"/>
                <a:ea typeface="+mn-ea"/>
                <a:cs typeface="+mn-cs"/>
              </a:rPr>
              <a:t> </a:t>
            </a:r>
            <a:r>
              <a:rPr kumimoji="0" lang="root" altLang="root" sz="1400" b="0" i="0" u="none" strike="noStrike" kern="1200" cap="none" spc="0" normalizeH="0" baseline="0" noProof="0">
                <a:ln>
                  <a:noFill/>
                </a:ln>
                <a:solidFill>
                  <a:prstClr val="black"/>
                </a:solidFill>
                <a:effectLst/>
                <a:uLnTx/>
                <a:uFillTx/>
                <a:latin typeface="Arial"/>
                <a:ea typeface="+mn-ea"/>
                <a:cs typeface="+mn-cs"/>
              </a:rPr>
              <a:t>(land availability, access to roads, etc.), </a:t>
            </a:r>
            <a:r>
              <a:rPr kumimoji="0" lang="en-GB" altLang="root" sz="1500" b="1" i="0" u="none" strike="noStrike" kern="1200" cap="none" spc="0" normalizeH="0" baseline="0" noProof="0">
                <a:ln>
                  <a:noFill/>
                </a:ln>
                <a:solidFill>
                  <a:prstClr val="black"/>
                </a:solidFill>
                <a:effectLst/>
                <a:uLnTx/>
                <a:uFillTx/>
                <a:latin typeface="Arial"/>
                <a:ea typeface="+mn-ea"/>
                <a:cs typeface="+mn-cs"/>
              </a:rPr>
              <a:t>e</a:t>
            </a:r>
            <a:r>
              <a:rPr kumimoji="0" lang="root" altLang="root" sz="1500" b="1" i="0" u="none" strike="noStrike" kern="1200" cap="none" spc="0" normalizeH="0" baseline="0" noProof="0">
                <a:ln>
                  <a:noFill/>
                </a:ln>
                <a:solidFill>
                  <a:prstClr val="black"/>
                </a:solidFill>
                <a:effectLst/>
                <a:uLnTx/>
                <a:uFillTx/>
                <a:latin typeface="Arial"/>
                <a:ea typeface="+mn-ea"/>
                <a:cs typeface="+mn-cs"/>
              </a:rPr>
              <a:t>nvironment</a:t>
            </a:r>
            <a:r>
              <a:rPr kumimoji="0" lang="en-US" altLang="root" sz="1500" b="1" i="0" u="none" strike="noStrike" kern="1200" cap="none" spc="0" normalizeH="0" baseline="0" noProof="0">
                <a:ln>
                  <a:noFill/>
                </a:ln>
                <a:solidFill>
                  <a:prstClr val="black"/>
                </a:solidFill>
                <a:effectLst/>
                <a:uLnTx/>
                <a:uFillTx/>
                <a:latin typeface="Arial"/>
                <a:ea typeface="+mn-ea"/>
                <a:cs typeface="+mn-cs"/>
              </a:rPr>
              <a:t>, </a:t>
            </a:r>
            <a:r>
              <a:rPr kumimoji="0" lang="root" altLang="root" sz="1400" b="0" i="0" u="none" strike="noStrike" kern="1200" cap="none" spc="0" normalizeH="0" baseline="0" noProof="0">
                <a:ln>
                  <a:noFill/>
                </a:ln>
                <a:solidFill>
                  <a:prstClr val="black"/>
                </a:solidFill>
                <a:effectLst/>
                <a:uLnTx/>
                <a:uFillTx/>
                <a:latin typeface="Arial"/>
                <a:ea typeface="+mn-ea"/>
                <a:cs typeface="+mn-cs"/>
              </a:rPr>
              <a:t>(protected zones), </a:t>
            </a:r>
            <a:r>
              <a:rPr kumimoji="0" lang="root" altLang="root" sz="1500" b="1" i="0" u="none" strike="noStrike" kern="1200" cap="none" spc="0" normalizeH="0" baseline="0" noProof="0">
                <a:ln>
                  <a:noFill/>
                </a:ln>
                <a:solidFill>
                  <a:prstClr val="black"/>
                </a:solidFill>
                <a:effectLst/>
                <a:uLnTx/>
                <a:uFillTx/>
                <a:latin typeface="Arial"/>
                <a:ea typeface="+mn-ea"/>
                <a:cs typeface="+mn-cs"/>
              </a:rPr>
              <a:t>infrastructure</a:t>
            </a:r>
            <a:r>
              <a:rPr kumimoji="0" lang="root" altLang="root" sz="1500" b="0" i="0" u="none" strike="noStrike" kern="1200" cap="none" spc="0" normalizeH="0" baseline="0" noProof="0">
                <a:ln>
                  <a:noFill/>
                </a:ln>
                <a:solidFill>
                  <a:prstClr val="black"/>
                </a:solidFill>
                <a:effectLst/>
                <a:uLnTx/>
                <a:uFillTx/>
                <a:latin typeface="Arial"/>
                <a:ea typeface="+mn-ea"/>
                <a:cs typeface="+mn-cs"/>
              </a:rPr>
              <a:t> </a:t>
            </a:r>
            <a:r>
              <a:rPr kumimoji="0" lang="root" altLang="root" sz="1400" b="0" i="0" u="none" strike="noStrike" kern="1200" cap="none" spc="0" normalizeH="0" baseline="0" noProof="0">
                <a:ln>
                  <a:noFill/>
                </a:ln>
                <a:solidFill>
                  <a:prstClr val="black"/>
                </a:solidFill>
                <a:effectLst/>
                <a:uLnTx/>
                <a:uFillTx/>
                <a:latin typeface="Arial"/>
                <a:ea typeface="+mn-ea"/>
                <a:cs typeface="+mn-cs"/>
              </a:rPr>
              <a:t>(water, electricity, transport), </a:t>
            </a:r>
            <a:r>
              <a:rPr lang="en-US" altLang="root" sz="1500" b="1">
                <a:solidFill>
                  <a:prstClr val="black"/>
                </a:solidFill>
                <a:latin typeface="Arial"/>
              </a:rPr>
              <a:t>machine performance </a:t>
            </a:r>
            <a:r>
              <a:rPr kumimoji="0" lang="root" altLang="root" sz="1400" b="0" i="0" u="none" strike="noStrike" kern="1200" cap="none" spc="0" normalizeH="0" baseline="0" noProof="0">
                <a:ln>
                  <a:noFill/>
                </a:ln>
                <a:solidFill>
                  <a:prstClr val="black"/>
                </a:solidFill>
                <a:effectLst/>
                <a:uLnTx/>
                <a:uFillTx/>
                <a:latin typeface="Arial"/>
                <a:ea typeface="+mn-ea"/>
                <a:cs typeface="+mn-cs"/>
              </a:rPr>
              <a:t>etc.</a:t>
            </a:r>
            <a:endParaRPr kumimoji="0" lang="en-US" altLang="root" sz="14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root" altLang="root" sz="14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root" sz="1500" b="1" i="0" u="none" strike="noStrike" kern="1200" cap="none" spc="0" normalizeH="0" baseline="0" noProof="0">
                <a:ln>
                  <a:noFill/>
                </a:ln>
                <a:solidFill>
                  <a:prstClr val="black"/>
                </a:solidFill>
                <a:effectLst/>
                <a:uLnTx/>
                <a:uFillTx/>
                <a:latin typeface="Arial"/>
                <a:ea typeface="+mn-ea"/>
                <a:cs typeface="+mn-cs"/>
              </a:rPr>
              <a:t>“</a:t>
            </a:r>
            <a:r>
              <a:rPr kumimoji="0" lang="en-US" altLang="root" sz="1500" b="1" i="0" u="none" strike="noStrike" kern="1200" cap="none" spc="0" normalizeH="0" baseline="0" noProof="0">
                <a:ln>
                  <a:noFill/>
                </a:ln>
                <a:solidFill>
                  <a:prstClr val="black"/>
                </a:solidFill>
                <a:effectLst/>
                <a:uLnTx/>
                <a:uFillTx/>
                <a:latin typeface="Arial"/>
                <a:ea typeface="+mn-ea"/>
                <a:cs typeface="+mn-cs"/>
              </a:rPr>
              <a:t>Avoid</a:t>
            </a:r>
            <a:r>
              <a:rPr lang="en-US" altLang="root" sz="1500" b="1">
                <a:solidFill>
                  <a:prstClr val="black"/>
                </a:solidFill>
                <a:latin typeface="Arial"/>
              </a:rPr>
              <a:t>-</a:t>
            </a:r>
            <a:r>
              <a:rPr kumimoji="0" lang="root" altLang="root" sz="1500" b="1" i="0" u="none" strike="noStrike" kern="1200" cap="none" spc="0" normalizeH="0" baseline="0" noProof="0">
                <a:ln>
                  <a:noFill/>
                </a:ln>
                <a:solidFill>
                  <a:prstClr val="black"/>
                </a:solidFill>
                <a:effectLst/>
                <a:uLnTx/>
                <a:uFillTx/>
                <a:latin typeface="Arial"/>
                <a:ea typeface="+mn-ea"/>
                <a:cs typeface="+mn-cs"/>
              </a:rPr>
              <a:t>red</a:t>
            </a:r>
            <a:r>
              <a:rPr kumimoji="0" lang="en-US" altLang="root" sz="1500" b="1" i="0" u="none" strike="noStrike" kern="1200" cap="none" spc="0" normalizeH="0" baseline="0" noProof="0" err="1">
                <a:ln>
                  <a:noFill/>
                </a:ln>
                <a:solidFill>
                  <a:prstClr val="black"/>
                </a:solidFill>
                <a:effectLst/>
                <a:uLnTx/>
                <a:uFillTx/>
                <a:latin typeface="Arial"/>
                <a:ea typeface="+mn-ea"/>
                <a:cs typeface="+mn-cs"/>
              </a:rPr>
              <a:t>uce</a:t>
            </a:r>
            <a:r>
              <a:rPr lang="en-US" altLang="root" sz="1500" b="1">
                <a:solidFill>
                  <a:prstClr val="black"/>
                </a:solidFill>
                <a:latin typeface="Arial"/>
              </a:rPr>
              <a:t>-</a:t>
            </a:r>
            <a:r>
              <a:rPr kumimoji="0" lang="root" altLang="root" sz="1500" b="1" i="0" u="none" strike="noStrike" kern="1200" cap="none" spc="0" normalizeH="0" baseline="0" noProof="0">
                <a:ln>
                  <a:noFill/>
                </a:ln>
                <a:solidFill>
                  <a:prstClr val="black"/>
                </a:solidFill>
                <a:effectLst/>
                <a:uLnTx/>
                <a:uFillTx/>
                <a:latin typeface="Arial"/>
                <a:ea typeface="+mn-ea"/>
                <a:cs typeface="+mn-cs"/>
              </a:rPr>
              <a:t>compens</a:t>
            </a:r>
            <a:r>
              <a:rPr kumimoji="0" lang="en-US" altLang="root" sz="1500" b="1" i="0" u="none" strike="noStrike" kern="1200" cap="none" spc="0" normalizeH="0" baseline="0" noProof="0">
                <a:ln>
                  <a:noFill/>
                </a:ln>
                <a:solidFill>
                  <a:prstClr val="black"/>
                </a:solidFill>
                <a:effectLst/>
                <a:uLnTx/>
                <a:uFillTx/>
                <a:latin typeface="Arial"/>
                <a:ea typeface="+mn-ea"/>
                <a:cs typeface="+mn-cs"/>
              </a:rPr>
              <a:t>ate</a:t>
            </a:r>
            <a:r>
              <a:rPr kumimoji="0" lang="root" altLang="root" sz="1500" b="1" i="0" u="none" strike="noStrike" kern="1200" cap="none" spc="0" normalizeH="0" baseline="0" noProof="0">
                <a:ln>
                  <a:noFill/>
                </a:ln>
                <a:solidFill>
                  <a:prstClr val="black"/>
                </a:solidFill>
                <a:effectLst/>
                <a:uLnTx/>
                <a:uFillTx/>
                <a:latin typeface="Arial"/>
                <a:ea typeface="+mn-ea"/>
                <a:cs typeface="+mn-cs"/>
              </a:rPr>
              <a:t>” </a:t>
            </a:r>
            <a:r>
              <a:rPr kumimoji="0" lang="root" altLang="root" sz="1500" b="0" i="0" u="none" strike="noStrike" kern="1200" cap="none" spc="0" normalizeH="0" baseline="0" noProof="0">
                <a:ln>
                  <a:noFill/>
                </a:ln>
                <a:solidFill>
                  <a:prstClr val="black"/>
                </a:solidFill>
                <a:effectLst/>
                <a:uLnTx/>
                <a:uFillTx/>
                <a:latin typeface="Arial"/>
                <a:ea typeface="+mn-ea"/>
                <a:cs typeface="+mn-cs"/>
              </a:rPr>
              <a:t>principle of EU and French regulations</a:t>
            </a:r>
          </a:p>
        </p:txBody>
      </p:sp>
      <p:sp>
        <p:nvSpPr>
          <p:cNvPr id="31" name="TextBox 30">
            <a:extLst>
              <a:ext uri="{FF2B5EF4-FFF2-40B4-BE49-F238E27FC236}">
                <a16:creationId xmlns:a16="http://schemas.microsoft.com/office/drawing/2014/main" id="{775E66E2-14A5-8198-5273-277F34E124CD}"/>
              </a:ext>
            </a:extLst>
          </p:cNvPr>
          <p:cNvSpPr txBox="1"/>
          <p:nvPr/>
        </p:nvSpPr>
        <p:spPr>
          <a:xfrm>
            <a:off x="141006" y="2441732"/>
            <a:ext cx="5869096" cy="70788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8F00"/>
                </a:solidFill>
                <a:latin typeface="Arial"/>
              </a:rPr>
              <a:t>Overall l</a:t>
            </a:r>
            <a:r>
              <a:rPr kumimoji="0" lang="en-US" sz="1600" b="1" i="0" u="none" strike="noStrike" kern="1200" cap="none" spc="0" normalizeH="0" baseline="0" noProof="0" dirty="0" err="1">
                <a:ln>
                  <a:noFill/>
                </a:ln>
                <a:solidFill>
                  <a:srgbClr val="008F00"/>
                </a:solidFill>
                <a:effectLst/>
                <a:uLnTx/>
                <a:uFillTx/>
                <a:latin typeface="Arial"/>
                <a:ea typeface="+mn-ea"/>
                <a:cs typeface="+mn-cs"/>
              </a:rPr>
              <a:t>owest</a:t>
            </a:r>
            <a:r>
              <a:rPr kumimoji="0" lang="en-US" sz="1600" b="1" i="0" u="none" strike="noStrike" kern="1200" cap="none" spc="0" normalizeH="0" baseline="0" noProof="0" dirty="0">
                <a:ln>
                  <a:noFill/>
                </a:ln>
                <a:solidFill>
                  <a:srgbClr val="008F00"/>
                </a:solidFill>
                <a:effectLst/>
                <a:uLnTx/>
                <a:uFillTx/>
                <a:latin typeface="Arial"/>
                <a:ea typeface="+mn-ea"/>
                <a:cs typeface="+mn-cs"/>
              </a:rPr>
              <a:t>-risk baseline: 90.7 km ring, 8 surface points,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F2F2F"/>
                </a:solidFill>
                <a:effectLst/>
                <a:uLnTx/>
                <a:uFillTx/>
                <a:latin typeface="Arial"/>
                <a:ea typeface="+mn-ea"/>
                <a:cs typeface="+mn-cs"/>
              </a:rPr>
              <a:t>Whole project now adapted to this placement</a:t>
            </a:r>
            <a:endParaRPr kumimoji="0" lang="root" altLang="root"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1500" b="0" i="0" u="none" strike="noStrike" kern="1200" cap="none" spc="0" normalizeH="0" baseline="0" noProof="0" dirty="0">
              <a:ln>
                <a:noFill/>
              </a:ln>
              <a:solidFill>
                <a:srgbClr val="2F2F2F"/>
              </a:solidFill>
              <a:effectLst/>
              <a:uLnTx/>
              <a:uFillTx/>
              <a:latin typeface="Arial"/>
              <a:ea typeface="+mn-ea"/>
              <a:cs typeface="+mn-cs"/>
            </a:endParaRPr>
          </a:p>
        </p:txBody>
      </p:sp>
      <p:graphicFrame>
        <p:nvGraphicFramePr>
          <p:cNvPr id="35" name="Table 7">
            <a:extLst>
              <a:ext uri="{FF2B5EF4-FFF2-40B4-BE49-F238E27FC236}">
                <a16:creationId xmlns:a16="http://schemas.microsoft.com/office/drawing/2014/main" id="{A0126627-3D2F-1468-82D9-B847F45BFE4A}"/>
              </a:ext>
            </a:extLst>
          </p:cNvPr>
          <p:cNvGraphicFramePr>
            <a:graphicFrameLocks noGrp="1"/>
          </p:cNvGraphicFramePr>
          <p:nvPr/>
        </p:nvGraphicFramePr>
        <p:xfrm>
          <a:off x="7901220" y="2869937"/>
          <a:ext cx="2873846" cy="1997520"/>
        </p:xfrm>
        <a:graphic>
          <a:graphicData uri="http://schemas.openxmlformats.org/drawingml/2006/table">
            <a:tbl>
              <a:tblPr bandRow="1"/>
              <a:tblGrid>
                <a:gridCol w="2112473">
                  <a:extLst>
                    <a:ext uri="{9D8B030D-6E8A-4147-A177-3AD203B41FA5}">
                      <a16:colId xmlns:a16="http://schemas.microsoft.com/office/drawing/2014/main" val="3540313235"/>
                    </a:ext>
                  </a:extLst>
                </a:gridCol>
                <a:gridCol w="761373">
                  <a:extLst>
                    <a:ext uri="{9D8B030D-6E8A-4147-A177-3AD203B41FA5}">
                      <a16:colId xmlns:a16="http://schemas.microsoft.com/office/drawing/2014/main" val="1716970435"/>
                    </a:ext>
                  </a:extLst>
                </a:gridCol>
              </a:tblGrid>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a:t>Number of surface sites</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a:t>8</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359806506"/>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b="1"/>
                        <a:t>Surface requirements</a:t>
                      </a:r>
                      <a:endParaRPr lang="en-CH" sz="1400" b="0"/>
                    </a:p>
                  </a:txBody>
                  <a:tcPr marL="72000" marR="72000" marT="36000" marB="3600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US" sz="1400"/>
                        <a:t>~40 ha</a:t>
                      </a:r>
                      <a:endParaRPr lang="en-CH" sz="1400"/>
                    </a:p>
                  </a:txBody>
                  <a:tcPr marL="72000" marR="72000" marT="36000" marB="360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433831990"/>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a:t>LSS@IP </a:t>
                      </a:r>
                      <a:r>
                        <a:rPr lang="en-CH" sz="1400" b="0"/>
                        <a:t>(PA, PD, PG, PJ)</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a:t>1400 m</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14780578"/>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a:t>LSS@TECH </a:t>
                      </a:r>
                      <a:r>
                        <a:rPr lang="en-CH" sz="1400" b="0"/>
                        <a:t>(PB, PF, PH, PL)</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a:t>2</a:t>
                      </a:r>
                      <a:r>
                        <a:rPr lang="en-US" sz="1400"/>
                        <a:t>032</a:t>
                      </a:r>
                      <a:r>
                        <a:rPr lang="en-CH" sz="1400"/>
                        <a:t> m</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816886502"/>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a:t>Arc length</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a:t>9.6 km</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355809558"/>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CH" sz="1400" b="1"/>
                        <a:t>Sum of arc lengths</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CH" sz="1400"/>
                        <a:t>76.9 m</a:t>
                      </a:r>
                    </a:p>
                  </a:txBody>
                  <a:tcPr marL="72000" marR="72000" marT="36000" marB="3600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650398293"/>
                  </a:ext>
                </a:extLst>
              </a:tr>
              <a:tr h="2394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b="1"/>
                        <a:t>Total length</a:t>
                      </a:r>
                      <a:endParaRPr lang="en-CH" sz="1400" b="1"/>
                    </a:p>
                  </a:txBody>
                  <a:tcPr marL="72000" marR="72000" marT="36000" marB="3600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US" sz="1400" b="1"/>
                        <a:t>90.7 km</a:t>
                      </a:r>
                      <a:endParaRPr lang="en-CH" sz="1400" b="1"/>
                    </a:p>
                  </a:txBody>
                  <a:tcPr marL="72000" marR="72000" marT="36000" marB="360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1402040572"/>
                  </a:ext>
                </a:extLst>
              </a:tr>
            </a:tbl>
          </a:graphicData>
        </a:graphic>
      </p:graphicFrame>
      <p:sp>
        <p:nvSpPr>
          <p:cNvPr id="3" name="TextBox 2">
            <a:extLst>
              <a:ext uri="{FF2B5EF4-FFF2-40B4-BE49-F238E27FC236}">
                <a16:creationId xmlns:a16="http://schemas.microsoft.com/office/drawing/2014/main" id="{B71FBA9D-F57A-A02E-2374-A060F8F7AEC7}"/>
              </a:ext>
            </a:extLst>
          </p:cNvPr>
          <p:cNvSpPr txBox="1"/>
          <p:nvPr/>
        </p:nvSpPr>
        <p:spPr>
          <a:xfrm>
            <a:off x="10770646" y="704633"/>
            <a:ext cx="1112797" cy="507831"/>
          </a:xfrm>
          <a:prstGeom prst="rect">
            <a:avLst/>
          </a:prstGeom>
          <a:solidFill>
            <a:srgbClr val="4BACC6">
              <a:lumMod val="20000"/>
              <a:lumOff val="80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ea typeface="+mn-ea"/>
                <a:cs typeface="+mn-cs"/>
              </a:rPr>
              <a:t>V. Mertens,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350" kern="0">
                <a:solidFill>
                  <a:prstClr val="black"/>
                </a:solidFill>
                <a:latin typeface="Calibri" panose="020F0502020204030204"/>
              </a:rPr>
              <a:t>J. Gutleber</a:t>
            </a:r>
            <a:endParaRPr kumimoji="0" lang="en-GB"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a:t>                  </a:t>
            </a:r>
            <a:r>
              <a:rPr lang="fr-CH" err="1"/>
              <a:t>Optimized</a:t>
            </a:r>
            <a:r>
              <a:rPr lang="fr-CH"/>
              <a:t> placement and </a:t>
            </a:r>
            <a:r>
              <a:rPr lang="fr-CH" err="1"/>
              <a:t>layout</a:t>
            </a:r>
            <a:r>
              <a:rPr lang="fr-CH"/>
              <a:t> for </a:t>
            </a:r>
            <a:r>
              <a:rPr lang="fr-CH" err="1"/>
              <a:t>feasibility</a:t>
            </a:r>
            <a:r>
              <a:rPr lang="fr-CH"/>
              <a:t> </a:t>
            </a:r>
            <a:r>
              <a:rPr lang="fr-CH" err="1"/>
              <a:t>study</a:t>
            </a:r>
            <a:endParaRPr lang="en-US"/>
          </a:p>
        </p:txBody>
      </p:sp>
      <p:pic>
        <p:nvPicPr>
          <p:cNvPr id="1026" name="Picture 2">
            <a:extLst>
              <a:ext uri="{FF2B5EF4-FFF2-40B4-BE49-F238E27FC236}">
                <a16:creationId xmlns:a16="http://schemas.microsoft.com/office/drawing/2014/main" id="{84E45300-1AA7-B8E5-10AB-4DF2AD4E8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515" y="3057067"/>
            <a:ext cx="4351221" cy="374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pie de página 1">
            <a:extLst>
              <a:ext uri="{FF2B5EF4-FFF2-40B4-BE49-F238E27FC236}">
                <a16:creationId xmlns:a16="http://schemas.microsoft.com/office/drawing/2014/main" id="{E0C9109B-1DC9-F14D-AB7F-1726A8061287}"/>
              </a:ext>
            </a:extLst>
          </p:cNvPr>
          <p:cNvSpPr>
            <a:spLocks noGrp="1"/>
          </p:cNvSpPr>
          <p:nvPr>
            <p:ph type="ftr" sz="quarter" idx="11"/>
          </p:nvPr>
        </p:nvSpPr>
        <p:spPr/>
        <p:txBody>
          <a:bodyPr/>
          <a:lstStyle/>
          <a:p>
            <a:r>
              <a:rPr lang="es-ES"/>
              <a:t>Celso Martínez Rivero. IFCA (CSIC-UC)</a:t>
            </a:r>
          </a:p>
        </p:txBody>
      </p:sp>
    </p:spTree>
    <p:extLst>
      <p:ext uri="{BB962C8B-B14F-4D97-AF65-F5344CB8AC3E}">
        <p14:creationId xmlns:p14="http://schemas.microsoft.com/office/powerpoint/2010/main" val="4072524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E0DB9928-11FA-484F-B81D-5D211938A9DF}"/>
              </a:ext>
            </a:extLst>
          </p:cNvPr>
          <p:cNvPicPr>
            <a:picLocks noChangeAspect="1"/>
          </p:cNvPicPr>
          <p:nvPr/>
        </p:nvPicPr>
        <p:blipFill rotWithShape="1">
          <a:blip r:embed="rId3">
            <a:extLst>
              <a:ext uri="{28A0092B-C50C-407E-A947-70E740481C1C}">
                <a14:useLocalDpi xmlns:a14="http://schemas.microsoft.com/office/drawing/2010/main" val="0"/>
              </a:ext>
            </a:extLst>
          </a:blip>
          <a:srcRect t="9739" b="4488"/>
          <a:stretch/>
        </p:blipFill>
        <p:spPr>
          <a:xfrm>
            <a:off x="0" y="468511"/>
            <a:ext cx="12194701" cy="6379215"/>
          </a:xfrm>
          <a:prstGeom prst="rect">
            <a:avLst/>
          </a:prstGeom>
        </p:spPr>
      </p:pic>
      <p:sp>
        <p:nvSpPr>
          <p:cNvPr id="27" name="Oval 26">
            <a:extLst>
              <a:ext uri="{FF2B5EF4-FFF2-40B4-BE49-F238E27FC236}">
                <a16:creationId xmlns:a16="http://schemas.microsoft.com/office/drawing/2014/main" id="{8D719E9D-F81E-0744-A714-982C67E4207F}"/>
              </a:ext>
            </a:extLst>
          </p:cNvPr>
          <p:cNvSpPr/>
          <p:nvPr/>
        </p:nvSpPr>
        <p:spPr>
          <a:xfrm rot="9010095">
            <a:off x="3252971" y="3457521"/>
            <a:ext cx="457925" cy="2737711"/>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D5B113B-1B66-5B46-8D37-A4F5BCC92F0F}"/>
              </a:ext>
            </a:extLst>
          </p:cNvPr>
          <p:cNvSpPr txBox="1"/>
          <p:nvPr/>
        </p:nvSpPr>
        <p:spPr>
          <a:xfrm>
            <a:off x="263252" y="5316083"/>
            <a:ext cx="1805687"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Vuache limestone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and faults</a:t>
            </a:r>
          </a:p>
        </p:txBody>
      </p:sp>
      <p:sp>
        <p:nvSpPr>
          <p:cNvPr id="29" name="TextBox 28">
            <a:extLst>
              <a:ext uri="{FF2B5EF4-FFF2-40B4-BE49-F238E27FC236}">
                <a16:creationId xmlns:a16="http://schemas.microsoft.com/office/drawing/2014/main" id="{D906B2DC-1AA7-054D-A3D7-100C5B4E637F}"/>
              </a:ext>
            </a:extLst>
          </p:cNvPr>
          <p:cNvSpPr txBox="1"/>
          <p:nvPr/>
        </p:nvSpPr>
        <p:spPr>
          <a:xfrm>
            <a:off x="833221" y="1444986"/>
            <a:ext cx="1518364"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Jura limestone</a:t>
            </a:r>
          </a:p>
        </p:txBody>
      </p:sp>
      <p:sp>
        <p:nvSpPr>
          <p:cNvPr id="30" name="TextBox 29">
            <a:extLst>
              <a:ext uri="{FF2B5EF4-FFF2-40B4-BE49-F238E27FC236}">
                <a16:creationId xmlns:a16="http://schemas.microsoft.com/office/drawing/2014/main" id="{75691EB3-B726-D349-8500-BAD631E8A181}"/>
              </a:ext>
            </a:extLst>
          </p:cNvPr>
          <p:cNvSpPr txBox="1"/>
          <p:nvPr/>
        </p:nvSpPr>
        <p:spPr>
          <a:xfrm>
            <a:off x="9602836" y="4705365"/>
            <a:ext cx="25779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High mountains (900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north of Fillière river valley</a:t>
            </a:r>
          </a:p>
        </p:txBody>
      </p:sp>
      <p:sp>
        <p:nvSpPr>
          <p:cNvPr id="31" name="Oval 30">
            <a:extLst>
              <a:ext uri="{FF2B5EF4-FFF2-40B4-BE49-F238E27FC236}">
                <a16:creationId xmlns:a16="http://schemas.microsoft.com/office/drawing/2014/main" id="{B0954FC8-7031-E645-975D-BE17E42BAA80}"/>
              </a:ext>
            </a:extLst>
          </p:cNvPr>
          <p:cNvSpPr/>
          <p:nvPr/>
        </p:nvSpPr>
        <p:spPr>
          <a:xfrm rot="5400000">
            <a:off x="8143100" y="4624530"/>
            <a:ext cx="1096056" cy="2127972"/>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sp>
        <p:nvSpPr>
          <p:cNvPr id="32" name="TextBox 31">
            <a:extLst>
              <a:ext uri="{FF2B5EF4-FFF2-40B4-BE49-F238E27FC236}">
                <a16:creationId xmlns:a16="http://schemas.microsoft.com/office/drawing/2014/main" id="{37A0C044-3E4B-4F4C-82DA-5715EE7E4CEF}"/>
              </a:ext>
            </a:extLst>
          </p:cNvPr>
          <p:cNvSpPr txBox="1"/>
          <p:nvPr/>
        </p:nvSpPr>
        <p:spPr>
          <a:xfrm>
            <a:off x="5046937" y="3713439"/>
            <a:ext cx="212269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Water protection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natural zones without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developed access</a:t>
            </a:r>
            <a:endPar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endParaRPr>
          </a:p>
        </p:txBody>
      </p:sp>
      <p:sp>
        <p:nvSpPr>
          <p:cNvPr id="33" name="Oval 32">
            <a:extLst>
              <a:ext uri="{FF2B5EF4-FFF2-40B4-BE49-F238E27FC236}">
                <a16:creationId xmlns:a16="http://schemas.microsoft.com/office/drawing/2014/main" id="{B4CEB3CF-212F-4344-96F3-557B3FB4A540}"/>
              </a:ext>
            </a:extLst>
          </p:cNvPr>
          <p:cNvSpPr/>
          <p:nvPr/>
        </p:nvSpPr>
        <p:spPr>
          <a:xfrm rot="6490403">
            <a:off x="6326231" y="6338519"/>
            <a:ext cx="721596" cy="194813"/>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sp>
        <p:nvSpPr>
          <p:cNvPr id="35" name="Oval 34">
            <a:extLst>
              <a:ext uri="{FF2B5EF4-FFF2-40B4-BE49-F238E27FC236}">
                <a16:creationId xmlns:a16="http://schemas.microsoft.com/office/drawing/2014/main" id="{AD7AD450-A233-634A-893E-5D421D2508EF}"/>
              </a:ext>
            </a:extLst>
          </p:cNvPr>
          <p:cNvSpPr/>
          <p:nvPr/>
        </p:nvSpPr>
        <p:spPr>
          <a:xfrm rot="793433">
            <a:off x="7082277" y="6047512"/>
            <a:ext cx="879403" cy="260691"/>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13" name="Straight Arrow Connector 12">
            <a:extLst>
              <a:ext uri="{FF2B5EF4-FFF2-40B4-BE49-F238E27FC236}">
                <a16:creationId xmlns:a16="http://schemas.microsoft.com/office/drawing/2014/main" id="{EB358F86-3DBF-9240-BD62-B485EF364A70}"/>
              </a:ext>
            </a:extLst>
          </p:cNvPr>
          <p:cNvCxnSpPr>
            <a:cxnSpLocks/>
          </p:cNvCxnSpPr>
          <p:nvPr/>
        </p:nvCxnSpPr>
        <p:spPr>
          <a:xfrm>
            <a:off x="6618328" y="4598049"/>
            <a:ext cx="99971" cy="178705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6" name="Straight Arrow Connector 35">
            <a:extLst>
              <a:ext uri="{FF2B5EF4-FFF2-40B4-BE49-F238E27FC236}">
                <a16:creationId xmlns:a16="http://schemas.microsoft.com/office/drawing/2014/main" id="{9773B330-F6D7-9949-A467-4068DD6B83A8}"/>
              </a:ext>
            </a:extLst>
          </p:cNvPr>
          <p:cNvCxnSpPr>
            <a:cxnSpLocks/>
          </p:cNvCxnSpPr>
          <p:nvPr/>
        </p:nvCxnSpPr>
        <p:spPr>
          <a:xfrm>
            <a:off x="6648942" y="4598050"/>
            <a:ext cx="819940" cy="156969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7" name="Straight Arrow Connector 36">
            <a:extLst>
              <a:ext uri="{FF2B5EF4-FFF2-40B4-BE49-F238E27FC236}">
                <a16:creationId xmlns:a16="http://schemas.microsoft.com/office/drawing/2014/main" id="{37B5C645-152E-2F46-8191-B24BE7F82305}"/>
              </a:ext>
            </a:extLst>
          </p:cNvPr>
          <p:cNvCxnSpPr>
            <a:cxnSpLocks/>
            <a:stCxn id="30" idx="1"/>
          </p:cNvCxnSpPr>
          <p:nvPr/>
        </p:nvCxnSpPr>
        <p:spPr>
          <a:xfrm flipH="1">
            <a:off x="8339170" y="4997753"/>
            <a:ext cx="1263666" cy="88640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0" name="Straight Arrow Connector 39">
            <a:extLst>
              <a:ext uri="{FF2B5EF4-FFF2-40B4-BE49-F238E27FC236}">
                <a16:creationId xmlns:a16="http://schemas.microsoft.com/office/drawing/2014/main" id="{E9154D9D-890F-A847-9E54-2F8F9127C2D8}"/>
              </a:ext>
            </a:extLst>
          </p:cNvPr>
          <p:cNvCxnSpPr>
            <a:cxnSpLocks/>
            <a:stCxn id="9" idx="3"/>
          </p:cNvCxnSpPr>
          <p:nvPr/>
        </p:nvCxnSpPr>
        <p:spPr>
          <a:xfrm flipV="1">
            <a:off x="2068939" y="4826378"/>
            <a:ext cx="1493943" cy="78209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44" name="Oval 43">
            <a:extLst>
              <a:ext uri="{FF2B5EF4-FFF2-40B4-BE49-F238E27FC236}">
                <a16:creationId xmlns:a16="http://schemas.microsoft.com/office/drawing/2014/main" id="{40DFBA57-3CED-2340-AFE8-BB9A59360979}"/>
              </a:ext>
            </a:extLst>
          </p:cNvPr>
          <p:cNvSpPr/>
          <p:nvPr/>
        </p:nvSpPr>
        <p:spPr>
          <a:xfrm rot="2339663">
            <a:off x="3329032" y="148493"/>
            <a:ext cx="752840" cy="3360815"/>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45" name="Straight Arrow Connector 44">
            <a:extLst>
              <a:ext uri="{FF2B5EF4-FFF2-40B4-BE49-F238E27FC236}">
                <a16:creationId xmlns:a16="http://schemas.microsoft.com/office/drawing/2014/main" id="{128AEB01-ED58-444B-9F8B-95E90C47CC52}"/>
              </a:ext>
            </a:extLst>
          </p:cNvPr>
          <p:cNvCxnSpPr>
            <a:cxnSpLocks/>
            <a:stCxn id="29" idx="3"/>
          </p:cNvCxnSpPr>
          <p:nvPr/>
        </p:nvCxnSpPr>
        <p:spPr>
          <a:xfrm>
            <a:off x="2351585" y="1614263"/>
            <a:ext cx="1297268" cy="21464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48" name="TextBox 47">
            <a:extLst>
              <a:ext uri="{FF2B5EF4-FFF2-40B4-BE49-F238E27FC236}">
                <a16:creationId xmlns:a16="http://schemas.microsoft.com/office/drawing/2014/main" id="{BAC520E1-26DE-D545-BFDA-928BE2293123}"/>
              </a:ext>
            </a:extLst>
          </p:cNvPr>
          <p:cNvSpPr txBox="1"/>
          <p:nvPr/>
        </p:nvSpPr>
        <p:spPr>
          <a:xfrm>
            <a:off x="-151188" y="3156342"/>
            <a:ext cx="2727029" cy="83099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0000"/>
                </a:solidFill>
                <a:effectLst/>
                <a:highlight>
                  <a:srgbClr val="FFE4DF"/>
                </a:highlight>
                <a:uLnTx/>
                <a:uFillTx/>
                <a:latin typeface="Arial"/>
                <a:ea typeface="+mn-ea"/>
                <a:cs typeface="+mn-cs"/>
              </a:rPr>
              <a:t>K</a:t>
            </a: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nown water reservoirs and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protected nature in CH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(legal + technical reasons)</a:t>
            </a:r>
          </a:p>
        </p:txBody>
      </p:sp>
      <p:sp>
        <p:nvSpPr>
          <p:cNvPr id="49" name="Oval 48">
            <a:extLst>
              <a:ext uri="{FF2B5EF4-FFF2-40B4-BE49-F238E27FC236}">
                <a16:creationId xmlns:a16="http://schemas.microsoft.com/office/drawing/2014/main" id="{3071EE09-E6F8-6340-9205-F4889002D7FB}"/>
              </a:ext>
            </a:extLst>
          </p:cNvPr>
          <p:cNvSpPr/>
          <p:nvPr/>
        </p:nvSpPr>
        <p:spPr>
          <a:xfrm rot="5002255">
            <a:off x="3824119" y="2532501"/>
            <a:ext cx="317085" cy="1721696"/>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50" name="Straight Arrow Connector 49">
            <a:extLst>
              <a:ext uri="{FF2B5EF4-FFF2-40B4-BE49-F238E27FC236}">
                <a16:creationId xmlns:a16="http://schemas.microsoft.com/office/drawing/2014/main" id="{13A595DB-950E-5548-9ADD-080E0AEB0AD5}"/>
              </a:ext>
            </a:extLst>
          </p:cNvPr>
          <p:cNvCxnSpPr>
            <a:cxnSpLocks/>
          </p:cNvCxnSpPr>
          <p:nvPr/>
        </p:nvCxnSpPr>
        <p:spPr>
          <a:xfrm flipV="1">
            <a:off x="2575840" y="3428626"/>
            <a:ext cx="1183125" cy="31577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52" name="Oval 51">
            <a:extLst>
              <a:ext uri="{FF2B5EF4-FFF2-40B4-BE49-F238E27FC236}">
                <a16:creationId xmlns:a16="http://schemas.microsoft.com/office/drawing/2014/main" id="{9299AB5C-122D-E84E-A889-92214AC3EBB0}"/>
              </a:ext>
            </a:extLst>
          </p:cNvPr>
          <p:cNvSpPr/>
          <p:nvPr/>
        </p:nvSpPr>
        <p:spPr>
          <a:xfrm rot="20123182">
            <a:off x="4252846" y="1878443"/>
            <a:ext cx="317085" cy="755588"/>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53" name="Straight Arrow Connector 52">
            <a:extLst>
              <a:ext uri="{FF2B5EF4-FFF2-40B4-BE49-F238E27FC236}">
                <a16:creationId xmlns:a16="http://schemas.microsoft.com/office/drawing/2014/main" id="{7812B692-EFA2-9345-B5B9-677890E6FEDB}"/>
              </a:ext>
            </a:extLst>
          </p:cNvPr>
          <p:cNvCxnSpPr>
            <a:cxnSpLocks/>
          </p:cNvCxnSpPr>
          <p:nvPr/>
        </p:nvCxnSpPr>
        <p:spPr>
          <a:xfrm flipV="1">
            <a:off x="2602367" y="2389102"/>
            <a:ext cx="1881116" cy="122240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57" name="Oval 56">
            <a:extLst>
              <a:ext uri="{FF2B5EF4-FFF2-40B4-BE49-F238E27FC236}">
                <a16:creationId xmlns:a16="http://schemas.microsoft.com/office/drawing/2014/main" id="{B5363CBF-0833-AF41-8B7F-4D71361D9E03}"/>
              </a:ext>
            </a:extLst>
          </p:cNvPr>
          <p:cNvSpPr/>
          <p:nvPr/>
        </p:nvSpPr>
        <p:spPr>
          <a:xfrm rot="4308187">
            <a:off x="5338479" y="960402"/>
            <a:ext cx="372197" cy="1080661"/>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sp>
        <p:nvSpPr>
          <p:cNvPr id="58" name="Oval 57">
            <a:extLst>
              <a:ext uri="{FF2B5EF4-FFF2-40B4-BE49-F238E27FC236}">
                <a16:creationId xmlns:a16="http://schemas.microsoft.com/office/drawing/2014/main" id="{5DB52B90-2F5E-304C-ABB0-6D1015AE4ADE}"/>
              </a:ext>
            </a:extLst>
          </p:cNvPr>
          <p:cNvSpPr/>
          <p:nvPr/>
        </p:nvSpPr>
        <p:spPr>
          <a:xfrm rot="2057872">
            <a:off x="5894946" y="544389"/>
            <a:ext cx="195017" cy="747947"/>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59" name="Straight Arrow Connector 58">
            <a:extLst>
              <a:ext uri="{FF2B5EF4-FFF2-40B4-BE49-F238E27FC236}">
                <a16:creationId xmlns:a16="http://schemas.microsoft.com/office/drawing/2014/main" id="{E9E1CE9D-A405-FA42-A560-69AE4A164577}"/>
              </a:ext>
            </a:extLst>
          </p:cNvPr>
          <p:cNvCxnSpPr>
            <a:cxnSpLocks/>
          </p:cNvCxnSpPr>
          <p:nvPr/>
        </p:nvCxnSpPr>
        <p:spPr>
          <a:xfrm flipV="1">
            <a:off x="2590946" y="1036871"/>
            <a:ext cx="3350477" cy="239175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1" name="Straight Arrow Connector 60">
            <a:extLst>
              <a:ext uri="{FF2B5EF4-FFF2-40B4-BE49-F238E27FC236}">
                <a16:creationId xmlns:a16="http://schemas.microsoft.com/office/drawing/2014/main" id="{D2C9A354-32C5-4649-93D7-CD7C3D32D902}"/>
              </a:ext>
            </a:extLst>
          </p:cNvPr>
          <p:cNvCxnSpPr>
            <a:cxnSpLocks/>
          </p:cNvCxnSpPr>
          <p:nvPr/>
        </p:nvCxnSpPr>
        <p:spPr>
          <a:xfrm flipV="1">
            <a:off x="2575840" y="1496361"/>
            <a:ext cx="2826877" cy="197071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65" name="Oval 64">
            <a:extLst>
              <a:ext uri="{FF2B5EF4-FFF2-40B4-BE49-F238E27FC236}">
                <a16:creationId xmlns:a16="http://schemas.microsoft.com/office/drawing/2014/main" id="{F71CFEB0-E628-9B48-8570-4B93172A9B57}"/>
              </a:ext>
            </a:extLst>
          </p:cNvPr>
          <p:cNvSpPr/>
          <p:nvPr/>
        </p:nvSpPr>
        <p:spPr>
          <a:xfrm rot="7028562">
            <a:off x="7256780" y="1295138"/>
            <a:ext cx="793169" cy="1738748"/>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sp>
        <p:nvSpPr>
          <p:cNvPr id="66" name="Oval 65">
            <a:extLst>
              <a:ext uri="{FF2B5EF4-FFF2-40B4-BE49-F238E27FC236}">
                <a16:creationId xmlns:a16="http://schemas.microsoft.com/office/drawing/2014/main" id="{22FCF1C1-44FE-5640-8C29-EC71136EC0EA}"/>
              </a:ext>
            </a:extLst>
          </p:cNvPr>
          <p:cNvSpPr/>
          <p:nvPr/>
        </p:nvSpPr>
        <p:spPr>
          <a:xfrm rot="3005362">
            <a:off x="8501880" y="4544388"/>
            <a:ext cx="678875" cy="270841"/>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sp>
        <p:nvSpPr>
          <p:cNvPr id="67" name="TextBox 66">
            <a:extLst>
              <a:ext uri="{FF2B5EF4-FFF2-40B4-BE49-F238E27FC236}">
                <a16:creationId xmlns:a16="http://schemas.microsoft.com/office/drawing/2014/main" id="{1E2B059D-C28D-7947-A706-C97459090568}"/>
              </a:ext>
            </a:extLst>
          </p:cNvPr>
          <p:cNvSpPr txBox="1"/>
          <p:nvPr/>
        </p:nvSpPr>
        <p:spPr>
          <a:xfrm>
            <a:off x="9469299" y="2312358"/>
            <a:ext cx="200888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Densely urbanized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and emerging areas</a:t>
            </a:r>
            <a:endPar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endParaRPr>
          </a:p>
        </p:txBody>
      </p:sp>
      <p:cxnSp>
        <p:nvCxnSpPr>
          <p:cNvPr id="68" name="Straight Arrow Connector 67">
            <a:extLst>
              <a:ext uri="{FF2B5EF4-FFF2-40B4-BE49-F238E27FC236}">
                <a16:creationId xmlns:a16="http://schemas.microsoft.com/office/drawing/2014/main" id="{BA2D4E18-7C24-5C43-9913-C0D6887FB68B}"/>
              </a:ext>
            </a:extLst>
          </p:cNvPr>
          <p:cNvCxnSpPr>
            <a:cxnSpLocks/>
            <a:stCxn id="67" idx="1"/>
          </p:cNvCxnSpPr>
          <p:nvPr/>
        </p:nvCxnSpPr>
        <p:spPr>
          <a:xfrm flipH="1" flipV="1">
            <a:off x="8041457" y="2388973"/>
            <a:ext cx="1427842" cy="21577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73" name="TextBox 72">
            <a:extLst>
              <a:ext uri="{FF2B5EF4-FFF2-40B4-BE49-F238E27FC236}">
                <a16:creationId xmlns:a16="http://schemas.microsoft.com/office/drawing/2014/main" id="{E5F47C69-59FD-F34D-B5E8-CDDEB14583F6}"/>
              </a:ext>
            </a:extLst>
          </p:cNvPr>
          <p:cNvSpPr txBox="1"/>
          <p:nvPr/>
        </p:nvSpPr>
        <p:spPr>
          <a:xfrm>
            <a:off x="8901716" y="1052295"/>
            <a:ext cx="262443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Strict landscape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and re-naturalization areas</a:t>
            </a:r>
            <a:endPar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endParaRPr>
          </a:p>
        </p:txBody>
      </p:sp>
      <p:sp>
        <p:nvSpPr>
          <p:cNvPr id="74" name="Oval 73">
            <a:extLst>
              <a:ext uri="{FF2B5EF4-FFF2-40B4-BE49-F238E27FC236}">
                <a16:creationId xmlns:a16="http://schemas.microsoft.com/office/drawing/2014/main" id="{5B5682F5-CC69-9348-BC23-4FDD0397E13E}"/>
              </a:ext>
            </a:extLst>
          </p:cNvPr>
          <p:cNvSpPr/>
          <p:nvPr/>
        </p:nvSpPr>
        <p:spPr>
          <a:xfrm rot="6552795">
            <a:off x="7688277" y="751781"/>
            <a:ext cx="479404" cy="1099356"/>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75" name="Straight Arrow Connector 74">
            <a:extLst>
              <a:ext uri="{FF2B5EF4-FFF2-40B4-BE49-F238E27FC236}">
                <a16:creationId xmlns:a16="http://schemas.microsoft.com/office/drawing/2014/main" id="{3B1B33FC-B0D2-FE49-B119-06E31FA9F33C}"/>
              </a:ext>
            </a:extLst>
          </p:cNvPr>
          <p:cNvCxnSpPr>
            <a:cxnSpLocks/>
            <a:stCxn id="73" idx="1"/>
          </p:cNvCxnSpPr>
          <p:nvPr/>
        </p:nvCxnSpPr>
        <p:spPr>
          <a:xfrm flipH="1" flipV="1">
            <a:off x="7872328" y="1307494"/>
            <a:ext cx="1029388" cy="3718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77" name="Oval 76">
            <a:extLst>
              <a:ext uri="{FF2B5EF4-FFF2-40B4-BE49-F238E27FC236}">
                <a16:creationId xmlns:a16="http://schemas.microsoft.com/office/drawing/2014/main" id="{A8B5E68C-7841-F247-8C71-581CCE4E3129}"/>
              </a:ext>
            </a:extLst>
          </p:cNvPr>
          <p:cNvSpPr/>
          <p:nvPr/>
        </p:nvSpPr>
        <p:spPr>
          <a:xfrm rot="7028562">
            <a:off x="7080013" y="1078307"/>
            <a:ext cx="412727" cy="683944"/>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78" name="Straight Arrow Connector 77">
            <a:extLst>
              <a:ext uri="{FF2B5EF4-FFF2-40B4-BE49-F238E27FC236}">
                <a16:creationId xmlns:a16="http://schemas.microsoft.com/office/drawing/2014/main" id="{55443660-1F96-7048-A85A-09597C747F27}"/>
              </a:ext>
            </a:extLst>
          </p:cNvPr>
          <p:cNvCxnSpPr>
            <a:cxnSpLocks/>
            <a:stCxn id="67" idx="1"/>
          </p:cNvCxnSpPr>
          <p:nvPr/>
        </p:nvCxnSpPr>
        <p:spPr>
          <a:xfrm flipH="1" flipV="1">
            <a:off x="7236423" y="1444859"/>
            <a:ext cx="2232876" cy="115988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81" name="TextBox 80">
            <a:extLst>
              <a:ext uri="{FF2B5EF4-FFF2-40B4-BE49-F238E27FC236}">
                <a16:creationId xmlns:a16="http://schemas.microsoft.com/office/drawing/2014/main" id="{BCBA5E7D-CAC0-1541-ADBE-040E241D47C0}"/>
              </a:ext>
            </a:extLst>
          </p:cNvPr>
          <p:cNvSpPr txBox="1"/>
          <p:nvPr/>
        </p:nvSpPr>
        <p:spPr>
          <a:xfrm>
            <a:off x="5143295" y="2466384"/>
            <a:ext cx="18806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Densely urbanized</a:t>
            </a:r>
          </a:p>
        </p:txBody>
      </p:sp>
      <p:sp>
        <p:nvSpPr>
          <p:cNvPr id="82" name="Oval 81">
            <a:extLst>
              <a:ext uri="{FF2B5EF4-FFF2-40B4-BE49-F238E27FC236}">
                <a16:creationId xmlns:a16="http://schemas.microsoft.com/office/drawing/2014/main" id="{1066BD70-26A5-A94F-9B6E-FFF8B9329C9F}"/>
              </a:ext>
            </a:extLst>
          </p:cNvPr>
          <p:cNvSpPr/>
          <p:nvPr/>
        </p:nvSpPr>
        <p:spPr>
          <a:xfrm rot="1137595">
            <a:off x="6126787" y="508479"/>
            <a:ext cx="340787" cy="1396677"/>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83" name="Straight Arrow Connector 82">
            <a:extLst>
              <a:ext uri="{FF2B5EF4-FFF2-40B4-BE49-F238E27FC236}">
                <a16:creationId xmlns:a16="http://schemas.microsoft.com/office/drawing/2014/main" id="{D6238A25-53DD-9747-BDBC-97EEFD2AE173}"/>
              </a:ext>
            </a:extLst>
          </p:cNvPr>
          <p:cNvCxnSpPr>
            <a:cxnSpLocks/>
          </p:cNvCxnSpPr>
          <p:nvPr/>
        </p:nvCxnSpPr>
        <p:spPr>
          <a:xfrm flipV="1">
            <a:off x="6023422" y="1434736"/>
            <a:ext cx="167957" cy="101481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87" name="Oval 86">
            <a:extLst>
              <a:ext uri="{FF2B5EF4-FFF2-40B4-BE49-F238E27FC236}">
                <a16:creationId xmlns:a16="http://schemas.microsoft.com/office/drawing/2014/main" id="{6C8617C9-4A68-2044-BCF9-9AD9888CDA7E}"/>
              </a:ext>
            </a:extLst>
          </p:cNvPr>
          <p:cNvSpPr/>
          <p:nvPr/>
        </p:nvSpPr>
        <p:spPr>
          <a:xfrm rot="3501383">
            <a:off x="4806839" y="1608426"/>
            <a:ext cx="353067" cy="864453"/>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sp>
        <p:nvSpPr>
          <p:cNvPr id="88" name="Oval 87">
            <a:extLst>
              <a:ext uri="{FF2B5EF4-FFF2-40B4-BE49-F238E27FC236}">
                <a16:creationId xmlns:a16="http://schemas.microsoft.com/office/drawing/2014/main" id="{F5BBEE4E-43CB-BB4F-8210-A1B959663ADA}"/>
              </a:ext>
            </a:extLst>
          </p:cNvPr>
          <p:cNvSpPr/>
          <p:nvPr/>
        </p:nvSpPr>
        <p:spPr>
          <a:xfrm rot="6136446">
            <a:off x="5131949" y="4912258"/>
            <a:ext cx="1434783" cy="561927"/>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sp>
        <p:nvSpPr>
          <p:cNvPr id="89" name="TextBox 88">
            <a:extLst>
              <a:ext uri="{FF2B5EF4-FFF2-40B4-BE49-F238E27FC236}">
                <a16:creationId xmlns:a16="http://schemas.microsoft.com/office/drawing/2014/main" id="{89B7BDD4-ED5B-EC4E-8839-0DECC6FA4C41}"/>
              </a:ext>
            </a:extLst>
          </p:cNvPr>
          <p:cNvSpPr txBox="1"/>
          <p:nvPr/>
        </p:nvSpPr>
        <p:spPr>
          <a:xfrm>
            <a:off x="2667543" y="5908143"/>
            <a:ext cx="1425390"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High altitudes</a:t>
            </a:r>
          </a:p>
        </p:txBody>
      </p:sp>
      <p:cxnSp>
        <p:nvCxnSpPr>
          <p:cNvPr id="90" name="Straight Arrow Connector 89">
            <a:extLst>
              <a:ext uri="{FF2B5EF4-FFF2-40B4-BE49-F238E27FC236}">
                <a16:creationId xmlns:a16="http://schemas.microsoft.com/office/drawing/2014/main" id="{C115B6CE-FD9C-1F42-9223-A535D18C42C7}"/>
              </a:ext>
            </a:extLst>
          </p:cNvPr>
          <p:cNvCxnSpPr>
            <a:cxnSpLocks/>
            <a:stCxn id="89" idx="3"/>
          </p:cNvCxnSpPr>
          <p:nvPr/>
        </p:nvCxnSpPr>
        <p:spPr>
          <a:xfrm flipV="1">
            <a:off x="4092933" y="5316086"/>
            <a:ext cx="1774084" cy="76133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92" name="TextBox 91">
            <a:extLst>
              <a:ext uri="{FF2B5EF4-FFF2-40B4-BE49-F238E27FC236}">
                <a16:creationId xmlns:a16="http://schemas.microsoft.com/office/drawing/2014/main" id="{26FE4E25-85EF-7042-9928-C7146D48A240}"/>
              </a:ext>
            </a:extLst>
          </p:cNvPr>
          <p:cNvSpPr txBox="1"/>
          <p:nvPr/>
        </p:nvSpPr>
        <p:spPr>
          <a:xfrm>
            <a:off x="9806344" y="5761089"/>
            <a:ext cx="2369558" cy="107721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Likely major opposition: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local urbanistic planning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0000"/>
                </a:solidFill>
                <a:effectLst/>
                <a:highlight>
                  <a:srgbClr val="FFE4DF"/>
                </a:highlight>
                <a:uLnTx/>
                <a:uFillTx/>
                <a:latin typeface="Arial"/>
                <a:ea typeface="+mn-ea"/>
                <a:cs typeface="+mn-cs"/>
              </a:rPr>
              <a:t>f</a:t>
            </a: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or traffic calming &amp;</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0000"/>
                </a:solidFill>
                <a:effectLst/>
                <a:highlight>
                  <a:srgbClr val="FFE4DF"/>
                </a:highlight>
                <a:uLnTx/>
                <a:uFillTx/>
                <a:latin typeface="Arial"/>
                <a:ea typeface="+mn-ea"/>
                <a:cs typeface="+mn-cs"/>
              </a:rPr>
              <a:t>n</a:t>
            </a: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ature protection</a:t>
            </a:r>
          </a:p>
        </p:txBody>
      </p:sp>
      <p:sp>
        <p:nvSpPr>
          <p:cNvPr id="93" name="Oval 92">
            <a:extLst>
              <a:ext uri="{FF2B5EF4-FFF2-40B4-BE49-F238E27FC236}">
                <a16:creationId xmlns:a16="http://schemas.microsoft.com/office/drawing/2014/main" id="{24C707EE-5EF3-7647-BD73-B11475F07A26}"/>
              </a:ext>
            </a:extLst>
          </p:cNvPr>
          <p:cNvSpPr/>
          <p:nvPr/>
        </p:nvSpPr>
        <p:spPr>
          <a:xfrm rot="5779614">
            <a:off x="8090093" y="6110258"/>
            <a:ext cx="277195" cy="546316"/>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94" name="Straight Arrow Connector 93">
            <a:extLst>
              <a:ext uri="{FF2B5EF4-FFF2-40B4-BE49-F238E27FC236}">
                <a16:creationId xmlns:a16="http://schemas.microsoft.com/office/drawing/2014/main" id="{73E7DD21-5A8F-F04A-B36B-60B858F58E5F}"/>
              </a:ext>
            </a:extLst>
          </p:cNvPr>
          <p:cNvCxnSpPr>
            <a:cxnSpLocks/>
          </p:cNvCxnSpPr>
          <p:nvPr/>
        </p:nvCxnSpPr>
        <p:spPr>
          <a:xfrm flipH="1" flipV="1">
            <a:off x="8284855" y="6385105"/>
            <a:ext cx="1734101" cy="2022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96" name="Oval 95">
            <a:extLst>
              <a:ext uri="{FF2B5EF4-FFF2-40B4-BE49-F238E27FC236}">
                <a16:creationId xmlns:a16="http://schemas.microsoft.com/office/drawing/2014/main" id="{2AF96BB0-6F78-5541-9C3F-42A7878C936F}"/>
              </a:ext>
            </a:extLst>
          </p:cNvPr>
          <p:cNvSpPr/>
          <p:nvPr/>
        </p:nvSpPr>
        <p:spPr>
          <a:xfrm rot="3422671">
            <a:off x="6848434" y="4724207"/>
            <a:ext cx="340431" cy="1553931"/>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sp>
        <p:nvSpPr>
          <p:cNvPr id="99" name="TextBox 98">
            <a:extLst>
              <a:ext uri="{FF2B5EF4-FFF2-40B4-BE49-F238E27FC236}">
                <a16:creationId xmlns:a16="http://schemas.microsoft.com/office/drawing/2014/main" id="{77EEEEBE-EEEF-8E43-8CC3-2E1E7D762471}"/>
              </a:ext>
            </a:extLst>
          </p:cNvPr>
          <p:cNvSpPr txBox="1"/>
          <p:nvPr/>
        </p:nvSpPr>
        <p:spPr>
          <a:xfrm>
            <a:off x="5878916" y="2948154"/>
            <a:ext cx="213712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Clustered residential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areas and farm areas</a:t>
            </a:r>
          </a:p>
        </p:txBody>
      </p:sp>
      <p:cxnSp>
        <p:nvCxnSpPr>
          <p:cNvPr id="100" name="Straight Arrow Connector 99">
            <a:extLst>
              <a:ext uri="{FF2B5EF4-FFF2-40B4-BE49-F238E27FC236}">
                <a16:creationId xmlns:a16="http://schemas.microsoft.com/office/drawing/2014/main" id="{D972B1D2-ADBA-5B44-8635-97F37D6C5658}"/>
              </a:ext>
            </a:extLst>
          </p:cNvPr>
          <p:cNvCxnSpPr>
            <a:cxnSpLocks/>
          </p:cNvCxnSpPr>
          <p:nvPr/>
        </p:nvCxnSpPr>
        <p:spPr>
          <a:xfrm flipH="1">
            <a:off x="7142191" y="3563707"/>
            <a:ext cx="146011" cy="186987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02" name="Oval 101">
            <a:extLst>
              <a:ext uri="{FF2B5EF4-FFF2-40B4-BE49-F238E27FC236}">
                <a16:creationId xmlns:a16="http://schemas.microsoft.com/office/drawing/2014/main" id="{50B587D2-0CBE-C44A-8C41-5E30D107FE2E}"/>
              </a:ext>
            </a:extLst>
          </p:cNvPr>
          <p:cNvSpPr/>
          <p:nvPr/>
        </p:nvSpPr>
        <p:spPr>
          <a:xfrm rot="3189308">
            <a:off x="7516521" y="4263123"/>
            <a:ext cx="844705" cy="714248"/>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sp>
        <p:nvSpPr>
          <p:cNvPr id="103" name="TextBox 102">
            <a:extLst>
              <a:ext uri="{FF2B5EF4-FFF2-40B4-BE49-F238E27FC236}">
                <a16:creationId xmlns:a16="http://schemas.microsoft.com/office/drawing/2014/main" id="{1E63D4DA-D65D-0341-AE96-197E1EC81B09}"/>
              </a:ext>
            </a:extLst>
          </p:cNvPr>
          <p:cNvSpPr txBox="1"/>
          <p:nvPr/>
        </p:nvSpPr>
        <p:spPr>
          <a:xfrm>
            <a:off x="9847865" y="2900999"/>
            <a:ext cx="178125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Terrain difficult to</a:t>
            </a:r>
            <a:b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b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access and water</a:t>
            </a:r>
            <a:b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b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reservoirs</a:t>
            </a:r>
          </a:p>
        </p:txBody>
      </p:sp>
      <p:cxnSp>
        <p:nvCxnSpPr>
          <p:cNvPr id="104" name="Straight Arrow Connector 103">
            <a:extLst>
              <a:ext uri="{FF2B5EF4-FFF2-40B4-BE49-F238E27FC236}">
                <a16:creationId xmlns:a16="http://schemas.microsoft.com/office/drawing/2014/main" id="{94E05669-D3EA-4F42-A897-A782906980A1}"/>
              </a:ext>
            </a:extLst>
          </p:cNvPr>
          <p:cNvCxnSpPr>
            <a:cxnSpLocks/>
          </p:cNvCxnSpPr>
          <p:nvPr/>
        </p:nvCxnSpPr>
        <p:spPr>
          <a:xfrm flipH="1">
            <a:off x="8042128" y="3619003"/>
            <a:ext cx="1842779" cy="109214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07" name="Oval 106">
            <a:extLst>
              <a:ext uri="{FF2B5EF4-FFF2-40B4-BE49-F238E27FC236}">
                <a16:creationId xmlns:a16="http://schemas.microsoft.com/office/drawing/2014/main" id="{D2BE50B7-BF83-F348-A494-8F9A75B2A14A}"/>
              </a:ext>
            </a:extLst>
          </p:cNvPr>
          <p:cNvSpPr/>
          <p:nvPr/>
        </p:nvSpPr>
        <p:spPr>
          <a:xfrm rot="5002255">
            <a:off x="3659537" y="3666437"/>
            <a:ext cx="481633" cy="228484"/>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108" name="Straight Arrow Connector 107">
            <a:extLst>
              <a:ext uri="{FF2B5EF4-FFF2-40B4-BE49-F238E27FC236}">
                <a16:creationId xmlns:a16="http://schemas.microsoft.com/office/drawing/2014/main" id="{1D013474-FD0F-3243-83C6-5201F557DBB2}"/>
              </a:ext>
            </a:extLst>
          </p:cNvPr>
          <p:cNvCxnSpPr>
            <a:cxnSpLocks/>
          </p:cNvCxnSpPr>
          <p:nvPr/>
        </p:nvCxnSpPr>
        <p:spPr>
          <a:xfrm flipV="1">
            <a:off x="2710993" y="3805607"/>
            <a:ext cx="1280507" cy="63999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10" name="TextBox 109">
            <a:extLst>
              <a:ext uri="{FF2B5EF4-FFF2-40B4-BE49-F238E27FC236}">
                <a16:creationId xmlns:a16="http://schemas.microsoft.com/office/drawing/2014/main" id="{C8A417D9-F24E-D540-B650-7CBFB99E2BA1}"/>
              </a:ext>
            </a:extLst>
          </p:cNvPr>
          <p:cNvSpPr txBox="1"/>
          <p:nvPr/>
        </p:nvSpPr>
        <p:spPr>
          <a:xfrm>
            <a:off x="51634" y="4142743"/>
            <a:ext cx="2738249" cy="83099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Water protection zones,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0000"/>
                </a:solidFill>
                <a:effectLst/>
                <a:highlight>
                  <a:srgbClr val="FFE4DF"/>
                </a:highlight>
                <a:uLnTx/>
                <a:uFillTx/>
                <a:latin typeface="Arial"/>
                <a:ea typeface="+mn-ea"/>
                <a:cs typeface="+mn-cs"/>
              </a:rPr>
              <a:t>l</a:t>
            </a: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andscape </a:t>
            </a:r>
            <a:r>
              <a:rPr kumimoji="0" lang="en-GB" sz="1600" b="0" i="0" u="none" strike="noStrike" kern="1200" cap="none" spc="0" normalizeH="0" baseline="0" noProof="0">
                <a:ln>
                  <a:noFill/>
                </a:ln>
                <a:solidFill>
                  <a:srgbClr val="FF0000"/>
                </a:solidFill>
                <a:effectLst/>
                <a:highlight>
                  <a:srgbClr val="FFE4DF"/>
                </a:highlight>
                <a:uLnTx/>
                <a:uFillTx/>
                <a:latin typeface="Arial"/>
                <a:ea typeface="+mn-ea"/>
                <a:cs typeface="+mn-cs"/>
              </a:rPr>
              <a:t>p</a:t>
            </a: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rotection zones,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altitudes</a:t>
            </a:r>
          </a:p>
        </p:txBody>
      </p:sp>
      <p:sp>
        <p:nvSpPr>
          <p:cNvPr id="118" name="Oval 117">
            <a:extLst>
              <a:ext uri="{FF2B5EF4-FFF2-40B4-BE49-F238E27FC236}">
                <a16:creationId xmlns:a16="http://schemas.microsoft.com/office/drawing/2014/main" id="{18E12F1F-7DB3-D543-846B-4527AA7988F0}"/>
              </a:ext>
            </a:extLst>
          </p:cNvPr>
          <p:cNvSpPr/>
          <p:nvPr/>
        </p:nvSpPr>
        <p:spPr>
          <a:xfrm rot="3996664">
            <a:off x="8511428" y="3284078"/>
            <a:ext cx="1320440" cy="240997"/>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119" name="Straight Arrow Connector 118">
            <a:extLst>
              <a:ext uri="{FF2B5EF4-FFF2-40B4-BE49-F238E27FC236}">
                <a16:creationId xmlns:a16="http://schemas.microsoft.com/office/drawing/2014/main" id="{4EDA0236-8BD9-B146-B1EF-62BAACD6BF36}"/>
              </a:ext>
            </a:extLst>
          </p:cNvPr>
          <p:cNvCxnSpPr>
            <a:cxnSpLocks/>
          </p:cNvCxnSpPr>
          <p:nvPr/>
        </p:nvCxnSpPr>
        <p:spPr>
          <a:xfrm flipH="1">
            <a:off x="8724381" y="4101075"/>
            <a:ext cx="1260659" cy="51698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26" name="Oval 125">
            <a:extLst>
              <a:ext uri="{FF2B5EF4-FFF2-40B4-BE49-F238E27FC236}">
                <a16:creationId xmlns:a16="http://schemas.microsoft.com/office/drawing/2014/main" id="{FF5A042C-3C5A-8148-A636-5D4A0CF7D5CB}"/>
              </a:ext>
            </a:extLst>
          </p:cNvPr>
          <p:cNvSpPr/>
          <p:nvPr/>
        </p:nvSpPr>
        <p:spPr>
          <a:xfrm rot="1236239">
            <a:off x="8246167" y="2699271"/>
            <a:ext cx="485287" cy="240997"/>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127" name="Straight Arrow Connector 126">
            <a:extLst>
              <a:ext uri="{FF2B5EF4-FFF2-40B4-BE49-F238E27FC236}">
                <a16:creationId xmlns:a16="http://schemas.microsoft.com/office/drawing/2014/main" id="{99BCBA51-52EE-E44A-85DE-8C7F1F8CBC80}"/>
              </a:ext>
            </a:extLst>
          </p:cNvPr>
          <p:cNvCxnSpPr>
            <a:cxnSpLocks/>
            <a:stCxn id="67" idx="1"/>
          </p:cNvCxnSpPr>
          <p:nvPr/>
        </p:nvCxnSpPr>
        <p:spPr>
          <a:xfrm flipH="1">
            <a:off x="8445617" y="2604746"/>
            <a:ext cx="1023682" cy="23084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30" name="Oval 129">
            <a:extLst>
              <a:ext uri="{FF2B5EF4-FFF2-40B4-BE49-F238E27FC236}">
                <a16:creationId xmlns:a16="http://schemas.microsoft.com/office/drawing/2014/main" id="{C322DD2C-960A-DF49-B1B0-6BB7DED02DC2}"/>
              </a:ext>
            </a:extLst>
          </p:cNvPr>
          <p:cNvSpPr/>
          <p:nvPr/>
        </p:nvSpPr>
        <p:spPr>
          <a:xfrm rot="3501383">
            <a:off x="4559204" y="1213605"/>
            <a:ext cx="248368" cy="794675"/>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sp>
        <p:nvSpPr>
          <p:cNvPr id="131" name="TextBox 130">
            <a:extLst>
              <a:ext uri="{FF2B5EF4-FFF2-40B4-BE49-F238E27FC236}">
                <a16:creationId xmlns:a16="http://schemas.microsoft.com/office/drawing/2014/main" id="{69126C11-BB07-3749-9312-EA030DE8F990}"/>
              </a:ext>
            </a:extLst>
          </p:cNvPr>
          <p:cNvSpPr txBox="1"/>
          <p:nvPr/>
        </p:nvSpPr>
        <p:spPr>
          <a:xfrm>
            <a:off x="3046855" y="489514"/>
            <a:ext cx="196079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Discouraged due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to likely oppositions</a:t>
            </a:r>
          </a:p>
        </p:txBody>
      </p:sp>
      <p:cxnSp>
        <p:nvCxnSpPr>
          <p:cNvPr id="132" name="Straight Arrow Connector 131">
            <a:extLst>
              <a:ext uri="{FF2B5EF4-FFF2-40B4-BE49-F238E27FC236}">
                <a16:creationId xmlns:a16="http://schemas.microsoft.com/office/drawing/2014/main" id="{01BFE2DB-51E9-0E48-8893-F8B0B4B97BBF}"/>
              </a:ext>
            </a:extLst>
          </p:cNvPr>
          <p:cNvCxnSpPr>
            <a:cxnSpLocks/>
          </p:cNvCxnSpPr>
          <p:nvPr/>
        </p:nvCxnSpPr>
        <p:spPr>
          <a:xfrm>
            <a:off x="4077277" y="1123909"/>
            <a:ext cx="561168" cy="52247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34" name="Oval 133">
            <a:extLst>
              <a:ext uri="{FF2B5EF4-FFF2-40B4-BE49-F238E27FC236}">
                <a16:creationId xmlns:a16="http://schemas.microsoft.com/office/drawing/2014/main" id="{AB6F2E43-0E10-A44F-B74D-8E63430F3E94}"/>
              </a:ext>
            </a:extLst>
          </p:cNvPr>
          <p:cNvSpPr/>
          <p:nvPr/>
        </p:nvSpPr>
        <p:spPr>
          <a:xfrm rot="7028562">
            <a:off x="7428325" y="499722"/>
            <a:ext cx="267396" cy="498860"/>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sp>
        <p:nvSpPr>
          <p:cNvPr id="135" name="TextBox 134">
            <a:extLst>
              <a:ext uri="{FF2B5EF4-FFF2-40B4-BE49-F238E27FC236}">
                <a16:creationId xmlns:a16="http://schemas.microsoft.com/office/drawing/2014/main" id="{54A18E9F-CFED-8046-B694-18D1963D10A4}"/>
              </a:ext>
            </a:extLst>
          </p:cNvPr>
          <p:cNvSpPr txBox="1"/>
          <p:nvPr/>
        </p:nvSpPr>
        <p:spPr>
          <a:xfrm>
            <a:off x="9193837" y="479201"/>
            <a:ext cx="21804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Densely urbanized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and agriculture/nature</a:t>
            </a:r>
            <a:endPar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endParaRPr>
          </a:p>
        </p:txBody>
      </p:sp>
      <p:cxnSp>
        <p:nvCxnSpPr>
          <p:cNvPr id="136" name="Straight Arrow Connector 135">
            <a:extLst>
              <a:ext uri="{FF2B5EF4-FFF2-40B4-BE49-F238E27FC236}">
                <a16:creationId xmlns:a16="http://schemas.microsoft.com/office/drawing/2014/main" id="{841AE6D4-2FC4-254F-9DE3-7A5429C35863}"/>
              </a:ext>
            </a:extLst>
          </p:cNvPr>
          <p:cNvCxnSpPr>
            <a:cxnSpLocks/>
          </p:cNvCxnSpPr>
          <p:nvPr/>
        </p:nvCxnSpPr>
        <p:spPr>
          <a:xfrm flipH="1" flipV="1">
            <a:off x="7458286" y="675904"/>
            <a:ext cx="1710249" cy="10001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39" name="Oval 138">
            <a:extLst>
              <a:ext uri="{FF2B5EF4-FFF2-40B4-BE49-F238E27FC236}">
                <a16:creationId xmlns:a16="http://schemas.microsoft.com/office/drawing/2014/main" id="{EA970367-FF20-4E4B-B3B3-9AD34365C0E9}"/>
              </a:ext>
            </a:extLst>
          </p:cNvPr>
          <p:cNvSpPr/>
          <p:nvPr/>
        </p:nvSpPr>
        <p:spPr>
          <a:xfrm rot="6202529">
            <a:off x="8185746" y="3612327"/>
            <a:ext cx="518905" cy="335525"/>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140" name="Straight Arrow Connector 139">
            <a:extLst>
              <a:ext uri="{FF2B5EF4-FFF2-40B4-BE49-F238E27FC236}">
                <a16:creationId xmlns:a16="http://schemas.microsoft.com/office/drawing/2014/main" id="{76546FCC-F2B5-B640-8951-A573E40D6037}"/>
              </a:ext>
            </a:extLst>
          </p:cNvPr>
          <p:cNvCxnSpPr>
            <a:cxnSpLocks/>
          </p:cNvCxnSpPr>
          <p:nvPr/>
        </p:nvCxnSpPr>
        <p:spPr>
          <a:xfrm flipH="1">
            <a:off x="8457326" y="3544008"/>
            <a:ext cx="1427581" cy="22332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42" name="Oval 141">
            <a:extLst>
              <a:ext uri="{FF2B5EF4-FFF2-40B4-BE49-F238E27FC236}">
                <a16:creationId xmlns:a16="http://schemas.microsoft.com/office/drawing/2014/main" id="{49E92C4C-5950-1248-ACAE-2C2592CC86BD}"/>
              </a:ext>
            </a:extLst>
          </p:cNvPr>
          <p:cNvSpPr/>
          <p:nvPr/>
        </p:nvSpPr>
        <p:spPr>
          <a:xfrm rot="7038725">
            <a:off x="8164511" y="3048124"/>
            <a:ext cx="344931" cy="501317"/>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70" name="Straight Arrow Connector 69">
            <a:extLst>
              <a:ext uri="{FF2B5EF4-FFF2-40B4-BE49-F238E27FC236}">
                <a16:creationId xmlns:a16="http://schemas.microsoft.com/office/drawing/2014/main" id="{C5948087-0689-224F-936E-0E03384A271B}"/>
              </a:ext>
            </a:extLst>
          </p:cNvPr>
          <p:cNvCxnSpPr>
            <a:cxnSpLocks/>
          </p:cNvCxnSpPr>
          <p:nvPr/>
        </p:nvCxnSpPr>
        <p:spPr>
          <a:xfrm flipH="1">
            <a:off x="9090296" y="2756926"/>
            <a:ext cx="390712" cy="48207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43" name="Straight Arrow Connector 142">
            <a:extLst>
              <a:ext uri="{FF2B5EF4-FFF2-40B4-BE49-F238E27FC236}">
                <a16:creationId xmlns:a16="http://schemas.microsoft.com/office/drawing/2014/main" id="{4BCC1C42-7599-404F-A61F-C2D03F10A17B}"/>
              </a:ext>
            </a:extLst>
          </p:cNvPr>
          <p:cNvCxnSpPr>
            <a:cxnSpLocks/>
            <a:stCxn id="67" idx="1"/>
          </p:cNvCxnSpPr>
          <p:nvPr/>
        </p:nvCxnSpPr>
        <p:spPr>
          <a:xfrm flipH="1">
            <a:off x="8298471" y="2604746"/>
            <a:ext cx="1170828" cy="73203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45" name="Oval 144">
            <a:extLst>
              <a:ext uri="{FF2B5EF4-FFF2-40B4-BE49-F238E27FC236}">
                <a16:creationId xmlns:a16="http://schemas.microsoft.com/office/drawing/2014/main" id="{F18DCAFF-3CB6-144C-B9EC-E93710D31519}"/>
              </a:ext>
            </a:extLst>
          </p:cNvPr>
          <p:cNvSpPr/>
          <p:nvPr/>
        </p:nvSpPr>
        <p:spPr>
          <a:xfrm rot="4923630">
            <a:off x="5682953" y="6457406"/>
            <a:ext cx="615556" cy="163972"/>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sp>
        <p:nvSpPr>
          <p:cNvPr id="146" name="TextBox 145">
            <a:extLst>
              <a:ext uri="{FF2B5EF4-FFF2-40B4-BE49-F238E27FC236}">
                <a16:creationId xmlns:a16="http://schemas.microsoft.com/office/drawing/2014/main" id="{D8237232-EF30-7746-A3AA-98812353A9FB}"/>
              </a:ext>
            </a:extLst>
          </p:cNvPr>
          <p:cNvSpPr txBox="1"/>
          <p:nvPr/>
        </p:nvSpPr>
        <p:spPr>
          <a:xfrm>
            <a:off x="2229257" y="6374816"/>
            <a:ext cx="1880643"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rPr>
              <a:t>Densely populated</a:t>
            </a:r>
          </a:p>
        </p:txBody>
      </p:sp>
      <p:cxnSp>
        <p:nvCxnSpPr>
          <p:cNvPr id="147" name="Straight Arrow Connector 146">
            <a:extLst>
              <a:ext uri="{FF2B5EF4-FFF2-40B4-BE49-F238E27FC236}">
                <a16:creationId xmlns:a16="http://schemas.microsoft.com/office/drawing/2014/main" id="{B8872CC0-5C80-B54C-B401-5C3E5B2E271D}"/>
              </a:ext>
            </a:extLst>
          </p:cNvPr>
          <p:cNvCxnSpPr>
            <a:cxnSpLocks/>
            <a:stCxn id="146" idx="3"/>
          </p:cNvCxnSpPr>
          <p:nvPr/>
        </p:nvCxnSpPr>
        <p:spPr>
          <a:xfrm>
            <a:off x="4109900" y="6544093"/>
            <a:ext cx="1936800" cy="6792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6" name="Title 5">
            <a:extLst>
              <a:ext uri="{FF2B5EF4-FFF2-40B4-BE49-F238E27FC236}">
                <a16:creationId xmlns:a16="http://schemas.microsoft.com/office/drawing/2014/main" id="{1CA74E22-182C-EC46-8390-02BDD7B7B959}"/>
              </a:ext>
            </a:extLst>
          </p:cNvPr>
          <p:cNvSpPr>
            <a:spLocks noGrp="1"/>
          </p:cNvSpPr>
          <p:nvPr>
            <p:ph type="title"/>
          </p:nvPr>
        </p:nvSpPr>
        <p:spPr>
          <a:xfrm>
            <a:off x="80388" y="858828"/>
            <a:ext cx="2854345" cy="562168"/>
          </a:xfrm>
          <a:solidFill>
            <a:schemeClr val="bg1">
              <a:lumMod val="95000"/>
              <a:alpha val="65000"/>
            </a:schemeClr>
          </a:solidFill>
        </p:spPr>
        <p:txBody>
          <a:bodyPr anchor="ctr" anchorCtr="0">
            <a:normAutofit fontScale="90000"/>
          </a:bodyPr>
          <a:lstStyle/>
          <a:p>
            <a:pPr algn="ctr"/>
            <a:r>
              <a:rPr lang="en-CH">
                <a:solidFill>
                  <a:srgbClr val="FF0000"/>
                </a:solidFill>
              </a:rPr>
              <a:t>Constraints</a:t>
            </a:r>
          </a:p>
        </p:txBody>
      </p:sp>
      <p:sp>
        <p:nvSpPr>
          <p:cNvPr id="76" name="Oval 75">
            <a:extLst>
              <a:ext uri="{FF2B5EF4-FFF2-40B4-BE49-F238E27FC236}">
                <a16:creationId xmlns:a16="http://schemas.microsoft.com/office/drawing/2014/main" id="{5B7894D1-EAFC-F540-A335-9C68D3E7889B}"/>
              </a:ext>
            </a:extLst>
          </p:cNvPr>
          <p:cNvSpPr/>
          <p:nvPr/>
        </p:nvSpPr>
        <p:spPr>
          <a:xfrm rot="3295195">
            <a:off x="7346148" y="4426536"/>
            <a:ext cx="167515" cy="2263205"/>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79" name="Oval 78">
            <a:extLst>
              <a:ext uri="{FF2B5EF4-FFF2-40B4-BE49-F238E27FC236}">
                <a16:creationId xmlns:a16="http://schemas.microsoft.com/office/drawing/2014/main" id="{20DA027B-102F-8F4E-BA76-37BE25C0CB3F}"/>
              </a:ext>
            </a:extLst>
          </p:cNvPr>
          <p:cNvSpPr/>
          <p:nvPr/>
        </p:nvSpPr>
        <p:spPr>
          <a:xfrm rot="21061730">
            <a:off x="6181063" y="5938983"/>
            <a:ext cx="330957" cy="873167"/>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80" name="Oval 79">
            <a:extLst>
              <a:ext uri="{FF2B5EF4-FFF2-40B4-BE49-F238E27FC236}">
                <a16:creationId xmlns:a16="http://schemas.microsoft.com/office/drawing/2014/main" id="{CECB75E2-19F7-1347-A8BE-11BDDFCC1E55}"/>
              </a:ext>
            </a:extLst>
          </p:cNvPr>
          <p:cNvSpPr/>
          <p:nvPr/>
        </p:nvSpPr>
        <p:spPr>
          <a:xfrm rot="2250825">
            <a:off x="3528093" y="2153361"/>
            <a:ext cx="429539" cy="1066411"/>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84" name="Oval 83">
            <a:extLst>
              <a:ext uri="{FF2B5EF4-FFF2-40B4-BE49-F238E27FC236}">
                <a16:creationId xmlns:a16="http://schemas.microsoft.com/office/drawing/2014/main" id="{E57925FD-6D74-B449-9CE9-3BE92488B282}"/>
              </a:ext>
            </a:extLst>
          </p:cNvPr>
          <p:cNvSpPr/>
          <p:nvPr/>
        </p:nvSpPr>
        <p:spPr>
          <a:xfrm rot="2104596">
            <a:off x="7236758" y="898053"/>
            <a:ext cx="198489" cy="261340"/>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85" name="Oval 84">
            <a:extLst>
              <a:ext uri="{FF2B5EF4-FFF2-40B4-BE49-F238E27FC236}">
                <a16:creationId xmlns:a16="http://schemas.microsoft.com/office/drawing/2014/main" id="{D618116B-7ABE-8C44-A250-AB7EA7B4CB89}"/>
              </a:ext>
            </a:extLst>
          </p:cNvPr>
          <p:cNvSpPr/>
          <p:nvPr/>
        </p:nvSpPr>
        <p:spPr>
          <a:xfrm rot="2104596">
            <a:off x="7619690" y="1493618"/>
            <a:ext cx="286177" cy="207593"/>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86" name="Oval 85">
            <a:extLst>
              <a:ext uri="{FF2B5EF4-FFF2-40B4-BE49-F238E27FC236}">
                <a16:creationId xmlns:a16="http://schemas.microsoft.com/office/drawing/2014/main" id="{7528879B-6236-1C45-B147-208CC9709FEF}"/>
              </a:ext>
            </a:extLst>
          </p:cNvPr>
          <p:cNvSpPr/>
          <p:nvPr/>
        </p:nvSpPr>
        <p:spPr>
          <a:xfrm rot="2429710">
            <a:off x="4979506" y="944396"/>
            <a:ext cx="423125" cy="213648"/>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91" name="Oval 90">
            <a:extLst>
              <a:ext uri="{FF2B5EF4-FFF2-40B4-BE49-F238E27FC236}">
                <a16:creationId xmlns:a16="http://schemas.microsoft.com/office/drawing/2014/main" id="{AE0562AB-57D7-5F4A-91CC-074DB88727C6}"/>
              </a:ext>
            </a:extLst>
          </p:cNvPr>
          <p:cNvSpPr/>
          <p:nvPr/>
        </p:nvSpPr>
        <p:spPr>
          <a:xfrm>
            <a:off x="6080399" y="941211"/>
            <a:ext cx="150837" cy="144477"/>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95" name="Oval 94">
            <a:extLst>
              <a:ext uri="{FF2B5EF4-FFF2-40B4-BE49-F238E27FC236}">
                <a16:creationId xmlns:a16="http://schemas.microsoft.com/office/drawing/2014/main" id="{F9FA0BA2-B4B4-6C44-A632-B1A0AE73551F}"/>
              </a:ext>
            </a:extLst>
          </p:cNvPr>
          <p:cNvSpPr/>
          <p:nvPr/>
        </p:nvSpPr>
        <p:spPr>
          <a:xfrm rot="19768618">
            <a:off x="3600026" y="3591395"/>
            <a:ext cx="292791" cy="519572"/>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97" name="Oval 96">
            <a:extLst>
              <a:ext uri="{FF2B5EF4-FFF2-40B4-BE49-F238E27FC236}">
                <a16:creationId xmlns:a16="http://schemas.microsoft.com/office/drawing/2014/main" id="{543DDB79-A62D-CB4D-B794-EAF938A62B20}"/>
              </a:ext>
            </a:extLst>
          </p:cNvPr>
          <p:cNvSpPr/>
          <p:nvPr/>
        </p:nvSpPr>
        <p:spPr>
          <a:xfrm rot="18909720">
            <a:off x="8719230" y="2886892"/>
            <a:ext cx="175439" cy="267667"/>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98" name="Oval 97">
            <a:extLst>
              <a:ext uri="{FF2B5EF4-FFF2-40B4-BE49-F238E27FC236}">
                <a16:creationId xmlns:a16="http://schemas.microsoft.com/office/drawing/2014/main" id="{57DCCF90-E6E7-0948-A23F-C5BC9DC1D6FC}"/>
              </a:ext>
            </a:extLst>
          </p:cNvPr>
          <p:cNvSpPr/>
          <p:nvPr/>
        </p:nvSpPr>
        <p:spPr>
          <a:xfrm rot="19969509">
            <a:off x="8910021" y="3171570"/>
            <a:ext cx="129084" cy="597996"/>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101" name="Oval 100">
            <a:extLst>
              <a:ext uri="{FF2B5EF4-FFF2-40B4-BE49-F238E27FC236}">
                <a16:creationId xmlns:a16="http://schemas.microsoft.com/office/drawing/2014/main" id="{63522BBB-2D1C-5749-8E95-1119149B47B5}"/>
              </a:ext>
            </a:extLst>
          </p:cNvPr>
          <p:cNvSpPr/>
          <p:nvPr/>
        </p:nvSpPr>
        <p:spPr>
          <a:xfrm rot="20583478">
            <a:off x="8650099" y="3119043"/>
            <a:ext cx="123901" cy="630472"/>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105" name="Oval 104">
            <a:extLst>
              <a:ext uri="{FF2B5EF4-FFF2-40B4-BE49-F238E27FC236}">
                <a16:creationId xmlns:a16="http://schemas.microsoft.com/office/drawing/2014/main" id="{058E4FF0-6533-F744-8112-55035FD60A75}"/>
              </a:ext>
            </a:extLst>
          </p:cNvPr>
          <p:cNvSpPr/>
          <p:nvPr/>
        </p:nvSpPr>
        <p:spPr>
          <a:xfrm rot="739807">
            <a:off x="8406584" y="4098501"/>
            <a:ext cx="238677" cy="409091"/>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106" name="Oval 105">
            <a:extLst>
              <a:ext uri="{FF2B5EF4-FFF2-40B4-BE49-F238E27FC236}">
                <a16:creationId xmlns:a16="http://schemas.microsoft.com/office/drawing/2014/main" id="{8205A944-1277-2D4C-8C2A-D93E0C5DBDD2}"/>
              </a:ext>
            </a:extLst>
          </p:cNvPr>
          <p:cNvSpPr/>
          <p:nvPr/>
        </p:nvSpPr>
        <p:spPr>
          <a:xfrm rot="3662212">
            <a:off x="8786919" y="3783020"/>
            <a:ext cx="169300" cy="305085"/>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109" name="Oval 108">
            <a:extLst>
              <a:ext uri="{FF2B5EF4-FFF2-40B4-BE49-F238E27FC236}">
                <a16:creationId xmlns:a16="http://schemas.microsoft.com/office/drawing/2014/main" id="{E9924606-1F75-E648-A372-B87558DF541C}"/>
              </a:ext>
            </a:extLst>
          </p:cNvPr>
          <p:cNvSpPr/>
          <p:nvPr/>
        </p:nvSpPr>
        <p:spPr>
          <a:xfrm rot="567333" flipH="1">
            <a:off x="6892275" y="6256678"/>
            <a:ext cx="164479" cy="152501"/>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111" name="Oval 110">
            <a:extLst>
              <a:ext uri="{FF2B5EF4-FFF2-40B4-BE49-F238E27FC236}">
                <a16:creationId xmlns:a16="http://schemas.microsoft.com/office/drawing/2014/main" id="{F362FF90-D5BD-6F4B-B26A-26370D96D98B}"/>
              </a:ext>
            </a:extLst>
          </p:cNvPr>
          <p:cNvSpPr/>
          <p:nvPr/>
        </p:nvSpPr>
        <p:spPr>
          <a:xfrm rot="18075345">
            <a:off x="4030639" y="4579929"/>
            <a:ext cx="1115309" cy="560057"/>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112" name="Oval 111">
            <a:extLst>
              <a:ext uri="{FF2B5EF4-FFF2-40B4-BE49-F238E27FC236}">
                <a16:creationId xmlns:a16="http://schemas.microsoft.com/office/drawing/2014/main" id="{B0A5046A-8E73-1E47-8E8E-964A0AA22ABF}"/>
              </a:ext>
            </a:extLst>
          </p:cNvPr>
          <p:cNvSpPr/>
          <p:nvPr/>
        </p:nvSpPr>
        <p:spPr>
          <a:xfrm rot="19655291">
            <a:off x="3739157" y="3913557"/>
            <a:ext cx="1058516" cy="563555"/>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113" name="Oval 112">
            <a:extLst>
              <a:ext uri="{FF2B5EF4-FFF2-40B4-BE49-F238E27FC236}">
                <a16:creationId xmlns:a16="http://schemas.microsoft.com/office/drawing/2014/main" id="{76EAF175-C1A6-EF48-8CF8-D92BF74AE6C7}"/>
              </a:ext>
            </a:extLst>
          </p:cNvPr>
          <p:cNvSpPr/>
          <p:nvPr/>
        </p:nvSpPr>
        <p:spPr>
          <a:xfrm rot="5651449">
            <a:off x="5629566" y="5215895"/>
            <a:ext cx="1169663" cy="283221"/>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114" name="Straight Arrow Connector 113">
            <a:extLst>
              <a:ext uri="{FF2B5EF4-FFF2-40B4-BE49-F238E27FC236}">
                <a16:creationId xmlns:a16="http://schemas.microsoft.com/office/drawing/2014/main" id="{AA517702-4EAF-BE4B-B796-5B827294CE83}"/>
              </a:ext>
            </a:extLst>
          </p:cNvPr>
          <p:cNvCxnSpPr>
            <a:cxnSpLocks/>
          </p:cNvCxnSpPr>
          <p:nvPr/>
        </p:nvCxnSpPr>
        <p:spPr>
          <a:xfrm flipH="1">
            <a:off x="6215207" y="4581591"/>
            <a:ext cx="351007" cy="97508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15" name="Oval 114">
            <a:extLst>
              <a:ext uri="{FF2B5EF4-FFF2-40B4-BE49-F238E27FC236}">
                <a16:creationId xmlns:a16="http://schemas.microsoft.com/office/drawing/2014/main" id="{10C1CC3F-FEE9-284C-A9BE-33820D0A9A8D}"/>
              </a:ext>
            </a:extLst>
          </p:cNvPr>
          <p:cNvSpPr/>
          <p:nvPr/>
        </p:nvSpPr>
        <p:spPr>
          <a:xfrm rot="2121393">
            <a:off x="4038318" y="2523408"/>
            <a:ext cx="222721" cy="673099"/>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116" name="Straight Arrow Connector 115">
            <a:extLst>
              <a:ext uri="{FF2B5EF4-FFF2-40B4-BE49-F238E27FC236}">
                <a16:creationId xmlns:a16="http://schemas.microsoft.com/office/drawing/2014/main" id="{6D7102DE-AA1D-E148-B886-BAAC26554162}"/>
              </a:ext>
            </a:extLst>
          </p:cNvPr>
          <p:cNvCxnSpPr>
            <a:cxnSpLocks/>
          </p:cNvCxnSpPr>
          <p:nvPr/>
        </p:nvCxnSpPr>
        <p:spPr>
          <a:xfrm flipV="1">
            <a:off x="2599314" y="2863879"/>
            <a:ext cx="1587807" cy="89971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20" name="Oval 119">
            <a:extLst>
              <a:ext uri="{FF2B5EF4-FFF2-40B4-BE49-F238E27FC236}">
                <a16:creationId xmlns:a16="http://schemas.microsoft.com/office/drawing/2014/main" id="{FAC78BE6-6F94-3D4B-9FB3-F9EED1E615D3}"/>
              </a:ext>
            </a:extLst>
          </p:cNvPr>
          <p:cNvSpPr/>
          <p:nvPr/>
        </p:nvSpPr>
        <p:spPr>
          <a:xfrm rot="5400000">
            <a:off x="8328857" y="4747795"/>
            <a:ext cx="368559" cy="180491"/>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121" name="Straight Arrow Connector 120">
            <a:extLst>
              <a:ext uri="{FF2B5EF4-FFF2-40B4-BE49-F238E27FC236}">
                <a16:creationId xmlns:a16="http://schemas.microsoft.com/office/drawing/2014/main" id="{2DFE8025-CEE0-C840-B641-0E81E36639AD}"/>
              </a:ext>
            </a:extLst>
          </p:cNvPr>
          <p:cNvCxnSpPr>
            <a:cxnSpLocks/>
          </p:cNvCxnSpPr>
          <p:nvPr/>
        </p:nvCxnSpPr>
        <p:spPr>
          <a:xfrm flipH="1">
            <a:off x="8506618" y="4275272"/>
            <a:ext cx="1465377" cy="59548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22" name="Oval 121">
            <a:extLst>
              <a:ext uri="{FF2B5EF4-FFF2-40B4-BE49-F238E27FC236}">
                <a16:creationId xmlns:a16="http://schemas.microsoft.com/office/drawing/2014/main" id="{CB28947C-C60D-FD40-A4EF-8238FF57822C}"/>
              </a:ext>
            </a:extLst>
          </p:cNvPr>
          <p:cNvSpPr/>
          <p:nvPr/>
        </p:nvSpPr>
        <p:spPr>
          <a:xfrm rot="7028562">
            <a:off x="6897652" y="800313"/>
            <a:ext cx="510429" cy="201399"/>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123" name="Straight Arrow Connector 122">
            <a:extLst>
              <a:ext uri="{FF2B5EF4-FFF2-40B4-BE49-F238E27FC236}">
                <a16:creationId xmlns:a16="http://schemas.microsoft.com/office/drawing/2014/main" id="{926B7A88-486B-EB4F-B011-20FBBB3F9749}"/>
              </a:ext>
            </a:extLst>
          </p:cNvPr>
          <p:cNvCxnSpPr>
            <a:cxnSpLocks/>
            <a:stCxn id="135" idx="1"/>
          </p:cNvCxnSpPr>
          <p:nvPr/>
        </p:nvCxnSpPr>
        <p:spPr>
          <a:xfrm flipH="1">
            <a:off x="7134492" y="771589"/>
            <a:ext cx="2059345" cy="11694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24" name="TextBox 123">
            <a:extLst>
              <a:ext uri="{FF2B5EF4-FFF2-40B4-BE49-F238E27FC236}">
                <a16:creationId xmlns:a16="http://schemas.microsoft.com/office/drawing/2014/main" id="{F8D91E8C-BE38-1142-A756-BA0C3A56B588}"/>
              </a:ext>
            </a:extLst>
          </p:cNvPr>
          <p:cNvSpPr txBox="1"/>
          <p:nvPr/>
        </p:nvSpPr>
        <p:spPr>
          <a:xfrm>
            <a:off x="9960711" y="3832503"/>
            <a:ext cx="218040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Densely urbanized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and emerging areas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(some spots possible)</a:t>
            </a:r>
            <a:endPar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endParaRPr>
          </a:p>
        </p:txBody>
      </p:sp>
      <p:sp>
        <p:nvSpPr>
          <p:cNvPr id="125" name="Oval 124">
            <a:extLst>
              <a:ext uri="{FF2B5EF4-FFF2-40B4-BE49-F238E27FC236}">
                <a16:creationId xmlns:a16="http://schemas.microsoft.com/office/drawing/2014/main" id="{AB95112C-7C01-1242-80F5-B9E608119584}"/>
              </a:ext>
            </a:extLst>
          </p:cNvPr>
          <p:cNvSpPr/>
          <p:nvPr/>
        </p:nvSpPr>
        <p:spPr>
          <a:xfrm rot="6424579">
            <a:off x="5131523" y="1169545"/>
            <a:ext cx="162493" cy="297443"/>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128" name="Straight Arrow Connector 127">
            <a:extLst>
              <a:ext uri="{FF2B5EF4-FFF2-40B4-BE49-F238E27FC236}">
                <a16:creationId xmlns:a16="http://schemas.microsoft.com/office/drawing/2014/main" id="{DB42AC5C-36B1-B341-A580-7BE81122A2F0}"/>
              </a:ext>
            </a:extLst>
          </p:cNvPr>
          <p:cNvCxnSpPr>
            <a:cxnSpLocks/>
          </p:cNvCxnSpPr>
          <p:nvPr/>
        </p:nvCxnSpPr>
        <p:spPr>
          <a:xfrm>
            <a:off x="4193892" y="1094754"/>
            <a:ext cx="1027696" cy="22244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29" name="Oval 128">
            <a:extLst>
              <a:ext uri="{FF2B5EF4-FFF2-40B4-BE49-F238E27FC236}">
                <a16:creationId xmlns:a16="http://schemas.microsoft.com/office/drawing/2014/main" id="{362FC570-D93B-2F40-A1B2-859C2892768F}"/>
              </a:ext>
            </a:extLst>
          </p:cNvPr>
          <p:cNvSpPr/>
          <p:nvPr/>
        </p:nvSpPr>
        <p:spPr>
          <a:xfrm rot="19782827">
            <a:off x="8527465" y="2387541"/>
            <a:ext cx="175439" cy="267667"/>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133" name="Oval 132">
            <a:extLst>
              <a:ext uri="{FF2B5EF4-FFF2-40B4-BE49-F238E27FC236}">
                <a16:creationId xmlns:a16="http://schemas.microsoft.com/office/drawing/2014/main" id="{E9AD5E08-DD66-3F4F-9823-FDFEF00AEFD9}"/>
              </a:ext>
            </a:extLst>
          </p:cNvPr>
          <p:cNvSpPr/>
          <p:nvPr/>
        </p:nvSpPr>
        <p:spPr>
          <a:xfrm rot="6172863">
            <a:off x="7923173" y="1523863"/>
            <a:ext cx="245863" cy="376523"/>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137" name="Straight Arrow Connector 136">
            <a:extLst>
              <a:ext uri="{FF2B5EF4-FFF2-40B4-BE49-F238E27FC236}">
                <a16:creationId xmlns:a16="http://schemas.microsoft.com/office/drawing/2014/main" id="{538E5EF6-D1C9-6F4B-BB4A-72EF7F186729}"/>
              </a:ext>
            </a:extLst>
          </p:cNvPr>
          <p:cNvCxnSpPr>
            <a:cxnSpLocks/>
            <a:stCxn id="138" idx="1"/>
          </p:cNvCxnSpPr>
          <p:nvPr/>
        </p:nvCxnSpPr>
        <p:spPr>
          <a:xfrm flipH="1" flipV="1">
            <a:off x="8062195" y="1716558"/>
            <a:ext cx="976112" cy="18107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38" name="TextBox 137">
            <a:extLst>
              <a:ext uri="{FF2B5EF4-FFF2-40B4-BE49-F238E27FC236}">
                <a16:creationId xmlns:a16="http://schemas.microsoft.com/office/drawing/2014/main" id="{E2EDB571-74E9-564B-BED5-7D27F36D9CAE}"/>
              </a:ext>
            </a:extLst>
          </p:cNvPr>
          <p:cNvSpPr txBox="1"/>
          <p:nvPr/>
        </p:nvSpPr>
        <p:spPr>
          <a:xfrm>
            <a:off x="9038307" y="1728356"/>
            <a:ext cx="16353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highlight>
                  <a:srgbClr val="FFE4DF"/>
                </a:highlight>
                <a:uLnTx/>
                <a:uFillTx/>
                <a:latin typeface="Arial"/>
                <a:ea typeface="+mn-ea"/>
                <a:cs typeface="+mn-cs"/>
              </a:rPr>
              <a:t>Protected forest</a:t>
            </a:r>
            <a:endParaRPr kumimoji="0" lang="en-CH" sz="1600" b="0" i="0" u="none" strike="noStrike" kern="1200" cap="none" spc="0" normalizeH="0" baseline="0" noProof="0">
              <a:ln>
                <a:noFill/>
              </a:ln>
              <a:solidFill>
                <a:srgbClr val="FF0000"/>
              </a:solidFill>
              <a:effectLst/>
              <a:highlight>
                <a:srgbClr val="FFE4DF"/>
              </a:highlight>
              <a:uLnTx/>
              <a:uFillTx/>
              <a:latin typeface="Arial"/>
              <a:ea typeface="+mn-ea"/>
              <a:cs typeface="+mn-cs"/>
            </a:endParaRPr>
          </a:p>
        </p:txBody>
      </p:sp>
      <p:sp>
        <p:nvSpPr>
          <p:cNvPr id="141" name="Oval 140">
            <a:extLst>
              <a:ext uri="{FF2B5EF4-FFF2-40B4-BE49-F238E27FC236}">
                <a16:creationId xmlns:a16="http://schemas.microsoft.com/office/drawing/2014/main" id="{BCE7F478-7825-E74A-8B6E-C6623C32840C}"/>
              </a:ext>
            </a:extLst>
          </p:cNvPr>
          <p:cNvSpPr/>
          <p:nvPr/>
        </p:nvSpPr>
        <p:spPr>
          <a:xfrm rot="739807">
            <a:off x="8625121" y="4974371"/>
            <a:ext cx="687193" cy="167308"/>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117" name="Oval 116">
            <a:extLst>
              <a:ext uri="{FF2B5EF4-FFF2-40B4-BE49-F238E27FC236}">
                <a16:creationId xmlns:a16="http://schemas.microsoft.com/office/drawing/2014/main" id="{F4D6EA12-33CC-EE41-8C89-4247C8A24F3A}"/>
              </a:ext>
            </a:extLst>
          </p:cNvPr>
          <p:cNvSpPr/>
          <p:nvPr/>
        </p:nvSpPr>
        <p:spPr>
          <a:xfrm rot="19280261">
            <a:off x="8867357" y="4166453"/>
            <a:ext cx="181768" cy="483512"/>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144" name="Oval 143">
            <a:extLst>
              <a:ext uri="{FF2B5EF4-FFF2-40B4-BE49-F238E27FC236}">
                <a16:creationId xmlns:a16="http://schemas.microsoft.com/office/drawing/2014/main" id="{8BECA9F9-05FC-EC4B-ABF3-166C6C57C387}"/>
              </a:ext>
            </a:extLst>
          </p:cNvPr>
          <p:cNvSpPr/>
          <p:nvPr/>
        </p:nvSpPr>
        <p:spPr>
          <a:xfrm rot="3005362">
            <a:off x="8875213" y="4075430"/>
            <a:ext cx="447603" cy="238545"/>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sp>
        <p:nvSpPr>
          <p:cNvPr id="150" name="Oval 149">
            <a:extLst>
              <a:ext uri="{FF2B5EF4-FFF2-40B4-BE49-F238E27FC236}">
                <a16:creationId xmlns:a16="http://schemas.microsoft.com/office/drawing/2014/main" id="{FE81CDBC-A9BC-E940-B5CC-0F20C703D668}"/>
              </a:ext>
            </a:extLst>
          </p:cNvPr>
          <p:cNvSpPr/>
          <p:nvPr/>
        </p:nvSpPr>
        <p:spPr>
          <a:xfrm rot="3000590">
            <a:off x="5497734" y="800094"/>
            <a:ext cx="195017" cy="594073"/>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sp>
        <p:nvSpPr>
          <p:cNvPr id="152" name="Oval 151">
            <a:extLst>
              <a:ext uri="{FF2B5EF4-FFF2-40B4-BE49-F238E27FC236}">
                <a16:creationId xmlns:a16="http://schemas.microsoft.com/office/drawing/2014/main" id="{5D08ACF5-74F9-644E-AB84-BD95799C4804}"/>
              </a:ext>
            </a:extLst>
          </p:cNvPr>
          <p:cNvSpPr/>
          <p:nvPr/>
        </p:nvSpPr>
        <p:spPr>
          <a:xfrm rot="18075345">
            <a:off x="5107309" y="5665289"/>
            <a:ext cx="451441" cy="508216"/>
          </a:xfrm>
          <a:prstGeom prst="ellipse">
            <a:avLst/>
          </a:prstGeom>
          <a:solidFill>
            <a:schemeClr val="accent1">
              <a:lumMod val="20000"/>
              <a:lumOff val="8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highlight>
                <a:srgbClr val="F6FDA3"/>
              </a:highlight>
              <a:uLnTx/>
              <a:uFillTx/>
              <a:latin typeface="Arial"/>
              <a:ea typeface="+mn-ea"/>
              <a:cs typeface="+mn-cs"/>
            </a:endParaRPr>
          </a:p>
        </p:txBody>
      </p:sp>
      <p:sp>
        <p:nvSpPr>
          <p:cNvPr id="153" name="Oval 152">
            <a:extLst>
              <a:ext uri="{FF2B5EF4-FFF2-40B4-BE49-F238E27FC236}">
                <a16:creationId xmlns:a16="http://schemas.microsoft.com/office/drawing/2014/main" id="{62E8BBEE-E4DC-6D41-9AC3-2BD21298701D}"/>
              </a:ext>
            </a:extLst>
          </p:cNvPr>
          <p:cNvSpPr/>
          <p:nvPr/>
        </p:nvSpPr>
        <p:spPr>
          <a:xfrm rot="3060186">
            <a:off x="4058524" y="5725958"/>
            <a:ext cx="1264680" cy="561927"/>
          </a:xfrm>
          <a:prstGeom prst="ellipse">
            <a:avLst/>
          </a:prstGeom>
          <a:solidFill>
            <a:schemeClr val="accent5">
              <a:lumMod val="20000"/>
              <a:lumOff val="80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a:ea typeface="+mn-ea"/>
              <a:cs typeface="+mn-cs"/>
            </a:endParaRPr>
          </a:p>
        </p:txBody>
      </p:sp>
      <p:sp>
        <p:nvSpPr>
          <p:cNvPr id="148" name="Title 1">
            <a:extLst>
              <a:ext uri="{FF2B5EF4-FFF2-40B4-BE49-F238E27FC236}">
                <a16:creationId xmlns:a16="http://schemas.microsoft.com/office/drawing/2014/main" id="{5CAF5A12-569A-4EAC-8656-0AF1407A7497}"/>
              </a:ext>
            </a:extLst>
          </p:cNvPr>
          <p:cNvSpPr txBox="1">
            <a:spLocks/>
          </p:cNvSpPr>
          <p:nvPr/>
        </p:nvSpPr>
        <p:spPr>
          <a:xfrm>
            <a:off x="335409" y="29126"/>
            <a:ext cx="11376025" cy="1115085"/>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33A0"/>
                </a:solidFill>
                <a:effectLst/>
                <a:uLnTx/>
                <a:uFillTx/>
                <a:latin typeface="Arial"/>
                <a:ea typeface="+mj-ea"/>
                <a:cs typeface="+mj-cs"/>
              </a:rPr>
              <a:t>Feasibility Study: P</a:t>
            </a:r>
            <a:r>
              <a:rPr kumimoji="0" lang="en-GB" sz="3600" b="1" i="0" u="none" strike="noStrike" kern="1200" cap="none" spc="0" normalizeH="0" baseline="0" noProof="0" err="1">
                <a:ln>
                  <a:noFill/>
                </a:ln>
                <a:solidFill>
                  <a:srgbClr val="0033A0"/>
                </a:solidFill>
                <a:effectLst/>
                <a:uLnTx/>
                <a:uFillTx/>
                <a:latin typeface="Arial"/>
                <a:ea typeface="+mj-ea"/>
                <a:cs typeface="+mj-cs"/>
              </a:rPr>
              <a:t>lacements</a:t>
            </a:r>
            <a:r>
              <a:rPr kumimoji="0" lang="en-GB" sz="3600" b="1" i="0" u="none" strike="noStrike" kern="1200" cap="none" spc="0" normalizeH="0" baseline="0" noProof="0">
                <a:ln>
                  <a:noFill/>
                </a:ln>
                <a:solidFill>
                  <a:srgbClr val="0033A0"/>
                </a:solidFill>
                <a:effectLst/>
                <a:uLnTx/>
                <a:uFillTx/>
                <a:latin typeface="Arial"/>
                <a:ea typeface="+mj-ea"/>
                <a:cs typeface="+mj-cs"/>
              </a:rPr>
              <a:t> studies (</a:t>
            </a:r>
            <a:r>
              <a:rPr kumimoji="0" lang="en-GB" sz="3600" b="1" i="0" u="none" strike="noStrike" kern="1200" cap="none" spc="0" normalizeH="0" baseline="0" noProof="0" err="1">
                <a:ln>
                  <a:noFill/>
                </a:ln>
                <a:solidFill>
                  <a:srgbClr val="0033A0"/>
                </a:solidFill>
                <a:effectLst/>
                <a:uLnTx/>
                <a:uFillTx/>
                <a:latin typeface="Arial"/>
                <a:ea typeface="+mj-ea"/>
                <a:cs typeface="+mj-cs"/>
              </a:rPr>
              <a:t>i</a:t>
            </a:r>
            <a:r>
              <a:rPr kumimoji="0" lang="en-GB" sz="3600" b="1" i="0" u="none" strike="noStrike" kern="1200" cap="none" spc="0" normalizeH="0" baseline="0" noProof="0">
                <a:ln>
                  <a:noFill/>
                </a:ln>
                <a:solidFill>
                  <a:srgbClr val="0033A0"/>
                </a:solidFill>
                <a:effectLst/>
                <a:uLnTx/>
                <a:uFillTx/>
                <a:latin typeface="Arial"/>
                <a:ea typeface="+mj-ea"/>
                <a:cs typeface="+mj-cs"/>
              </a:rPr>
              <a:t>)</a:t>
            </a:r>
          </a:p>
        </p:txBody>
      </p:sp>
      <p:sp>
        <p:nvSpPr>
          <p:cNvPr id="149" name="TextBox 148">
            <a:extLst>
              <a:ext uri="{FF2B5EF4-FFF2-40B4-BE49-F238E27FC236}">
                <a16:creationId xmlns:a16="http://schemas.microsoft.com/office/drawing/2014/main" id="{1F694FEE-D5FE-4653-B538-9FB7E7489978}"/>
              </a:ext>
            </a:extLst>
          </p:cNvPr>
          <p:cNvSpPr txBox="1"/>
          <p:nvPr/>
        </p:nvSpPr>
        <p:spPr>
          <a:xfrm>
            <a:off x="9379929" y="79632"/>
            <a:ext cx="2523191" cy="369332"/>
          </a:xfrm>
          <a:prstGeom prst="rect">
            <a:avLst/>
          </a:prstGeom>
          <a:solidFill>
            <a:srgbClr val="FFCCCC"/>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C377B"/>
                </a:solidFill>
                <a:effectLst/>
                <a:uLnTx/>
                <a:uFillTx/>
                <a:latin typeface="Arial"/>
                <a:ea typeface="+mn-ea"/>
                <a:cs typeface="+mn-cs"/>
              </a:rPr>
              <a:t>J. Gutleber, V. Mertens</a:t>
            </a:r>
            <a:endParaRPr kumimoji="0" lang="en-GB" sz="1800" b="0" i="0" u="none" strike="noStrike" kern="0" cap="none" spc="0" normalizeH="0" baseline="0" noProof="0">
              <a:ln>
                <a:noFill/>
              </a:ln>
              <a:solidFill>
                <a:srgbClr val="0C377B"/>
              </a:solidFill>
              <a:effectLst/>
              <a:uLnTx/>
              <a:uFillTx/>
              <a:latin typeface="Arial"/>
              <a:ea typeface="+mn-ea"/>
              <a:cs typeface="+mn-cs"/>
            </a:endParaRPr>
          </a:p>
        </p:txBody>
      </p:sp>
    </p:spTree>
    <p:extLst>
      <p:ext uri="{BB962C8B-B14F-4D97-AF65-F5344CB8AC3E}">
        <p14:creationId xmlns:p14="http://schemas.microsoft.com/office/powerpoint/2010/main" val="4231912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0"/>
            <a:ext cx="12192000" cy="1177047"/>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0" cap="none" spc="0" normalizeH="0" baseline="0" noProof="0" dirty="0">
                <a:ln>
                  <a:noFill/>
                </a:ln>
                <a:solidFill>
                  <a:srgbClr val="FFFF00"/>
                </a:solidFill>
                <a:effectLst/>
                <a:uLnTx/>
                <a:uFillTx/>
                <a:latin typeface="Arial"/>
                <a:ea typeface="+mj-ea"/>
                <a:cs typeface="+mj-cs"/>
              </a:rPr>
              <a:t>European Strategy for Particle Physics</a:t>
            </a:r>
            <a:endParaRPr kumimoji="0" lang="en-US" sz="3200" b="1" i="0" u="none" strike="noStrike" kern="0" cap="none" spc="0" normalizeH="0" baseline="0" noProof="0" dirty="0">
              <a:ln>
                <a:noFill/>
              </a:ln>
              <a:solidFill>
                <a:srgbClr val="FFFF00"/>
              </a:solidFill>
              <a:effectLst/>
              <a:uLnTx/>
              <a:uFillTx/>
              <a:latin typeface="Arial"/>
              <a:ea typeface="+mj-ea"/>
              <a:cs typeface="+mj-cs"/>
            </a:endParaRPr>
          </a:p>
        </p:txBody>
      </p:sp>
      <p:sp>
        <p:nvSpPr>
          <p:cNvPr id="4" name="Content Placeholder 4">
            <a:extLst>
              <a:ext uri="{FF2B5EF4-FFF2-40B4-BE49-F238E27FC236}">
                <a16:creationId xmlns:a16="http://schemas.microsoft.com/office/drawing/2014/main" id="{A36AE54F-A810-C84A-834F-460747F4CE72}"/>
              </a:ext>
            </a:extLst>
          </p:cNvPr>
          <p:cNvSpPr txBox="1">
            <a:spLocks/>
          </p:cNvSpPr>
          <p:nvPr/>
        </p:nvSpPr>
        <p:spPr>
          <a:xfrm>
            <a:off x="-84514" y="559937"/>
            <a:ext cx="11898054" cy="4812456"/>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540000" marR="0" lvl="3" indent="0" algn="l" defTabSz="914400" rtl="0" eaLnBrk="1" fontAlgn="auto" latinLnBrk="0" hangingPunct="1">
              <a:lnSpc>
                <a:spcPct val="100000"/>
              </a:lnSpc>
              <a:spcBef>
                <a:spcPct val="20000"/>
              </a:spcBef>
              <a:spcAft>
                <a:spcPts val="0"/>
              </a:spcAft>
              <a:buClr>
                <a:srgbClr val="969696"/>
              </a:buClr>
              <a:buSzPct val="90000"/>
              <a:buFont typeface="Arial"/>
              <a:buNone/>
              <a:tabLst/>
              <a:defRPr/>
            </a:pPr>
            <a:endParaRPr kumimoji="0" lang="en-GB" sz="2800" b="0" i="0" u="none" strike="noStrike" kern="1200" cap="none" spc="0" normalizeH="0" baseline="0" noProof="0" dirty="0">
              <a:ln>
                <a:noFill/>
              </a:ln>
              <a:solidFill>
                <a:srgbClr val="0C377B"/>
              </a:solidFill>
              <a:effectLst/>
              <a:uLnTx/>
              <a:uFillTx/>
              <a:latin typeface="Arial"/>
              <a:ea typeface="+mn-ea"/>
              <a:cs typeface="+mn-cs"/>
            </a:endParaRPr>
          </a:p>
          <a:p>
            <a:pPr marL="540000" marR="0" lvl="3" indent="0" algn="l" defTabSz="914400" rtl="0" eaLnBrk="1" fontAlgn="auto" latinLnBrk="0" hangingPunct="1">
              <a:lnSpc>
                <a:spcPct val="100000"/>
              </a:lnSpc>
              <a:spcBef>
                <a:spcPts val="400"/>
              </a:spcBef>
              <a:spcAft>
                <a:spcPts val="0"/>
              </a:spcAft>
              <a:buClr>
                <a:srgbClr val="969696"/>
              </a:buClr>
              <a:buSzPct val="90000"/>
              <a:buFont typeface="Arial"/>
              <a:buNone/>
              <a:tabLst/>
              <a:defRPr/>
            </a:pPr>
            <a:endParaRPr kumimoji="0" lang="en-GB" sz="800" b="0" i="0" u="none" strike="noStrike" kern="1200" cap="none" spc="0" normalizeH="0" baseline="0" noProof="0" dirty="0">
              <a:ln>
                <a:noFill/>
              </a:ln>
              <a:solidFill>
                <a:srgbClr val="0C377B"/>
              </a:solidFill>
              <a:effectLst/>
              <a:uLnTx/>
              <a:uFillTx/>
              <a:latin typeface="Arial"/>
              <a:ea typeface="+mn-ea"/>
              <a:cs typeface="+mn-cs"/>
            </a:endParaRPr>
          </a:p>
        </p:txBody>
      </p:sp>
      <p:sp>
        <p:nvSpPr>
          <p:cNvPr id="5" name="Marcador de pie de página 3">
            <a:extLst>
              <a:ext uri="{FF2B5EF4-FFF2-40B4-BE49-F238E27FC236}">
                <a16:creationId xmlns:a16="http://schemas.microsoft.com/office/drawing/2014/main" id="{58C896BB-74FF-E740-B91C-9680A7C52022}"/>
              </a:ext>
            </a:extLst>
          </p:cNvPr>
          <p:cNvSpPr txBox="1">
            <a:spLocks/>
          </p:cNvSpPr>
          <p:nvPr/>
        </p:nvSpPr>
        <p:spPr>
          <a:xfrm>
            <a:off x="4038600" y="6356350"/>
            <a:ext cx="4114800"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Celso Martínez Rivero. IFCA (CSIC-UC)</a:t>
            </a:r>
          </a:p>
        </p:txBody>
      </p:sp>
      <p:sp>
        <p:nvSpPr>
          <p:cNvPr id="3" name="CuadroTexto 2">
            <a:extLst>
              <a:ext uri="{FF2B5EF4-FFF2-40B4-BE49-F238E27FC236}">
                <a16:creationId xmlns:a16="http://schemas.microsoft.com/office/drawing/2014/main" id="{B222853D-9A34-BA82-0284-F130F8555637}"/>
              </a:ext>
            </a:extLst>
          </p:cNvPr>
          <p:cNvSpPr txBox="1"/>
          <p:nvPr/>
        </p:nvSpPr>
        <p:spPr>
          <a:xfrm>
            <a:off x="0" y="1613165"/>
            <a:ext cx="6576201" cy="4555093"/>
          </a:xfrm>
          <a:prstGeom prst="rect">
            <a:avLst/>
          </a:prstGeom>
          <a:noFill/>
        </p:spPr>
        <p:txBody>
          <a:bodyPr wrap="square" rtlCol="0">
            <a:spAutoFit/>
          </a:bodyPr>
          <a:lstStyle/>
          <a:p>
            <a:pPr marL="285750" indent="-285750">
              <a:buFont typeface="Arial" panose="020B0604020202020204" pitchFamily="34" charset="0"/>
              <a:buChar char="•"/>
            </a:pPr>
            <a:r>
              <a:rPr lang="es-ES" b="1" dirty="0" err="1">
                <a:solidFill>
                  <a:srgbClr val="00B050"/>
                </a:solidFill>
              </a:rPr>
              <a:t>The</a:t>
            </a:r>
            <a:r>
              <a:rPr lang="es-ES" b="1" dirty="0">
                <a:solidFill>
                  <a:srgbClr val="00B050"/>
                </a:solidFill>
              </a:rPr>
              <a:t> </a:t>
            </a:r>
            <a:r>
              <a:rPr lang="es-ES" b="1" dirty="0" err="1">
                <a:solidFill>
                  <a:srgbClr val="00B050"/>
                </a:solidFill>
              </a:rPr>
              <a:t>result</a:t>
            </a:r>
            <a:r>
              <a:rPr lang="es-ES" b="1" dirty="0">
                <a:solidFill>
                  <a:srgbClr val="00B050"/>
                </a:solidFill>
              </a:rPr>
              <a:t> </a:t>
            </a:r>
            <a:r>
              <a:rPr lang="es-ES" b="1" dirty="0" err="1">
                <a:solidFill>
                  <a:srgbClr val="00B050"/>
                </a:solidFill>
              </a:rPr>
              <a:t>is</a:t>
            </a:r>
            <a:r>
              <a:rPr lang="es-ES" b="1" dirty="0">
                <a:solidFill>
                  <a:srgbClr val="00B050"/>
                </a:solidFill>
              </a:rPr>
              <a:t> a </a:t>
            </a:r>
            <a:r>
              <a:rPr lang="es-ES" b="1" dirty="0" err="1">
                <a:solidFill>
                  <a:srgbClr val="00B050"/>
                </a:solidFill>
              </a:rPr>
              <a:t>feasibility</a:t>
            </a:r>
            <a:r>
              <a:rPr lang="es-ES" b="1" dirty="0">
                <a:solidFill>
                  <a:srgbClr val="00B050"/>
                </a:solidFill>
              </a:rPr>
              <a:t> </a:t>
            </a:r>
            <a:r>
              <a:rPr lang="es-ES" b="1" dirty="0" err="1">
                <a:solidFill>
                  <a:srgbClr val="00B050"/>
                </a:solidFill>
              </a:rPr>
              <a:t>study</a:t>
            </a:r>
            <a:r>
              <a:rPr lang="es-ES" b="1" dirty="0">
                <a:solidFill>
                  <a:srgbClr val="00B050"/>
                </a:solidFill>
              </a:rPr>
              <a:t> </a:t>
            </a:r>
            <a:r>
              <a:rPr lang="es-ES" b="1" dirty="0" err="1">
                <a:solidFill>
                  <a:srgbClr val="00B050"/>
                </a:solidFill>
              </a:rPr>
              <a:t>report</a:t>
            </a:r>
            <a:r>
              <a:rPr lang="es-ES" b="1" dirty="0">
                <a:solidFill>
                  <a:srgbClr val="00B050"/>
                </a:solidFill>
              </a:rPr>
              <a:t> </a:t>
            </a:r>
            <a:r>
              <a:rPr lang="es-ES" b="1" dirty="0" err="1">
                <a:solidFill>
                  <a:srgbClr val="00B050"/>
                </a:solidFill>
              </a:rPr>
              <a:t>that</a:t>
            </a:r>
            <a:r>
              <a:rPr lang="es-ES" b="1" dirty="0">
                <a:solidFill>
                  <a:srgbClr val="00B050"/>
                </a:solidFill>
              </a:rPr>
              <a:t> </a:t>
            </a:r>
            <a:r>
              <a:rPr lang="es-ES" b="1" dirty="0" err="1">
                <a:solidFill>
                  <a:srgbClr val="00B050"/>
                </a:solidFill>
              </a:rPr>
              <a:t>was</a:t>
            </a:r>
            <a:r>
              <a:rPr lang="es-ES" b="1" dirty="0">
                <a:solidFill>
                  <a:srgbClr val="00B050"/>
                </a:solidFill>
              </a:rPr>
              <a:t> </a:t>
            </a:r>
            <a:r>
              <a:rPr lang="es-ES" b="1" dirty="0" err="1">
                <a:solidFill>
                  <a:srgbClr val="00B050"/>
                </a:solidFill>
              </a:rPr>
              <a:t>recently</a:t>
            </a:r>
            <a:r>
              <a:rPr lang="es-ES" b="1" dirty="0">
                <a:solidFill>
                  <a:srgbClr val="00B050"/>
                </a:solidFill>
              </a:rPr>
              <a:t> </a:t>
            </a:r>
            <a:r>
              <a:rPr lang="es-ES" b="1" dirty="0" err="1">
                <a:solidFill>
                  <a:srgbClr val="00B050"/>
                </a:solidFill>
              </a:rPr>
              <a:t>published</a:t>
            </a:r>
            <a:r>
              <a:rPr lang="es-ES" b="1" dirty="0">
                <a:solidFill>
                  <a:srgbClr val="00B050"/>
                </a:solidFill>
              </a:rPr>
              <a:t> in March </a:t>
            </a:r>
            <a:r>
              <a:rPr lang="es-ES" sz="2000" b="1" dirty="0">
                <a:solidFill>
                  <a:srgbClr val="00B050"/>
                </a:solidFill>
              </a:rPr>
              <a:t>2025</a:t>
            </a:r>
            <a:r>
              <a:rPr lang="es-ES" b="1" dirty="0">
                <a:solidFill>
                  <a:srgbClr val="00B050"/>
                </a:solidFill>
              </a:rPr>
              <a:t>.</a:t>
            </a:r>
          </a:p>
          <a:p>
            <a:pPr marL="285750" indent="-285750">
              <a:buFont typeface="Arial" panose="020B0604020202020204" pitchFamily="34" charset="0"/>
              <a:buChar char="•"/>
            </a:pPr>
            <a:endParaRPr lang="es-ES" b="0" i="0" dirty="0">
              <a:solidFill>
                <a:srgbClr val="1F1F1F"/>
              </a:solidFill>
              <a:effectLst/>
              <a:latin typeface="Arial" panose="020B0604020202020204" pitchFamily="34" charset="0"/>
            </a:endParaRPr>
          </a:p>
          <a:p>
            <a:pPr marL="285750" indent="-285750" algn="l">
              <a:buFont typeface="Arial" panose="020B0604020202020204" pitchFamily="34" charset="0"/>
              <a:buChar char="•"/>
            </a:pPr>
            <a:r>
              <a:rPr lang="es-ES" dirty="0" err="1">
                <a:solidFill>
                  <a:srgbClr val="0070C0"/>
                </a:solidFill>
                <a:effectLst/>
              </a:rPr>
              <a:t>The</a:t>
            </a:r>
            <a:r>
              <a:rPr lang="es-ES" dirty="0">
                <a:solidFill>
                  <a:srgbClr val="0070C0"/>
                </a:solidFill>
                <a:effectLst/>
              </a:rPr>
              <a:t> </a:t>
            </a:r>
            <a:r>
              <a:rPr lang="es-ES" dirty="0" err="1">
                <a:solidFill>
                  <a:srgbClr val="0070C0"/>
                </a:solidFill>
                <a:effectLst/>
              </a:rPr>
              <a:t>report</a:t>
            </a:r>
            <a:r>
              <a:rPr lang="es-ES" dirty="0">
                <a:solidFill>
                  <a:srgbClr val="0070C0"/>
                </a:solidFill>
                <a:effectLst/>
              </a:rPr>
              <a:t> </a:t>
            </a:r>
            <a:r>
              <a:rPr lang="es-ES" dirty="0" err="1">
                <a:solidFill>
                  <a:srgbClr val="0070C0"/>
                </a:solidFill>
                <a:effectLst/>
              </a:rPr>
              <a:t>covers</a:t>
            </a:r>
            <a:r>
              <a:rPr lang="es-ES" dirty="0">
                <a:solidFill>
                  <a:srgbClr val="0070C0"/>
                </a:solidFill>
                <a:effectLst/>
              </a:rPr>
              <a:t> </a:t>
            </a:r>
            <a:r>
              <a:rPr lang="es-ES" dirty="0" err="1">
                <a:solidFill>
                  <a:srgbClr val="0070C0"/>
                </a:solidFill>
                <a:effectLst/>
              </a:rPr>
              <a:t>various</a:t>
            </a:r>
            <a:r>
              <a:rPr lang="es-ES" dirty="0">
                <a:solidFill>
                  <a:srgbClr val="0070C0"/>
                </a:solidFill>
                <a:effectLst/>
              </a:rPr>
              <a:t> </a:t>
            </a:r>
            <a:r>
              <a:rPr lang="es-ES" dirty="0" err="1">
                <a:solidFill>
                  <a:srgbClr val="0070C0"/>
                </a:solidFill>
                <a:effectLst/>
              </a:rPr>
              <a:t>aspects</a:t>
            </a:r>
            <a:r>
              <a:rPr lang="es-ES" dirty="0">
                <a:solidFill>
                  <a:srgbClr val="0070C0"/>
                </a:solidFill>
                <a:effectLst/>
              </a:rPr>
              <a:t> </a:t>
            </a:r>
            <a:r>
              <a:rPr lang="es-ES" dirty="0" err="1">
                <a:solidFill>
                  <a:srgbClr val="0070C0"/>
                </a:solidFill>
                <a:effectLst/>
              </a:rPr>
              <a:t>related</a:t>
            </a:r>
            <a:r>
              <a:rPr lang="es-ES" dirty="0">
                <a:solidFill>
                  <a:srgbClr val="0070C0"/>
                </a:solidFill>
                <a:effectLst/>
              </a:rPr>
              <a:t> </a:t>
            </a:r>
            <a:r>
              <a:rPr lang="es-ES" dirty="0" err="1">
                <a:solidFill>
                  <a:srgbClr val="0070C0"/>
                </a:solidFill>
                <a:effectLst/>
              </a:rPr>
              <a:t>to</a:t>
            </a:r>
            <a:r>
              <a:rPr lang="es-ES" dirty="0">
                <a:solidFill>
                  <a:srgbClr val="0070C0"/>
                </a:solidFill>
                <a:effectLst/>
              </a:rPr>
              <a:t> </a:t>
            </a:r>
            <a:r>
              <a:rPr lang="es-ES" dirty="0" err="1">
                <a:solidFill>
                  <a:srgbClr val="0070C0"/>
                </a:solidFill>
                <a:effectLst/>
              </a:rPr>
              <a:t>the</a:t>
            </a:r>
            <a:r>
              <a:rPr lang="es-ES" dirty="0">
                <a:solidFill>
                  <a:srgbClr val="0070C0"/>
                </a:solidFill>
                <a:effectLst/>
              </a:rPr>
              <a:t> </a:t>
            </a:r>
            <a:r>
              <a:rPr lang="es-ES" dirty="0" err="1">
                <a:solidFill>
                  <a:srgbClr val="0070C0"/>
                </a:solidFill>
                <a:effectLst/>
              </a:rPr>
              <a:t>potential</a:t>
            </a:r>
            <a:r>
              <a:rPr lang="es-ES" dirty="0">
                <a:solidFill>
                  <a:srgbClr val="0070C0"/>
                </a:solidFill>
                <a:effectLst/>
              </a:rPr>
              <a:t> </a:t>
            </a:r>
            <a:r>
              <a:rPr lang="es-ES" dirty="0" err="1">
                <a:solidFill>
                  <a:srgbClr val="0070C0"/>
                </a:solidFill>
                <a:effectLst/>
              </a:rPr>
              <a:t>implementation</a:t>
            </a:r>
            <a:r>
              <a:rPr lang="es-ES" dirty="0">
                <a:solidFill>
                  <a:srgbClr val="0070C0"/>
                </a:solidFill>
                <a:effectLst/>
              </a:rPr>
              <a:t> </a:t>
            </a:r>
            <a:r>
              <a:rPr lang="es-ES" dirty="0" err="1">
                <a:solidFill>
                  <a:srgbClr val="0070C0"/>
                </a:solidFill>
                <a:effectLst/>
              </a:rPr>
              <a:t>of</a:t>
            </a:r>
            <a:r>
              <a:rPr lang="es-ES" dirty="0">
                <a:solidFill>
                  <a:srgbClr val="0070C0"/>
                </a:solidFill>
                <a:effectLst/>
              </a:rPr>
              <a:t> </a:t>
            </a:r>
            <a:r>
              <a:rPr lang="es-ES" dirty="0" err="1">
                <a:solidFill>
                  <a:srgbClr val="0070C0"/>
                </a:solidFill>
                <a:effectLst/>
              </a:rPr>
              <a:t>such</a:t>
            </a:r>
            <a:r>
              <a:rPr lang="es-ES" dirty="0">
                <a:solidFill>
                  <a:srgbClr val="0070C0"/>
                </a:solidFill>
                <a:effectLst/>
              </a:rPr>
              <a:t> a </a:t>
            </a:r>
            <a:r>
              <a:rPr lang="es-ES" dirty="0" err="1">
                <a:solidFill>
                  <a:srgbClr val="0070C0"/>
                </a:solidFill>
                <a:effectLst/>
              </a:rPr>
              <a:t>project</a:t>
            </a:r>
            <a:r>
              <a:rPr lang="es-ES" dirty="0">
                <a:solidFill>
                  <a:srgbClr val="0070C0"/>
                </a:solidFill>
                <a:effectLst/>
              </a:rPr>
              <a:t>. </a:t>
            </a:r>
            <a:r>
              <a:rPr lang="es-ES" dirty="0" err="1">
                <a:solidFill>
                  <a:srgbClr val="0070C0"/>
                </a:solidFill>
                <a:effectLst/>
              </a:rPr>
              <a:t>These</a:t>
            </a:r>
            <a:r>
              <a:rPr lang="es-ES" dirty="0">
                <a:solidFill>
                  <a:srgbClr val="0070C0"/>
                </a:solidFill>
                <a:effectLst/>
              </a:rPr>
              <a:t> </a:t>
            </a:r>
            <a:r>
              <a:rPr lang="es-ES" dirty="0" err="1">
                <a:solidFill>
                  <a:srgbClr val="0070C0"/>
                </a:solidFill>
                <a:effectLst/>
              </a:rPr>
              <a:t>include</a:t>
            </a:r>
            <a:r>
              <a:rPr lang="es-ES" dirty="0">
                <a:solidFill>
                  <a:srgbClr val="0070C0"/>
                </a:solidFill>
                <a:effectLst/>
              </a:rPr>
              <a:t> </a:t>
            </a:r>
            <a:r>
              <a:rPr lang="es-ES" dirty="0" err="1">
                <a:solidFill>
                  <a:srgbClr val="0070C0"/>
                </a:solidFill>
                <a:effectLst/>
              </a:rPr>
              <a:t>physical</a:t>
            </a:r>
            <a:r>
              <a:rPr lang="es-ES" dirty="0">
                <a:solidFill>
                  <a:srgbClr val="0070C0"/>
                </a:solidFill>
                <a:effectLst/>
              </a:rPr>
              <a:t> </a:t>
            </a:r>
            <a:r>
              <a:rPr lang="es-ES" dirty="0" err="1">
                <a:solidFill>
                  <a:srgbClr val="0070C0"/>
                </a:solidFill>
                <a:effectLst/>
              </a:rPr>
              <a:t>objectives</a:t>
            </a:r>
            <a:r>
              <a:rPr lang="es-ES" dirty="0">
                <a:solidFill>
                  <a:srgbClr val="0070C0"/>
                </a:solidFill>
                <a:effectLst/>
              </a:rPr>
              <a:t>, </a:t>
            </a:r>
            <a:r>
              <a:rPr lang="es-ES" dirty="0" err="1">
                <a:solidFill>
                  <a:srgbClr val="0070C0"/>
                </a:solidFill>
                <a:effectLst/>
              </a:rPr>
              <a:t>geology</a:t>
            </a:r>
            <a:r>
              <a:rPr lang="es-ES" dirty="0">
                <a:solidFill>
                  <a:srgbClr val="0070C0"/>
                </a:solidFill>
                <a:effectLst/>
              </a:rPr>
              <a:t>, civil </a:t>
            </a:r>
            <a:r>
              <a:rPr lang="es-ES" dirty="0" err="1">
                <a:solidFill>
                  <a:srgbClr val="0070C0"/>
                </a:solidFill>
                <a:effectLst/>
              </a:rPr>
              <a:t>engineering</a:t>
            </a:r>
            <a:r>
              <a:rPr lang="es-ES" dirty="0">
                <a:solidFill>
                  <a:srgbClr val="0070C0"/>
                </a:solidFill>
                <a:effectLst/>
              </a:rPr>
              <a:t>, </a:t>
            </a:r>
            <a:r>
              <a:rPr lang="es-ES" dirty="0" err="1">
                <a:solidFill>
                  <a:srgbClr val="0070C0"/>
                </a:solidFill>
                <a:effectLst/>
              </a:rPr>
              <a:t>technical</a:t>
            </a:r>
            <a:r>
              <a:rPr lang="es-ES" dirty="0">
                <a:solidFill>
                  <a:srgbClr val="0070C0"/>
                </a:solidFill>
                <a:effectLst/>
              </a:rPr>
              <a:t> </a:t>
            </a:r>
            <a:r>
              <a:rPr lang="es-ES" dirty="0" err="1">
                <a:solidFill>
                  <a:srgbClr val="0070C0"/>
                </a:solidFill>
                <a:effectLst/>
              </a:rPr>
              <a:t>infrastructure</a:t>
            </a:r>
            <a:r>
              <a:rPr lang="es-ES" dirty="0">
                <a:solidFill>
                  <a:srgbClr val="0070C0"/>
                </a:solidFill>
                <a:effectLst/>
              </a:rPr>
              <a:t>, territorial and </a:t>
            </a:r>
            <a:r>
              <a:rPr lang="es-ES" dirty="0" err="1">
                <a:solidFill>
                  <a:srgbClr val="0070C0"/>
                </a:solidFill>
                <a:effectLst/>
              </a:rPr>
              <a:t>environmental</a:t>
            </a:r>
            <a:r>
              <a:rPr lang="es-ES" dirty="0">
                <a:solidFill>
                  <a:srgbClr val="0070C0"/>
                </a:solidFill>
                <a:effectLst/>
              </a:rPr>
              <a:t> </a:t>
            </a:r>
            <a:r>
              <a:rPr lang="es-ES" dirty="0" err="1">
                <a:solidFill>
                  <a:srgbClr val="0070C0"/>
                </a:solidFill>
                <a:effectLst/>
              </a:rPr>
              <a:t>dimensions</a:t>
            </a:r>
            <a:r>
              <a:rPr lang="es-ES" dirty="0">
                <a:solidFill>
                  <a:srgbClr val="0070C0"/>
                </a:solidFill>
                <a:effectLst/>
              </a:rPr>
              <a:t>, R&amp;D </a:t>
            </a:r>
            <a:r>
              <a:rPr lang="es-ES" dirty="0" err="1">
                <a:solidFill>
                  <a:srgbClr val="0070C0"/>
                </a:solidFill>
                <a:effectLst/>
              </a:rPr>
              <a:t>requirements</a:t>
            </a:r>
            <a:r>
              <a:rPr lang="es-ES" dirty="0">
                <a:solidFill>
                  <a:srgbClr val="0070C0"/>
                </a:solidFill>
                <a:effectLst/>
              </a:rPr>
              <a:t> </a:t>
            </a:r>
            <a:r>
              <a:rPr lang="es-ES" dirty="0" err="1">
                <a:solidFill>
                  <a:srgbClr val="0070C0"/>
                </a:solidFill>
                <a:effectLst/>
              </a:rPr>
              <a:t>for</a:t>
            </a:r>
            <a:r>
              <a:rPr lang="es-ES" dirty="0">
                <a:solidFill>
                  <a:srgbClr val="0070C0"/>
                </a:solidFill>
                <a:effectLst/>
              </a:rPr>
              <a:t> </a:t>
            </a:r>
            <a:r>
              <a:rPr lang="es-ES" dirty="0" err="1">
                <a:solidFill>
                  <a:srgbClr val="0070C0"/>
                </a:solidFill>
                <a:effectLst/>
              </a:rPr>
              <a:t>the</a:t>
            </a:r>
            <a:r>
              <a:rPr lang="es-ES" dirty="0">
                <a:solidFill>
                  <a:srgbClr val="0070C0"/>
                </a:solidFill>
                <a:effectLst/>
              </a:rPr>
              <a:t> </a:t>
            </a:r>
            <a:r>
              <a:rPr lang="es-ES" dirty="0" err="1">
                <a:solidFill>
                  <a:srgbClr val="0070C0"/>
                </a:solidFill>
                <a:effectLst/>
              </a:rPr>
              <a:t>accelerators</a:t>
            </a:r>
            <a:r>
              <a:rPr lang="es-ES" dirty="0">
                <a:solidFill>
                  <a:srgbClr val="0070C0"/>
                </a:solidFill>
                <a:effectLst/>
              </a:rPr>
              <a:t> and </a:t>
            </a:r>
            <a:r>
              <a:rPr lang="es-ES" dirty="0" err="1">
                <a:solidFill>
                  <a:srgbClr val="0070C0"/>
                </a:solidFill>
                <a:effectLst/>
              </a:rPr>
              <a:t>detectors</a:t>
            </a:r>
            <a:r>
              <a:rPr lang="es-ES" dirty="0">
                <a:solidFill>
                  <a:srgbClr val="0070C0"/>
                </a:solidFill>
                <a:effectLst/>
              </a:rPr>
              <a:t>, </a:t>
            </a:r>
            <a:r>
              <a:rPr lang="es-ES" dirty="0" err="1">
                <a:solidFill>
                  <a:srgbClr val="0070C0"/>
                </a:solidFill>
                <a:effectLst/>
              </a:rPr>
              <a:t>socioeconomic</a:t>
            </a:r>
            <a:r>
              <a:rPr lang="es-ES" dirty="0">
                <a:solidFill>
                  <a:srgbClr val="0070C0"/>
                </a:solidFill>
                <a:effectLst/>
              </a:rPr>
              <a:t> </a:t>
            </a:r>
            <a:r>
              <a:rPr lang="es-ES" dirty="0" err="1">
                <a:solidFill>
                  <a:srgbClr val="0070C0"/>
                </a:solidFill>
                <a:effectLst/>
              </a:rPr>
              <a:t>benefits</a:t>
            </a:r>
            <a:r>
              <a:rPr lang="es-ES" dirty="0">
                <a:solidFill>
                  <a:srgbClr val="0070C0"/>
                </a:solidFill>
                <a:effectLst/>
              </a:rPr>
              <a:t>, and </a:t>
            </a:r>
            <a:r>
              <a:rPr lang="es-ES" dirty="0" err="1">
                <a:solidFill>
                  <a:srgbClr val="0070C0"/>
                </a:solidFill>
                <a:effectLst/>
              </a:rPr>
              <a:t>project</a:t>
            </a:r>
            <a:r>
              <a:rPr lang="es-ES" dirty="0">
                <a:solidFill>
                  <a:srgbClr val="0070C0"/>
                </a:solidFill>
                <a:effectLst/>
              </a:rPr>
              <a:t> </a:t>
            </a:r>
            <a:r>
              <a:rPr lang="es-ES" dirty="0" err="1">
                <a:solidFill>
                  <a:srgbClr val="0070C0"/>
                </a:solidFill>
                <a:effectLst/>
              </a:rPr>
              <a:t>cost</a:t>
            </a:r>
            <a:r>
              <a:rPr lang="es-ES" dirty="0">
                <a:solidFill>
                  <a:srgbClr val="0070C0"/>
                </a:solidFill>
                <a:effectLst/>
              </a:rPr>
              <a:t>. </a:t>
            </a:r>
            <a:r>
              <a:rPr lang="es-ES" dirty="0" err="1">
                <a:solidFill>
                  <a:srgbClr val="0070C0"/>
                </a:solidFill>
                <a:effectLst/>
              </a:rPr>
              <a:t>The</a:t>
            </a:r>
            <a:r>
              <a:rPr lang="es-ES" dirty="0">
                <a:solidFill>
                  <a:srgbClr val="0070C0"/>
                </a:solidFill>
                <a:effectLst/>
              </a:rPr>
              <a:t> </a:t>
            </a:r>
            <a:r>
              <a:rPr lang="es-ES" dirty="0" err="1">
                <a:solidFill>
                  <a:srgbClr val="0070C0"/>
                </a:solidFill>
                <a:effectLst/>
              </a:rPr>
              <a:t>construction</a:t>
            </a:r>
            <a:r>
              <a:rPr lang="es-ES" dirty="0">
                <a:solidFill>
                  <a:srgbClr val="0070C0"/>
                </a:solidFill>
                <a:effectLst/>
              </a:rPr>
              <a:t> </a:t>
            </a:r>
            <a:r>
              <a:rPr lang="es-ES" dirty="0" err="1">
                <a:solidFill>
                  <a:srgbClr val="0070C0"/>
                </a:solidFill>
                <a:effectLst/>
              </a:rPr>
              <a:t>cost</a:t>
            </a:r>
            <a:r>
              <a:rPr lang="es-ES" dirty="0">
                <a:solidFill>
                  <a:srgbClr val="0070C0"/>
                </a:solidFill>
                <a:effectLst/>
              </a:rPr>
              <a:t> </a:t>
            </a:r>
            <a:r>
              <a:rPr lang="es-ES" dirty="0" err="1">
                <a:solidFill>
                  <a:srgbClr val="0070C0"/>
                </a:solidFill>
                <a:effectLst/>
              </a:rPr>
              <a:t>of</a:t>
            </a:r>
            <a:r>
              <a:rPr lang="es-ES" dirty="0">
                <a:solidFill>
                  <a:srgbClr val="0070C0"/>
                </a:solidFill>
                <a:effectLst/>
              </a:rPr>
              <a:t> </a:t>
            </a:r>
            <a:r>
              <a:rPr lang="es-ES" dirty="0" err="1">
                <a:solidFill>
                  <a:srgbClr val="0070C0"/>
                </a:solidFill>
                <a:effectLst/>
              </a:rPr>
              <a:t>the</a:t>
            </a:r>
            <a:r>
              <a:rPr lang="es-ES" dirty="0">
                <a:solidFill>
                  <a:srgbClr val="0070C0"/>
                </a:solidFill>
                <a:effectLst/>
              </a:rPr>
              <a:t> </a:t>
            </a:r>
            <a:r>
              <a:rPr lang="es-ES" dirty="0" err="1">
                <a:solidFill>
                  <a:srgbClr val="0070C0"/>
                </a:solidFill>
                <a:effectLst/>
              </a:rPr>
              <a:t>FCC's</a:t>
            </a:r>
            <a:r>
              <a:rPr lang="es-ES" dirty="0">
                <a:solidFill>
                  <a:srgbClr val="0070C0"/>
                </a:solidFill>
                <a:effectLst/>
              </a:rPr>
              <a:t> </a:t>
            </a:r>
            <a:r>
              <a:rPr lang="es-ES" dirty="0" err="1">
                <a:solidFill>
                  <a:srgbClr val="0070C0"/>
                </a:solidFill>
                <a:effectLst/>
              </a:rPr>
              <a:t>electron-positron</a:t>
            </a:r>
            <a:r>
              <a:rPr lang="es-ES" dirty="0">
                <a:solidFill>
                  <a:srgbClr val="0070C0"/>
                </a:solidFill>
                <a:effectLst/>
              </a:rPr>
              <a:t> </a:t>
            </a:r>
            <a:r>
              <a:rPr lang="es-ES" dirty="0" err="1">
                <a:solidFill>
                  <a:srgbClr val="0070C0"/>
                </a:solidFill>
                <a:effectLst/>
              </a:rPr>
              <a:t>stage</a:t>
            </a:r>
            <a:r>
              <a:rPr lang="es-ES" dirty="0">
                <a:solidFill>
                  <a:srgbClr val="0070C0"/>
                </a:solidFill>
                <a:effectLst/>
              </a:rPr>
              <a:t>, </a:t>
            </a:r>
            <a:r>
              <a:rPr lang="es-ES" dirty="0" err="1">
                <a:solidFill>
                  <a:srgbClr val="0070C0"/>
                </a:solidFill>
                <a:effectLst/>
              </a:rPr>
              <a:t>including</a:t>
            </a:r>
            <a:r>
              <a:rPr lang="es-ES" dirty="0">
                <a:solidFill>
                  <a:srgbClr val="0070C0"/>
                </a:solidFill>
                <a:effectLst/>
              </a:rPr>
              <a:t> </a:t>
            </a:r>
            <a:r>
              <a:rPr lang="es-ES" dirty="0" err="1">
                <a:solidFill>
                  <a:srgbClr val="0070C0"/>
                </a:solidFill>
                <a:effectLst/>
              </a:rPr>
              <a:t>the</a:t>
            </a:r>
            <a:r>
              <a:rPr lang="es-ES" dirty="0">
                <a:solidFill>
                  <a:srgbClr val="0070C0"/>
                </a:solidFill>
                <a:effectLst/>
              </a:rPr>
              <a:t> </a:t>
            </a:r>
            <a:r>
              <a:rPr lang="es-ES" dirty="0" err="1">
                <a:solidFill>
                  <a:srgbClr val="0070C0"/>
                </a:solidFill>
                <a:effectLst/>
              </a:rPr>
              <a:t>tunnel</a:t>
            </a:r>
            <a:r>
              <a:rPr lang="es-ES" dirty="0">
                <a:solidFill>
                  <a:srgbClr val="0070C0"/>
                </a:solidFill>
                <a:effectLst/>
              </a:rPr>
              <a:t> and </a:t>
            </a:r>
            <a:r>
              <a:rPr lang="es-ES" dirty="0" err="1">
                <a:solidFill>
                  <a:srgbClr val="0070C0"/>
                </a:solidFill>
                <a:effectLst/>
              </a:rPr>
              <a:t>all</a:t>
            </a:r>
            <a:r>
              <a:rPr lang="es-ES" dirty="0">
                <a:solidFill>
                  <a:srgbClr val="0070C0"/>
                </a:solidFill>
                <a:effectLst/>
              </a:rPr>
              <a:t> </a:t>
            </a:r>
            <a:r>
              <a:rPr lang="es-ES" dirty="0" err="1">
                <a:solidFill>
                  <a:srgbClr val="0070C0"/>
                </a:solidFill>
                <a:effectLst/>
              </a:rPr>
              <a:t>infrastructure</a:t>
            </a:r>
            <a:r>
              <a:rPr lang="es-ES" dirty="0">
                <a:solidFill>
                  <a:srgbClr val="0070C0"/>
                </a:solidFill>
                <a:effectLst/>
              </a:rPr>
              <a:t>, </a:t>
            </a:r>
            <a:r>
              <a:rPr lang="es-ES" dirty="0" err="1">
                <a:solidFill>
                  <a:srgbClr val="0070C0"/>
                </a:solidFill>
                <a:effectLst/>
              </a:rPr>
              <a:t>amounts</a:t>
            </a:r>
            <a:r>
              <a:rPr lang="es-ES" dirty="0">
                <a:solidFill>
                  <a:srgbClr val="0070C0"/>
                </a:solidFill>
                <a:effectLst/>
              </a:rPr>
              <a:t> </a:t>
            </a:r>
            <a:r>
              <a:rPr lang="es-ES" dirty="0" err="1">
                <a:solidFill>
                  <a:srgbClr val="0070C0"/>
                </a:solidFill>
                <a:effectLst/>
              </a:rPr>
              <a:t>to</a:t>
            </a:r>
            <a:r>
              <a:rPr lang="es-ES" dirty="0">
                <a:solidFill>
                  <a:srgbClr val="0070C0"/>
                </a:solidFill>
                <a:effectLst/>
              </a:rPr>
              <a:t> 15 </a:t>
            </a:r>
            <a:r>
              <a:rPr lang="es-ES" dirty="0" err="1">
                <a:solidFill>
                  <a:srgbClr val="0070C0"/>
                </a:solidFill>
                <a:effectLst/>
              </a:rPr>
              <a:t>billion</a:t>
            </a:r>
            <a:r>
              <a:rPr lang="es-ES" dirty="0">
                <a:solidFill>
                  <a:srgbClr val="0070C0"/>
                </a:solidFill>
                <a:effectLst/>
              </a:rPr>
              <a:t> Swiss </a:t>
            </a:r>
            <a:r>
              <a:rPr lang="es-ES" dirty="0" err="1">
                <a:solidFill>
                  <a:srgbClr val="0070C0"/>
                </a:solidFill>
                <a:effectLst/>
              </a:rPr>
              <a:t>francs</a:t>
            </a:r>
            <a:r>
              <a:rPr lang="es-ES" dirty="0">
                <a:solidFill>
                  <a:srgbClr val="0070C0"/>
                </a:solidFill>
                <a:effectLst/>
              </a:rPr>
              <a:t>.</a:t>
            </a:r>
          </a:p>
          <a:p>
            <a:pPr algn="l"/>
            <a:endParaRPr lang="es-ES" b="0" i="0" dirty="0">
              <a:solidFill>
                <a:srgbClr val="1F1F1F"/>
              </a:solidFill>
              <a:effectLst/>
              <a:latin typeface="Arial" panose="020B0604020202020204" pitchFamily="34" charset="0"/>
            </a:endParaRPr>
          </a:p>
          <a:p>
            <a:pPr marL="285750" indent="-285750">
              <a:buFont typeface="Arial" panose="020B0604020202020204" pitchFamily="34" charset="0"/>
              <a:buChar char="•"/>
            </a:pPr>
            <a:r>
              <a:rPr lang="es-ES" dirty="0" err="1"/>
              <a:t>The</a:t>
            </a:r>
            <a:r>
              <a:rPr lang="es-ES" dirty="0"/>
              <a:t> Council </a:t>
            </a:r>
            <a:r>
              <a:rPr lang="es-ES" dirty="0" err="1"/>
              <a:t>could</a:t>
            </a:r>
            <a:r>
              <a:rPr lang="es-ES" dirty="0"/>
              <a:t> </a:t>
            </a:r>
            <a:r>
              <a:rPr lang="es-ES" dirty="0" err="1"/>
              <a:t>make</a:t>
            </a:r>
            <a:r>
              <a:rPr lang="es-ES" dirty="0"/>
              <a:t> a </a:t>
            </a:r>
            <a:r>
              <a:rPr lang="es-ES" dirty="0" err="1"/>
              <a:t>decision</a:t>
            </a:r>
            <a:r>
              <a:rPr lang="es-ES" dirty="0"/>
              <a:t> </a:t>
            </a:r>
            <a:r>
              <a:rPr lang="es-ES" dirty="0" err="1"/>
              <a:t>on</a:t>
            </a:r>
            <a:r>
              <a:rPr lang="es-ES" dirty="0"/>
              <a:t> </a:t>
            </a:r>
            <a:r>
              <a:rPr lang="es-ES" dirty="0" err="1"/>
              <a:t>whether</a:t>
            </a:r>
            <a:r>
              <a:rPr lang="es-ES" dirty="0"/>
              <a:t> </a:t>
            </a:r>
            <a:r>
              <a:rPr lang="es-ES" dirty="0" err="1"/>
              <a:t>to</a:t>
            </a:r>
            <a:r>
              <a:rPr lang="es-ES" dirty="0"/>
              <a:t> </a:t>
            </a:r>
            <a:r>
              <a:rPr lang="es-ES" dirty="0" err="1"/>
              <a:t>proceed</a:t>
            </a:r>
            <a:r>
              <a:rPr lang="es-ES" dirty="0"/>
              <a:t> </a:t>
            </a:r>
            <a:r>
              <a:rPr lang="es-ES" dirty="0" err="1"/>
              <a:t>with</a:t>
            </a:r>
            <a:r>
              <a:rPr lang="es-ES" dirty="0"/>
              <a:t> </a:t>
            </a:r>
            <a:r>
              <a:rPr lang="es-ES" dirty="0" err="1"/>
              <a:t>the</a:t>
            </a:r>
            <a:r>
              <a:rPr lang="es-ES" dirty="0"/>
              <a:t> FCC </a:t>
            </a:r>
            <a:r>
              <a:rPr lang="es-ES" dirty="0" err="1"/>
              <a:t>project</a:t>
            </a:r>
            <a:r>
              <a:rPr lang="es-ES" dirty="0"/>
              <a:t> </a:t>
            </a:r>
            <a:r>
              <a:rPr lang="es-ES" dirty="0" err="1"/>
              <a:t>around</a:t>
            </a:r>
            <a:r>
              <a:rPr lang="es-ES" dirty="0"/>
              <a:t> 2028.</a:t>
            </a:r>
            <a:br>
              <a:rPr lang="es-ES" b="0" i="0" dirty="0">
                <a:solidFill>
                  <a:srgbClr val="1F1F1F"/>
                </a:solidFill>
                <a:effectLst/>
                <a:latin typeface="Arial" panose="020B0604020202020204" pitchFamily="34" charset="0"/>
              </a:rPr>
            </a:br>
            <a:endParaRPr lang="es-ES" b="0" i="0" dirty="0">
              <a:solidFill>
                <a:srgbClr val="1F1F1F"/>
              </a:solidFill>
              <a:effectLst/>
              <a:latin typeface="Arial" panose="020B0604020202020204" pitchFamily="34" charset="0"/>
            </a:endParaRPr>
          </a:p>
          <a:p>
            <a:pPr marL="285750" indent="-285750">
              <a:buFont typeface="Arial" panose="020B0604020202020204" pitchFamily="34" charset="0"/>
              <a:buChar char="•"/>
            </a:pPr>
            <a:endParaRPr lang="es-ES" dirty="0"/>
          </a:p>
        </p:txBody>
      </p:sp>
      <p:pic>
        <p:nvPicPr>
          <p:cNvPr id="2" name="Imagen 1">
            <a:extLst>
              <a:ext uri="{FF2B5EF4-FFF2-40B4-BE49-F238E27FC236}">
                <a16:creationId xmlns:a16="http://schemas.microsoft.com/office/drawing/2014/main" id="{B779DCED-CBE3-2E92-C2CF-C4CDA994F8FD}"/>
              </a:ext>
            </a:extLst>
          </p:cNvPr>
          <p:cNvPicPr>
            <a:picLocks noChangeAspect="1"/>
          </p:cNvPicPr>
          <p:nvPr/>
        </p:nvPicPr>
        <p:blipFill>
          <a:blip r:embed="rId3"/>
          <a:stretch>
            <a:fillRect/>
          </a:stretch>
        </p:blipFill>
        <p:spPr>
          <a:xfrm>
            <a:off x="6576201" y="353943"/>
            <a:ext cx="4937704" cy="6858000"/>
          </a:xfrm>
          <a:prstGeom prst="rect">
            <a:avLst/>
          </a:prstGeom>
        </p:spPr>
      </p:pic>
    </p:spTree>
    <p:extLst>
      <p:ext uri="{BB962C8B-B14F-4D97-AF65-F5344CB8AC3E}">
        <p14:creationId xmlns:p14="http://schemas.microsoft.com/office/powerpoint/2010/main" val="6184863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24929</TotalTime>
  <Words>3383</Words>
  <Application>Microsoft Macintosh PowerPoint</Application>
  <PresentationFormat>Panorámica</PresentationFormat>
  <Paragraphs>515</Paragraphs>
  <Slides>26</Slides>
  <Notes>13</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26</vt:i4>
      </vt:variant>
    </vt:vector>
  </HeadingPairs>
  <TitlesOfParts>
    <vt:vector size="39" baseType="lpstr">
      <vt:lpstr>AppleSymbols</vt:lpstr>
      <vt:lpstr>Arial</vt:lpstr>
      <vt:lpstr>Calibri</vt:lpstr>
      <vt:lpstr>Calibri Light</vt:lpstr>
      <vt:lpstr>Cambria Math</vt:lpstr>
      <vt:lpstr>GillSans</vt:lpstr>
      <vt:lpstr>Lucida Grande</vt:lpstr>
      <vt:lpstr>LucidaGrande</vt:lpstr>
      <vt:lpstr>sourcesans-regular</vt:lpstr>
      <vt:lpstr>Symbol</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Constraints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Backup</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151</cp:revision>
  <dcterms:created xsi:type="dcterms:W3CDTF">2022-02-15T08:18:35Z</dcterms:created>
  <dcterms:modified xsi:type="dcterms:W3CDTF">2025-06-17T07:11:06Z</dcterms:modified>
</cp:coreProperties>
</file>