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0" r:id="rId5"/>
    <p:sldId id="261" r:id="rId6"/>
    <p:sldId id="266" r:id="rId7"/>
    <p:sldId id="267" r:id="rId8"/>
    <p:sldId id="268" r:id="rId9"/>
    <p:sldId id="263" r:id="rId10"/>
    <p:sldId id="265" r:id="rId11"/>
    <p:sldId id="274" r:id="rId12"/>
    <p:sldId id="269" r:id="rId13"/>
    <p:sldId id="270" r:id="rId14"/>
    <p:sldId id="271" r:id="rId15"/>
    <p:sldId id="272" r:id="rId16"/>
    <p:sldId id="275" r:id="rId17"/>
    <p:sldId id="417" r:id="rId18"/>
    <p:sldId id="418" r:id="rId19"/>
    <p:sldId id="434" r:id="rId20"/>
    <p:sldId id="435" r:id="rId21"/>
    <p:sldId id="436" r:id="rId22"/>
    <p:sldId id="437" r:id="rId23"/>
    <p:sldId id="438" r:id="rId24"/>
    <p:sldId id="439" r:id="rId25"/>
    <p:sldId id="440" r:id="rId26"/>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8C0D2F-40C9-A136-C8B6-EB6063255AA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D20B68A-1063-117D-5DA6-EFC257CE34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5843EBFE-8F18-2A64-3872-5C9715E99224}"/>
              </a:ext>
            </a:extLst>
          </p:cNvPr>
          <p:cNvSpPr>
            <a:spLocks noGrp="1"/>
          </p:cNvSpPr>
          <p:nvPr>
            <p:ph type="dt" sz="half" idx="10"/>
          </p:nvPr>
        </p:nvSpPr>
        <p:spPr/>
        <p:txBody>
          <a:bodyPr/>
          <a:lstStyle/>
          <a:p>
            <a:fld id="{0F68B136-1BD6-4E3D-87CD-4F092F8ED1D9}" type="datetimeFigureOut">
              <a:rPr lang="es-ES" smtClean="0"/>
              <a:t>20/06/2025</a:t>
            </a:fld>
            <a:endParaRPr lang="es-ES"/>
          </a:p>
        </p:txBody>
      </p:sp>
      <p:sp>
        <p:nvSpPr>
          <p:cNvPr id="5" name="Marcador de pie de página 4">
            <a:extLst>
              <a:ext uri="{FF2B5EF4-FFF2-40B4-BE49-F238E27FC236}">
                <a16:creationId xmlns:a16="http://schemas.microsoft.com/office/drawing/2014/main" id="{232E7966-16B4-9CCB-A35E-3E93A2B6DC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AE7A972-256F-8874-4268-65F8279CAE30}"/>
              </a:ext>
            </a:extLst>
          </p:cNvPr>
          <p:cNvSpPr>
            <a:spLocks noGrp="1"/>
          </p:cNvSpPr>
          <p:nvPr>
            <p:ph type="sldNum" sz="quarter" idx="12"/>
          </p:nvPr>
        </p:nvSpPr>
        <p:spPr/>
        <p:txBody>
          <a:bodyPr/>
          <a:lstStyle/>
          <a:p>
            <a:fld id="{DFBC830C-9934-4168-8F0F-7C196C0D2B3B}" type="slidenum">
              <a:rPr lang="es-ES" smtClean="0"/>
              <a:t>‹Nº›</a:t>
            </a:fld>
            <a:endParaRPr lang="es-ES"/>
          </a:p>
        </p:txBody>
      </p:sp>
    </p:spTree>
    <p:extLst>
      <p:ext uri="{BB962C8B-B14F-4D97-AF65-F5344CB8AC3E}">
        <p14:creationId xmlns:p14="http://schemas.microsoft.com/office/powerpoint/2010/main" val="4152532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2911AA-DE96-8D13-855C-B70D8CC21B5C}"/>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B8E96F6-6524-1F10-D722-2A4B65AD18C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800F3D6-CFD1-A238-3E45-94951A328C43}"/>
              </a:ext>
            </a:extLst>
          </p:cNvPr>
          <p:cNvSpPr>
            <a:spLocks noGrp="1"/>
          </p:cNvSpPr>
          <p:nvPr>
            <p:ph type="dt" sz="half" idx="10"/>
          </p:nvPr>
        </p:nvSpPr>
        <p:spPr/>
        <p:txBody>
          <a:bodyPr/>
          <a:lstStyle/>
          <a:p>
            <a:fld id="{0F68B136-1BD6-4E3D-87CD-4F092F8ED1D9}" type="datetimeFigureOut">
              <a:rPr lang="es-ES" smtClean="0"/>
              <a:t>20/06/2025</a:t>
            </a:fld>
            <a:endParaRPr lang="es-ES"/>
          </a:p>
        </p:txBody>
      </p:sp>
      <p:sp>
        <p:nvSpPr>
          <p:cNvPr id="5" name="Marcador de pie de página 4">
            <a:extLst>
              <a:ext uri="{FF2B5EF4-FFF2-40B4-BE49-F238E27FC236}">
                <a16:creationId xmlns:a16="http://schemas.microsoft.com/office/drawing/2014/main" id="{409D1F3F-2C01-3F0F-6998-A8D141717FD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F0158A6-3E65-F5DA-4D28-5BD42917AFE2}"/>
              </a:ext>
            </a:extLst>
          </p:cNvPr>
          <p:cNvSpPr>
            <a:spLocks noGrp="1"/>
          </p:cNvSpPr>
          <p:nvPr>
            <p:ph type="sldNum" sz="quarter" idx="12"/>
          </p:nvPr>
        </p:nvSpPr>
        <p:spPr/>
        <p:txBody>
          <a:bodyPr/>
          <a:lstStyle/>
          <a:p>
            <a:fld id="{DFBC830C-9934-4168-8F0F-7C196C0D2B3B}" type="slidenum">
              <a:rPr lang="es-ES" smtClean="0"/>
              <a:t>‹Nº›</a:t>
            </a:fld>
            <a:endParaRPr lang="es-ES"/>
          </a:p>
        </p:txBody>
      </p:sp>
    </p:spTree>
    <p:extLst>
      <p:ext uri="{BB962C8B-B14F-4D97-AF65-F5344CB8AC3E}">
        <p14:creationId xmlns:p14="http://schemas.microsoft.com/office/powerpoint/2010/main" val="409533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7CFCAC8-8DDD-A088-4914-AD72619D705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1ECE688-B317-A09B-EF60-00E4C1E19FF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C9131AF-8A04-34F6-DDAA-0C23E6CDA082}"/>
              </a:ext>
            </a:extLst>
          </p:cNvPr>
          <p:cNvSpPr>
            <a:spLocks noGrp="1"/>
          </p:cNvSpPr>
          <p:nvPr>
            <p:ph type="dt" sz="half" idx="10"/>
          </p:nvPr>
        </p:nvSpPr>
        <p:spPr/>
        <p:txBody>
          <a:bodyPr/>
          <a:lstStyle/>
          <a:p>
            <a:fld id="{0F68B136-1BD6-4E3D-87CD-4F092F8ED1D9}" type="datetimeFigureOut">
              <a:rPr lang="es-ES" smtClean="0"/>
              <a:t>20/06/2025</a:t>
            </a:fld>
            <a:endParaRPr lang="es-ES"/>
          </a:p>
        </p:txBody>
      </p:sp>
      <p:sp>
        <p:nvSpPr>
          <p:cNvPr id="5" name="Marcador de pie de página 4">
            <a:extLst>
              <a:ext uri="{FF2B5EF4-FFF2-40B4-BE49-F238E27FC236}">
                <a16:creationId xmlns:a16="http://schemas.microsoft.com/office/drawing/2014/main" id="{14DAC8C6-3E06-F213-C5D0-5D3519309CD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592F36-945D-66B6-CE23-311D16842D4A}"/>
              </a:ext>
            </a:extLst>
          </p:cNvPr>
          <p:cNvSpPr>
            <a:spLocks noGrp="1"/>
          </p:cNvSpPr>
          <p:nvPr>
            <p:ph type="sldNum" sz="quarter" idx="12"/>
          </p:nvPr>
        </p:nvSpPr>
        <p:spPr/>
        <p:txBody>
          <a:bodyPr/>
          <a:lstStyle/>
          <a:p>
            <a:fld id="{DFBC830C-9934-4168-8F0F-7C196C0D2B3B}" type="slidenum">
              <a:rPr lang="es-ES" smtClean="0"/>
              <a:t>‹Nº›</a:t>
            </a:fld>
            <a:endParaRPr lang="es-ES"/>
          </a:p>
        </p:txBody>
      </p:sp>
    </p:spTree>
    <p:extLst>
      <p:ext uri="{BB962C8B-B14F-4D97-AF65-F5344CB8AC3E}">
        <p14:creationId xmlns:p14="http://schemas.microsoft.com/office/powerpoint/2010/main" val="1441475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C1837C-6BC3-8787-1DCF-D34A607A51B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1B8E82C-F948-8EB3-BC2E-3BF3200D2C8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937430E-E741-E762-79EE-22C3819D20F0}"/>
              </a:ext>
            </a:extLst>
          </p:cNvPr>
          <p:cNvSpPr>
            <a:spLocks noGrp="1"/>
          </p:cNvSpPr>
          <p:nvPr>
            <p:ph type="dt" sz="half" idx="10"/>
          </p:nvPr>
        </p:nvSpPr>
        <p:spPr/>
        <p:txBody>
          <a:bodyPr/>
          <a:lstStyle/>
          <a:p>
            <a:fld id="{0F68B136-1BD6-4E3D-87CD-4F092F8ED1D9}" type="datetimeFigureOut">
              <a:rPr lang="es-ES" smtClean="0"/>
              <a:t>20/06/2025</a:t>
            </a:fld>
            <a:endParaRPr lang="es-ES"/>
          </a:p>
        </p:txBody>
      </p:sp>
      <p:sp>
        <p:nvSpPr>
          <p:cNvPr id="5" name="Marcador de pie de página 4">
            <a:extLst>
              <a:ext uri="{FF2B5EF4-FFF2-40B4-BE49-F238E27FC236}">
                <a16:creationId xmlns:a16="http://schemas.microsoft.com/office/drawing/2014/main" id="{9BBE2878-4F14-7577-02E4-6F6DCA99046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1BFED22-4191-AA3E-44FE-4B6100104F36}"/>
              </a:ext>
            </a:extLst>
          </p:cNvPr>
          <p:cNvSpPr>
            <a:spLocks noGrp="1"/>
          </p:cNvSpPr>
          <p:nvPr>
            <p:ph type="sldNum" sz="quarter" idx="12"/>
          </p:nvPr>
        </p:nvSpPr>
        <p:spPr/>
        <p:txBody>
          <a:bodyPr/>
          <a:lstStyle/>
          <a:p>
            <a:fld id="{DFBC830C-9934-4168-8F0F-7C196C0D2B3B}" type="slidenum">
              <a:rPr lang="es-ES" smtClean="0"/>
              <a:t>‹Nº›</a:t>
            </a:fld>
            <a:endParaRPr lang="es-ES"/>
          </a:p>
        </p:txBody>
      </p:sp>
    </p:spTree>
    <p:extLst>
      <p:ext uri="{BB962C8B-B14F-4D97-AF65-F5344CB8AC3E}">
        <p14:creationId xmlns:p14="http://schemas.microsoft.com/office/powerpoint/2010/main" val="1468011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95D59C-8876-301C-151D-E86B96F0774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DF437643-1EA6-EF8A-B669-92F1AC4CB2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A3EE6F2F-34EB-7B22-E07E-F0E605AC529E}"/>
              </a:ext>
            </a:extLst>
          </p:cNvPr>
          <p:cNvSpPr>
            <a:spLocks noGrp="1"/>
          </p:cNvSpPr>
          <p:nvPr>
            <p:ph type="dt" sz="half" idx="10"/>
          </p:nvPr>
        </p:nvSpPr>
        <p:spPr/>
        <p:txBody>
          <a:bodyPr/>
          <a:lstStyle/>
          <a:p>
            <a:fld id="{0F68B136-1BD6-4E3D-87CD-4F092F8ED1D9}" type="datetimeFigureOut">
              <a:rPr lang="es-ES" smtClean="0"/>
              <a:t>20/06/2025</a:t>
            </a:fld>
            <a:endParaRPr lang="es-ES"/>
          </a:p>
        </p:txBody>
      </p:sp>
      <p:sp>
        <p:nvSpPr>
          <p:cNvPr id="5" name="Marcador de pie de página 4">
            <a:extLst>
              <a:ext uri="{FF2B5EF4-FFF2-40B4-BE49-F238E27FC236}">
                <a16:creationId xmlns:a16="http://schemas.microsoft.com/office/drawing/2014/main" id="{FFBFFB44-9831-78DD-18DC-FBAE0FF47E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AB06EE0-6328-4740-420A-6E6FFB37CEA8}"/>
              </a:ext>
            </a:extLst>
          </p:cNvPr>
          <p:cNvSpPr>
            <a:spLocks noGrp="1"/>
          </p:cNvSpPr>
          <p:nvPr>
            <p:ph type="sldNum" sz="quarter" idx="12"/>
          </p:nvPr>
        </p:nvSpPr>
        <p:spPr/>
        <p:txBody>
          <a:bodyPr/>
          <a:lstStyle/>
          <a:p>
            <a:fld id="{DFBC830C-9934-4168-8F0F-7C196C0D2B3B}" type="slidenum">
              <a:rPr lang="es-ES" smtClean="0"/>
              <a:t>‹Nº›</a:t>
            </a:fld>
            <a:endParaRPr lang="es-ES"/>
          </a:p>
        </p:txBody>
      </p:sp>
    </p:spTree>
    <p:extLst>
      <p:ext uri="{BB962C8B-B14F-4D97-AF65-F5344CB8AC3E}">
        <p14:creationId xmlns:p14="http://schemas.microsoft.com/office/powerpoint/2010/main" val="4155965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A0178D-4A43-D7B0-5593-B8B4D3F54EE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D8AFE85-C42D-E892-4FF3-20113F331A2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916AB8-3D73-6941-E58D-EA9F3623562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DEE7151-E0F8-C289-C1AE-5BF9BAAAC998}"/>
              </a:ext>
            </a:extLst>
          </p:cNvPr>
          <p:cNvSpPr>
            <a:spLocks noGrp="1"/>
          </p:cNvSpPr>
          <p:nvPr>
            <p:ph type="dt" sz="half" idx="10"/>
          </p:nvPr>
        </p:nvSpPr>
        <p:spPr/>
        <p:txBody>
          <a:bodyPr/>
          <a:lstStyle/>
          <a:p>
            <a:fld id="{0F68B136-1BD6-4E3D-87CD-4F092F8ED1D9}" type="datetimeFigureOut">
              <a:rPr lang="es-ES" smtClean="0"/>
              <a:t>20/06/2025</a:t>
            </a:fld>
            <a:endParaRPr lang="es-ES"/>
          </a:p>
        </p:txBody>
      </p:sp>
      <p:sp>
        <p:nvSpPr>
          <p:cNvPr id="6" name="Marcador de pie de página 5">
            <a:extLst>
              <a:ext uri="{FF2B5EF4-FFF2-40B4-BE49-F238E27FC236}">
                <a16:creationId xmlns:a16="http://schemas.microsoft.com/office/drawing/2014/main" id="{D2E83207-DAD9-B285-EE3E-7CE48FD10F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A97A2B3-EF27-B505-C1EE-2A9C64917760}"/>
              </a:ext>
            </a:extLst>
          </p:cNvPr>
          <p:cNvSpPr>
            <a:spLocks noGrp="1"/>
          </p:cNvSpPr>
          <p:nvPr>
            <p:ph type="sldNum" sz="quarter" idx="12"/>
          </p:nvPr>
        </p:nvSpPr>
        <p:spPr/>
        <p:txBody>
          <a:bodyPr/>
          <a:lstStyle/>
          <a:p>
            <a:fld id="{DFBC830C-9934-4168-8F0F-7C196C0D2B3B}" type="slidenum">
              <a:rPr lang="es-ES" smtClean="0"/>
              <a:t>‹Nº›</a:t>
            </a:fld>
            <a:endParaRPr lang="es-ES"/>
          </a:p>
        </p:txBody>
      </p:sp>
    </p:spTree>
    <p:extLst>
      <p:ext uri="{BB962C8B-B14F-4D97-AF65-F5344CB8AC3E}">
        <p14:creationId xmlns:p14="http://schemas.microsoft.com/office/powerpoint/2010/main" val="3199302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687BC7-57AC-C4AE-5D87-0B2DFAB1C57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4277266-5EAD-05A5-D51D-7ED0CBB5F2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74C9BCF-85F2-C581-2C08-0B9284E3771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42F91BD-DB14-0E49-3DF6-3FE82718E4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8AEE75E-B169-4F06-E6A3-7453153CA77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248D6A6-013E-B22E-90CD-63B3E0EF6C21}"/>
              </a:ext>
            </a:extLst>
          </p:cNvPr>
          <p:cNvSpPr>
            <a:spLocks noGrp="1"/>
          </p:cNvSpPr>
          <p:nvPr>
            <p:ph type="dt" sz="half" idx="10"/>
          </p:nvPr>
        </p:nvSpPr>
        <p:spPr/>
        <p:txBody>
          <a:bodyPr/>
          <a:lstStyle/>
          <a:p>
            <a:fld id="{0F68B136-1BD6-4E3D-87CD-4F092F8ED1D9}" type="datetimeFigureOut">
              <a:rPr lang="es-ES" smtClean="0"/>
              <a:t>20/06/2025</a:t>
            </a:fld>
            <a:endParaRPr lang="es-ES"/>
          </a:p>
        </p:txBody>
      </p:sp>
      <p:sp>
        <p:nvSpPr>
          <p:cNvPr id="8" name="Marcador de pie de página 7">
            <a:extLst>
              <a:ext uri="{FF2B5EF4-FFF2-40B4-BE49-F238E27FC236}">
                <a16:creationId xmlns:a16="http://schemas.microsoft.com/office/drawing/2014/main" id="{F7A54DBD-B3B8-9475-B19A-5F889FF07038}"/>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57106AC0-904A-2DE0-3518-004BCEBBCF02}"/>
              </a:ext>
            </a:extLst>
          </p:cNvPr>
          <p:cNvSpPr>
            <a:spLocks noGrp="1"/>
          </p:cNvSpPr>
          <p:nvPr>
            <p:ph type="sldNum" sz="quarter" idx="12"/>
          </p:nvPr>
        </p:nvSpPr>
        <p:spPr/>
        <p:txBody>
          <a:bodyPr/>
          <a:lstStyle/>
          <a:p>
            <a:fld id="{DFBC830C-9934-4168-8F0F-7C196C0D2B3B}" type="slidenum">
              <a:rPr lang="es-ES" smtClean="0"/>
              <a:t>‹Nº›</a:t>
            </a:fld>
            <a:endParaRPr lang="es-ES"/>
          </a:p>
        </p:txBody>
      </p:sp>
    </p:spTree>
    <p:extLst>
      <p:ext uri="{BB962C8B-B14F-4D97-AF65-F5344CB8AC3E}">
        <p14:creationId xmlns:p14="http://schemas.microsoft.com/office/powerpoint/2010/main" val="2142692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C3D266-8E28-1550-3F84-325DCCD5A4E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E3E15C89-6426-832B-63FF-F090E3969815}"/>
              </a:ext>
            </a:extLst>
          </p:cNvPr>
          <p:cNvSpPr>
            <a:spLocks noGrp="1"/>
          </p:cNvSpPr>
          <p:nvPr>
            <p:ph type="dt" sz="half" idx="10"/>
          </p:nvPr>
        </p:nvSpPr>
        <p:spPr/>
        <p:txBody>
          <a:bodyPr/>
          <a:lstStyle/>
          <a:p>
            <a:fld id="{0F68B136-1BD6-4E3D-87CD-4F092F8ED1D9}" type="datetimeFigureOut">
              <a:rPr lang="es-ES" smtClean="0"/>
              <a:t>20/06/2025</a:t>
            </a:fld>
            <a:endParaRPr lang="es-ES"/>
          </a:p>
        </p:txBody>
      </p:sp>
      <p:sp>
        <p:nvSpPr>
          <p:cNvPr id="4" name="Marcador de pie de página 3">
            <a:extLst>
              <a:ext uri="{FF2B5EF4-FFF2-40B4-BE49-F238E27FC236}">
                <a16:creationId xmlns:a16="http://schemas.microsoft.com/office/drawing/2014/main" id="{95C39675-7270-BFA0-7382-3B01C812F8A5}"/>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734F9BC-DF9D-29D0-BCB6-0C1CCE92CF69}"/>
              </a:ext>
            </a:extLst>
          </p:cNvPr>
          <p:cNvSpPr>
            <a:spLocks noGrp="1"/>
          </p:cNvSpPr>
          <p:nvPr>
            <p:ph type="sldNum" sz="quarter" idx="12"/>
          </p:nvPr>
        </p:nvSpPr>
        <p:spPr/>
        <p:txBody>
          <a:bodyPr/>
          <a:lstStyle/>
          <a:p>
            <a:fld id="{DFBC830C-9934-4168-8F0F-7C196C0D2B3B}" type="slidenum">
              <a:rPr lang="es-ES" smtClean="0"/>
              <a:t>‹Nº›</a:t>
            </a:fld>
            <a:endParaRPr lang="es-ES"/>
          </a:p>
        </p:txBody>
      </p:sp>
    </p:spTree>
    <p:extLst>
      <p:ext uri="{BB962C8B-B14F-4D97-AF65-F5344CB8AC3E}">
        <p14:creationId xmlns:p14="http://schemas.microsoft.com/office/powerpoint/2010/main" val="3355513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2E63765-831A-2518-CAA0-AFA18B6354F4}"/>
              </a:ext>
            </a:extLst>
          </p:cNvPr>
          <p:cNvSpPr>
            <a:spLocks noGrp="1"/>
          </p:cNvSpPr>
          <p:nvPr>
            <p:ph type="dt" sz="half" idx="10"/>
          </p:nvPr>
        </p:nvSpPr>
        <p:spPr/>
        <p:txBody>
          <a:bodyPr/>
          <a:lstStyle/>
          <a:p>
            <a:fld id="{0F68B136-1BD6-4E3D-87CD-4F092F8ED1D9}" type="datetimeFigureOut">
              <a:rPr lang="es-ES" smtClean="0"/>
              <a:t>20/06/2025</a:t>
            </a:fld>
            <a:endParaRPr lang="es-ES"/>
          </a:p>
        </p:txBody>
      </p:sp>
      <p:sp>
        <p:nvSpPr>
          <p:cNvPr id="3" name="Marcador de pie de página 2">
            <a:extLst>
              <a:ext uri="{FF2B5EF4-FFF2-40B4-BE49-F238E27FC236}">
                <a16:creationId xmlns:a16="http://schemas.microsoft.com/office/drawing/2014/main" id="{934AFCD1-D320-A29C-122C-13B4E4AF390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7A3653C6-CA0F-B35F-0910-03C54EED520C}"/>
              </a:ext>
            </a:extLst>
          </p:cNvPr>
          <p:cNvSpPr>
            <a:spLocks noGrp="1"/>
          </p:cNvSpPr>
          <p:nvPr>
            <p:ph type="sldNum" sz="quarter" idx="12"/>
          </p:nvPr>
        </p:nvSpPr>
        <p:spPr/>
        <p:txBody>
          <a:bodyPr/>
          <a:lstStyle/>
          <a:p>
            <a:fld id="{DFBC830C-9934-4168-8F0F-7C196C0D2B3B}" type="slidenum">
              <a:rPr lang="es-ES" smtClean="0"/>
              <a:t>‹Nº›</a:t>
            </a:fld>
            <a:endParaRPr lang="es-ES"/>
          </a:p>
        </p:txBody>
      </p:sp>
    </p:spTree>
    <p:extLst>
      <p:ext uri="{BB962C8B-B14F-4D97-AF65-F5344CB8AC3E}">
        <p14:creationId xmlns:p14="http://schemas.microsoft.com/office/powerpoint/2010/main" val="889692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125691-ED50-418C-1ED1-DD60108D8CB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51DB642-D65D-5DB5-3AE5-E35C1F9DB8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6870C160-1008-CDFB-F3A6-6601FD818D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217EC3F-1DEB-D2A3-D104-11AE3D224150}"/>
              </a:ext>
            </a:extLst>
          </p:cNvPr>
          <p:cNvSpPr>
            <a:spLocks noGrp="1"/>
          </p:cNvSpPr>
          <p:nvPr>
            <p:ph type="dt" sz="half" idx="10"/>
          </p:nvPr>
        </p:nvSpPr>
        <p:spPr/>
        <p:txBody>
          <a:bodyPr/>
          <a:lstStyle/>
          <a:p>
            <a:fld id="{0F68B136-1BD6-4E3D-87CD-4F092F8ED1D9}" type="datetimeFigureOut">
              <a:rPr lang="es-ES" smtClean="0"/>
              <a:t>20/06/2025</a:t>
            </a:fld>
            <a:endParaRPr lang="es-ES"/>
          </a:p>
        </p:txBody>
      </p:sp>
      <p:sp>
        <p:nvSpPr>
          <p:cNvPr id="6" name="Marcador de pie de página 5">
            <a:extLst>
              <a:ext uri="{FF2B5EF4-FFF2-40B4-BE49-F238E27FC236}">
                <a16:creationId xmlns:a16="http://schemas.microsoft.com/office/drawing/2014/main" id="{D709A3A6-9F33-BDC7-A7C7-85DEEBF9136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973F8C1-254F-557D-C4E1-D7C1D82E608C}"/>
              </a:ext>
            </a:extLst>
          </p:cNvPr>
          <p:cNvSpPr>
            <a:spLocks noGrp="1"/>
          </p:cNvSpPr>
          <p:nvPr>
            <p:ph type="sldNum" sz="quarter" idx="12"/>
          </p:nvPr>
        </p:nvSpPr>
        <p:spPr/>
        <p:txBody>
          <a:bodyPr/>
          <a:lstStyle/>
          <a:p>
            <a:fld id="{DFBC830C-9934-4168-8F0F-7C196C0D2B3B}" type="slidenum">
              <a:rPr lang="es-ES" smtClean="0"/>
              <a:t>‹Nº›</a:t>
            </a:fld>
            <a:endParaRPr lang="es-ES"/>
          </a:p>
        </p:txBody>
      </p:sp>
    </p:spTree>
    <p:extLst>
      <p:ext uri="{BB962C8B-B14F-4D97-AF65-F5344CB8AC3E}">
        <p14:creationId xmlns:p14="http://schemas.microsoft.com/office/powerpoint/2010/main" val="3682478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4E94D7-322C-272E-C9F4-269EA107CAD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97CA74E-408D-7146-C155-D8E360CA5E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03F835DF-0C3A-D5DE-2A94-C71DF8E524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E96DDC4-FDCC-CAA4-D2B4-64F2932D6AED}"/>
              </a:ext>
            </a:extLst>
          </p:cNvPr>
          <p:cNvSpPr>
            <a:spLocks noGrp="1"/>
          </p:cNvSpPr>
          <p:nvPr>
            <p:ph type="dt" sz="half" idx="10"/>
          </p:nvPr>
        </p:nvSpPr>
        <p:spPr/>
        <p:txBody>
          <a:bodyPr/>
          <a:lstStyle/>
          <a:p>
            <a:fld id="{0F68B136-1BD6-4E3D-87CD-4F092F8ED1D9}" type="datetimeFigureOut">
              <a:rPr lang="es-ES" smtClean="0"/>
              <a:t>20/06/2025</a:t>
            </a:fld>
            <a:endParaRPr lang="es-ES"/>
          </a:p>
        </p:txBody>
      </p:sp>
      <p:sp>
        <p:nvSpPr>
          <p:cNvPr id="6" name="Marcador de pie de página 5">
            <a:extLst>
              <a:ext uri="{FF2B5EF4-FFF2-40B4-BE49-F238E27FC236}">
                <a16:creationId xmlns:a16="http://schemas.microsoft.com/office/drawing/2014/main" id="{884779A5-5A28-E82A-6828-7F99959038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EE0BDB1-C041-077A-9BED-7FD820E74559}"/>
              </a:ext>
            </a:extLst>
          </p:cNvPr>
          <p:cNvSpPr>
            <a:spLocks noGrp="1"/>
          </p:cNvSpPr>
          <p:nvPr>
            <p:ph type="sldNum" sz="quarter" idx="12"/>
          </p:nvPr>
        </p:nvSpPr>
        <p:spPr/>
        <p:txBody>
          <a:bodyPr/>
          <a:lstStyle/>
          <a:p>
            <a:fld id="{DFBC830C-9934-4168-8F0F-7C196C0D2B3B}" type="slidenum">
              <a:rPr lang="es-ES" smtClean="0"/>
              <a:t>‹Nº›</a:t>
            </a:fld>
            <a:endParaRPr lang="es-ES"/>
          </a:p>
        </p:txBody>
      </p:sp>
    </p:spTree>
    <p:extLst>
      <p:ext uri="{BB962C8B-B14F-4D97-AF65-F5344CB8AC3E}">
        <p14:creationId xmlns:p14="http://schemas.microsoft.com/office/powerpoint/2010/main" val="2981317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723A510-16E1-0A67-63B1-7039C40F05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E75C493-1907-A32E-E884-C5098A956A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D690B23-4308-BB83-A0A6-96A5D9BE0A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F68B136-1BD6-4E3D-87CD-4F092F8ED1D9}" type="datetimeFigureOut">
              <a:rPr lang="es-ES" smtClean="0"/>
              <a:t>20/06/2025</a:t>
            </a:fld>
            <a:endParaRPr lang="es-ES"/>
          </a:p>
        </p:txBody>
      </p:sp>
      <p:sp>
        <p:nvSpPr>
          <p:cNvPr id="5" name="Marcador de pie de página 4">
            <a:extLst>
              <a:ext uri="{FF2B5EF4-FFF2-40B4-BE49-F238E27FC236}">
                <a16:creationId xmlns:a16="http://schemas.microsoft.com/office/drawing/2014/main" id="{AB83F3D4-0A1D-5079-7210-9DB09D0F30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973ECC6F-8E2D-39E3-33F7-44A56D77FE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FBC830C-9934-4168-8F0F-7C196C0D2B3B}" type="slidenum">
              <a:rPr lang="es-ES" smtClean="0"/>
              <a:t>‹Nº›</a:t>
            </a:fld>
            <a:endParaRPr lang="es-ES"/>
          </a:p>
        </p:txBody>
      </p:sp>
    </p:spTree>
    <p:extLst>
      <p:ext uri="{BB962C8B-B14F-4D97-AF65-F5344CB8AC3E}">
        <p14:creationId xmlns:p14="http://schemas.microsoft.com/office/powerpoint/2010/main" val="3685911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svg"/></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Imagen 4" descr="Imagen que contiene nombre de la empresa&#10;&#10;Descripción generada automáticamente">
            <a:extLst>
              <a:ext uri="{FF2B5EF4-FFF2-40B4-BE49-F238E27FC236}">
                <a16:creationId xmlns:a16="http://schemas.microsoft.com/office/drawing/2014/main" id="{44B0AABD-7B57-CB87-F714-144803BAB1AD}"/>
              </a:ext>
            </a:extLst>
          </p:cNvPr>
          <p:cNvPicPr>
            <a:picLocks noChangeAspect="1"/>
          </p:cNvPicPr>
          <p:nvPr/>
        </p:nvPicPr>
        <p:blipFill>
          <a:blip r:embed="rId2">
            <a:alphaModFix/>
          </a:blip>
          <a:srcRect t="8579" b="26706"/>
          <a:stretch>
            <a:fillRect/>
          </a:stretch>
        </p:blipFill>
        <p:spPr>
          <a:xfrm>
            <a:off x="4547937" y="-5"/>
            <a:ext cx="7644062" cy="3681406"/>
          </a:xfrm>
          <a:prstGeom prst="rect">
            <a:avLst/>
          </a:prstGeom>
        </p:spPr>
      </p:pic>
      <p:pic>
        <p:nvPicPr>
          <p:cNvPr id="4" name="Imagen 3" descr="Logotipo, nombre de la empresa&#10;&#10;Descripción generada automáticamente">
            <a:extLst>
              <a:ext uri="{FF2B5EF4-FFF2-40B4-BE49-F238E27FC236}">
                <a16:creationId xmlns:a16="http://schemas.microsoft.com/office/drawing/2014/main" id="{79A7A50D-2A35-6A29-EABE-B9E5E2CA92A4}"/>
              </a:ext>
            </a:extLst>
          </p:cNvPr>
          <p:cNvPicPr>
            <a:picLocks noChangeAspect="1"/>
          </p:cNvPicPr>
          <p:nvPr/>
        </p:nvPicPr>
        <p:blipFill>
          <a:blip r:embed="rId3"/>
          <a:srcRect t="34767" r="-1" b="-1"/>
          <a:stretch>
            <a:fillRect/>
          </a:stretch>
        </p:blipFill>
        <p:spPr>
          <a:xfrm>
            <a:off x="4547938" y="3681409"/>
            <a:ext cx="7644062" cy="3176595"/>
          </a:xfrm>
          <a:prstGeom prst="rect">
            <a:avLst/>
          </a:prstGeom>
        </p:spPr>
      </p:pic>
      <p:sp>
        <p:nvSpPr>
          <p:cNvPr id="12" name="Rectangle 11">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AD8F90C-6CB1-EC09-6872-85838EC1C26B}"/>
              </a:ext>
            </a:extLst>
          </p:cNvPr>
          <p:cNvSpPr>
            <a:spLocks noGrp="1"/>
          </p:cNvSpPr>
          <p:nvPr>
            <p:ph type="ctrTitle"/>
          </p:nvPr>
        </p:nvSpPr>
        <p:spPr>
          <a:xfrm>
            <a:off x="838200" y="1115219"/>
            <a:ext cx="5395912" cy="2387600"/>
          </a:xfrm>
        </p:spPr>
        <p:txBody>
          <a:bodyPr>
            <a:normAutofit/>
          </a:bodyPr>
          <a:lstStyle/>
          <a:p>
            <a:pPr algn="l"/>
            <a:r>
              <a:rPr lang="es-ES" sz="5000">
                <a:solidFill>
                  <a:schemeClr val="bg1"/>
                </a:solidFill>
              </a:rPr>
              <a:t>Astro Exploration</a:t>
            </a:r>
          </a:p>
        </p:txBody>
      </p:sp>
      <p:cxnSp>
        <p:nvCxnSpPr>
          <p:cNvPr id="14" name="Straight Connector 13">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uadroTexto 2">
            <a:extLst>
              <a:ext uri="{FF2B5EF4-FFF2-40B4-BE49-F238E27FC236}">
                <a16:creationId xmlns:a16="http://schemas.microsoft.com/office/drawing/2014/main" id="{FDFA86F3-F45E-46C7-B297-6A75F21FE0BB}"/>
              </a:ext>
            </a:extLst>
          </p:cNvPr>
          <p:cNvSpPr txBox="1"/>
          <p:nvPr/>
        </p:nvSpPr>
        <p:spPr>
          <a:xfrm>
            <a:off x="838200" y="4909457"/>
            <a:ext cx="4299857" cy="1323439"/>
          </a:xfrm>
          <a:prstGeom prst="rect">
            <a:avLst/>
          </a:prstGeom>
          <a:noFill/>
        </p:spPr>
        <p:txBody>
          <a:bodyPr wrap="square" rtlCol="0">
            <a:spAutoFit/>
          </a:bodyPr>
          <a:lstStyle/>
          <a:p>
            <a:r>
              <a:rPr lang="es-ES" sz="2000" dirty="0">
                <a:solidFill>
                  <a:schemeClr val="bg1"/>
                </a:solidFill>
              </a:rPr>
              <a:t>Santiago Iglesias Álvarez</a:t>
            </a:r>
          </a:p>
          <a:p>
            <a:r>
              <a:rPr lang="es-ES" sz="2000" dirty="0">
                <a:solidFill>
                  <a:schemeClr val="bg1"/>
                </a:solidFill>
              </a:rPr>
              <a:t>Javier Rodríguez </a:t>
            </a:r>
            <a:r>
              <a:rPr lang="es-ES" sz="2000" dirty="0" err="1">
                <a:solidFill>
                  <a:schemeClr val="bg1"/>
                </a:solidFill>
              </a:rPr>
              <a:t>Rodríguez</a:t>
            </a:r>
            <a:endParaRPr lang="es-ES" sz="2000" dirty="0">
              <a:solidFill>
                <a:schemeClr val="bg1"/>
              </a:solidFill>
            </a:endParaRPr>
          </a:p>
          <a:p>
            <a:r>
              <a:rPr lang="es-ES" sz="2000" dirty="0">
                <a:solidFill>
                  <a:schemeClr val="bg1"/>
                </a:solidFill>
              </a:rPr>
              <a:t>Ramón Hevia Díaz</a:t>
            </a:r>
          </a:p>
          <a:p>
            <a:r>
              <a:rPr lang="es-ES" sz="2000" dirty="0">
                <a:solidFill>
                  <a:schemeClr val="bg1"/>
                </a:solidFill>
              </a:rPr>
              <a:t>Enrique Díez Alonso</a:t>
            </a:r>
          </a:p>
        </p:txBody>
      </p:sp>
    </p:spTree>
    <p:extLst>
      <p:ext uri="{BB962C8B-B14F-4D97-AF65-F5344CB8AC3E}">
        <p14:creationId xmlns:p14="http://schemas.microsoft.com/office/powerpoint/2010/main" val="2448599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2EE27C-4D14-8A7F-854E-AE14854C31F1}"/>
              </a:ext>
            </a:extLst>
          </p:cNvPr>
          <p:cNvSpPr>
            <a:spLocks noGrp="1"/>
          </p:cNvSpPr>
          <p:nvPr>
            <p:ph type="title"/>
          </p:nvPr>
        </p:nvSpPr>
        <p:spPr>
          <a:xfrm>
            <a:off x="677333" y="193555"/>
            <a:ext cx="10872409" cy="1320800"/>
          </a:xfrm>
        </p:spPr>
        <p:txBody>
          <a:bodyPr/>
          <a:lstStyle/>
          <a:p>
            <a:r>
              <a:rPr lang="es-ES" dirty="0"/>
              <a:t>So… </a:t>
            </a:r>
            <a:r>
              <a:rPr lang="es-ES" dirty="0" err="1"/>
              <a:t>why</a:t>
            </a:r>
            <a:r>
              <a:rPr lang="es-ES" dirty="0"/>
              <a:t> 1D-CNN </a:t>
            </a:r>
            <a:r>
              <a:rPr lang="es-ES" dirty="0" err="1"/>
              <a:t>models</a:t>
            </a:r>
            <a:r>
              <a:rPr lang="es-ES" dirty="0"/>
              <a:t> are a </a:t>
            </a:r>
            <a:r>
              <a:rPr lang="es-ES" dirty="0" err="1"/>
              <a:t>good</a:t>
            </a:r>
            <a:r>
              <a:rPr lang="es-ES" dirty="0"/>
              <a:t> </a:t>
            </a:r>
            <a:r>
              <a:rPr lang="es-ES" dirty="0" err="1"/>
              <a:t>option</a:t>
            </a:r>
            <a:r>
              <a:rPr lang="es-ES" dirty="0"/>
              <a:t>?</a:t>
            </a:r>
            <a:endParaRPr lang="es-ES" dirty="0">
              <a:solidFill>
                <a:schemeClr val="tx1"/>
              </a:solidFill>
            </a:endParaRPr>
          </a:p>
        </p:txBody>
      </p:sp>
      <mc:AlternateContent xmlns:mc="http://schemas.openxmlformats.org/markup-compatibility/2006" xmlns:a14="http://schemas.microsoft.com/office/drawing/2010/main">
        <mc:Choice Requires="a14">
          <p:sp>
            <p:nvSpPr>
              <p:cNvPr id="3" name="Marcador de contenido 2">
                <a:extLst>
                  <a:ext uri="{FF2B5EF4-FFF2-40B4-BE49-F238E27FC236}">
                    <a16:creationId xmlns:a16="http://schemas.microsoft.com/office/drawing/2014/main" id="{4C44DA23-8A0A-FD0F-2A88-0561E4ED284A}"/>
                  </a:ext>
                </a:extLst>
              </p:cNvPr>
              <p:cNvSpPr>
                <a:spLocks noGrp="1"/>
              </p:cNvSpPr>
              <p:nvPr>
                <p:ph idx="1"/>
              </p:nvPr>
            </p:nvSpPr>
            <p:spPr>
              <a:xfrm>
                <a:off x="492277" y="1698171"/>
                <a:ext cx="10872409" cy="4419600"/>
              </a:xfrm>
            </p:spPr>
            <p:txBody>
              <a:bodyPr>
                <a:normAutofit fontScale="92500" lnSpcReduction="10000"/>
              </a:bodyPr>
              <a:lstStyle/>
              <a:p>
                <a:r>
                  <a:rPr lang="es-ES" dirty="0"/>
                  <a:t>1D-CNN </a:t>
                </a:r>
                <a:r>
                  <a:rPr lang="es-ES" dirty="0" err="1"/>
                  <a:t>models</a:t>
                </a:r>
                <a:r>
                  <a:rPr lang="es-ES" dirty="0"/>
                  <a:t> </a:t>
                </a:r>
                <a:r>
                  <a:rPr lang="es-ES" dirty="0" err="1"/>
                  <a:t>automatize</a:t>
                </a:r>
                <a:r>
                  <a:rPr lang="es-ES" dirty="0"/>
                  <a:t> </a:t>
                </a:r>
                <a:r>
                  <a:rPr lang="es-ES" dirty="0" err="1"/>
                  <a:t>the</a:t>
                </a:r>
                <a:r>
                  <a:rPr lang="es-ES" dirty="0"/>
                  <a:t> </a:t>
                </a:r>
                <a:r>
                  <a:rPr lang="es-ES" dirty="0" err="1"/>
                  <a:t>transits</a:t>
                </a:r>
                <a:r>
                  <a:rPr lang="es-ES" dirty="0"/>
                  <a:t> </a:t>
                </a:r>
                <a:r>
                  <a:rPr lang="es-ES" dirty="0" err="1"/>
                  <a:t>search</a:t>
                </a:r>
                <a:r>
                  <a:rPr lang="es-ES" dirty="0"/>
                  <a:t>.</a:t>
                </a:r>
              </a:p>
              <a:p>
                <a:pPr marL="0" indent="0">
                  <a:buNone/>
                </a:pPr>
                <a:endParaRPr lang="es-ES" dirty="0"/>
              </a:p>
              <a:p>
                <a:r>
                  <a:rPr lang="es-ES" dirty="0"/>
                  <a:t>1D-CNN are </a:t>
                </a:r>
                <a:r>
                  <a:rPr lang="es-ES" dirty="0" err="1"/>
                  <a:t>able</a:t>
                </a:r>
                <a:r>
                  <a:rPr lang="es-ES" dirty="0"/>
                  <a:t> </a:t>
                </a:r>
                <a:r>
                  <a:rPr lang="es-ES" dirty="0" err="1"/>
                  <a:t>to</a:t>
                </a:r>
                <a:r>
                  <a:rPr lang="es-ES" dirty="0"/>
                  <a:t> </a:t>
                </a:r>
                <a:r>
                  <a:rPr lang="es-ES" dirty="0" err="1"/>
                  <a:t>extract</a:t>
                </a:r>
                <a:r>
                  <a:rPr lang="es-ES" dirty="0"/>
                  <a:t> </a:t>
                </a:r>
                <a:r>
                  <a:rPr lang="es-ES" dirty="0" err="1"/>
                  <a:t>the</a:t>
                </a:r>
                <a:r>
                  <a:rPr lang="es-ES" dirty="0"/>
                  <a:t> </a:t>
                </a:r>
                <a:r>
                  <a:rPr lang="es-ES" dirty="0" err="1"/>
                  <a:t>main</a:t>
                </a:r>
                <a:r>
                  <a:rPr lang="es-ES" dirty="0"/>
                  <a:t> </a:t>
                </a:r>
                <a:r>
                  <a:rPr lang="es-ES" dirty="0" err="1"/>
                  <a:t>planetary</a:t>
                </a:r>
                <a:r>
                  <a:rPr lang="es-ES" dirty="0"/>
                  <a:t> </a:t>
                </a:r>
                <a:r>
                  <a:rPr lang="es-ES" dirty="0" err="1"/>
                  <a:t>parameters</a:t>
                </a:r>
                <a:r>
                  <a:rPr lang="es-ES" dirty="0"/>
                  <a:t>.</a:t>
                </a:r>
              </a:p>
              <a:p>
                <a:pPr marL="0" indent="0">
                  <a:buNone/>
                </a:pPr>
                <a:endParaRPr lang="es-ES" dirty="0"/>
              </a:p>
              <a:p>
                <a:r>
                  <a:rPr lang="es-ES" dirty="0" err="1"/>
                  <a:t>The</a:t>
                </a:r>
                <a:r>
                  <a:rPr lang="es-ES" dirty="0"/>
                  <a:t> </a:t>
                </a:r>
                <a:r>
                  <a:rPr lang="es-ES" dirty="0" err="1"/>
                  <a:t>timeframe</a:t>
                </a:r>
                <a:r>
                  <a:rPr lang="es-ES" dirty="0"/>
                  <a:t> </a:t>
                </a:r>
                <a:r>
                  <a:rPr lang="es-ES" dirty="0" err="1"/>
                  <a:t>needed</a:t>
                </a:r>
                <a:r>
                  <a:rPr lang="es-ES" dirty="0"/>
                  <a:t> </a:t>
                </a:r>
                <a:r>
                  <a:rPr lang="es-ES" dirty="0" err="1"/>
                  <a:t>is</a:t>
                </a:r>
                <a:r>
                  <a:rPr lang="es-ES" dirty="0"/>
                  <a:t> </a:t>
                </a:r>
                <a:r>
                  <a:rPr lang="es-ES" dirty="0" err="1"/>
                  <a:t>much</a:t>
                </a:r>
                <a:r>
                  <a:rPr lang="es-ES" dirty="0"/>
                  <a:t> </a:t>
                </a:r>
                <a:r>
                  <a:rPr lang="es-ES" dirty="0" err="1"/>
                  <a:t>lower</a:t>
                </a:r>
                <a:r>
                  <a:rPr lang="es-ES" dirty="0"/>
                  <a:t> ((2-10)s/</a:t>
                </a:r>
                <a:r>
                  <a:rPr lang="es-ES" dirty="0" err="1"/>
                  <a:t>lc</a:t>
                </a:r>
                <a:r>
                  <a:rPr lang="es-ES" dirty="0"/>
                  <a:t> with </a:t>
                </a:r>
                <a:r>
                  <a:rPr lang="es-ES" dirty="0" err="1"/>
                  <a:t>current</a:t>
                </a:r>
                <a:r>
                  <a:rPr lang="es-ES" dirty="0"/>
                  <a:t> </a:t>
                </a:r>
                <a:r>
                  <a:rPr lang="es-ES" dirty="0" err="1"/>
                  <a:t>algorithms</a:t>
                </a:r>
                <a:r>
                  <a:rPr lang="es-ES" dirty="0"/>
                  <a:t> vs 74s </a:t>
                </a:r>
                <a:r>
                  <a:rPr lang="es-ES" dirty="0" err="1"/>
                  <a:t>for</a:t>
                </a:r>
                <a:r>
                  <a:rPr lang="es-ES" dirty="0"/>
                  <a:t> </a:t>
                </a:r>
                <a14:m>
                  <m:oMath xmlns:m="http://schemas.openxmlformats.org/officeDocument/2006/math">
                    <m:r>
                      <a:rPr lang="es-ES" b="0" i="1" smtClean="0">
                        <a:latin typeface="Cambria Math" panose="02040503050406030204" pitchFamily="18" charset="0"/>
                      </a:rPr>
                      <m:t>3</m:t>
                    </m:r>
                    <m:r>
                      <a:rPr lang="es-ES" b="0" i="1" smtClean="0">
                        <a:latin typeface="Cambria Math" panose="02040503050406030204" pitchFamily="18" charset="0"/>
                        <a:ea typeface="Cambria Math" panose="02040503050406030204" pitchFamily="18" charset="0"/>
                      </a:rPr>
                      <m:t>∙</m:t>
                    </m:r>
                    <m:sSup>
                      <m:sSupPr>
                        <m:ctrlPr>
                          <a:rPr lang="es-ES" b="0" i="1" smtClean="0">
                            <a:latin typeface="Cambria Math" panose="02040503050406030204" pitchFamily="18" charset="0"/>
                            <a:ea typeface="Cambria Math" panose="02040503050406030204" pitchFamily="18" charset="0"/>
                          </a:rPr>
                        </m:ctrlPr>
                      </m:sSupPr>
                      <m:e>
                        <m:r>
                          <a:rPr lang="es-ES" b="0" i="1" smtClean="0">
                            <a:latin typeface="Cambria Math" panose="02040503050406030204" pitchFamily="18" charset="0"/>
                            <a:ea typeface="Cambria Math" panose="02040503050406030204" pitchFamily="18" charset="0"/>
                          </a:rPr>
                          <m:t>10</m:t>
                        </m:r>
                      </m:e>
                      <m:sup>
                        <m:r>
                          <a:rPr lang="es-ES" b="0" i="1" smtClean="0">
                            <a:latin typeface="Cambria Math" panose="02040503050406030204" pitchFamily="18" charset="0"/>
                            <a:ea typeface="Cambria Math" panose="02040503050406030204" pitchFamily="18" charset="0"/>
                          </a:rPr>
                          <m:t>5</m:t>
                        </m:r>
                      </m:sup>
                    </m:sSup>
                  </m:oMath>
                </a14:m>
                <a:r>
                  <a:rPr lang="es-ES" dirty="0"/>
                  <a:t> </a:t>
                </a:r>
                <a:r>
                  <a:rPr lang="es-ES" dirty="0" err="1"/>
                  <a:t>lc</a:t>
                </a:r>
                <a:r>
                  <a:rPr lang="es-ES" dirty="0"/>
                  <a:t>.)</a:t>
                </a:r>
              </a:p>
              <a:p>
                <a:endParaRPr lang="es-ES" dirty="0"/>
              </a:p>
              <a:p>
                <a:r>
                  <a:rPr lang="es-ES" dirty="0" err="1"/>
                  <a:t>Avoids</a:t>
                </a:r>
                <a:r>
                  <a:rPr lang="es-ES" dirty="0"/>
                  <a:t> human </a:t>
                </a:r>
                <a:r>
                  <a:rPr lang="es-ES" dirty="0" err="1"/>
                  <a:t>judge</a:t>
                </a:r>
                <a:r>
                  <a:rPr lang="es-ES" dirty="0"/>
                  <a:t> </a:t>
                </a:r>
                <a:r>
                  <a:rPr lang="es-ES" dirty="0" err="1"/>
                  <a:t>when</a:t>
                </a:r>
                <a:r>
                  <a:rPr lang="es-ES" dirty="0"/>
                  <a:t> </a:t>
                </a:r>
                <a:r>
                  <a:rPr lang="es-ES" dirty="0" err="1"/>
                  <a:t>classifying</a:t>
                </a:r>
                <a:r>
                  <a:rPr lang="es-ES" dirty="0"/>
                  <a:t>.</a:t>
                </a:r>
              </a:p>
              <a:p>
                <a:endParaRPr lang="es-ES" dirty="0"/>
              </a:p>
              <a:p>
                <a:r>
                  <a:rPr lang="es-ES" dirty="0"/>
                  <a:t>Easy </a:t>
                </a:r>
                <a:r>
                  <a:rPr lang="es-ES" dirty="0" err="1"/>
                  <a:t>to</a:t>
                </a:r>
                <a:r>
                  <a:rPr lang="es-ES" dirty="0"/>
                  <a:t> </a:t>
                </a:r>
                <a:r>
                  <a:rPr lang="es-ES" dirty="0" err="1"/>
                  <a:t>generalize</a:t>
                </a:r>
                <a:r>
                  <a:rPr lang="es-ES" dirty="0"/>
                  <a:t> </a:t>
                </a:r>
                <a:r>
                  <a:rPr lang="es-ES" dirty="0" err="1"/>
                  <a:t>to</a:t>
                </a:r>
                <a:r>
                  <a:rPr lang="es-ES" dirty="0"/>
                  <a:t> </a:t>
                </a:r>
                <a:r>
                  <a:rPr lang="es-ES" dirty="0" err="1"/>
                  <a:t>different</a:t>
                </a:r>
                <a:r>
                  <a:rPr lang="es-ES" dirty="0"/>
                  <a:t> surveys and </a:t>
                </a:r>
                <a:r>
                  <a:rPr lang="es-ES" dirty="0" err="1"/>
                  <a:t>telescopes</a:t>
                </a:r>
                <a:r>
                  <a:rPr lang="es-ES" dirty="0"/>
                  <a:t>.</a:t>
                </a:r>
              </a:p>
              <a:p>
                <a:endParaRPr lang="es-ES" dirty="0"/>
              </a:p>
            </p:txBody>
          </p:sp>
        </mc:Choice>
        <mc:Fallback xmlns="">
          <p:sp>
            <p:nvSpPr>
              <p:cNvPr id="3" name="Marcador de contenido 2">
                <a:extLst>
                  <a:ext uri="{FF2B5EF4-FFF2-40B4-BE49-F238E27FC236}">
                    <a16:creationId xmlns:a16="http://schemas.microsoft.com/office/drawing/2014/main" id="{4C44DA23-8A0A-FD0F-2A88-0561E4ED284A}"/>
                  </a:ext>
                </a:extLst>
              </p:cNvPr>
              <p:cNvSpPr>
                <a:spLocks noGrp="1" noRot="1" noChangeAspect="1" noMove="1" noResize="1" noEditPoints="1" noAdjustHandles="1" noChangeArrowheads="1" noChangeShapeType="1" noTextEdit="1"/>
              </p:cNvSpPr>
              <p:nvPr>
                <p:ph idx="1"/>
              </p:nvPr>
            </p:nvSpPr>
            <p:spPr>
              <a:xfrm>
                <a:off x="492277" y="1698171"/>
                <a:ext cx="10872409" cy="4419600"/>
              </a:xfrm>
              <a:blipFill>
                <a:blip r:embed="rId2"/>
                <a:stretch>
                  <a:fillRect l="-897" t="-2897" b="-552"/>
                </a:stretch>
              </a:blipFill>
            </p:spPr>
            <p:txBody>
              <a:bodyPr/>
              <a:lstStyle/>
              <a:p>
                <a:r>
                  <a:rPr lang="es-ES">
                    <a:noFill/>
                  </a:rPr>
                  <a:t> </a:t>
                </a:r>
              </a:p>
            </p:txBody>
          </p:sp>
        </mc:Fallback>
      </mc:AlternateContent>
    </p:spTree>
    <p:extLst>
      <p:ext uri="{BB962C8B-B14F-4D97-AF65-F5344CB8AC3E}">
        <p14:creationId xmlns:p14="http://schemas.microsoft.com/office/powerpoint/2010/main" val="29281746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6B071EF-3F3B-7E99-F42C-C04D1515C8AF}"/>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96FF32AF-EFC8-D5C7-A194-0F05D0D16F88}"/>
              </a:ext>
            </a:extLst>
          </p:cNvPr>
          <p:cNvSpPr txBox="1"/>
          <p:nvPr/>
        </p:nvSpPr>
        <p:spPr>
          <a:xfrm>
            <a:off x="355567" y="651946"/>
            <a:ext cx="4394200" cy="1323439"/>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000" kern="1200" dirty="0">
                <a:solidFill>
                  <a:schemeClr val="bg1"/>
                </a:solidFill>
                <a:latin typeface="+mj-lt"/>
                <a:ea typeface="+mj-ea"/>
                <a:cs typeface="+mj-cs"/>
              </a:rPr>
              <a:t>Exoplanet detection and characterization</a:t>
            </a:r>
          </a:p>
        </p:txBody>
      </p:sp>
      <p:sp>
        <p:nvSpPr>
          <p:cNvPr id="5" name="CuadroTexto 4">
            <a:extLst>
              <a:ext uri="{FF2B5EF4-FFF2-40B4-BE49-F238E27FC236}">
                <a16:creationId xmlns:a16="http://schemas.microsoft.com/office/drawing/2014/main" id="{92988685-8CD2-89CE-E5FB-B5FEF4EB0D07}"/>
              </a:ext>
            </a:extLst>
          </p:cNvPr>
          <p:cNvSpPr txBox="1"/>
          <p:nvPr/>
        </p:nvSpPr>
        <p:spPr>
          <a:xfrm>
            <a:off x="343827" y="2627330"/>
            <a:ext cx="5725885" cy="1414714"/>
          </a:xfrm>
          <a:prstGeom prst="rect">
            <a:avLst/>
          </a:prstGeom>
        </p:spPr>
        <p:txBody>
          <a:bodyPr vert="horz" lIns="91440" tIns="45720" rIns="91440" bIns="45720" rtlCol="0">
            <a:normAutofit/>
          </a:bodyPr>
          <a:lstStyle/>
          <a:p>
            <a:pPr>
              <a:lnSpc>
                <a:spcPct val="90000"/>
              </a:lnSpc>
              <a:spcAft>
                <a:spcPts val="600"/>
              </a:spcAft>
            </a:pPr>
            <a:r>
              <a:rPr lang="en-US" sz="4000" b="1" dirty="0">
                <a:solidFill>
                  <a:srgbClr val="FF0000">
                    <a:alpha val="80000"/>
                  </a:srgbClr>
                </a:solidFill>
              </a:rPr>
              <a:t>Near Earth Asteroids characterization</a:t>
            </a:r>
          </a:p>
        </p:txBody>
      </p:sp>
      <p:pic>
        <p:nvPicPr>
          <p:cNvPr id="9" name="Picture 8" descr="Burbujas azules brillantes">
            <a:extLst>
              <a:ext uri="{FF2B5EF4-FFF2-40B4-BE49-F238E27FC236}">
                <a16:creationId xmlns:a16="http://schemas.microsoft.com/office/drawing/2014/main" id="{E0B448D3-6874-35B6-979B-38E31406EFF9}"/>
              </a:ext>
            </a:extLst>
          </p:cNvPr>
          <p:cNvPicPr>
            <a:picLocks noChangeAspect="1"/>
          </p:cNvPicPr>
          <p:nvPr/>
        </p:nvPicPr>
        <p:blipFill>
          <a:blip r:embed="rId2"/>
          <a:srcRect r="1" b="6749"/>
          <a:stretch>
            <a:fillRect/>
          </a:stretch>
        </p:blipFill>
        <p:spPr>
          <a:xfrm>
            <a:off x="5836446" y="1"/>
            <a:ext cx="6355554" cy="3333749"/>
          </a:xfrm>
          <a:custGeom>
            <a:avLst/>
            <a:gdLst/>
            <a:ahLst/>
            <a:cxnLst/>
            <a:rect l="l" t="t" r="r" b="b"/>
            <a:pathLst>
              <a:path w="6355554" h="3333749">
                <a:moveTo>
                  <a:pt x="3079" y="0"/>
                </a:moveTo>
                <a:lnTo>
                  <a:pt x="6355554" y="0"/>
                </a:lnTo>
                <a:lnTo>
                  <a:pt x="6355554" y="3333749"/>
                </a:lnTo>
                <a:lnTo>
                  <a:pt x="174108" y="3333749"/>
                </a:lnTo>
                <a:lnTo>
                  <a:pt x="133459" y="3178655"/>
                </a:lnTo>
                <a:cubicBezTo>
                  <a:pt x="59462" y="2881722"/>
                  <a:pt x="221" y="2577554"/>
                  <a:pt x="0" y="2257425"/>
                </a:cubicBezTo>
                <a:close/>
              </a:path>
            </a:pathLst>
          </a:custGeom>
        </p:spPr>
      </p:pic>
      <p:sp>
        <p:nvSpPr>
          <p:cNvPr id="6" name="CuadroTexto 5">
            <a:extLst>
              <a:ext uri="{FF2B5EF4-FFF2-40B4-BE49-F238E27FC236}">
                <a16:creationId xmlns:a16="http://schemas.microsoft.com/office/drawing/2014/main" id="{B3FD8A22-113B-5936-CC64-62821E7E4151}"/>
              </a:ext>
            </a:extLst>
          </p:cNvPr>
          <p:cNvSpPr txBox="1"/>
          <p:nvPr/>
        </p:nvSpPr>
        <p:spPr>
          <a:xfrm>
            <a:off x="355567" y="4750355"/>
            <a:ext cx="5985440" cy="1323439"/>
          </a:xfrm>
          <a:prstGeom prst="rect">
            <a:avLst/>
          </a:prstGeom>
          <a:noFill/>
        </p:spPr>
        <p:txBody>
          <a:bodyPr wrap="square" rtlCol="0">
            <a:spAutoFit/>
          </a:bodyPr>
          <a:lstStyle/>
          <a:p>
            <a:pPr>
              <a:spcAft>
                <a:spcPts val="600"/>
              </a:spcAft>
            </a:pPr>
            <a:r>
              <a:rPr lang="es-ES" sz="4000" dirty="0" err="1">
                <a:solidFill>
                  <a:schemeClr val="bg1"/>
                </a:solidFill>
              </a:rPr>
              <a:t>Identification</a:t>
            </a:r>
            <a:r>
              <a:rPr lang="es-ES" sz="4000" dirty="0">
                <a:solidFill>
                  <a:schemeClr val="bg1"/>
                </a:solidFill>
              </a:rPr>
              <a:t> and </a:t>
            </a:r>
            <a:r>
              <a:rPr lang="es-ES" sz="4000" dirty="0" err="1">
                <a:solidFill>
                  <a:schemeClr val="bg1"/>
                </a:solidFill>
              </a:rPr>
              <a:t>follow</a:t>
            </a:r>
            <a:r>
              <a:rPr lang="es-ES" sz="4000" dirty="0">
                <a:solidFill>
                  <a:schemeClr val="bg1"/>
                </a:solidFill>
              </a:rPr>
              <a:t> up </a:t>
            </a:r>
            <a:r>
              <a:rPr lang="es-ES" sz="4000" dirty="0" err="1">
                <a:solidFill>
                  <a:schemeClr val="bg1"/>
                </a:solidFill>
              </a:rPr>
              <a:t>of</a:t>
            </a:r>
            <a:r>
              <a:rPr lang="es-ES" sz="4000" dirty="0">
                <a:solidFill>
                  <a:schemeClr val="bg1"/>
                </a:solidFill>
              </a:rPr>
              <a:t> artificial </a:t>
            </a:r>
            <a:r>
              <a:rPr lang="es-ES" sz="4000" dirty="0" err="1">
                <a:solidFill>
                  <a:schemeClr val="bg1"/>
                </a:solidFill>
              </a:rPr>
              <a:t>satellites</a:t>
            </a:r>
            <a:endParaRPr lang="es-ES" sz="4000" dirty="0">
              <a:solidFill>
                <a:schemeClr val="bg1"/>
              </a:solidFill>
            </a:endParaRPr>
          </a:p>
        </p:txBody>
      </p:sp>
      <p:sp>
        <p:nvSpPr>
          <p:cNvPr id="7" name="CuadroTexto 6">
            <a:extLst>
              <a:ext uri="{FF2B5EF4-FFF2-40B4-BE49-F238E27FC236}">
                <a16:creationId xmlns:a16="http://schemas.microsoft.com/office/drawing/2014/main" id="{FD1A61B6-F47A-EFC1-AE8F-C7AA4CAF3392}"/>
              </a:ext>
            </a:extLst>
          </p:cNvPr>
          <p:cNvSpPr txBox="1"/>
          <p:nvPr/>
        </p:nvSpPr>
        <p:spPr>
          <a:xfrm>
            <a:off x="6662057" y="4996543"/>
            <a:ext cx="5431972" cy="707886"/>
          </a:xfrm>
          <a:prstGeom prst="rect">
            <a:avLst/>
          </a:prstGeom>
          <a:noFill/>
        </p:spPr>
        <p:txBody>
          <a:bodyPr wrap="square" rtlCol="0">
            <a:spAutoFit/>
          </a:bodyPr>
          <a:lstStyle/>
          <a:p>
            <a:pPr algn="ctr">
              <a:spcAft>
                <a:spcPts val="600"/>
              </a:spcAft>
            </a:pPr>
            <a:r>
              <a:rPr lang="es-ES" sz="4000" dirty="0">
                <a:solidFill>
                  <a:schemeClr val="bg1"/>
                </a:solidFill>
              </a:rPr>
              <a:t>Pro – Am </a:t>
            </a:r>
            <a:r>
              <a:rPr lang="es-ES" sz="4000" dirty="0" err="1">
                <a:solidFill>
                  <a:schemeClr val="bg1"/>
                </a:solidFill>
              </a:rPr>
              <a:t>collaborations</a:t>
            </a:r>
            <a:endParaRPr lang="es-ES" sz="4000" dirty="0">
              <a:solidFill>
                <a:schemeClr val="bg1"/>
              </a:solidFill>
            </a:endParaRPr>
          </a:p>
        </p:txBody>
      </p:sp>
    </p:spTree>
    <p:extLst>
      <p:ext uri="{BB962C8B-B14F-4D97-AF65-F5344CB8AC3E}">
        <p14:creationId xmlns:p14="http://schemas.microsoft.com/office/powerpoint/2010/main" val="3935274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EA4484C5-712C-D202-D9B9-7D11015F72B3}"/>
              </a:ext>
            </a:extLst>
          </p:cNvPr>
          <p:cNvSpPr txBox="1"/>
          <p:nvPr/>
        </p:nvSpPr>
        <p:spPr>
          <a:xfrm>
            <a:off x="418641" y="454708"/>
            <a:ext cx="11051947" cy="954107"/>
          </a:xfrm>
          <a:prstGeom prst="rect">
            <a:avLst/>
          </a:prstGeom>
          <a:noFill/>
        </p:spPr>
        <p:txBody>
          <a:bodyPr wrap="square" rtlCol="0">
            <a:spAutoFit/>
          </a:bodyPr>
          <a:lstStyle/>
          <a:p>
            <a:pPr marL="457200" indent="-457200" algn="just">
              <a:buFont typeface="Arial" panose="020B0604020202020204" pitchFamily="34" charset="0"/>
              <a:buChar char="•"/>
            </a:pPr>
            <a:r>
              <a:rPr lang="es-ES" sz="2800" dirty="0" err="1"/>
              <a:t>Near</a:t>
            </a:r>
            <a:r>
              <a:rPr lang="es-ES" sz="2800" dirty="0"/>
              <a:t> </a:t>
            </a:r>
            <a:r>
              <a:rPr lang="es-ES" sz="2800" dirty="0" err="1"/>
              <a:t>Earth</a:t>
            </a:r>
            <a:r>
              <a:rPr lang="es-ES" sz="2800" dirty="0"/>
              <a:t> </a:t>
            </a:r>
            <a:r>
              <a:rPr lang="es-ES" sz="2800" dirty="0" err="1"/>
              <a:t>Asteroids</a:t>
            </a:r>
            <a:r>
              <a:rPr lang="es-ES" sz="2800" dirty="0"/>
              <a:t> are </a:t>
            </a:r>
            <a:r>
              <a:rPr lang="es-ES" sz="2800" dirty="0" err="1"/>
              <a:t>rocky</a:t>
            </a:r>
            <a:r>
              <a:rPr lang="es-ES" sz="2800" dirty="0"/>
              <a:t> </a:t>
            </a:r>
            <a:r>
              <a:rPr lang="es-ES" sz="2800" dirty="0" err="1"/>
              <a:t>objects</a:t>
            </a:r>
            <a:r>
              <a:rPr lang="es-ES" sz="2800" dirty="0"/>
              <a:t> in </a:t>
            </a:r>
            <a:r>
              <a:rPr lang="es-ES" sz="2800" dirty="0" err="1"/>
              <a:t>the</a:t>
            </a:r>
            <a:r>
              <a:rPr lang="es-ES" sz="2800" dirty="0"/>
              <a:t> Solar </a:t>
            </a:r>
            <a:r>
              <a:rPr lang="es-ES" sz="2800" dirty="0" err="1"/>
              <a:t>System</a:t>
            </a:r>
            <a:r>
              <a:rPr lang="es-ES" sz="2800" dirty="0"/>
              <a:t> </a:t>
            </a:r>
            <a:r>
              <a:rPr lang="es-ES" sz="2800" dirty="0" err="1"/>
              <a:t>whose</a:t>
            </a:r>
            <a:r>
              <a:rPr lang="es-ES" sz="2800" dirty="0"/>
              <a:t> </a:t>
            </a:r>
            <a:r>
              <a:rPr lang="es-ES" sz="2800" dirty="0" err="1"/>
              <a:t>trayectories</a:t>
            </a:r>
            <a:r>
              <a:rPr lang="es-ES" sz="2800" dirty="0"/>
              <a:t> </a:t>
            </a:r>
            <a:r>
              <a:rPr lang="es-ES" sz="2800" dirty="0" err="1"/>
              <a:t>get</a:t>
            </a:r>
            <a:r>
              <a:rPr lang="es-ES" sz="2800" dirty="0"/>
              <a:t> </a:t>
            </a:r>
            <a:r>
              <a:rPr lang="es-ES" sz="2800" dirty="0" err="1"/>
              <a:t>close</a:t>
            </a:r>
            <a:r>
              <a:rPr lang="es-ES" sz="2800" dirty="0"/>
              <a:t> </a:t>
            </a:r>
            <a:r>
              <a:rPr lang="es-ES" sz="2800" dirty="0" err="1"/>
              <a:t>to</a:t>
            </a:r>
            <a:r>
              <a:rPr lang="es-ES" sz="2800" dirty="0"/>
              <a:t> </a:t>
            </a:r>
            <a:r>
              <a:rPr lang="es-ES" sz="2800" dirty="0" err="1"/>
              <a:t>the</a:t>
            </a:r>
            <a:r>
              <a:rPr lang="es-ES" sz="2800" dirty="0"/>
              <a:t> </a:t>
            </a:r>
            <a:r>
              <a:rPr lang="es-ES" sz="2800" dirty="0" err="1"/>
              <a:t>Earth</a:t>
            </a:r>
            <a:r>
              <a:rPr lang="es-ES" sz="2800" dirty="0"/>
              <a:t> ( &lt; 0.3 </a:t>
            </a:r>
            <a:r>
              <a:rPr lang="es-ES" sz="2800" dirty="0" err="1"/>
              <a:t>Astronomical</a:t>
            </a:r>
            <a:r>
              <a:rPr lang="es-ES" sz="2800" dirty="0"/>
              <a:t> </a:t>
            </a:r>
            <a:r>
              <a:rPr lang="es-ES" sz="2800" dirty="0" err="1"/>
              <a:t>Units</a:t>
            </a:r>
            <a:r>
              <a:rPr lang="es-ES" sz="2800" dirty="0"/>
              <a:t>).</a:t>
            </a:r>
          </a:p>
        </p:txBody>
      </p:sp>
      <p:sp>
        <p:nvSpPr>
          <p:cNvPr id="8" name="CuadroTexto 7">
            <a:extLst>
              <a:ext uri="{FF2B5EF4-FFF2-40B4-BE49-F238E27FC236}">
                <a16:creationId xmlns:a16="http://schemas.microsoft.com/office/drawing/2014/main" id="{1F2C4254-C4F5-F930-AAE0-8FB26B3E435A}"/>
              </a:ext>
            </a:extLst>
          </p:cNvPr>
          <p:cNvSpPr txBox="1"/>
          <p:nvPr/>
        </p:nvSpPr>
        <p:spPr>
          <a:xfrm>
            <a:off x="418641" y="1491058"/>
            <a:ext cx="6058360" cy="1384995"/>
          </a:xfrm>
          <a:prstGeom prst="rect">
            <a:avLst/>
          </a:prstGeom>
          <a:noFill/>
        </p:spPr>
        <p:txBody>
          <a:bodyPr wrap="square" rtlCol="0">
            <a:spAutoFit/>
          </a:bodyPr>
          <a:lstStyle/>
          <a:p>
            <a:pPr marL="457200" indent="-457200" algn="just">
              <a:buFont typeface="Arial" panose="020B0604020202020204" pitchFamily="34" charset="0"/>
              <a:buChar char="•"/>
            </a:pPr>
            <a:r>
              <a:rPr lang="es-ES" sz="2800" dirty="0" err="1"/>
              <a:t>Due</a:t>
            </a:r>
            <a:r>
              <a:rPr lang="es-ES" sz="2800" dirty="0"/>
              <a:t> </a:t>
            </a:r>
            <a:r>
              <a:rPr lang="es-ES" sz="2800" dirty="0" err="1"/>
              <a:t>to</a:t>
            </a:r>
            <a:r>
              <a:rPr lang="es-ES" sz="2800" dirty="0"/>
              <a:t> </a:t>
            </a:r>
            <a:r>
              <a:rPr lang="es-ES" sz="2800" dirty="0" err="1"/>
              <a:t>their</a:t>
            </a:r>
            <a:r>
              <a:rPr lang="es-ES" sz="2800" dirty="0"/>
              <a:t> </a:t>
            </a:r>
            <a:r>
              <a:rPr lang="es-ES" sz="2800" dirty="0" err="1"/>
              <a:t>size</a:t>
            </a:r>
            <a:r>
              <a:rPr lang="es-ES" sz="2800" dirty="0"/>
              <a:t> ( </a:t>
            </a:r>
            <a:r>
              <a:rPr lang="es-ES" sz="2800" dirty="0">
                <a:latin typeface="Calibri" panose="020F0502020204030204" pitchFamily="34" charset="0"/>
                <a:ea typeface="Calibri" panose="020F0502020204030204" pitchFamily="34" charset="0"/>
                <a:cs typeface="Calibri" panose="020F0502020204030204" pitchFamily="34" charset="0"/>
              </a:rPr>
              <a:t> ̴</a:t>
            </a:r>
            <a:r>
              <a:rPr lang="es-ES" sz="2800" dirty="0"/>
              <a:t>km) </a:t>
            </a:r>
            <a:r>
              <a:rPr lang="es-ES" sz="2800" dirty="0" err="1"/>
              <a:t>we</a:t>
            </a:r>
            <a:r>
              <a:rPr lang="es-ES" sz="2800" dirty="0"/>
              <a:t> observe </a:t>
            </a:r>
            <a:r>
              <a:rPr lang="es-ES" sz="2800" dirty="0" err="1"/>
              <a:t>these</a:t>
            </a:r>
            <a:r>
              <a:rPr lang="es-ES" sz="2800" dirty="0"/>
              <a:t> </a:t>
            </a:r>
            <a:r>
              <a:rPr lang="es-ES" sz="2800" dirty="0" err="1"/>
              <a:t>objects</a:t>
            </a:r>
            <a:r>
              <a:rPr lang="es-ES" sz="2800" dirty="0"/>
              <a:t> as </a:t>
            </a:r>
            <a:r>
              <a:rPr lang="es-ES" sz="2800" dirty="0" err="1"/>
              <a:t>point</a:t>
            </a:r>
            <a:r>
              <a:rPr lang="es-ES" sz="2800" dirty="0"/>
              <a:t> </a:t>
            </a:r>
            <a:r>
              <a:rPr lang="es-ES" sz="2800" dirty="0" err="1"/>
              <a:t>sources</a:t>
            </a:r>
            <a:r>
              <a:rPr lang="es-ES" sz="2800" dirty="0"/>
              <a:t>, </a:t>
            </a:r>
            <a:r>
              <a:rPr lang="es-ES" sz="2800" dirty="0" err="1"/>
              <a:t>even</a:t>
            </a:r>
            <a:r>
              <a:rPr lang="es-ES" sz="2800" dirty="0"/>
              <a:t> </a:t>
            </a:r>
            <a:r>
              <a:rPr lang="es-ES" sz="2800" dirty="0" err="1"/>
              <a:t>with</a:t>
            </a:r>
            <a:r>
              <a:rPr lang="es-ES" sz="2800" dirty="0"/>
              <a:t> </a:t>
            </a:r>
            <a:r>
              <a:rPr lang="es-ES" sz="2800" dirty="0" err="1"/>
              <a:t>big</a:t>
            </a:r>
            <a:r>
              <a:rPr lang="es-ES" sz="2800" dirty="0"/>
              <a:t> (</a:t>
            </a:r>
            <a:r>
              <a:rPr lang="es-ES" sz="2800" dirty="0" err="1"/>
              <a:t>optical</a:t>
            </a:r>
            <a:r>
              <a:rPr lang="es-ES" sz="2800" dirty="0"/>
              <a:t>) </a:t>
            </a:r>
            <a:r>
              <a:rPr lang="es-ES" sz="2800" dirty="0" err="1"/>
              <a:t>telescopes</a:t>
            </a:r>
            <a:r>
              <a:rPr lang="es-ES" sz="2800" dirty="0"/>
              <a:t>. </a:t>
            </a:r>
          </a:p>
        </p:txBody>
      </p:sp>
      <p:sp>
        <p:nvSpPr>
          <p:cNvPr id="10" name="CuadroTexto 9">
            <a:extLst>
              <a:ext uri="{FF2B5EF4-FFF2-40B4-BE49-F238E27FC236}">
                <a16:creationId xmlns:a16="http://schemas.microsoft.com/office/drawing/2014/main" id="{E5FB8512-FD96-36E5-AAB6-050EA3BC9BA7}"/>
              </a:ext>
            </a:extLst>
          </p:cNvPr>
          <p:cNvSpPr txBox="1"/>
          <p:nvPr/>
        </p:nvSpPr>
        <p:spPr>
          <a:xfrm>
            <a:off x="418641" y="2993567"/>
            <a:ext cx="6276073" cy="1815882"/>
          </a:xfrm>
          <a:prstGeom prst="rect">
            <a:avLst/>
          </a:prstGeom>
          <a:noFill/>
        </p:spPr>
        <p:txBody>
          <a:bodyPr wrap="square">
            <a:spAutoFit/>
          </a:bodyPr>
          <a:lstStyle/>
          <a:p>
            <a:pPr marL="457200" indent="-457200" algn="just">
              <a:buFont typeface="Arial" panose="020B0604020202020204" pitchFamily="34" charset="0"/>
              <a:buChar char="•"/>
            </a:pPr>
            <a:r>
              <a:rPr lang="es-ES" sz="2800" dirty="0" err="1"/>
              <a:t>We</a:t>
            </a:r>
            <a:r>
              <a:rPr lang="es-ES" sz="2800" dirty="0"/>
              <a:t> </a:t>
            </a:r>
            <a:r>
              <a:rPr lang="es-ES" sz="2800" dirty="0" err="1"/>
              <a:t>study</a:t>
            </a:r>
            <a:r>
              <a:rPr lang="es-ES" sz="2800" dirty="0"/>
              <a:t> </a:t>
            </a:r>
            <a:r>
              <a:rPr lang="es-ES" sz="2800" dirty="0" err="1"/>
              <a:t>their</a:t>
            </a:r>
            <a:r>
              <a:rPr lang="es-ES" sz="2800" dirty="0"/>
              <a:t> </a:t>
            </a:r>
            <a:r>
              <a:rPr lang="es-ES" sz="2800" dirty="0" err="1"/>
              <a:t>rotation</a:t>
            </a:r>
            <a:r>
              <a:rPr lang="es-ES" sz="2800" dirty="0"/>
              <a:t> </a:t>
            </a:r>
            <a:r>
              <a:rPr lang="es-ES" sz="2800" dirty="0" err="1"/>
              <a:t>period</a:t>
            </a:r>
            <a:r>
              <a:rPr lang="es-ES" sz="2800" dirty="0"/>
              <a:t>, spin </a:t>
            </a:r>
            <a:r>
              <a:rPr lang="es-ES" sz="2800" dirty="0" err="1"/>
              <a:t>state</a:t>
            </a:r>
            <a:r>
              <a:rPr lang="es-ES" sz="2800" dirty="0"/>
              <a:t> and </a:t>
            </a:r>
            <a:r>
              <a:rPr lang="es-ES" sz="2800" dirty="0" err="1"/>
              <a:t>shape</a:t>
            </a:r>
            <a:r>
              <a:rPr lang="es-ES" sz="2800" dirty="0"/>
              <a:t> </a:t>
            </a:r>
            <a:r>
              <a:rPr lang="es-ES" sz="2800" dirty="0" err="1"/>
              <a:t>using</a:t>
            </a:r>
            <a:r>
              <a:rPr lang="es-ES" sz="2800" dirty="0"/>
              <a:t> light curves </a:t>
            </a:r>
            <a:r>
              <a:rPr lang="es-ES" sz="2800" dirty="0" err="1"/>
              <a:t>from</a:t>
            </a:r>
            <a:r>
              <a:rPr lang="es-ES" sz="2800" dirty="0"/>
              <a:t> </a:t>
            </a:r>
            <a:r>
              <a:rPr lang="es-ES" sz="2800" dirty="0" err="1"/>
              <a:t>multiple</a:t>
            </a:r>
            <a:r>
              <a:rPr lang="es-ES" sz="2800" dirty="0"/>
              <a:t> </a:t>
            </a:r>
            <a:r>
              <a:rPr lang="es-ES" sz="2800" dirty="0" err="1"/>
              <a:t>seasons</a:t>
            </a:r>
            <a:r>
              <a:rPr lang="es-ES" sz="2800" dirty="0"/>
              <a:t> </a:t>
            </a:r>
            <a:r>
              <a:rPr lang="es-ES" sz="2800" dirty="0" err="1"/>
              <a:t>applying</a:t>
            </a:r>
            <a:r>
              <a:rPr lang="es-ES" sz="2800" dirty="0"/>
              <a:t> </a:t>
            </a:r>
            <a:r>
              <a:rPr lang="es-ES" sz="2800" dirty="0" err="1"/>
              <a:t>the</a:t>
            </a:r>
            <a:r>
              <a:rPr lang="es-ES" sz="2800" dirty="0"/>
              <a:t> light curve </a:t>
            </a:r>
            <a:r>
              <a:rPr lang="es-ES" sz="2800" dirty="0" err="1"/>
              <a:t>inversion</a:t>
            </a:r>
            <a:r>
              <a:rPr lang="es-ES" sz="2800" dirty="0"/>
              <a:t> </a:t>
            </a:r>
            <a:r>
              <a:rPr lang="es-ES" sz="2800" dirty="0" err="1"/>
              <a:t>method</a:t>
            </a:r>
            <a:r>
              <a:rPr lang="es-ES" sz="2800" dirty="0"/>
              <a:t> (LCIM).</a:t>
            </a:r>
          </a:p>
        </p:txBody>
      </p:sp>
      <p:sp>
        <p:nvSpPr>
          <p:cNvPr id="2" name="CuadroTexto 1">
            <a:extLst>
              <a:ext uri="{FF2B5EF4-FFF2-40B4-BE49-F238E27FC236}">
                <a16:creationId xmlns:a16="http://schemas.microsoft.com/office/drawing/2014/main" id="{4BFF133D-A4BC-F951-C2E4-C8277D1081F0}"/>
              </a:ext>
            </a:extLst>
          </p:cNvPr>
          <p:cNvSpPr txBox="1"/>
          <p:nvPr/>
        </p:nvSpPr>
        <p:spPr>
          <a:xfrm>
            <a:off x="418641" y="4944033"/>
            <a:ext cx="6058359" cy="1815882"/>
          </a:xfrm>
          <a:prstGeom prst="rect">
            <a:avLst/>
          </a:prstGeom>
          <a:noFill/>
        </p:spPr>
        <p:txBody>
          <a:bodyPr wrap="square">
            <a:spAutoFit/>
          </a:bodyPr>
          <a:lstStyle/>
          <a:p>
            <a:pPr marL="457200" indent="-457200" algn="just">
              <a:buFont typeface="Arial" panose="020B0604020202020204" pitchFamily="34" charset="0"/>
              <a:buChar char="•"/>
            </a:pPr>
            <a:r>
              <a:rPr lang="es-ES" sz="2800" dirty="0" err="1"/>
              <a:t>The</a:t>
            </a:r>
            <a:r>
              <a:rPr lang="es-ES" sz="2800" dirty="0"/>
              <a:t> LCIM </a:t>
            </a:r>
            <a:r>
              <a:rPr lang="es-ES" sz="2800" dirty="0" err="1"/>
              <a:t>finds</a:t>
            </a:r>
            <a:r>
              <a:rPr lang="es-ES" sz="2800" dirty="0"/>
              <a:t> </a:t>
            </a:r>
            <a:r>
              <a:rPr lang="es-ES" sz="2800" dirty="0" err="1"/>
              <a:t>the</a:t>
            </a:r>
            <a:r>
              <a:rPr lang="es-ES" sz="2800" dirty="0"/>
              <a:t> </a:t>
            </a:r>
            <a:r>
              <a:rPr lang="es-ES" sz="2800" dirty="0" err="1"/>
              <a:t>best</a:t>
            </a:r>
            <a:r>
              <a:rPr lang="es-ES" sz="2800" dirty="0"/>
              <a:t> </a:t>
            </a:r>
            <a:r>
              <a:rPr lang="es-ES" sz="2800" dirty="0" err="1"/>
              <a:t>fitting</a:t>
            </a:r>
            <a:r>
              <a:rPr lang="es-ES" sz="2800" dirty="0"/>
              <a:t> </a:t>
            </a:r>
            <a:r>
              <a:rPr lang="es-ES" sz="2800" dirty="0" err="1"/>
              <a:t>model</a:t>
            </a:r>
            <a:r>
              <a:rPr lang="es-ES" sz="2800" dirty="0"/>
              <a:t> </a:t>
            </a:r>
            <a:r>
              <a:rPr lang="es-ES" sz="2800" dirty="0" err="1"/>
              <a:t>for</a:t>
            </a:r>
            <a:r>
              <a:rPr lang="es-ES" sz="2800" dirty="0"/>
              <a:t> </a:t>
            </a:r>
            <a:r>
              <a:rPr lang="es-ES" sz="2800" dirty="0" err="1"/>
              <a:t>the</a:t>
            </a:r>
            <a:r>
              <a:rPr lang="es-ES" sz="2800" dirty="0"/>
              <a:t> </a:t>
            </a:r>
            <a:r>
              <a:rPr lang="es-ES" sz="2800" dirty="0" err="1"/>
              <a:t>asteroid</a:t>
            </a:r>
            <a:r>
              <a:rPr lang="es-ES" sz="2800" dirty="0"/>
              <a:t> </a:t>
            </a:r>
            <a:r>
              <a:rPr lang="es-ES" sz="2800" dirty="0" err="1"/>
              <a:t>parameters</a:t>
            </a:r>
            <a:r>
              <a:rPr lang="es-ES" sz="2800" dirty="0"/>
              <a:t> (spin and </a:t>
            </a:r>
            <a:r>
              <a:rPr lang="es-ES" sz="2800" dirty="0" err="1"/>
              <a:t>shape</a:t>
            </a:r>
            <a:r>
              <a:rPr lang="es-ES" sz="2800" dirty="0"/>
              <a:t>) </a:t>
            </a:r>
            <a:r>
              <a:rPr lang="es-ES" sz="2800" dirty="0" err="1"/>
              <a:t>for</a:t>
            </a:r>
            <a:r>
              <a:rPr lang="es-ES" sz="2800" dirty="0"/>
              <a:t> </a:t>
            </a:r>
            <a:r>
              <a:rPr lang="es-ES" sz="2800" dirty="0" err="1"/>
              <a:t>the</a:t>
            </a:r>
            <a:r>
              <a:rPr lang="es-ES" sz="2800" dirty="0"/>
              <a:t> </a:t>
            </a:r>
            <a:r>
              <a:rPr lang="es-ES" sz="2800" dirty="0" err="1"/>
              <a:t>observed</a:t>
            </a:r>
            <a:r>
              <a:rPr lang="es-ES" sz="2800" dirty="0"/>
              <a:t> light curves.</a:t>
            </a:r>
          </a:p>
        </p:txBody>
      </p:sp>
      <p:pic>
        <p:nvPicPr>
          <p:cNvPr id="4" name="Imagen 3" descr="Imagen en blanco y negro&#10;&#10;El contenido generado por IA puede ser incorrecto.">
            <a:extLst>
              <a:ext uri="{FF2B5EF4-FFF2-40B4-BE49-F238E27FC236}">
                <a16:creationId xmlns:a16="http://schemas.microsoft.com/office/drawing/2014/main" id="{82AE740B-E05F-EF16-E5B3-F2D6558A3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5972" y="1628316"/>
            <a:ext cx="4926244" cy="4926244"/>
          </a:xfrm>
          <a:prstGeom prst="rect">
            <a:avLst/>
          </a:prstGeom>
        </p:spPr>
      </p:pic>
    </p:spTree>
    <p:extLst>
      <p:ext uri="{BB962C8B-B14F-4D97-AF65-F5344CB8AC3E}">
        <p14:creationId xmlns:p14="http://schemas.microsoft.com/office/powerpoint/2010/main" val="26350356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A49FD0-4E7B-8057-CC58-4C7864E43E61}"/>
              </a:ext>
            </a:extLst>
          </p:cNvPr>
          <p:cNvSpPr>
            <a:spLocks noGrp="1"/>
          </p:cNvSpPr>
          <p:nvPr>
            <p:ph type="title"/>
          </p:nvPr>
        </p:nvSpPr>
        <p:spPr>
          <a:xfrm>
            <a:off x="838200" y="145990"/>
            <a:ext cx="10515600" cy="1325563"/>
          </a:xfrm>
        </p:spPr>
        <p:txBody>
          <a:bodyPr/>
          <a:lstStyle/>
          <a:p>
            <a:r>
              <a:rPr lang="en-GB" dirty="0">
                <a:latin typeface="Trade Gothic Next" panose="020B0503040303020004" pitchFamily="34" charset="0"/>
              </a:rPr>
              <a:t>Data and shape modelling</a:t>
            </a:r>
          </a:p>
        </p:txBody>
      </p:sp>
      <p:sp>
        <p:nvSpPr>
          <p:cNvPr id="3" name="Marcador de contenido 2">
            <a:extLst>
              <a:ext uri="{FF2B5EF4-FFF2-40B4-BE49-F238E27FC236}">
                <a16:creationId xmlns:a16="http://schemas.microsoft.com/office/drawing/2014/main" id="{40E12245-0CC6-9110-00F3-7BB31D3E8A79}"/>
              </a:ext>
            </a:extLst>
          </p:cNvPr>
          <p:cNvSpPr>
            <a:spLocks noGrp="1"/>
          </p:cNvSpPr>
          <p:nvPr>
            <p:ph idx="1"/>
          </p:nvPr>
        </p:nvSpPr>
        <p:spPr>
          <a:xfrm>
            <a:off x="838200" y="1553482"/>
            <a:ext cx="10515600" cy="4351338"/>
          </a:xfrm>
        </p:spPr>
        <p:txBody>
          <a:bodyPr anchor="ctr">
            <a:normAutofit/>
          </a:bodyPr>
          <a:lstStyle/>
          <a:p>
            <a:r>
              <a:rPr lang="en-GB" dirty="0">
                <a:latin typeface="Trade Gothic Next" panose="020B0503040303020004" pitchFamily="34" charset="0"/>
              </a:rPr>
              <a:t>New data provided from Instituto Astrofísico de Canarias (IAC); observations taken in 2020-2022.</a:t>
            </a:r>
          </a:p>
          <a:p>
            <a:pPr marL="0" indent="0">
              <a:buNone/>
            </a:pPr>
            <a:endParaRPr lang="en-GB" dirty="0">
              <a:latin typeface="Trade Gothic Next" panose="020B0503040303020004" pitchFamily="34" charset="0"/>
            </a:endParaRPr>
          </a:p>
          <a:p>
            <a:r>
              <a:rPr lang="en-GB" dirty="0">
                <a:latin typeface="Trade Gothic Next" panose="020B0503040303020004" pitchFamily="34" charset="0"/>
              </a:rPr>
              <a:t>Archival data from DAMIT and ALCDEF databases.</a:t>
            </a:r>
          </a:p>
          <a:p>
            <a:pPr marL="0" indent="0">
              <a:buNone/>
            </a:pPr>
            <a:endParaRPr lang="en-GB" dirty="0">
              <a:latin typeface="Trade Gothic Next" panose="020B0503040303020004" pitchFamily="34" charset="0"/>
            </a:endParaRPr>
          </a:p>
          <a:p>
            <a:r>
              <a:rPr lang="en-GB" dirty="0">
                <a:latin typeface="Trade Gothic Next" panose="020B0503040303020004" pitchFamily="34" charset="0"/>
              </a:rPr>
              <a:t>Lightcurve inversion method done with DAMIT code with both YORP and no YORP taken into account.</a:t>
            </a:r>
          </a:p>
        </p:txBody>
      </p:sp>
    </p:spTree>
    <p:extLst>
      <p:ext uri="{BB962C8B-B14F-4D97-AF65-F5344CB8AC3E}">
        <p14:creationId xmlns:p14="http://schemas.microsoft.com/office/powerpoint/2010/main" val="7232541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C539AE-C71F-42EC-C840-BA2144350FF7}"/>
              </a:ext>
            </a:extLst>
          </p:cNvPr>
          <p:cNvSpPr>
            <a:spLocks noGrp="1"/>
          </p:cNvSpPr>
          <p:nvPr>
            <p:ph type="title"/>
          </p:nvPr>
        </p:nvSpPr>
        <p:spPr/>
        <p:txBody>
          <a:bodyPr/>
          <a:lstStyle/>
          <a:p>
            <a:r>
              <a:rPr lang="en-GB" dirty="0">
                <a:latin typeface="Trade Gothic Next" panose="020B0503040303020004" pitchFamily="34" charset="0"/>
              </a:rPr>
              <a:t>Some results…</a:t>
            </a:r>
          </a:p>
        </p:txBody>
      </p:sp>
      <p:sp>
        <p:nvSpPr>
          <p:cNvPr id="3" name="Marcador de contenido 2">
            <a:extLst>
              <a:ext uri="{FF2B5EF4-FFF2-40B4-BE49-F238E27FC236}">
                <a16:creationId xmlns:a16="http://schemas.microsoft.com/office/drawing/2014/main" id="{698F215C-C7AD-A635-2B42-A9D1A2F12CA4}"/>
              </a:ext>
            </a:extLst>
          </p:cNvPr>
          <p:cNvSpPr>
            <a:spLocks noGrp="1"/>
          </p:cNvSpPr>
          <p:nvPr>
            <p:ph idx="1"/>
          </p:nvPr>
        </p:nvSpPr>
        <p:spPr>
          <a:xfrm>
            <a:off x="838199" y="1690688"/>
            <a:ext cx="4913121" cy="4486275"/>
          </a:xfrm>
        </p:spPr>
        <p:txBody>
          <a:bodyPr anchor="ctr">
            <a:normAutofit/>
          </a:bodyPr>
          <a:lstStyle/>
          <a:p>
            <a:r>
              <a:rPr lang="en-GB" sz="1800" dirty="0">
                <a:latin typeface="Trade Gothic Next" panose="020B0503040303020004" pitchFamily="34" charset="0"/>
              </a:rPr>
              <a:t>(2100)  Ra-Shalom</a:t>
            </a:r>
          </a:p>
          <a:p>
            <a:endParaRPr lang="en-GB" sz="1800" dirty="0">
              <a:latin typeface="Trade Gothic Next" panose="020B0503040303020004" pitchFamily="34" charset="0"/>
            </a:endParaRPr>
          </a:p>
          <a:p>
            <a:pPr lvl="2"/>
            <a:r>
              <a:rPr lang="en-GB" sz="1800" dirty="0">
                <a:latin typeface="Trade Gothic Next" panose="020B0503040303020004" pitchFamily="34" charset="0"/>
              </a:rPr>
              <a:t>λ = 278</a:t>
            </a:r>
            <a:r>
              <a:rPr lang="en-GB" sz="1800" dirty="0">
                <a:latin typeface="Trade Gothic Next" panose="020B0503040303020004" pitchFamily="34" charset="0"/>
                <a:cs typeface="Calibri" panose="020F0502020204030204" pitchFamily="34" charset="0"/>
              </a:rPr>
              <a:t>° ± 8°</a:t>
            </a:r>
          </a:p>
          <a:p>
            <a:pPr lvl="2"/>
            <a:r>
              <a:rPr lang="en-GB" sz="1800" dirty="0">
                <a:latin typeface="Trade Gothic Next" panose="020B0503040303020004" pitchFamily="34" charset="0"/>
                <a:cs typeface="Calibri" panose="020F0502020204030204" pitchFamily="34" charset="0"/>
              </a:rPr>
              <a:t>β = -60° ± 5°</a:t>
            </a:r>
          </a:p>
          <a:p>
            <a:pPr lvl="2"/>
            <a:r>
              <a:rPr lang="en-GB" sz="1800" dirty="0" err="1">
                <a:latin typeface="Trade Gothic Next" panose="020B0503040303020004" pitchFamily="34" charset="0"/>
                <a:cs typeface="Calibri" panose="020F0502020204030204" pitchFamily="34" charset="0"/>
              </a:rPr>
              <a:t>P</a:t>
            </a:r>
            <a:r>
              <a:rPr lang="en-GB" sz="1800" baseline="-25000" dirty="0" err="1">
                <a:latin typeface="Trade Gothic Next" panose="020B0503040303020004" pitchFamily="34" charset="0"/>
                <a:cs typeface="Calibri" panose="020F0502020204030204" pitchFamily="34" charset="0"/>
              </a:rPr>
              <a:t>rot</a:t>
            </a:r>
            <a:r>
              <a:rPr lang="en-GB" sz="1800" dirty="0">
                <a:latin typeface="Trade Gothic Next" panose="020B0503040303020004" pitchFamily="34" charset="0"/>
                <a:cs typeface="Calibri" panose="020F0502020204030204" pitchFamily="34" charset="0"/>
              </a:rPr>
              <a:t>= 19.820107 hr ± 0.000040 hr</a:t>
            </a:r>
          </a:p>
          <a:p>
            <a:pPr lvl="2"/>
            <a:r>
              <a:rPr lang="en-GB" sz="1800" dirty="0">
                <a:latin typeface="Trade Gothic Next" panose="020B0503040303020004" pitchFamily="34" charset="0"/>
                <a:cs typeface="Calibri" panose="020F0502020204030204" pitchFamily="34" charset="0"/>
              </a:rPr>
              <a:t>υ = (0.22 ± 0.16) × 10</a:t>
            </a:r>
            <a:r>
              <a:rPr lang="en-GB" sz="1800" baseline="30000" dirty="0">
                <a:latin typeface="Trade Gothic Next" panose="020B0503040303020004" pitchFamily="34" charset="0"/>
                <a:cs typeface="Calibri" panose="020F0502020204030204" pitchFamily="34" charset="0"/>
              </a:rPr>
              <a:t>−8</a:t>
            </a:r>
            <a:r>
              <a:rPr lang="en-GB" sz="1800" dirty="0">
                <a:latin typeface="Trade Gothic Next" panose="020B0503040303020004" pitchFamily="34" charset="0"/>
                <a:cs typeface="Calibri" panose="020F0502020204030204" pitchFamily="34" charset="0"/>
              </a:rPr>
              <a:t> rad d</a:t>
            </a:r>
            <a:r>
              <a:rPr lang="en-GB" sz="1800" baseline="30000" dirty="0">
                <a:latin typeface="Trade Gothic Next" panose="020B0503040303020004" pitchFamily="34" charset="0"/>
                <a:cs typeface="Calibri" panose="020F0502020204030204" pitchFamily="34" charset="0"/>
              </a:rPr>
              <a:t>−2</a:t>
            </a:r>
          </a:p>
          <a:p>
            <a:pPr marL="914400" lvl="2" indent="0">
              <a:buNone/>
            </a:pPr>
            <a:endParaRPr lang="en-GB" sz="1800" baseline="30000" dirty="0">
              <a:latin typeface="Trade Gothic Next" panose="020B0503040303020004" pitchFamily="34" charset="0"/>
              <a:cs typeface="Calibri" panose="020F0502020204030204" pitchFamily="34" charset="0"/>
            </a:endParaRPr>
          </a:p>
          <a:p>
            <a:r>
              <a:rPr lang="en-GB" sz="1800" baseline="30000" dirty="0">
                <a:latin typeface="Trade Gothic Next" panose="020B0503040303020004" pitchFamily="34" charset="0"/>
                <a:cs typeface="Calibri" panose="020F0502020204030204" pitchFamily="34" charset="0"/>
              </a:rPr>
              <a:t>The model with YORP effect has lower RMS and uncertainty, which could mean that this would be the slowest rotator being affected by YORP discovered.</a:t>
            </a:r>
          </a:p>
        </p:txBody>
      </p:sp>
      <p:pic>
        <p:nvPicPr>
          <p:cNvPr id="5" name="Gráfico 4">
            <a:extLst>
              <a:ext uri="{FF2B5EF4-FFF2-40B4-BE49-F238E27FC236}">
                <a16:creationId xmlns:a16="http://schemas.microsoft.com/office/drawing/2014/main" id="{7FB0ED43-34FB-C0E0-B820-C490CFC7D7D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21404" y="0"/>
            <a:ext cx="4462281" cy="3350344"/>
          </a:xfrm>
          <a:prstGeom prst="rect">
            <a:avLst/>
          </a:prstGeom>
        </p:spPr>
      </p:pic>
      <p:pic>
        <p:nvPicPr>
          <p:cNvPr id="9" name="Imagen 8" descr="Imagen que contiene Diagrama&#10;&#10;Descripción generada automáticamente">
            <a:extLst>
              <a:ext uri="{FF2B5EF4-FFF2-40B4-BE49-F238E27FC236}">
                <a16:creationId xmlns:a16="http://schemas.microsoft.com/office/drawing/2014/main" id="{B6A94B5C-EF74-7DDF-2A05-9B3C76074F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5400" y="3429000"/>
            <a:ext cx="4154288" cy="3219573"/>
          </a:xfrm>
          <a:prstGeom prst="rect">
            <a:avLst/>
          </a:prstGeom>
        </p:spPr>
      </p:pic>
    </p:spTree>
    <p:extLst>
      <p:ext uri="{BB962C8B-B14F-4D97-AF65-F5344CB8AC3E}">
        <p14:creationId xmlns:p14="http://schemas.microsoft.com/office/powerpoint/2010/main" val="24702900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D84AA77E-600C-E2FB-4BB8-9DFF33B40BFE}"/>
              </a:ext>
            </a:extLst>
          </p:cNvPr>
          <p:cNvSpPr>
            <a:spLocks noGrp="1"/>
          </p:cNvSpPr>
          <p:nvPr>
            <p:ph idx="1"/>
          </p:nvPr>
        </p:nvSpPr>
        <p:spPr>
          <a:xfrm>
            <a:off x="218205" y="873961"/>
            <a:ext cx="4682383" cy="5110077"/>
          </a:xfrm>
        </p:spPr>
        <p:txBody>
          <a:bodyPr anchor="ctr">
            <a:normAutofit/>
          </a:bodyPr>
          <a:lstStyle/>
          <a:p>
            <a:r>
              <a:rPr lang="en-GB" sz="1800" dirty="0">
                <a:latin typeface="Trade Gothic Next" panose="020B0503040303020004" pitchFamily="34" charset="0"/>
              </a:rPr>
              <a:t>(3103) Eger</a:t>
            </a:r>
          </a:p>
          <a:p>
            <a:pPr lvl="2"/>
            <a:r>
              <a:rPr lang="en-GB" sz="1800" dirty="0">
                <a:latin typeface="Trade Gothic Next" panose="020B0503040303020004" pitchFamily="34" charset="0"/>
              </a:rPr>
              <a:t>λ = 214</a:t>
            </a:r>
            <a:r>
              <a:rPr lang="en-GB" sz="1800" dirty="0">
                <a:latin typeface="Trade Gothic Next" panose="020B0503040303020004" pitchFamily="34" charset="0"/>
                <a:cs typeface="Calibri" panose="020F0502020204030204" pitchFamily="34" charset="0"/>
              </a:rPr>
              <a:t>° ± 3°</a:t>
            </a:r>
          </a:p>
          <a:p>
            <a:pPr lvl="2"/>
            <a:r>
              <a:rPr lang="en-GB" sz="1800" dirty="0">
                <a:latin typeface="Trade Gothic Next" panose="020B0503040303020004" pitchFamily="34" charset="0"/>
                <a:cs typeface="Calibri" panose="020F0502020204030204" pitchFamily="34" charset="0"/>
              </a:rPr>
              <a:t>β = -71° ± 1°</a:t>
            </a:r>
          </a:p>
          <a:p>
            <a:pPr lvl="2"/>
            <a:r>
              <a:rPr lang="en-GB" sz="1800" dirty="0" err="1">
                <a:latin typeface="Trade Gothic Next" panose="020B0503040303020004" pitchFamily="34" charset="0"/>
                <a:cs typeface="Calibri" panose="020F0502020204030204" pitchFamily="34" charset="0"/>
              </a:rPr>
              <a:t>P</a:t>
            </a:r>
            <a:r>
              <a:rPr lang="en-GB" sz="1800" baseline="-25000" dirty="0" err="1">
                <a:latin typeface="Trade Gothic Next" panose="020B0503040303020004" pitchFamily="34" charset="0"/>
                <a:cs typeface="Calibri" panose="020F0502020204030204" pitchFamily="34" charset="0"/>
              </a:rPr>
              <a:t>rot</a:t>
            </a:r>
            <a:r>
              <a:rPr lang="en-GB" sz="1800" dirty="0">
                <a:latin typeface="Trade Gothic Next" panose="020B0503040303020004" pitchFamily="34" charset="0"/>
                <a:cs typeface="Calibri" panose="020F0502020204030204" pitchFamily="34" charset="0"/>
              </a:rPr>
              <a:t>= 5.710148 hr ± 0.0000006 hr</a:t>
            </a:r>
          </a:p>
          <a:p>
            <a:pPr lvl="2"/>
            <a:r>
              <a:rPr lang="en-GB" sz="1800" dirty="0">
                <a:latin typeface="Trade Gothic Next" panose="020B0503040303020004" pitchFamily="34" charset="0"/>
                <a:cs typeface="Calibri" panose="020F0502020204030204" pitchFamily="34" charset="0"/>
              </a:rPr>
              <a:t>υ = (0.85 ± 0.05) × 10</a:t>
            </a:r>
            <a:r>
              <a:rPr lang="en-GB" sz="1800" baseline="30000" dirty="0">
                <a:latin typeface="Trade Gothic Next" panose="020B0503040303020004" pitchFamily="34" charset="0"/>
                <a:cs typeface="Calibri" panose="020F0502020204030204" pitchFamily="34" charset="0"/>
              </a:rPr>
              <a:t>−8</a:t>
            </a:r>
            <a:r>
              <a:rPr lang="en-GB" sz="1800" dirty="0">
                <a:latin typeface="Trade Gothic Next" panose="020B0503040303020004" pitchFamily="34" charset="0"/>
                <a:cs typeface="Calibri" panose="020F0502020204030204" pitchFamily="34" charset="0"/>
              </a:rPr>
              <a:t> rad d</a:t>
            </a:r>
            <a:r>
              <a:rPr lang="en-GB" sz="1800" baseline="30000" dirty="0">
                <a:latin typeface="Trade Gothic Next" panose="020B0503040303020004" pitchFamily="34" charset="0"/>
                <a:cs typeface="Calibri" panose="020F0502020204030204" pitchFamily="34" charset="0"/>
              </a:rPr>
              <a:t>−2</a:t>
            </a:r>
            <a:endParaRPr lang="es-ES" sz="1800" dirty="0">
              <a:latin typeface="Trade Gothic Next" panose="020B0503040303020004" pitchFamily="34" charset="0"/>
            </a:endParaRPr>
          </a:p>
          <a:p>
            <a:endParaRPr lang="es-ES" sz="1800" dirty="0">
              <a:latin typeface="Trade Gothic Next" panose="020B0503040303020004" pitchFamily="34" charset="0"/>
            </a:endParaRPr>
          </a:p>
          <a:p>
            <a:endParaRPr lang="es-ES" sz="1800" dirty="0">
              <a:latin typeface="Trade Gothic Next" panose="020B0503040303020004" pitchFamily="34" charset="0"/>
            </a:endParaRPr>
          </a:p>
          <a:p>
            <a:endParaRPr lang="es-ES" sz="1800" dirty="0">
              <a:latin typeface="Trade Gothic Next" panose="020B0503040303020004" pitchFamily="34" charset="0"/>
            </a:endParaRPr>
          </a:p>
          <a:p>
            <a:endParaRPr lang="es-ES" sz="1800" dirty="0">
              <a:latin typeface="Trade Gothic Next" panose="020B0503040303020004" pitchFamily="34" charset="0"/>
            </a:endParaRPr>
          </a:p>
          <a:p>
            <a:r>
              <a:rPr lang="es-ES" sz="1800" dirty="0">
                <a:latin typeface="Trade Gothic Next" panose="020B0503040303020004" pitchFamily="34" charset="0"/>
              </a:rPr>
              <a:t>(161989) Cacus</a:t>
            </a:r>
          </a:p>
          <a:p>
            <a:pPr lvl="2"/>
            <a:r>
              <a:rPr lang="en-GB" sz="1800" dirty="0">
                <a:latin typeface="Trade Gothic Next" panose="020B0503040303020004" pitchFamily="34" charset="0"/>
              </a:rPr>
              <a:t>λ = 251</a:t>
            </a:r>
            <a:r>
              <a:rPr lang="en-GB" sz="1800" dirty="0">
                <a:latin typeface="Trade Gothic Next" panose="020B0503040303020004" pitchFamily="34" charset="0"/>
                <a:cs typeface="Calibri" panose="020F0502020204030204" pitchFamily="34" charset="0"/>
              </a:rPr>
              <a:t>° ± 6°</a:t>
            </a:r>
          </a:p>
          <a:p>
            <a:pPr lvl="2"/>
            <a:r>
              <a:rPr lang="en-GB" sz="1800" dirty="0">
                <a:latin typeface="Trade Gothic Next" panose="020B0503040303020004" pitchFamily="34" charset="0"/>
                <a:cs typeface="Calibri" panose="020F0502020204030204" pitchFamily="34" charset="0"/>
              </a:rPr>
              <a:t>β = -62° ± 2°</a:t>
            </a:r>
          </a:p>
          <a:p>
            <a:pPr lvl="2"/>
            <a:r>
              <a:rPr lang="en-GB" sz="1800" dirty="0" err="1">
                <a:latin typeface="Trade Gothic Next" panose="020B0503040303020004" pitchFamily="34" charset="0"/>
                <a:cs typeface="Calibri" panose="020F0502020204030204" pitchFamily="34" charset="0"/>
              </a:rPr>
              <a:t>P</a:t>
            </a:r>
            <a:r>
              <a:rPr lang="en-GB" sz="1800" baseline="-25000" dirty="0" err="1">
                <a:latin typeface="Trade Gothic Next" panose="020B0503040303020004" pitchFamily="34" charset="0"/>
                <a:cs typeface="Calibri" panose="020F0502020204030204" pitchFamily="34" charset="0"/>
              </a:rPr>
              <a:t>rot</a:t>
            </a:r>
            <a:r>
              <a:rPr lang="en-GB" sz="1800" dirty="0">
                <a:latin typeface="Trade Gothic Next" panose="020B0503040303020004" pitchFamily="34" charset="0"/>
                <a:cs typeface="Calibri" panose="020F0502020204030204" pitchFamily="34" charset="0"/>
              </a:rPr>
              <a:t>= 3.755067 hr ± 0.000001 hr</a:t>
            </a:r>
          </a:p>
          <a:p>
            <a:pPr lvl="2"/>
            <a:r>
              <a:rPr lang="en-GB" sz="1800" dirty="0">
                <a:latin typeface="Trade Gothic Next" panose="020B0503040303020004" pitchFamily="34" charset="0"/>
                <a:cs typeface="Calibri" panose="020F0502020204030204" pitchFamily="34" charset="0"/>
              </a:rPr>
              <a:t>υ = (1.91 ± 0.05) × 10</a:t>
            </a:r>
            <a:r>
              <a:rPr lang="en-GB" sz="1800" baseline="30000" dirty="0">
                <a:latin typeface="Trade Gothic Next" panose="020B0503040303020004" pitchFamily="34" charset="0"/>
                <a:cs typeface="Calibri" panose="020F0502020204030204" pitchFamily="34" charset="0"/>
              </a:rPr>
              <a:t>−8</a:t>
            </a:r>
            <a:r>
              <a:rPr lang="en-GB" sz="1800" dirty="0">
                <a:latin typeface="Trade Gothic Next" panose="020B0503040303020004" pitchFamily="34" charset="0"/>
                <a:cs typeface="Calibri" panose="020F0502020204030204" pitchFamily="34" charset="0"/>
              </a:rPr>
              <a:t> rad d</a:t>
            </a:r>
            <a:r>
              <a:rPr lang="en-GB" sz="1800" baseline="30000" dirty="0">
                <a:latin typeface="Trade Gothic Next" panose="020B0503040303020004" pitchFamily="34" charset="0"/>
                <a:cs typeface="Calibri" panose="020F0502020204030204" pitchFamily="34" charset="0"/>
              </a:rPr>
              <a:t>−2</a:t>
            </a:r>
            <a:endParaRPr lang="es-ES" sz="1800" dirty="0">
              <a:latin typeface="Trade Gothic Next" panose="020B0503040303020004" pitchFamily="34" charset="0"/>
            </a:endParaRPr>
          </a:p>
          <a:p>
            <a:endParaRPr lang="es-ES" dirty="0"/>
          </a:p>
        </p:txBody>
      </p:sp>
      <p:pic>
        <p:nvPicPr>
          <p:cNvPr id="5" name="Imagen 4" descr="Imagen que contiene moluscos, oscuro, ratón, remoto&#10;&#10;Descripción generada automáticamente">
            <a:extLst>
              <a:ext uri="{FF2B5EF4-FFF2-40B4-BE49-F238E27FC236}">
                <a16:creationId xmlns:a16="http://schemas.microsoft.com/office/drawing/2014/main" id="{9FEFF94E-B8D3-27EC-77B0-13D1D9C730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7111" y="703265"/>
            <a:ext cx="3019354" cy="2340000"/>
          </a:xfrm>
          <a:prstGeom prst="rect">
            <a:avLst/>
          </a:prstGeom>
        </p:spPr>
      </p:pic>
      <p:pic>
        <p:nvPicPr>
          <p:cNvPr id="9" name="Gráfico 8">
            <a:extLst>
              <a:ext uri="{FF2B5EF4-FFF2-40B4-BE49-F238E27FC236}">
                <a16:creationId xmlns:a16="http://schemas.microsoft.com/office/drawing/2014/main" id="{757D5352-E1A3-AA65-AF01-BB0C8E95A5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00588" y="395174"/>
            <a:ext cx="3783836" cy="2840958"/>
          </a:xfrm>
          <a:prstGeom prst="rect">
            <a:avLst/>
          </a:prstGeom>
        </p:spPr>
      </p:pic>
      <p:pic>
        <p:nvPicPr>
          <p:cNvPr id="11" name="Imagen 10" descr="Imagen que contiene Forma&#10;&#10;Descripción generada automáticamente">
            <a:extLst>
              <a:ext uri="{FF2B5EF4-FFF2-40B4-BE49-F238E27FC236}">
                <a16:creationId xmlns:a16="http://schemas.microsoft.com/office/drawing/2014/main" id="{90724DD2-252F-AF09-8662-F24381C7BF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62401" y="3638931"/>
            <a:ext cx="3019354" cy="2340000"/>
          </a:xfrm>
          <a:prstGeom prst="rect">
            <a:avLst/>
          </a:prstGeom>
        </p:spPr>
      </p:pic>
      <p:pic>
        <p:nvPicPr>
          <p:cNvPr id="15" name="Gráfico 14">
            <a:extLst>
              <a:ext uri="{FF2B5EF4-FFF2-40B4-BE49-F238E27FC236}">
                <a16:creationId xmlns:a16="http://schemas.microsoft.com/office/drawing/2014/main" id="{7EE57317-8F2F-E3A4-127D-C378B8634A8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00588" y="3351356"/>
            <a:ext cx="3874245" cy="2908839"/>
          </a:xfrm>
          <a:prstGeom prst="rect">
            <a:avLst/>
          </a:prstGeom>
        </p:spPr>
      </p:pic>
    </p:spTree>
    <p:extLst>
      <p:ext uri="{BB962C8B-B14F-4D97-AF65-F5344CB8AC3E}">
        <p14:creationId xmlns:p14="http://schemas.microsoft.com/office/powerpoint/2010/main" val="617621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0FB32BE-E7AF-9F6D-AC6F-2EEE2DC6C7B7}"/>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16A377AC-37CA-9CD2-6316-F6B1DD5E2D9A}"/>
              </a:ext>
            </a:extLst>
          </p:cNvPr>
          <p:cNvSpPr txBox="1"/>
          <p:nvPr/>
        </p:nvSpPr>
        <p:spPr>
          <a:xfrm>
            <a:off x="355567" y="651946"/>
            <a:ext cx="4394200" cy="1323439"/>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000" kern="1200" dirty="0">
                <a:solidFill>
                  <a:schemeClr val="bg1"/>
                </a:solidFill>
                <a:latin typeface="+mj-lt"/>
                <a:ea typeface="+mj-ea"/>
                <a:cs typeface="+mj-cs"/>
              </a:rPr>
              <a:t>Exoplanet detection and characterization</a:t>
            </a:r>
          </a:p>
        </p:txBody>
      </p:sp>
      <p:sp>
        <p:nvSpPr>
          <p:cNvPr id="5" name="CuadroTexto 4">
            <a:extLst>
              <a:ext uri="{FF2B5EF4-FFF2-40B4-BE49-F238E27FC236}">
                <a16:creationId xmlns:a16="http://schemas.microsoft.com/office/drawing/2014/main" id="{48EFB256-A47F-FE88-CD4D-1600D6D796E3}"/>
              </a:ext>
            </a:extLst>
          </p:cNvPr>
          <p:cNvSpPr txBox="1"/>
          <p:nvPr/>
        </p:nvSpPr>
        <p:spPr>
          <a:xfrm>
            <a:off x="343827" y="2627330"/>
            <a:ext cx="5725885" cy="1414714"/>
          </a:xfrm>
          <a:prstGeom prst="rect">
            <a:avLst/>
          </a:prstGeom>
        </p:spPr>
        <p:txBody>
          <a:bodyPr vert="horz" lIns="91440" tIns="45720" rIns="91440" bIns="45720" rtlCol="0">
            <a:normAutofit/>
          </a:bodyPr>
          <a:lstStyle/>
          <a:p>
            <a:pPr>
              <a:lnSpc>
                <a:spcPct val="90000"/>
              </a:lnSpc>
              <a:spcAft>
                <a:spcPts val="600"/>
              </a:spcAft>
            </a:pPr>
            <a:r>
              <a:rPr lang="en-US" sz="4000" b="1" dirty="0">
                <a:solidFill>
                  <a:schemeClr val="bg1">
                    <a:alpha val="80000"/>
                  </a:schemeClr>
                </a:solidFill>
              </a:rPr>
              <a:t>Near Earth Asteroids characterization</a:t>
            </a:r>
          </a:p>
        </p:txBody>
      </p:sp>
      <p:pic>
        <p:nvPicPr>
          <p:cNvPr id="9" name="Picture 8" descr="Burbujas azules brillantes">
            <a:extLst>
              <a:ext uri="{FF2B5EF4-FFF2-40B4-BE49-F238E27FC236}">
                <a16:creationId xmlns:a16="http://schemas.microsoft.com/office/drawing/2014/main" id="{B845B962-6305-570D-ECF1-F93ABAE2FF25}"/>
              </a:ext>
            </a:extLst>
          </p:cNvPr>
          <p:cNvPicPr>
            <a:picLocks noChangeAspect="1"/>
          </p:cNvPicPr>
          <p:nvPr/>
        </p:nvPicPr>
        <p:blipFill>
          <a:blip r:embed="rId2"/>
          <a:srcRect r="1" b="6749"/>
          <a:stretch>
            <a:fillRect/>
          </a:stretch>
        </p:blipFill>
        <p:spPr>
          <a:xfrm>
            <a:off x="5836446" y="1"/>
            <a:ext cx="6355554" cy="3333749"/>
          </a:xfrm>
          <a:custGeom>
            <a:avLst/>
            <a:gdLst/>
            <a:ahLst/>
            <a:cxnLst/>
            <a:rect l="l" t="t" r="r" b="b"/>
            <a:pathLst>
              <a:path w="6355554" h="3333749">
                <a:moveTo>
                  <a:pt x="3079" y="0"/>
                </a:moveTo>
                <a:lnTo>
                  <a:pt x="6355554" y="0"/>
                </a:lnTo>
                <a:lnTo>
                  <a:pt x="6355554" y="3333749"/>
                </a:lnTo>
                <a:lnTo>
                  <a:pt x="174108" y="3333749"/>
                </a:lnTo>
                <a:lnTo>
                  <a:pt x="133459" y="3178655"/>
                </a:lnTo>
                <a:cubicBezTo>
                  <a:pt x="59462" y="2881722"/>
                  <a:pt x="221" y="2577554"/>
                  <a:pt x="0" y="2257425"/>
                </a:cubicBezTo>
                <a:close/>
              </a:path>
            </a:pathLst>
          </a:custGeom>
        </p:spPr>
      </p:pic>
      <p:sp>
        <p:nvSpPr>
          <p:cNvPr id="6" name="CuadroTexto 5">
            <a:extLst>
              <a:ext uri="{FF2B5EF4-FFF2-40B4-BE49-F238E27FC236}">
                <a16:creationId xmlns:a16="http://schemas.microsoft.com/office/drawing/2014/main" id="{B2EC1C36-924C-8635-E6FA-E127851D11AE}"/>
              </a:ext>
            </a:extLst>
          </p:cNvPr>
          <p:cNvSpPr txBox="1"/>
          <p:nvPr/>
        </p:nvSpPr>
        <p:spPr>
          <a:xfrm>
            <a:off x="355567" y="4750355"/>
            <a:ext cx="5985440" cy="1323439"/>
          </a:xfrm>
          <a:prstGeom prst="rect">
            <a:avLst/>
          </a:prstGeom>
          <a:noFill/>
        </p:spPr>
        <p:txBody>
          <a:bodyPr wrap="square" rtlCol="0">
            <a:spAutoFit/>
          </a:bodyPr>
          <a:lstStyle/>
          <a:p>
            <a:pPr>
              <a:spcAft>
                <a:spcPts val="600"/>
              </a:spcAft>
            </a:pPr>
            <a:r>
              <a:rPr lang="es-ES" sz="4000" b="1" dirty="0" err="1">
                <a:solidFill>
                  <a:srgbClr val="FF0000"/>
                </a:solidFill>
              </a:rPr>
              <a:t>Identification</a:t>
            </a:r>
            <a:r>
              <a:rPr lang="es-ES" sz="4000" b="1" dirty="0">
                <a:solidFill>
                  <a:srgbClr val="FF0000"/>
                </a:solidFill>
              </a:rPr>
              <a:t> and </a:t>
            </a:r>
            <a:r>
              <a:rPr lang="es-ES" sz="4000" b="1" dirty="0" err="1">
                <a:solidFill>
                  <a:srgbClr val="FF0000"/>
                </a:solidFill>
              </a:rPr>
              <a:t>follow</a:t>
            </a:r>
            <a:r>
              <a:rPr lang="es-ES" sz="4000" b="1" dirty="0">
                <a:solidFill>
                  <a:srgbClr val="FF0000"/>
                </a:solidFill>
              </a:rPr>
              <a:t> up </a:t>
            </a:r>
            <a:r>
              <a:rPr lang="es-ES" sz="4000" b="1" dirty="0" err="1">
                <a:solidFill>
                  <a:srgbClr val="FF0000"/>
                </a:solidFill>
              </a:rPr>
              <a:t>of</a:t>
            </a:r>
            <a:r>
              <a:rPr lang="es-ES" sz="4000" b="1" dirty="0">
                <a:solidFill>
                  <a:srgbClr val="FF0000"/>
                </a:solidFill>
              </a:rPr>
              <a:t> artificial </a:t>
            </a:r>
            <a:r>
              <a:rPr lang="es-ES" sz="4000" b="1" dirty="0" err="1">
                <a:solidFill>
                  <a:srgbClr val="FF0000"/>
                </a:solidFill>
              </a:rPr>
              <a:t>satellites</a:t>
            </a:r>
            <a:endParaRPr lang="es-ES" sz="4000" b="1" dirty="0">
              <a:solidFill>
                <a:srgbClr val="FF0000"/>
              </a:solidFill>
            </a:endParaRPr>
          </a:p>
        </p:txBody>
      </p:sp>
      <p:sp>
        <p:nvSpPr>
          <p:cNvPr id="7" name="CuadroTexto 6">
            <a:extLst>
              <a:ext uri="{FF2B5EF4-FFF2-40B4-BE49-F238E27FC236}">
                <a16:creationId xmlns:a16="http://schemas.microsoft.com/office/drawing/2014/main" id="{BF29FA3C-0B74-0027-0587-6607017BABBB}"/>
              </a:ext>
            </a:extLst>
          </p:cNvPr>
          <p:cNvSpPr txBox="1"/>
          <p:nvPr/>
        </p:nvSpPr>
        <p:spPr>
          <a:xfrm>
            <a:off x="6662057" y="4996543"/>
            <a:ext cx="5431972" cy="707886"/>
          </a:xfrm>
          <a:prstGeom prst="rect">
            <a:avLst/>
          </a:prstGeom>
          <a:noFill/>
        </p:spPr>
        <p:txBody>
          <a:bodyPr wrap="square" rtlCol="0">
            <a:spAutoFit/>
          </a:bodyPr>
          <a:lstStyle/>
          <a:p>
            <a:pPr algn="ctr">
              <a:spcAft>
                <a:spcPts val="600"/>
              </a:spcAft>
            </a:pPr>
            <a:r>
              <a:rPr lang="es-ES" sz="4000" dirty="0">
                <a:solidFill>
                  <a:schemeClr val="bg1"/>
                </a:solidFill>
              </a:rPr>
              <a:t>Pro – Am </a:t>
            </a:r>
            <a:r>
              <a:rPr lang="es-ES" sz="4000" dirty="0" err="1">
                <a:solidFill>
                  <a:schemeClr val="bg1"/>
                </a:solidFill>
              </a:rPr>
              <a:t>collaborations</a:t>
            </a:r>
            <a:endParaRPr lang="es-ES" sz="4000" dirty="0">
              <a:solidFill>
                <a:schemeClr val="bg1"/>
              </a:solidFill>
            </a:endParaRPr>
          </a:p>
        </p:txBody>
      </p:sp>
    </p:spTree>
    <p:extLst>
      <p:ext uri="{BB962C8B-B14F-4D97-AF65-F5344CB8AC3E}">
        <p14:creationId xmlns:p14="http://schemas.microsoft.com/office/powerpoint/2010/main" val="9929377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6" descr="X:\ASTRO\1106_194005_204733_bi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65860" y="2086378"/>
            <a:ext cx="5209612" cy="346872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1">
            <a:extLst>
              <a:ext uri="{FF2B5EF4-FFF2-40B4-BE49-F238E27FC236}">
                <a16:creationId xmlns:a16="http://schemas.microsoft.com/office/drawing/2014/main" id="{56200140-882E-EF7C-8D28-451258688975}"/>
              </a:ext>
            </a:extLst>
          </p:cNvPr>
          <p:cNvSpPr>
            <a:spLocks noGrp="1" noChangeArrowheads="1"/>
          </p:cNvSpPr>
          <p:nvPr>
            <p:ph idx="1"/>
          </p:nvPr>
        </p:nvSpPr>
        <p:spPr bwMode="auto">
          <a:xfrm>
            <a:off x="553579" y="229048"/>
            <a:ext cx="1107236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s-ES" altLang="es-ES" b="1" i="0" u="none" strike="noStrike" cap="none" normalizeH="0" baseline="0" dirty="0">
                <a:ln>
                  <a:noFill/>
                </a:ln>
                <a:solidFill>
                  <a:schemeClr val="tx1"/>
                </a:solidFill>
                <a:effectLst/>
                <a:latin typeface="Arial" panose="020B0604020202020204" pitchFamily="34" charset="0"/>
              </a:rPr>
              <a:t> </a:t>
            </a:r>
            <a:r>
              <a:rPr kumimoji="0" lang="es-ES" altLang="es-ES" i="0" u="none" strike="noStrike" cap="none" normalizeH="0" baseline="0" dirty="0" err="1">
                <a:ln>
                  <a:noFill/>
                </a:ln>
                <a:solidFill>
                  <a:schemeClr val="tx1"/>
                </a:solidFill>
                <a:effectLst/>
                <a:latin typeface="Arial" panose="020B0604020202020204" pitchFamily="34" charset="0"/>
              </a:rPr>
              <a:t>Main</a:t>
            </a:r>
            <a:r>
              <a:rPr kumimoji="0" lang="es-ES" altLang="es-ES" i="0" u="none" strike="noStrike" cap="none" normalizeH="0" baseline="0" dirty="0">
                <a:ln>
                  <a:noFill/>
                </a:ln>
                <a:solidFill>
                  <a:schemeClr val="tx1"/>
                </a:solidFill>
                <a:effectLst/>
                <a:latin typeface="Arial" panose="020B0604020202020204" pitchFamily="34" charset="0"/>
              </a:rPr>
              <a:t> </a:t>
            </a:r>
            <a:r>
              <a:rPr kumimoji="0" lang="es-ES" altLang="es-ES" i="0" u="none" strike="noStrike" cap="none" normalizeH="0" baseline="0" dirty="0" err="1">
                <a:ln>
                  <a:noFill/>
                </a:ln>
                <a:solidFill>
                  <a:schemeClr val="tx1"/>
                </a:solidFill>
                <a:effectLst/>
                <a:latin typeface="Arial" panose="020B0604020202020204" pitchFamily="34" charset="0"/>
              </a:rPr>
              <a:t>goal</a:t>
            </a:r>
            <a:r>
              <a:rPr kumimoji="0" lang="es-ES" altLang="es-ES" i="0" u="none" strike="noStrike" cap="none" normalizeH="0" baseline="0" dirty="0">
                <a:ln>
                  <a:noFill/>
                </a:ln>
                <a:solidFill>
                  <a:schemeClr val="tx1"/>
                </a:solidFill>
                <a:effectLst/>
                <a:latin typeface="Arial" panose="020B0604020202020204" pitchFamily="34" charset="0"/>
              </a:rPr>
              <a:t>: </a:t>
            </a:r>
            <a:r>
              <a:rPr lang="es-ES" altLang="es-ES" dirty="0" err="1">
                <a:latin typeface="Arial" panose="020B0604020202020204" pitchFamily="34" charset="0"/>
              </a:rPr>
              <a:t>d</a:t>
            </a:r>
            <a:r>
              <a:rPr kumimoji="0" lang="es-ES" altLang="es-ES" b="0" i="0" u="none" strike="noStrike" cap="none" normalizeH="0" baseline="0" dirty="0" err="1">
                <a:ln>
                  <a:noFill/>
                </a:ln>
                <a:solidFill>
                  <a:schemeClr val="tx1"/>
                </a:solidFill>
                <a:effectLst/>
                <a:latin typeface="Arial" panose="020B0604020202020204" pitchFamily="34" charset="0"/>
              </a:rPr>
              <a:t>evelop</a:t>
            </a:r>
            <a:r>
              <a:rPr kumimoji="0" lang="es-ES" altLang="es-ES" b="0" i="0" u="none" strike="noStrike" cap="none" normalizeH="0" baseline="0" dirty="0">
                <a:ln>
                  <a:noFill/>
                </a:ln>
                <a:solidFill>
                  <a:schemeClr val="tx1"/>
                </a:solidFill>
                <a:effectLst/>
                <a:latin typeface="Arial" panose="020B0604020202020204" pitchFamily="34" charset="0"/>
              </a:rPr>
              <a:t> </a:t>
            </a:r>
            <a:r>
              <a:rPr kumimoji="0" lang="es-ES" altLang="es-ES" b="0" i="0" u="none" strike="noStrike" cap="none" normalizeH="0" baseline="0" dirty="0" err="1">
                <a:ln>
                  <a:noFill/>
                </a:ln>
                <a:solidFill>
                  <a:schemeClr val="tx1"/>
                </a:solidFill>
                <a:effectLst/>
                <a:latin typeface="Arial" panose="020B0604020202020204" pitchFamily="34" charset="0"/>
              </a:rPr>
              <a:t>an</a:t>
            </a:r>
            <a:r>
              <a:rPr kumimoji="0" lang="es-ES" altLang="es-ES" b="0" i="0" u="none" strike="noStrike" cap="none" normalizeH="0" baseline="0" dirty="0">
                <a:ln>
                  <a:noFill/>
                </a:ln>
                <a:solidFill>
                  <a:schemeClr val="tx1"/>
                </a:solidFill>
                <a:effectLst/>
                <a:latin typeface="Arial" panose="020B0604020202020204" pitchFamily="34" charset="0"/>
              </a:rPr>
              <a:t> </a:t>
            </a:r>
            <a:r>
              <a:rPr kumimoji="0" lang="es-ES" altLang="es-ES" b="0" i="0" u="none" strike="noStrike" cap="none" normalizeH="0" baseline="0" dirty="0" err="1">
                <a:ln>
                  <a:noFill/>
                </a:ln>
                <a:solidFill>
                  <a:schemeClr val="tx1"/>
                </a:solidFill>
                <a:effectLst/>
                <a:latin typeface="Arial" panose="020B0604020202020204" pitchFamily="34" charset="0"/>
              </a:rPr>
              <a:t>autonomous</a:t>
            </a:r>
            <a:r>
              <a:rPr kumimoji="0" lang="es-ES" altLang="es-ES" b="0" i="0" u="none" strike="noStrike" cap="none" normalizeH="0" baseline="0" dirty="0">
                <a:ln>
                  <a:noFill/>
                </a:ln>
                <a:solidFill>
                  <a:schemeClr val="tx1"/>
                </a:solidFill>
                <a:effectLst/>
                <a:latin typeface="Arial" panose="020B0604020202020204" pitchFamily="34" charset="0"/>
              </a:rPr>
              <a:t> </a:t>
            </a:r>
            <a:r>
              <a:rPr kumimoji="0" lang="es-ES" altLang="es-ES" b="0" i="0" u="none" strike="noStrike" cap="none" normalizeH="0" baseline="0" dirty="0" err="1">
                <a:ln>
                  <a:noFill/>
                </a:ln>
                <a:solidFill>
                  <a:schemeClr val="tx1"/>
                </a:solidFill>
                <a:effectLst/>
                <a:latin typeface="Arial" panose="020B0604020202020204" pitchFamily="34" charset="0"/>
              </a:rPr>
              <a:t>detection</a:t>
            </a:r>
            <a:r>
              <a:rPr kumimoji="0" lang="es-ES" altLang="es-ES" b="0" i="0" u="none" strike="noStrike" cap="none" normalizeH="0" baseline="0" dirty="0">
                <a:ln>
                  <a:noFill/>
                </a:ln>
                <a:solidFill>
                  <a:schemeClr val="tx1"/>
                </a:solidFill>
                <a:effectLst/>
                <a:latin typeface="Arial" panose="020B0604020202020204" pitchFamily="34" charset="0"/>
              </a:rPr>
              <a:t> </a:t>
            </a:r>
            <a:r>
              <a:rPr kumimoji="0" lang="es-ES" altLang="es-ES" b="0" i="0" u="none" strike="noStrike" cap="none" normalizeH="0" baseline="0" dirty="0" err="1">
                <a:ln>
                  <a:noFill/>
                </a:ln>
                <a:solidFill>
                  <a:schemeClr val="tx1"/>
                </a:solidFill>
                <a:effectLst/>
                <a:latin typeface="Arial" panose="020B0604020202020204" pitchFamily="34" charset="0"/>
              </a:rPr>
              <a:t>system</a:t>
            </a:r>
            <a:r>
              <a:rPr kumimoji="0" lang="es-ES" altLang="es-ES" b="0" i="0" u="none" strike="noStrike" cap="none" normalizeH="0" baseline="0" dirty="0">
                <a:ln>
                  <a:noFill/>
                </a:ln>
                <a:solidFill>
                  <a:schemeClr val="tx1"/>
                </a:solidFill>
                <a:effectLst/>
                <a:latin typeface="Arial" panose="020B0604020202020204" pitchFamily="34" charset="0"/>
              </a:rPr>
              <a:t> </a:t>
            </a:r>
            <a:r>
              <a:rPr lang="es-ES" altLang="es-ES" dirty="0" err="1">
                <a:latin typeface="Arial" panose="020B0604020202020204" pitchFamily="34" charset="0"/>
              </a:rPr>
              <a:t>focussing</a:t>
            </a:r>
            <a:r>
              <a:rPr lang="es-ES" altLang="es-ES" dirty="0">
                <a:latin typeface="Arial" panose="020B0604020202020204" pitchFamily="34" charset="0"/>
              </a:rPr>
              <a:t> </a:t>
            </a:r>
            <a:r>
              <a:rPr lang="es-ES" altLang="es-ES" dirty="0" err="1">
                <a:latin typeface="Arial" panose="020B0604020202020204" pitchFamily="34" charset="0"/>
              </a:rPr>
              <a:t>on</a:t>
            </a:r>
            <a:r>
              <a:rPr lang="es-ES" altLang="es-ES" dirty="0">
                <a:latin typeface="Arial" panose="020B0604020202020204" pitchFamily="34" charset="0"/>
              </a:rPr>
              <a:t> </a:t>
            </a:r>
            <a:r>
              <a:rPr kumimoji="0" lang="es-ES" altLang="es-ES" b="0" i="0" u="none" strike="noStrike" cap="none" normalizeH="0" baseline="0" dirty="0">
                <a:ln>
                  <a:noFill/>
                </a:ln>
                <a:solidFill>
                  <a:schemeClr val="tx1"/>
                </a:solidFill>
                <a:effectLst/>
                <a:latin typeface="Arial" panose="020B0604020202020204" pitchFamily="34" charset="0"/>
              </a:rPr>
              <a:t>artificial </a:t>
            </a:r>
            <a:r>
              <a:rPr kumimoji="0" lang="es-ES" altLang="es-ES" b="0" i="0" u="none" strike="noStrike" cap="none" normalizeH="0" baseline="0" dirty="0" err="1">
                <a:ln>
                  <a:noFill/>
                </a:ln>
                <a:solidFill>
                  <a:schemeClr val="tx1"/>
                </a:solidFill>
                <a:effectLst/>
                <a:latin typeface="Arial" panose="020B0604020202020204" pitchFamily="34" charset="0"/>
              </a:rPr>
              <a:t>satellites</a:t>
            </a:r>
            <a:r>
              <a:rPr lang="es-ES" altLang="es-ES" dirty="0">
                <a:latin typeface="Arial" panose="020B0604020202020204" pitchFamily="34" charset="0"/>
              </a:rPr>
              <a:t>, </a:t>
            </a:r>
            <a:r>
              <a:rPr kumimoji="0" lang="es-ES" altLang="es-ES" b="0" i="0" u="none" strike="noStrike" cap="none" normalizeH="0" baseline="0" dirty="0" err="1">
                <a:ln>
                  <a:noFill/>
                </a:ln>
                <a:solidFill>
                  <a:schemeClr val="tx1"/>
                </a:solidFill>
                <a:effectLst/>
                <a:latin typeface="Arial" panose="020B0604020202020204" pitchFamily="34" charset="0"/>
              </a:rPr>
              <a:t>space</a:t>
            </a:r>
            <a:r>
              <a:rPr kumimoji="0" lang="es-ES" altLang="es-ES" b="0" i="0" u="none" strike="noStrike" cap="none" normalizeH="0" baseline="0" dirty="0">
                <a:ln>
                  <a:noFill/>
                </a:ln>
                <a:solidFill>
                  <a:schemeClr val="tx1"/>
                </a:solidFill>
                <a:effectLst/>
                <a:latin typeface="Arial" panose="020B0604020202020204" pitchFamily="34" charset="0"/>
              </a:rPr>
              <a:t> </a:t>
            </a:r>
            <a:r>
              <a:rPr kumimoji="0" lang="es-ES" altLang="es-ES" b="0" i="0" u="none" strike="noStrike" cap="none" normalizeH="0" baseline="0" dirty="0" err="1">
                <a:ln>
                  <a:noFill/>
                </a:ln>
                <a:solidFill>
                  <a:schemeClr val="tx1"/>
                </a:solidFill>
                <a:effectLst/>
                <a:latin typeface="Arial" panose="020B0604020202020204" pitchFamily="34" charset="0"/>
              </a:rPr>
              <a:t>debris</a:t>
            </a:r>
            <a:r>
              <a:rPr kumimoji="0" lang="es-ES" altLang="es-ES" b="0" i="0" u="none" strike="noStrike" cap="none" normalizeH="0" baseline="0" dirty="0">
                <a:ln>
                  <a:noFill/>
                </a:ln>
                <a:solidFill>
                  <a:schemeClr val="tx1"/>
                </a:solidFill>
                <a:effectLst/>
                <a:latin typeface="Arial" panose="020B0604020202020204" pitchFamily="34" charset="0"/>
              </a:rPr>
              <a:t> and </a:t>
            </a:r>
            <a:r>
              <a:rPr kumimoji="0" lang="es-ES" altLang="es-ES" b="0" i="0" u="none" strike="noStrike" cap="none" normalizeH="0" baseline="0" dirty="0" err="1">
                <a:ln>
                  <a:noFill/>
                </a:ln>
                <a:solidFill>
                  <a:schemeClr val="tx1"/>
                </a:solidFill>
                <a:effectLst/>
                <a:latin typeface="Arial" panose="020B0604020202020204" pitchFamily="34" charset="0"/>
              </a:rPr>
              <a:t>also</a:t>
            </a:r>
            <a:r>
              <a:rPr kumimoji="0" lang="es-ES" altLang="es-ES" b="0" i="0" u="none" strike="noStrike" cap="none" normalizeH="0" baseline="0" dirty="0">
                <a:ln>
                  <a:noFill/>
                </a:ln>
                <a:solidFill>
                  <a:schemeClr val="tx1"/>
                </a:solidFill>
                <a:effectLst/>
                <a:latin typeface="Arial" panose="020B0604020202020204" pitchFamily="34" charset="0"/>
              </a:rPr>
              <a:t> </a:t>
            </a:r>
            <a:r>
              <a:rPr kumimoji="0" lang="es-ES" altLang="es-ES" b="0" i="0" u="none" strike="noStrike" cap="none" normalizeH="0" baseline="0" dirty="0" err="1">
                <a:ln>
                  <a:noFill/>
                </a:ln>
                <a:solidFill>
                  <a:schemeClr val="tx1"/>
                </a:solidFill>
                <a:effectLst/>
                <a:latin typeface="Arial" panose="020B0604020202020204" pitchFamily="34" charset="0"/>
              </a:rPr>
              <a:t>NEOs</a:t>
            </a:r>
            <a:r>
              <a:rPr kumimoji="0" lang="es-ES" altLang="es-ES" b="0" i="0" u="none" strike="noStrike" cap="none" normalizeH="0" baseline="0" dirty="0">
                <a:ln>
                  <a:noFill/>
                </a:ln>
                <a:solidFill>
                  <a:schemeClr val="tx1"/>
                </a:solidFill>
                <a:effectLst/>
                <a:latin typeface="Arial" panose="020B0604020202020204" pitchFamily="34" charset="0"/>
              </a:rPr>
              <a:t>. </a:t>
            </a:r>
          </a:p>
        </p:txBody>
      </p:sp>
      <p:pic>
        <p:nvPicPr>
          <p:cNvPr id="10" name="Picture 3" descr="D:\Descargas\AIRDroid\IMG_20221207_135828.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791157" y="1650758"/>
            <a:ext cx="2928257" cy="390434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256B56D-A05A-6004-5C59-F52A9A3F87B2}"/>
              </a:ext>
            </a:extLst>
          </p:cNvPr>
          <p:cNvSpPr txBox="1">
            <a:spLocks noChangeArrowheads="1"/>
          </p:cNvSpPr>
          <p:nvPr/>
        </p:nvSpPr>
        <p:spPr bwMode="auto">
          <a:xfrm>
            <a:off x="566057" y="1259357"/>
            <a:ext cx="1107236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FontTx/>
              <a:buChar char="•"/>
            </a:pPr>
            <a:r>
              <a:rPr lang="es-ES" altLang="es-ES" dirty="0">
                <a:latin typeface="Arial" panose="020B0604020202020204" pitchFamily="34" charset="0"/>
              </a:rPr>
              <a:t> </a:t>
            </a:r>
            <a:r>
              <a:rPr lang="es-ES" altLang="es-ES" dirty="0" err="1">
                <a:latin typeface="Arial" panose="020B0604020202020204" pitchFamily="34" charset="0"/>
              </a:rPr>
              <a:t>Optical</a:t>
            </a:r>
            <a:r>
              <a:rPr lang="es-ES" altLang="es-ES" dirty="0">
                <a:latin typeface="Arial" panose="020B0604020202020204" pitchFamily="34" charset="0"/>
              </a:rPr>
              <a:t> </a:t>
            </a:r>
            <a:r>
              <a:rPr lang="es-ES" altLang="es-ES" dirty="0" err="1">
                <a:latin typeface="Arial" panose="020B0604020202020204" pitchFamily="34" charset="0"/>
              </a:rPr>
              <a:t>facilities</a:t>
            </a:r>
            <a:r>
              <a:rPr lang="es-ES" altLang="es-ES" dirty="0">
                <a:latin typeface="Arial" panose="020B0604020202020204" pitchFamily="34" charset="0"/>
              </a:rPr>
              <a:t> and machine </a:t>
            </a:r>
            <a:r>
              <a:rPr lang="es-ES" altLang="es-ES" dirty="0" err="1">
                <a:latin typeface="Arial" panose="020B0604020202020204" pitchFamily="34" charset="0"/>
              </a:rPr>
              <a:t>learning</a:t>
            </a:r>
            <a:r>
              <a:rPr lang="es-ES" altLang="es-ES" dirty="0">
                <a:latin typeface="Arial" panose="020B0604020202020204" pitchFamily="34" charset="0"/>
              </a:rPr>
              <a:t> </a:t>
            </a:r>
            <a:r>
              <a:rPr lang="es-ES" altLang="es-ES" dirty="0" err="1">
                <a:latin typeface="Arial" panose="020B0604020202020204" pitchFamily="34" charset="0"/>
              </a:rPr>
              <a:t>techniques</a:t>
            </a:r>
            <a:r>
              <a:rPr lang="es-ES" altLang="es-ES" dirty="0">
                <a:latin typeface="Arial" panose="020B0604020202020204" pitchFamily="34" charset="0"/>
              </a:rPr>
              <a:t>.</a:t>
            </a:r>
          </a:p>
        </p:txBody>
      </p:sp>
      <p:sp>
        <p:nvSpPr>
          <p:cNvPr id="4" name="CuadroTexto 3">
            <a:extLst>
              <a:ext uri="{FF2B5EF4-FFF2-40B4-BE49-F238E27FC236}">
                <a16:creationId xmlns:a16="http://schemas.microsoft.com/office/drawing/2014/main" id="{C9ACA8E6-5FD5-6362-D880-1442DC7588B4}"/>
              </a:ext>
            </a:extLst>
          </p:cNvPr>
          <p:cNvSpPr txBox="1"/>
          <p:nvPr/>
        </p:nvSpPr>
        <p:spPr>
          <a:xfrm>
            <a:off x="8710164" y="5670765"/>
            <a:ext cx="2928257" cy="923330"/>
          </a:xfrm>
          <a:prstGeom prst="rect">
            <a:avLst/>
          </a:prstGeom>
          <a:noFill/>
        </p:spPr>
        <p:txBody>
          <a:bodyPr wrap="square">
            <a:spAutoFit/>
          </a:bodyPr>
          <a:lstStyle/>
          <a:p>
            <a:pPr marL="0" indent="0" algn="just">
              <a:buNone/>
            </a:pPr>
            <a:r>
              <a:rPr lang="es-ES" sz="1800" dirty="0" err="1">
                <a:cs typeface="Calibri" panose="020F0502020204030204"/>
              </a:rPr>
              <a:t>Pillarno</a:t>
            </a:r>
            <a:r>
              <a:rPr lang="es-ES" sz="1800" dirty="0">
                <a:cs typeface="Calibri" panose="020F0502020204030204"/>
              </a:rPr>
              <a:t> </a:t>
            </a:r>
            <a:r>
              <a:rPr lang="es-ES" sz="1800" dirty="0" err="1">
                <a:cs typeface="Calibri" panose="020F0502020204030204"/>
              </a:rPr>
              <a:t>Observatory</a:t>
            </a:r>
            <a:r>
              <a:rPr lang="es-ES" sz="1800" dirty="0">
                <a:cs typeface="Calibri" panose="020F0502020204030204"/>
              </a:rPr>
              <a:t> (</a:t>
            </a:r>
            <a:r>
              <a:rPr lang="es-ES" sz="1800" dirty="0" err="1">
                <a:cs typeface="Calibri" panose="020F0502020204030204"/>
              </a:rPr>
              <a:t>Ritchey</a:t>
            </a:r>
            <a:r>
              <a:rPr lang="es-ES" sz="1800" dirty="0">
                <a:cs typeface="Calibri" panose="020F0502020204030204"/>
              </a:rPr>
              <a:t>-Chrétien 400 mm </a:t>
            </a:r>
            <a:r>
              <a:rPr lang="es-ES" sz="1800" dirty="0" err="1">
                <a:cs typeface="Calibri" panose="020F0502020204030204"/>
              </a:rPr>
              <a:t>diameter</a:t>
            </a:r>
            <a:r>
              <a:rPr lang="es-ES" sz="1800" dirty="0">
                <a:cs typeface="Calibri" panose="020F0502020204030204"/>
              </a:rPr>
              <a:t> </a:t>
            </a:r>
            <a:r>
              <a:rPr lang="es-ES" sz="1800" dirty="0" err="1">
                <a:cs typeface="Calibri" panose="020F0502020204030204"/>
              </a:rPr>
              <a:t>telescope</a:t>
            </a:r>
            <a:r>
              <a:rPr lang="es-ES" sz="1800" dirty="0">
                <a:cs typeface="Calibri" panose="020F0502020204030204"/>
              </a:rPr>
              <a:t>).</a:t>
            </a:r>
          </a:p>
        </p:txBody>
      </p:sp>
      <p:sp>
        <p:nvSpPr>
          <p:cNvPr id="7" name="CuadroTexto 6">
            <a:extLst>
              <a:ext uri="{FF2B5EF4-FFF2-40B4-BE49-F238E27FC236}">
                <a16:creationId xmlns:a16="http://schemas.microsoft.com/office/drawing/2014/main" id="{8DF97E84-CDAE-A26B-BC5C-52CECDE769C5}"/>
              </a:ext>
            </a:extLst>
          </p:cNvPr>
          <p:cNvSpPr txBox="1"/>
          <p:nvPr/>
        </p:nvSpPr>
        <p:spPr>
          <a:xfrm>
            <a:off x="3265860" y="5680959"/>
            <a:ext cx="5209612" cy="923330"/>
          </a:xfrm>
          <a:prstGeom prst="rect">
            <a:avLst/>
          </a:prstGeom>
          <a:noFill/>
        </p:spPr>
        <p:txBody>
          <a:bodyPr wrap="square">
            <a:spAutoFit/>
          </a:bodyPr>
          <a:lstStyle/>
          <a:p>
            <a:pPr marL="0" indent="0" algn="just">
              <a:buNone/>
            </a:pPr>
            <a:r>
              <a:rPr lang="es-ES" sz="1800" dirty="0" err="1">
                <a:cs typeface="Calibri" panose="020F0502020204030204"/>
              </a:rPr>
              <a:t>Collaboration</a:t>
            </a:r>
            <a:r>
              <a:rPr lang="es-ES" sz="1800" dirty="0">
                <a:cs typeface="Calibri" panose="020F0502020204030204"/>
              </a:rPr>
              <a:t> </a:t>
            </a:r>
            <a:r>
              <a:rPr lang="es-ES" sz="1800" dirty="0" err="1">
                <a:cs typeface="Calibri" panose="020F0502020204030204"/>
              </a:rPr>
              <a:t>with</a:t>
            </a:r>
            <a:r>
              <a:rPr lang="es-ES" sz="1800" dirty="0">
                <a:cs typeface="Calibri" panose="020F0502020204030204"/>
              </a:rPr>
              <a:t> Dr. René </a:t>
            </a:r>
            <a:r>
              <a:rPr lang="es-ES" sz="1800" dirty="0" err="1">
                <a:cs typeface="Calibri" panose="020F0502020204030204"/>
              </a:rPr>
              <a:t>Duffard</a:t>
            </a:r>
            <a:r>
              <a:rPr lang="es-ES" sz="1800" dirty="0">
                <a:cs typeface="Calibri" panose="020F0502020204030204"/>
              </a:rPr>
              <a:t> (</a:t>
            </a:r>
            <a:r>
              <a:rPr lang="es-ES" dirty="0">
                <a:cs typeface="Calibri" panose="020F0502020204030204"/>
              </a:rPr>
              <a:t>I</a:t>
            </a:r>
            <a:r>
              <a:rPr lang="es-ES" sz="1800" dirty="0">
                <a:cs typeface="Calibri" panose="020F0502020204030204"/>
              </a:rPr>
              <a:t>nstituto de Astrofísica de Andalucía). More </a:t>
            </a:r>
            <a:r>
              <a:rPr lang="es-ES" sz="1800" dirty="0" err="1">
                <a:cs typeface="Calibri" panose="020F0502020204030204"/>
              </a:rPr>
              <a:t>than</a:t>
            </a:r>
            <a:r>
              <a:rPr lang="es-ES" sz="1800" dirty="0">
                <a:cs typeface="Calibri" panose="020F0502020204030204"/>
              </a:rPr>
              <a:t> 11.000 </a:t>
            </a:r>
            <a:r>
              <a:rPr lang="es-ES" sz="1800" dirty="0" err="1">
                <a:cs typeface="Calibri" panose="020F0502020204030204"/>
              </a:rPr>
              <a:t>images</a:t>
            </a:r>
            <a:r>
              <a:rPr lang="es-ES" sz="1800" dirty="0">
                <a:cs typeface="Calibri" panose="020F0502020204030204"/>
              </a:rPr>
              <a:t> </a:t>
            </a:r>
            <a:r>
              <a:rPr lang="es-ES" sz="1800" dirty="0" err="1">
                <a:cs typeface="Calibri" panose="020F0502020204030204"/>
              </a:rPr>
              <a:t>to</a:t>
            </a:r>
            <a:r>
              <a:rPr lang="es-ES" sz="1800" dirty="0">
                <a:cs typeface="Calibri" panose="020F0502020204030204"/>
              </a:rPr>
              <a:t> </a:t>
            </a:r>
            <a:r>
              <a:rPr lang="es-ES" sz="1800" dirty="0" err="1">
                <a:cs typeface="Calibri" panose="020F0502020204030204"/>
              </a:rPr>
              <a:t>search</a:t>
            </a:r>
            <a:r>
              <a:rPr lang="es-ES" sz="1800" dirty="0">
                <a:cs typeface="Calibri" panose="020F0502020204030204"/>
              </a:rPr>
              <a:t> </a:t>
            </a:r>
            <a:r>
              <a:rPr lang="es-ES" sz="1800" dirty="0" err="1">
                <a:cs typeface="Calibri" panose="020F0502020204030204"/>
              </a:rPr>
              <a:t>for</a:t>
            </a:r>
            <a:r>
              <a:rPr lang="es-ES" sz="1800" dirty="0">
                <a:cs typeface="Calibri" panose="020F0502020204030204"/>
              </a:rPr>
              <a:t> </a:t>
            </a:r>
            <a:r>
              <a:rPr lang="es-ES" sz="1800" dirty="0" err="1">
                <a:cs typeface="Calibri" panose="020F0502020204030204"/>
              </a:rPr>
              <a:t>satellite</a:t>
            </a:r>
            <a:r>
              <a:rPr lang="es-ES" sz="1800" dirty="0">
                <a:cs typeface="Calibri" panose="020F0502020204030204"/>
              </a:rPr>
              <a:t> </a:t>
            </a:r>
            <a:r>
              <a:rPr lang="es-ES" sz="1800" dirty="0" err="1">
                <a:cs typeface="Calibri" panose="020F0502020204030204"/>
              </a:rPr>
              <a:t>tracks</a:t>
            </a:r>
            <a:r>
              <a:rPr lang="es-ES" sz="1800" dirty="0">
                <a:cs typeface="Calibri" panose="020F0502020204030204"/>
              </a:rPr>
              <a:t>.</a:t>
            </a:r>
          </a:p>
        </p:txBody>
      </p:sp>
      <p:sp>
        <p:nvSpPr>
          <p:cNvPr id="5" name="CuadroTexto 4">
            <a:extLst>
              <a:ext uri="{FF2B5EF4-FFF2-40B4-BE49-F238E27FC236}">
                <a16:creationId xmlns:a16="http://schemas.microsoft.com/office/drawing/2014/main" id="{63032974-6B8E-7AAA-F249-F621375FAA60}"/>
              </a:ext>
            </a:extLst>
          </p:cNvPr>
          <p:cNvSpPr txBox="1"/>
          <p:nvPr/>
        </p:nvSpPr>
        <p:spPr>
          <a:xfrm>
            <a:off x="566057" y="3297519"/>
            <a:ext cx="6096000" cy="523220"/>
          </a:xfrm>
          <a:prstGeom prst="rect">
            <a:avLst/>
          </a:prstGeom>
          <a:noFill/>
        </p:spPr>
        <p:txBody>
          <a:bodyPr wrap="square">
            <a:spAutoFit/>
          </a:bodyPr>
          <a:lstStyle/>
          <a:p>
            <a:r>
              <a:rPr lang="es-ES" altLang="es-ES" sz="2800" dirty="0">
                <a:latin typeface="Arial" panose="020B0604020202020204" pitchFamily="34" charset="0"/>
              </a:rPr>
              <a:t>Real data</a:t>
            </a:r>
            <a:r>
              <a:rPr lang="es-ES" altLang="es-ES" dirty="0">
                <a:latin typeface="Arial" panose="020B0604020202020204" pitchFamily="34" charset="0"/>
              </a:rPr>
              <a:t> </a:t>
            </a:r>
            <a:endParaRPr lang="es-ES" dirty="0"/>
          </a:p>
        </p:txBody>
      </p:sp>
      <p:sp>
        <p:nvSpPr>
          <p:cNvPr id="8" name="Flecha: a la derecha 7">
            <a:extLst>
              <a:ext uri="{FF2B5EF4-FFF2-40B4-BE49-F238E27FC236}">
                <a16:creationId xmlns:a16="http://schemas.microsoft.com/office/drawing/2014/main" id="{6031B9FB-AA70-1BEE-D4A2-23FAE1CBF4AD}"/>
              </a:ext>
            </a:extLst>
          </p:cNvPr>
          <p:cNvSpPr/>
          <p:nvPr/>
        </p:nvSpPr>
        <p:spPr>
          <a:xfrm>
            <a:off x="696686" y="4147456"/>
            <a:ext cx="1828800" cy="72934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1094253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Descargas\output_trazas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609" y="1079972"/>
            <a:ext cx="8245734" cy="549026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
            <a:extLst>
              <a:ext uri="{FF2B5EF4-FFF2-40B4-BE49-F238E27FC236}">
                <a16:creationId xmlns:a16="http://schemas.microsoft.com/office/drawing/2014/main" id="{76F97652-97E8-F39A-6765-9E2100F51D46}"/>
              </a:ext>
            </a:extLst>
          </p:cNvPr>
          <p:cNvSpPr txBox="1">
            <a:spLocks noChangeArrowheads="1"/>
          </p:cNvSpPr>
          <p:nvPr/>
        </p:nvSpPr>
        <p:spPr bwMode="auto">
          <a:xfrm>
            <a:off x="315686" y="372530"/>
            <a:ext cx="1107236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FontTx/>
              <a:buChar char="•"/>
            </a:pPr>
            <a:r>
              <a:rPr lang="es-ES" altLang="es-ES" dirty="0">
                <a:latin typeface="Arial" panose="020B0604020202020204" pitchFamily="34" charset="0"/>
              </a:rPr>
              <a:t> </a:t>
            </a:r>
            <a:r>
              <a:rPr lang="es-ES" altLang="es-ES" dirty="0" err="1">
                <a:latin typeface="Arial" panose="020B0604020202020204" pitchFamily="34" charset="0"/>
              </a:rPr>
              <a:t>Also</a:t>
            </a:r>
            <a:r>
              <a:rPr lang="es-ES" altLang="es-ES" dirty="0">
                <a:latin typeface="Arial" panose="020B0604020202020204" pitchFamily="34" charset="0"/>
              </a:rPr>
              <a:t> </a:t>
            </a:r>
            <a:r>
              <a:rPr lang="es-ES" altLang="es-ES" dirty="0" err="1">
                <a:latin typeface="Arial" panose="020B0604020202020204" pitchFamily="34" charset="0"/>
              </a:rPr>
              <a:t>simulated</a:t>
            </a:r>
            <a:r>
              <a:rPr lang="es-ES" altLang="es-ES" dirty="0">
                <a:latin typeface="Arial" panose="020B0604020202020204" pitchFamily="34" charset="0"/>
              </a:rPr>
              <a:t> data...</a:t>
            </a:r>
          </a:p>
        </p:txBody>
      </p:sp>
    </p:spTree>
    <p:extLst>
      <p:ext uri="{BB962C8B-B14F-4D97-AF65-F5344CB8AC3E}">
        <p14:creationId xmlns:p14="http://schemas.microsoft.com/office/powerpoint/2010/main" val="13787738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Descargas\Capa 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5352" y="577468"/>
            <a:ext cx="2085047" cy="161878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Descargas\Capa 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7636" y="338530"/>
            <a:ext cx="1817690" cy="209666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Descargas\Capa 2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3717" y="2683793"/>
            <a:ext cx="4483270" cy="3410586"/>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3">
            <a:extLst>
              <a:ext uri="{FF2B5EF4-FFF2-40B4-BE49-F238E27FC236}">
                <a16:creationId xmlns:a16="http://schemas.microsoft.com/office/drawing/2014/main" id="{A8827DCB-37B8-00DF-399D-D14868177D75}"/>
              </a:ext>
            </a:extLst>
          </p:cNvPr>
          <p:cNvSpPr txBox="1"/>
          <p:nvPr/>
        </p:nvSpPr>
        <p:spPr>
          <a:xfrm>
            <a:off x="99615" y="577468"/>
            <a:ext cx="6527995" cy="4678204"/>
          </a:xfrm>
          <a:prstGeom prst="rect">
            <a:avLst/>
          </a:prstGeom>
          <a:noFill/>
        </p:spPr>
        <p:txBody>
          <a:bodyPr wrap="square">
            <a:spAutoFit/>
          </a:bodyPr>
          <a:lstStyle/>
          <a:p>
            <a:pPr marL="457200" indent="-457200" algn="just">
              <a:buFont typeface="Arial" panose="020B0604020202020204" pitchFamily="34" charset="0"/>
              <a:buChar char="•"/>
            </a:pPr>
            <a:r>
              <a:rPr lang="es-ES" sz="2800" dirty="0" err="1">
                <a:cs typeface="Calibri" panose="020F0502020204030204"/>
              </a:rPr>
              <a:t>We</a:t>
            </a:r>
            <a:r>
              <a:rPr lang="es-ES" sz="2800" dirty="0">
                <a:cs typeface="Calibri" panose="020F0502020204030204"/>
              </a:rPr>
              <a:t> </a:t>
            </a:r>
            <a:r>
              <a:rPr lang="es-ES" sz="2800" dirty="0" err="1">
                <a:cs typeface="Calibri" panose="020F0502020204030204"/>
              </a:rPr>
              <a:t>identify</a:t>
            </a:r>
            <a:r>
              <a:rPr lang="es-ES" sz="2800" dirty="0">
                <a:cs typeface="Calibri" panose="020F0502020204030204"/>
              </a:rPr>
              <a:t> </a:t>
            </a:r>
            <a:r>
              <a:rPr lang="es-ES" sz="2800" dirty="0" err="1">
                <a:cs typeface="Calibri" panose="020F0502020204030204"/>
              </a:rPr>
              <a:t>the</a:t>
            </a:r>
            <a:r>
              <a:rPr lang="es-ES" sz="2800" dirty="0">
                <a:cs typeface="Calibri" panose="020F0502020204030204"/>
              </a:rPr>
              <a:t> </a:t>
            </a:r>
            <a:r>
              <a:rPr lang="es-ES" sz="2800" dirty="0" err="1">
                <a:cs typeface="Calibri" panose="020F0502020204030204"/>
              </a:rPr>
              <a:t>track</a:t>
            </a:r>
            <a:r>
              <a:rPr lang="es-ES" sz="2800" dirty="0">
                <a:cs typeface="Calibri" panose="020F0502020204030204"/>
              </a:rPr>
              <a:t> </a:t>
            </a:r>
            <a:r>
              <a:rPr lang="es-ES" sz="2800" dirty="0" err="1">
                <a:cs typeface="Calibri" panose="020F0502020204030204"/>
              </a:rPr>
              <a:t>of</a:t>
            </a:r>
            <a:r>
              <a:rPr lang="es-ES" sz="2800" dirty="0">
                <a:cs typeface="Calibri" panose="020F0502020204030204"/>
              </a:rPr>
              <a:t> </a:t>
            </a:r>
            <a:r>
              <a:rPr lang="es-ES" sz="2800" dirty="0" err="1">
                <a:cs typeface="Calibri" panose="020F0502020204030204"/>
              </a:rPr>
              <a:t>the</a:t>
            </a:r>
            <a:r>
              <a:rPr lang="es-ES" sz="2800" dirty="0">
                <a:cs typeface="Calibri" panose="020F0502020204030204"/>
              </a:rPr>
              <a:t> </a:t>
            </a:r>
            <a:r>
              <a:rPr lang="es-ES" sz="2800" dirty="0" err="1">
                <a:cs typeface="Calibri" panose="020F0502020204030204"/>
              </a:rPr>
              <a:t>satellite</a:t>
            </a:r>
            <a:r>
              <a:rPr lang="es-ES" sz="2800" dirty="0">
                <a:cs typeface="Calibri" panose="020F0502020204030204"/>
              </a:rPr>
              <a:t>.</a:t>
            </a:r>
          </a:p>
          <a:p>
            <a:pPr marL="457200" indent="-457200" algn="just">
              <a:buFont typeface="Arial" panose="020B0604020202020204" pitchFamily="34" charset="0"/>
              <a:buChar char="•"/>
            </a:pPr>
            <a:endParaRPr lang="es-ES" sz="2800" dirty="0">
              <a:cs typeface="Calibri" panose="020F0502020204030204"/>
            </a:endParaRPr>
          </a:p>
          <a:p>
            <a:pPr marL="457200" indent="-457200" algn="just">
              <a:buFont typeface="Arial" panose="020B0604020202020204" pitchFamily="34" charset="0"/>
              <a:buChar char="•"/>
            </a:pPr>
            <a:r>
              <a:rPr lang="es-ES" sz="2800" dirty="0" err="1">
                <a:cs typeface="Calibri" panose="020F0502020204030204"/>
              </a:rPr>
              <a:t>Comparing</a:t>
            </a:r>
            <a:r>
              <a:rPr lang="es-ES" sz="2800" dirty="0">
                <a:cs typeface="Calibri" panose="020F0502020204030204"/>
              </a:rPr>
              <a:t> </a:t>
            </a:r>
            <a:r>
              <a:rPr lang="es-ES" sz="2800" dirty="0" err="1">
                <a:cs typeface="Calibri" panose="020F0502020204030204"/>
              </a:rPr>
              <a:t>the</a:t>
            </a:r>
            <a:r>
              <a:rPr lang="es-ES" sz="2800" dirty="0">
                <a:cs typeface="Calibri" panose="020F0502020204030204"/>
              </a:rPr>
              <a:t> </a:t>
            </a:r>
            <a:r>
              <a:rPr lang="es-ES" sz="2800" dirty="0" err="1">
                <a:cs typeface="Calibri" panose="020F0502020204030204"/>
              </a:rPr>
              <a:t>observed</a:t>
            </a:r>
            <a:r>
              <a:rPr lang="es-ES" sz="2800" dirty="0">
                <a:cs typeface="Calibri" panose="020F0502020204030204"/>
              </a:rPr>
              <a:t> </a:t>
            </a:r>
            <a:r>
              <a:rPr lang="es-ES" sz="2800" dirty="0" err="1">
                <a:cs typeface="Calibri" panose="020F0502020204030204"/>
              </a:rPr>
              <a:t>with</a:t>
            </a:r>
            <a:r>
              <a:rPr lang="es-ES" sz="2800" dirty="0">
                <a:cs typeface="Calibri" panose="020F0502020204030204"/>
              </a:rPr>
              <a:t> </a:t>
            </a:r>
            <a:r>
              <a:rPr lang="es-ES" sz="2800" dirty="0" err="1">
                <a:cs typeface="Calibri" panose="020F0502020204030204"/>
              </a:rPr>
              <a:t>the</a:t>
            </a:r>
            <a:r>
              <a:rPr lang="es-ES" sz="2800" dirty="0">
                <a:cs typeface="Calibri" panose="020F0502020204030204"/>
              </a:rPr>
              <a:t> </a:t>
            </a:r>
            <a:r>
              <a:rPr lang="es-ES" sz="2800" dirty="0" err="1">
                <a:cs typeface="Calibri" panose="020F0502020204030204"/>
              </a:rPr>
              <a:t>predicted</a:t>
            </a:r>
            <a:r>
              <a:rPr lang="es-ES" sz="2800" dirty="0">
                <a:cs typeface="Calibri" panose="020F0502020204030204"/>
              </a:rPr>
              <a:t> (</a:t>
            </a:r>
            <a:r>
              <a:rPr lang="es-ES" sz="2800" dirty="0" err="1">
                <a:cs typeface="Calibri" panose="020F0502020204030204"/>
              </a:rPr>
              <a:t>from</a:t>
            </a:r>
            <a:r>
              <a:rPr lang="es-ES" sz="2800" dirty="0">
                <a:cs typeface="Calibri" panose="020F0502020204030204"/>
              </a:rPr>
              <a:t> </a:t>
            </a:r>
            <a:r>
              <a:rPr lang="es-ES" sz="2800" dirty="0" err="1">
                <a:cs typeface="Calibri" panose="020F0502020204030204"/>
              </a:rPr>
              <a:t>ephemeris</a:t>
            </a:r>
            <a:r>
              <a:rPr lang="es-ES" sz="2800" dirty="0">
                <a:cs typeface="Calibri" panose="020F0502020204030204"/>
              </a:rPr>
              <a:t>) </a:t>
            </a:r>
            <a:r>
              <a:rPr lang="es-ES" sz="2800" dirty="0" err="1">
                <a:cs typeface="Calibri" panose="020F0502020204030204"/>
              </a:rPr>
              <a:t>coordinates</a:t>
            </a:r>
            <a:r>
              <a:rPr lang="es-ES" sz="2800" dirty="0">
                <a:cs typeface="Calibri" panose="020F0502020204030204"/>
              </a:rPr>
              <a:t> </a:t>
            </a:r>
            <a:r>
              <a:rPr lang="es-ES" sz="2800" dirty="0" err="1">
                <a:cs typeface="Calibri" panose="020F0502020204030204"/>
              </a:rPr>
              <a:t>of</a:t>
            </a:r>
            <a:r>
              <a:rPr lang="es-ES" sz="2800" dirty="0">
                <a:cs typeface="Calibri" panose="020F0502020204030204"/>
              </a:rPr>
              <a:t> </a:t>
            </a:r>
            <a:r>
              <a:rPr lang="es-ES" sz="2800" dirty="0" err="1">
                <a:cs typeface="Calibri" panose="020F0502020204030204"/>
              </a:rPr>
              <a:t>the</a:t>
            </a:r>
            <a:r>
              <a:rPr lang="es-ES" sz="2800" dirty="0">
                <a:cs typeface="Calibri" panose="020F0502020204030204"/>
              </a:rPr>
              <a:t> </a:t>
            </a:r>
            <a:r>
              <a:rPr lang="es-ES" sz="2800" dirty="0" err="1">
                <a:cs typeface="Calibri" panose="020F0502020204030204"/>
              </a:rPr>
              <a:t>satellite</a:t>
            </a:r>
            <a:r>
              <a:rPr lang="es-ES" sz="2800" dirty="0">
                <a:cs typeface="Calibri" panose="020F0502020204030204"/>
              </a:rPr>
              <a:t> </a:t>
            </a:r>
            <a:r>
              <a:rPr lang="es-ES" sz="2800" dirty="0" err="1">
                <a:cs typeface="Calibri" panose="020F0502020204030204"/>
              </a:rPr>
              <a:t>we</a:t>
            </a:r>
            <a:r>
              <a:rPr lang="es-ES" sz="2800" dirty="0">
                <a:cs typeface="Calibri" panose="020F0502020204030204"/>
              </a:rPr>
              <a:t> can determine orbital </a:t>
            </a:r>
            <a:r>
              <a:rPr lang="es-ES" sz="2800" dirty="0" err="1">
                <a:cs typeface="Calibri" panose="020F0502020204030204"/>
              </a:rPr>
              <a:t>changes</a:t>
            </a:r>
            <a:r>
              <a:rPr lang="es-ES" sz="2800" dirty="0">
                <a:cs typeface="Calibri" panose="020F0502020204030204"/>
              </a:rPr>
              <a:t>. </a:t>
            </a:r>
          </a:p>
          <a:p>
            <a:pPr marL="457200" indent="-457200" algn="just">
              <a:buFont typeface="Arial" panose="020B0604020202020204" pitchFamily="34" charset="0"/>
              <a:buChar char="•"/>
            </a:pPr>
            <a:endParaRPr lang="es-ES" sz="2800" dirty="0">
              <a:cs typeface="Calibri" panose="020F0502020204030204"/>
            </a:endParaRPr>
          </a:p>
          <a:p>
            <a:pPr marL="457200" indent="-457200" algn="just">
              <a:buFont typeface="Arial" panose="020B0604020202020204" pitchFamily="34" charset="0"/>
              <a:buChar char="•"/>
            </a:pPr>
            <a:r>
              <a:rPr lang="es-ES" sz="2800" dirty="0" err="1">
                <a:cs typeface="Calibri" panose="020F0502020204030204"/>
              </a:rPr>
              <a:t>Also</a:t>
            </a:r>
            <a:r>
              <a:rPr lang="es-ES" sz="2800" dirty="0">
                <a:cs typeface="Calibri" panose="020F0502020204030204"/>
              </a:rPr>
              <a:t> </a:t>
            </a:r>
            <a:r>
              <a:rPr lang="es-ES" sz="2800" dirty="0" err="1">
                <a:cs typeface="Calibri" panose="020F0502020204030204"/>
              </a:rPr>
              <a:t>observing</a:t>
            </a:r>
            <a:r>
              <a:rPr lang="es-ES" sz="2800" dirty="0">
                <a:cs typeface="Calibri" panose="020F0502020204030204"/>
              </a:rPr>
              <a:t> </a:t>
            </a:r>
            <a:r>
              <a:rPr lang="es-ES" sz="2800" dirty="0" err="1">
                <a:cs typeface="Calibri" panose="020F0502020204030204"/>
              </a:rPr>
              <a:t>certain</a:t>
            </a:r>
            <a:r>
              <a:rPr lang="es-ES" sz="2800" dirty="0">
                <a:cs typeface="Calibri" panose="020F0502020204030204"/>
              </a:rPr>
              <a:t> </a:t>
            </a:r>
            <a:r>
              <a:rPr lang="es-ES" sz="2800" dirty="0" err="1">
                <a:cs typeface="Calibri" panose="020F0502020204030204"/>
              </a:rPr>
              <a:t>features</a:t>
            </a:r>
            <a:r>
              <a:rPr lang="es-ES" sz="2800" dirty="0">
                <a:cs typeface="Calibri" panose="020F0502020204030204"/>
              </a:rPr>
              <a:t> in </a:t>
            </a:r>
            <a:r>
              <a:rPr lang="es-ES" sz="2800" dirty="0" err="1">
                <a:cs typeface="Calibri" panose="020F0502020204030204"/>
              </a:rPr>
              <a:t>its</a:t>
            </a:r>
            <a:r>
              <a:rPr lang="es-ES" sz="2800" dirty="0">
                <a:cs typeface="Calibri" panose="020F0502020204030204"/>
              </a:rPr>
              <a:t> light curve </a:t>
            </a:r>
            <a:r>
              <a:rPr lang="es-ES" sz="2800" dirty="0" err="1">
                <a:cs typeface="Calibri" panose="020F0502020204030204"/>
              </a:rPr>
              <a:t>it</a:t>
            </a:r>
            <a:r>
              <a:rPr lang="es-ES" sz="2800" dirty="0">
                <a:cs typeface="Calibri" panose="020F0502020204030204"/>
              </a:rPr>
              <a:t> </a:t>
            </a:r>
            <a:r>
              <a:rPr lang="es-ES" sz="2800" dirty="0" err="1">
                <a:cs typeface="Calibri" panose="020F0502020204030204"/>
              </a:rPr>
              <a:t>is</a:t>
            </a:r>
            <a:r>
              <a:rPr lang="es-ES" sz="2800" dirty="0">
                <a:cs typeface="Calibri" panose="020F0502020204030204"/>
              </a:rPr>
              <a:t> posible </a:t>
            </a:r>
            <a:r>
              <a:rPr lang="es-ES" sz="2800" dirty="0" err="1">
                <a:cs typeface="Calibri" panose="020F0502020204030204"/>
              </a:rPr>
              <a:t>to</a:t>
            </a:r>
            <a:r>
              <a:rPr lang="es-ES" sz="2800" dirty="0">
                <a:cs typeface="Calibri" panose="020F0502020204030204"/>
              </a:rPr>
              <a:t> </a:t>
            </a:r>
            <a:r>
              <a:rPr lang="es-ES" sz="2800" dirty="0" err="1">
                <a:cs typeface="Calibri" panose="020F0502020204030204"/>
              </a:rPr>
              <a:t>infer</a:t>
            </a:r>
            <a:r>
              <a:rPr lang="es-ES" sz="2800" dirty="0">
                <a:cs typeface="Calibri" panose="020F0502020204030204"/>
              </a:rPr>
              <a:t> </a:t>
            </a:r>
            <a:r>
              <a:rPr lang="es-ES" sz="2800" dirty="0" err="1">
                <a:cs typeface="Calibri" panose="020F0502020204030204"/>
              </a:rPr>
              <a:t>its</a:t>
            </a:r>
            <a:r>
              <a:rPr lang="es-ES" sz="2800" dirty="0">
                <a:cs typeface="Calibri" panose="020F0502020204030204"/>
              </a:rPr>
              <a:t> </a:t>
            </a:r>
            <a:r>
              <a:rPr lang="es-ES" sz="2800" dirty="0" err="1">
                <a:cs typeface="Calibri" panose="020F0502020204030204"/>
              </a:rPr>
              <a:t>rotation</a:t>
            </a:r>
            <a:r>
              <a:rPr lang="es-ES" sz="2800" dirty="0">
                <a:cs typeface="Calibri" panose="020F0502020204030204"/>
              </a:rPr>
              <a:t> </a:t>
            </a:r>
            <a:r>
              <a:rPr lang="es-ES" sz="2800" dirty="0" err="1">
                <a:cs typeface="Calibri" panose="020F0502020204030204"/>
              </a:rPr>
              <a:t>state</a:t>
            </a:r>
            <a:r>
              <a:rPr lang="es-ES" sz="2800" dirty="0">
                <a:cs typeface="Calibri" panose="020F0502020204030204"/>
              </a:rPr>
              <a:t> and </a:t>
            </a:r>
            <a:r>
              <a:rPr lang="es-ES" sz="2800" dirty="0" err="1">
                <a:cs typeface="Calibri" panose="020F0502020204030204"/>
              </a:rPr>
              <a:t>operational</a:t>
            </a:r>
            <a:r>
              <a:rPr lang="es-ES" sz="2800" dirty="0">
                <a:cs typeface="Calibri" panose="020F0502020204030204"/>
              </a:rPr>
              <a:t> status.</a:t>
            </a:r>
          </a:p>
          <a:p>
            <a:pPr algn="just"/>
            <a:endParaRPr lang="es-ES" dirty="0">
              <a:cs typeface="Calibri" panose="020F0502020204030204"/>
            </a:endParaRPr>
          </a:p>
        </p:txBody>
      </p:sp>
    </p:spTree>
    <p:extLst>
      <p:ext uri="{BB962C8B-B14F-4D97-AF65-F5344CB8AC3E}">
        <p14:creationId xmlns:p14="http://schemas.microsoft.com/office/powerpoint/2010/main" val="29806178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3B08880-F4DE-42E0-AE26-F56F563496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uadroTexto 3">
            <a:extLst>
              <a:ext uri="{FF2B5EF4-FFF2-40B4-BE49-F238E27FC236}">
                <a16:creationId xmlns:a16="http://schemas.microsoft.com/office/drawing/2014/main" id="{AFB28FFE-94C9-78B0-3B2F-06011BFA5085}"/>
              </a:ext>
            </a:extLst>
          </p:cNvPr>
          <p:cNvSpPr txBox="1"/>
          <p:nvPr/>
        </p:nvSpPr>
        <p:spPr>
          <a:xfrm>
            <a:off x="355567" y="651946"/>
            <a:ext cx="5121804" cy="1323439"/>
          </a:xfrm>
          <a:prstGeom prst="rect">
            <a:avLst/>
          </a:prstGeom>
        </p:spPr>
        <p:txBody>
          <a:bodyPr vert="horz" lIns="91440" tIns="45720" rIns="91440" bIns="45720" rtlCol="0" anchor="t">
            <a:noAutofit/>
          </a:bodyPr>
          <a:lstStyle/>
          <a:p>
            <a:pPr>
              <a:lnSpc>
                <a:spcPct val="90000"/>
              </a:lnSpc>
              <a:spcBef>
                <a:spcPct val="0"/>
              </a:spcBef>
              <a:spcAft>
                <a:spcPts val="600"/>
              </a:spcAft>
            </a:pPr>
            <a:r>
              <a:rPr lang="en-US" sz="4000" b="1" kern="1200" dirty="0">
                <a:solidFill>
                  <a:srgbClr val="FF0000"/>
                </a:solidFill>
                <a:latin typeface="+mj-lt"/>
                <a:ea typeface="+mj-ea"/>
                <a:cs typeface="+mj-cs"/>
              </a:rPr>
              <a:t>Exoplanet detection and characterization</a:t>
            </a:r>
          </a:p>
        </p:txBody>
      </p:sp>
      <p:sp>
        <p:nvSpPr>
          <p:cNvPr id="5" name="CuadroTexto 4">
            <a:extLst>
              <a:ext uri="{FF2B5EF4-FFF2-40B4-BE49-F238E27FC236}">
                <a16:creationId xmlns:a16="http://schemas.microsoft.com/office/drawing/2014/main" id="{BCAF0E00-6093-3C0B-3BE6-C294368A761F}"/>
              </a:ext>
            </a:extLst>
          </p:cNvPr>
          <p:cNvSpPr txBox="1"/>
          <p:nvPr/>
        </p:nvSpPr>
        <p:spPr>
          <a:xfrm>
            <a:off x="343827" y="2627330"/>
            <a:ext cx="5725885" cy="1414714"/>
          </a:xfrm>
          <a:prstGeom prst="rect">
            <a:avLst/>
          </a:prstGeom>
        </p:spPr>
        <p:txBody>
          <a:bodyPr vert="horz" lIns="91440" tIns="45720" rIns="91440" bIns="45720" rtlCol="0">
            <a:normAutofit/>
          </a:bodyPr>
          <a:lstStyle/>
          <a:p>
            <a:pPr>
              <a:lnSpc>
                <a:spcPct val="90000"/>
              </a:lnSpc>
              <a:spcAft>
                <a:spcPts val="600"/>
              </a:spcAft>
            </a:pPr>
            <a:r>
              <a:rPr lang="en-US" sz="4000" dirty="0">
                <a:solidFill>
                  <a:schemeClr val="bg1">
                    <a:alpha val="80000"/>
                  </a:schemeClr>
                </a:solidFill>
              </a:rPr>
              <a:t>Near Earth Asteroids characterization</a:t>
            </a:r>
          </a:p>
        </p:txBody>
      </p:sp>
      <p:sp>
        <p:nvSpPr>
          <p:cNvPr id="15" name="Freeform: Shape 14">
            <a:extLst>
              <a:ext uri="{FF2B5EF4-FFF2-40B4-BE49-F238E27FC236}">
                <a16:creationId xmlns:a16="http://schemas.microsoft.com/office/drawing/2014/main" id="{8A2A689E-17C0-4832-920D-11B3E03EE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2640985"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7" name="Group 16">
            <a:extLst>
              <a:ext uri="{FF2B5EF4-FFF2-40B4-BE49-F238E27FC236}">
                <a16:creationId xmlns:a16="http://schemas.microsoft.com/office/drawing/2014/main" id="{364A290D-B7BC-40B4-AB97-0C801BCCE2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8" y="544"/>
            <a:ext cx="874716" cy="6857455"/>
            <a:chOff x="5632358" y="544"/>
            <a:chExt cx="874716" cy="6857455"/>
          </a:xfrm>
        </p:grpSpPr>
        <p:sp>
          <p:nvSpPr>
            <p:cNvPr id="18" name="Freeform: Shape 17">
              <a:extLst>
                <a:ext uri="{FF2B5EF4-FFF2-40B4-BE49-F238E27FC236}">
                  <a16:creationId xmlns:a16="http://schemas.microsoft.com/office/drawing/2014/main" id="{3C60D1EB-842B-4027-9728-E57314926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a:outerShdw blurRad="381000" dist="152400" dir="108000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44E103E5-C039-4EA4-843B-AD566B5C96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 name="CuadroTexto 5">
            <a:extLst>
              <a:ext uri="{FF2B5EF4-FFF2-40B4-BE49-F238E27FC236}">
                <a16:creationId xmlns:a16="http://schemas.microsoft.com/office/drawing/2014/main" id="{55C72FB2-2A8F-3624-901C-B17B8A4E68CC}"/>
              </a:ext>
            </a:extLst>
          </p:cNvPr>
          <p:cNvSpPr txBox="1"/>
          <p:nvPr/>
        </p:nvSpPr>
        <p:spPr>
          <a:xfrm>
            <a:off x="355567" y="4750355"/>
            <a:ext cx="5985440" cy="1323439"/>
          </a:xfrm>
          <a:prstGeom prst="rect">
            <a:avLst/>
          </a:prstGeom>
          <a:noFill/>
        </p:spPr>
        <p:txBody>
          <a:bodyPr wrap="square" rtlCol="0">
            <a:spAutoFit/>
          </a:bodyPr>
          <a:lstStyle/>
          <a:p>
            <a:pPr>
              <a:spcAft>
                <a:spcPts val="600"/>
              </a:spcAft>
            </a:pPr>
            <a:r>
              <a:rPr lang="es-ES" sz="4000" dirty="0" err="1">
                <a:solidFill>
                  <a:schemeClr val="bg1"/>
                </a:solidFill>
              </a:rPr>
              <a:t>Identification</a:t>
            </a:r>
            <a:r>
              <a:rPr lang="es-ES" sz="4000" dirty="0">
                <a:solidFill>
                  <a:schemeClr val="bg1"/>
                </a:solidFill>
              </a:rPr>
              <a:t> and </a:t>
            </a:r>
            <a:r>
              <a:rPr lang="es-ES" sz="4000" dirty="0" err="1">
                <a:solidFill>
                  <a:schemeClr val="bg1"/>
                </a:solidFill>
              </a:rPr>
              <a:t>follow</a:t>
            </a:r>
            <a:r>
              <a:rPr lang="es-ES" sz="4000" dirty="0">
                <a:solidFill>
                  <a:schemeClr val="bg1"/>
                </a:solidFill>
              </a:rPr>
              <a:t> up </a:t>
            </a:r>
            <a:r>
              <a:rPr lang="es-ES" sz="4000" dirty="0" err="1">
                <a:solidFill>
                  <a:schemeClr val="bg1"/>
                </a:solidFill>
              </a:rPr>
              <a:t>of</a:t>
            </a:r>
            <a:r>
              <a:rPr lang="es-ES" sz="4000" dirty="0">
                <a:solidFill>
                  <a:schemeClr val="bg1"/>
                </a:solidFill>
              </a:rPr>
              <a:t> artificial </a:t>
            </a:r>
            <a:r>
              <a:rPr lang="es-ES" sz="4000" dirty="0" err="1">
                <a:solidFill>
                  <a:schemeClr val="bg1"/>
                </a:solidFill>
              </a:rPr>
              <a:t>satellites</a:t>
            </a:r>
            <a:endParaRPr lang="es-ES" sz="4000" dirty="0">
              <a:solidFill>
                <a:schemeClr val="bg1"/>
              </a:solidFill>
            </a:endParaRPr>
          </a:p>
        </p:txBody>
      </p:sp>
      <p:sp>
        <p:nvSpPr>
          <p:cNvPr id="7" name="CuadroTexto 6">
            <a:extLst>
              <a:ext uri="{FF2B5EF4-FFF2-40B4-BE49-F238E27FC236}">
                <a16:creationId xmlns:a16="http://schemas.microsoft.com/office/drawing/2014/main" id="{E0110785-E210-454D-F172-FFD4B9588DA8}"/>
              </a:ext>
            </a:extLst>
          </p:cNvPr>
          <p:cNvSpPr txBox="1"/>
          <p:nvPr/>
        </p:nvSpPr>
        <p:spPr>
          <a:xfrm>
            <a:off x="6662057" y="4996543"/>
            <a:ext cx="5431972" cy="707886"/>
          </a:xfrm>
          <a:prstGeom prst="rect">
            <a:avLst/>
          </a:prstGeom>
          <a:noFill/>
        </p:spPr>
        <p:txBody>
          <a:bodyPr wrap="square" rtlCol="0">
            <a:spAutoFit/>
          </a:bodyPr>
          <a:lstStyle/>
          <a:p>
            <a:pPr algn="ctr">
              <a:spcAft>
                <a:spcPts val="600"/>
              </a:spcAft>
            </a:pPr>
            <a:r>
              <a:rPr lang="es-ES" sz="4000" dirty="0">
                <a:solidFill>
                  <a:schemeClr val="bg1"/>
                </a:solidFill>
              </a:rPr>
              <a:t>Pro – Am </a:t>
            </a:r>
            <a:r>
              <a:rPr lang="es-ES" sz="4000" dirty="0" err="1">
                <a:solidFill>
                  <a:schemeClr val="bg1"/>
                </a:solidFill>
              </a:rPr>
              <a:t>collaborations</a:t>
            </a:r>
            <a:endParaRPr lang="es-ES" sz="4000" dirty="0">
              <a:solidFill>
                <a:schemeClr val="bg1"/>
              </a:solidFill>
            </a:endParaRPr>
          </a:p>
        </p:txBody>
      </p:sp>
      <p:pic>
        <p:nvPicPr>
          <p:cNvPr id="3" name="Imagen 2">
            <a:extLst>
              <a:ext uri="{FF2B5EF4-FFF2-40B4-BE49-F238E27FC236}">
                <a16:creationId xmlns:a16="http://schemas.microsoft.com/office/drawing/2014/main" id="{6A27B15F-9BA3-4BC8-2687-C2F0921175B6}"/>
              </a:ext>
            </a:extLst>
          </p:cNvPr>
          <p:cNvPicPr>
            <a:picLocks noChangeAspect="1"/>
          </p:cNvPicPr>
          <p:nvPr/>
        </p:nvPicPr>
        <p:blipFill>
          <a:blip r:embed="rId3"/>
          <a:stretch>
            <a:fillRect/>
          </a:stretch>
        </p:blipFill>
        <p:spPr>
          <a:xfrm>
            <a:off x="6707453" y="0"/>
            <a:ext cx="5431972" cy="4585287"/>
          </a:xfrm>
          <a:prstGeom prst="rect">
            <a:avLst/>
          </a:prstGeom>
        </p:spPr>
      </p:pic>
    </p:spTree>
    <p:extLst>
      <p:ext uri="{BB962C8B-B14F-4D97-AF65-F5344CB8AC3E}">
        <p14:creationId xmlns:p14="http://schemas.microsoft.com/office/powerpoint/2010/main" val="15180914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F306308-7F1C-977E-A603-5EC90D265B95}"/>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5E15D590-83B5-B7B9-9D75-B0BC86723CCB}"/>
              </a:ext>
            </a:extLst>
          </p:cNvPr>
          <p:cNvSpPr txBox="1"/>
          <p:nvPr/>
        </p:nvSpPr>
        <p:spPr>
          <a:xfrm>
            <a:off x="355567" y="651946"/>
            <a:ext cx="4394200" cy="1323439"/>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000" kern="1200" dirty="0">
                <a:solidFill>
                  <a:schemeClr val="bg1"/>
                </a:solidFill>
                <a:latin typeface="+mj-lt"/>
                <a:ea typeface="+mj-ea"/>
                <a:cs typeface="+mj-cs"/>
              </a:rPr>
              <a:t>Exoplanet detection and characterization</a:t>
            </a:r>
          </a:p>
        </p:txBody>
      </p:sp>
      <p:sp>
        <p:nvSpPr>
          <p:cNvPr id="5" name="CuadroTexto 4">
            <a:extLst>
              <a:ext uri="{FF2B5EF4-FFF2-40B4-BE49-F238E27FC236}">
                <a16:creationId xmlns:a16="http://schemas.microsoft.com/office/drawing/2014/main" id="{A91D74A5-5B00-6C5C-A239-2D24CE39A4E2}"/>
              </a:ext>
            </a:extLst>
          </p:cNvPr>
          <p:cNvSpPr txBox="1"/>
          <p:nvPr/>
        </p:nvSpPr>
        <p:spPr>
          <a:xfrm>
            <a:off x="343827" y="2627330"/>
            <a:ext cx="5725885" cy="1414714"/>
          </a:xfrm>
          <a:prstGeom prst="rect">
            <a:avLst/>
          </a:prstGeom>
        </p:spPr>
        <p:txBody>
          <a:bodyPr vert="horz" lIns="91440" tIns="45720" rIns="91440" bIns="45720" rtlCol="0">
            <a:normAutofit/>
          </a:bodyPr>
          <a:lstStyle/>
          <a:p>
            <a:pPr>
              <a:lnSpc>
                <a:spcPct val="90000"/>
              </a:lnSpc>
              <a:spcAft>
                <a:spcPts val="600"/>
              </a:spcAft>
            </a:pPr>
            <a:r>
              <a:rPr lang="en-US" sz="4000" b="1" dirty="0">
                <a:solidFill>
                  <a:schemeClr val="bg1">
                    <a:alpha val="80000"/>
                  </a:schemeClr>
                </a:solidFill>
              </a:rPr>
              <a:t>Near Earth Asteroids characterization</a:t>
            </a:r>
          </a:p>
        </p:txBody>
      </p:sp>
      <p:pic>
        <p:nvPicPr>
          <p:cNvPr id="9" name="Picture 8" descr="Burbujas azules brillantes">
            <a:extLst>
              <a:ext uri="{FF2B5EF4-FFF2-40B4-BE49-F238E27FC236}">
                <a16:creationId xmlns:a16="http://schemas.microsoft.com/office/drawing/2014/main" id="{1BCEEFBA-C308-57FE-4834-C81601B20418}"/>
              </a:ext>
            </a:extLst>
          </p:cNvPr>
          <p:cNvPicPr>
            <a:picLocks noChangeAspect="1"/>
          </p:cNvPicPr>
          <p:nvPr/>
        </p:nvPicPr>
        <p:blipFill>
          <a:blip r:embed="rId2"/>
          <a:srcRect r="1" b="6749"/>
          <a:stretch>
            <a:fillRect/>
          </a:stretch>
        </p:blipFill>
        <p:spPr>
          <a:xfrm>
            <a:off x="5836446" y="1"/>
            <a:ext cx="6355554" cy="3333749"/>
          </a:xfrm>
          <a:custGeom>
            <a:avLst/>
            <a:gdLst/>
            <a:ahLst/>
            <a:cxnLst/>
            <a:rect l="l" t="t" r="r" b="b"/>
            <a:pathLst>
              <a:path w="6355554" h="3333749">
                <a:moveTo>
                  <a:pt x="3079" y="0"/>
                </a:moveTo>
                <a:lnTo>
                  <a:pt x="6355554" y="0"/>
                </a:lnTo>
                <a:lnTo>
                  <a:pt x="6355554" y="3333749"/>
                </a:lnTo>
                <a:lnTo>
                  <a:pt x="174108" y="3333749"/>
                </a:lnTo>
                <a:lnTo>
                  <a:pt x="133459" y="3178655"/>
                </a:lnTo>
                <a:cubicBezTo>
                  <a:pt x="59462" y="2881722"/>
                  <a:pt x="221" y="2577554"/>
                  <a:pt x="0" y="2257425"/>
                </a:cubicBezTo>
                <a:close/>
              </a:path>
            </a:pathLst>
          </a:custGeom>
        </p:spPr>
      </p:pic>
      <p:sp>
        <p:nvSpPr>
          <p:cNvPr id="6" name="CuadroTexto 5">
            <a:extLst>
              <a:ext uri="{FF2B5EF4-FFF2-40B4-BE49-F238E27FC236}">
                <a16:creationId xmlns:a16="http://schemas.microsoft.com/office/drawing/2014/main" id="{9CCC9CBE-0439-7EF0-17DE-BE6FF1B987F7}"/>
              </a:ext>
            </a:extLst>
          </p:cNvPr>
          <p:cNvSpPr txBox="1"/>
          <p:nvPr/>
        </p:nvSpPr>
        <p:spPr>
          <a:xfrm>
            <a:off x="355567" y="4750355"/>
            <a:ext cx="5985440" cy="1323439"/>
          </a:xfrm>
          <a:prstGeom prst="rect">
            <a:avLst/>
          </a:prstGeom>
          <a:noFill/>
        </p:spPr>
        <p:txBody>
          <a:bodyPr wrap="square" rtlCol="0">
            <a:spAutoFit/>
          </a:bodyPr>
          <a:lstStyle/>
          <a:p>
            <a:pPr>
              <a:spcAft>
                <a:spcPts val="600"/>
              </a:spcAft>
            </a:pPr>
            <a:r>
              <a:rPr lang="es-ES" sz="4000" b="1" dirty="0" err="1">
                <a:solidFill>
                  <a:schemeClr val="bg1"/>
                </a:solidFill>
              </a:rPr>
              <a:t>Identification</a:t>
            </a:r>
            <a:r>
              <a:rPr lang="es-ES" sz="4000" b="1" dirty="0">
                <a:solidFill>
                  <a:schemeClr val="bg1"/>
                </a:solidFill>
              </a:rPr>
              <a:t> and </a:t>
            </a:r>
            <a:r>
              <a:rPr lang="es-ES" sz="4000" b="1" dirty="0" err="1">
                <a:solidFill>
                  <a:schemeClr val="bg1"/>
                </a:solidFill>
              </a:rPr>
              <a:t>follow</a:t>
            </a:r>
            <a:r>
              <a:rPr lang="es-ES" sz="4000" b="1" dirty="0">
                <a:solidFill>
                  <a:schemeClr val="bg1"/>
                </a:solidFill>
              </a:rPr>
              <a:t> up </a:t>
            </a:r>
            <a:r>
              <a:rPr lang="es-ES" sz="4000" b="1" dirty="0" err="1">
                <a:solidFill>
                  <a:schemeClr val="bg1"/>
                </a:solidFill>
              </a:rPr>
              <a:t>of</a:t>
            </a:r>
            <a:r>
              <a:rPr lang="es-ES" sz="4000" b="1" dirty="0">
                <a:solidFill>
                  <a:schemeClr val="bg1"/>
                </a:solidFill>
              </a:rPr>
              <a:t> artificial </a:t>
            </a:r>
            <a:r>
              <a:rPr lang="es-ES" sz="4000" b="1" dirty="0" err="1">
                <a:solidFill>
                  <a:schemeClr val="bg1"/>
                </a:solidFill>
              </a:rPr>
              <a:t>satellites</a:t>
            </a:r>
            <a:endParaRPr lang="es-ES" sz="4000" b="1" dirty="0">
              <a:solidFill>
                <a:schemeClr val="bg1"/>
              </a:solidFill>
            </a:endParaRPr>
          </a:p>
        </p:txBody>
      </p:sp>
      <p:sp>
        <p:nvSpPr>
          <p:cNvPr id="7" name="CuadroTexto 6">
            <a:extLst>
              <a:ext uri="{FF2B5EF4-FFF2-40B4-BE49-F238E27FC236}">
                <a16:creationId xmlns:a16="http://schemas.microsoft.com/office/drawing/2014/main" id="{4F192EEB-ED2D-992B-D6E7-315750654279}"/>
              </a:ext>
            </a:extLst>
          </p:cNvPr>
          <p:cNvSpPr txBox="1"/>
          <p:nvPr/>
        </p:nvSpPr>
        <p:spPr>
          <a:xfrm>
            <a:off x="6341007" y="4996543"/>
            <a:ext cx="5753022" cy="707886"/>
          </a:xfrm>
          <a:prstGeom prst="rect">
            <a:avLst/>
          </a:prstGeom>
          <a:noFill/>
        </p:spPr>
        <p:txBody>
          <a:bodyPr wrap="square" rtlCol="0">
            <a:spAutoFit/>
          </a:bodyPr>
          <a:lstStyle/>
          <a:p>
            <a:pPr algn="ctr">
              <a:spcAft>
                <a:spcPts val="600"/>
              </a:spcAft>
            </a:pPr>
            <a:r>
              <a:rPr lang="es-ES" sz="4000" b="1" dirty="0">
                <a:solidFill>
                  <a:srgbClr val="FF0000"/>
                </a:solidFill>
              </a:rPr>
              <a:t>Pro – Am </a:t>
            </a:r>
            <a:r>
              <a:rPr lang="es-ES" sz="4000" b="1" dirty="0" err="1">
                <a:solidFill>
                  <a:srgbClr val="FF0000"/>
                </a:solidFill>
              </a:rPr>
              <a:t>collaborations</a:t>
            </a:r>
            <a:endParaRPr lang="es-ES" sz="4000" b="1" dirty="0">
              <a:solidFill>
                <a:srgbClr val="FF0000"/>
              </a:solidFill>
            </a:endParaRPr>
          </a:p>
        </p:txBody>
      </p:sp>
    </p:spTree>
    <p:extLst>
      <p:ext uri="{BB962C8B-B14F-4D97-AF65-F5344CB8AC3E}">
        <p14:creationId xmlns:p14="http://schemas.microsoft.com/office/powerpoint/2010/main" val="22547285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Una foto de un grupo de personas posando para una foto&#10;&#10;Descripción generada automáticamente">
            <a:extLst>
              <a:ext uri="{FF2B5EF4-FFF2-40B4-BE49-F238E27FC236}">
                <a16:creationId xmlns:a16="http://schemas.microsoft.com/office/drawing/2014/main" id="{985C158F-59C5-6594-E55C-2C274F4AFF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52217" y="3429000"/>
            <a:ext cx="4172043" cy="3129032"/>
          </a:xfrm>
          <a:prstGeom prst="rect">
            <a:avLst/>
          </a:prstGeom>
        </p:spPr>
      </p:pic>
      <p:pic>
        <p:nvPicPr>
          <p:cNvPr id="5" name="Imagen 4" descr="Gráfico, Gráfico de dispersión&#10;&#10;Descripción generada automáticamente">
            <a:extLst>
              <a:ext uri="{FF2B5EF4-FFF2-40B4-BE49-F238E27FC236}">
                <a16:creationId xmlns:a16="http://schemas.microsoft.com/office/drawing/2014/main" id="{19FBDBE9-EF61-8221-51DC-926C803320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971" y="3525042"/>
            <a:ext cx="4489813" cy="2936947"/>
          </a:xfrm>
          <a:prstGeom prst="rect">
            <a:avLst/>
          </a:prstGeom>
        </p:spPr>
      </p:pic>
      <p:sp>
        <p:nvSpPr>
          <p:cNvPr id="6" name="CuadroTexto 5">
            <a:extLst>
              <a:ext uri="{FF2B5EF4-FFF2-40B4-BE49-F238E27FC236}">
                <a16:creationId xmlns:a16="http://schemas.microsoft.com/office/drawing/2014/main" id="{F16B0FEF-74D7-0C30-85F1-C04BDD5B8A70}"/>
              </a:ext>
            </a:extLst>
          </p:cNvPr>
          <p:cNvSpPr txBox="1"/>
          <p:nvPr/>
        </p:nvSpPr>
        <p:spPr>
          <a:xfrm>
            <a:off x="422910" y="285750"/>
            <a:ext cx="11510010" cy="954107"/>
          </a:xfrm>
          <a:prstGeom prst="rect">
            <a:avLst/>
          </a:prstGeom>
          <a:noFill/>
        </p:spPr>
        <p:txBody>
          <a:bodyPr wrap="square" rtlCol="0">
            <a:spAutoFit/>
          </a:bodyPr>
          <a:lstStyle/>
          <a:p>
            <a:pPr marL="457200" indent="-457200">
              <a:buFont typeface="Arial" panose="020B0604020202020204" pitchFamily="34" charset="0"/>
              <a:buChar char="•"/>
            </a:pPr>
            <a:r>
              <a:rPr lang="es-ES" sz="2800" dirty="0" err="1"/>
              <a:t>The</a:t>
            </a:r>
            <a:r>
              <a:rPr lang="es-ES" sz="2800" dirty="0"/>
              <a:t> K2-OjOs </a:t>
            </a:r>
            <a:r>
              <a:rPr lang="es-ES" sz="2800" dirty="0" err="1"/>
              <a:t>project</a:t>
            </a:r>
            <a:r>
              <a:rPr lang="es-ES" sz="2800" dirty="0"/>
              <a:t> </a:t>
            </a:r>
            <a:r>
              <a:rPr lang="es-ES" sz="2800" dirty="0" err="1"/>
              <a:t>is</a:t>
            </a:r>
            <a:r>
              <a:rPr lang="es-ES" sz="2800" dirty="0"/>
              <a:t> a pro am </a:t>
            </a:r>
            <a:r>
              <a:rPr lang="es-ES" sz="2800" dirty="0" err="1"/>
              <a:t>collaboration</a:t>
            </a:r>
            <a:r>
              <a:rPr lang="es-ES" sz="2800" dirty="0"/>
              <a:t> </a:t>
            </a:r>
            <a:r>
              <a:rPr lang="es-ES" sz="2800" dirty="0" err="1"/>
              <a:t>between</a:t>
            </a:r>
            <a:r>
              <a:rPr lang="es-ES" sz="2800" dirty="0"/>
              <a:t> </a:t>
            </a:r>
            <a:r>
              <a:rPr lang="es-ES" sz="2800" dirty="0" err="1"/>
              <a:t>researchers</a:t>
            </a:r>
            <a:r>
              <a:rPr lang="es-ES" sz="2800" dirty="0"/>
              <a:t> </a:t>
            </a:r>
            <a:r>
              <a:rPr lang="es-ES" sz="2800" dirty="0" err="1"/>
              <a:t>from</a:t>
            </a:r>
            <a:r>
              <a:rPr lang="es-ES" sz="2800" dirty="0"/>
              <a:t> ICTEA and amateur </a:t>
            </a:r>
            <a:r>
              <a:rPr lang="es-ES" sz="2800" dirty="0" err="1"/>
              <a:t>astronomers</a:t>
            </a:r>
            <a:r>
              <a:rPr lang="es-ES" sz="2800" dirty="0"/>
              <a:t> </a:t>
            </a:r>
            <a:r>
              <a:rPr lang="es-ES" sz="2800" dirty="0" err="1"/>
              <a:t>from</a:t>
            </a:r>
            <a:r>
              <a:rPr lang="es-ES" sz="2800" dirty="0"/>
              <a:t> SAA Omega.</a:t>
            </a:r>
          </a:p>
        </p:txBody>
      </p:sp>
      <p:sp>
        <p:nvSpPr>
          <p:cNvPr id="7" name="CuadroTexto 6">
            <a:extLst>
              <a:ext uri="{FF2B5EF4-FFF2-40B4-BE49-F238E27FC236}">
                <a16:creationId xmlns:a16="http://schemas.microsoft.com/office/drawing/2014/main" id="{5B207888-BED8-CCB0-70AF-73EFAA583501}"/>
              </a:ext>
            </a:extLst>
          </p:cNvPr>
          <p:cNvSpPr txBox="1"/>
          <p:nvPr/>
        </p:nvSpPr>
        <p:spPr>
          <a:xfrm>
            <a:off x="422910" y="1372969"/>
            <a:ext cx="10801350" cy="954107"/>
          </a:xfrm>
          <a:prstGeom prst="rect">
            <a:avLst/>
          </a:prstGeom>
          <a:noFill/>
        </p:spPr>
        <p:txBody>
          <a:bodyPr wrap="square" rtlCol="0">
            <a:spAutoFit/>
          </a:bodyPr>
          <a:lstStyle/>
          <a:p>
            <a:pPr marL="457200" indent="-457200">
              <a:buFont typeface="Arial" panose="020B0604020202020204" pitchFamily="34" charset="0"/>
              <a:buChar char="•"/>
            </a:pPr>
            <a:r>
              <a:rPr lang="es-ES" sz="2800" dirty="0" err="1"/>
              <a:t>The</a:t>
            </a:r>
            <a:r>
              <a:rPr lang="es-ES" sz="2800" dirty="0"/>
              <a:t> </a:t>
            </a:r>
            <a:r>
              <a:rPr lang="es-ES" sz="2800" dirty="0" err="1"/>
              <a:t>goal</a:t>
            </a:r>
            <a:r>
              <a:rPr lang="es-ES" sz="2800" dirty="0"/>
              <a:t> </a:t>
            </a:r>
            <a:r>
              <a:rPr lang="es-ES" sz="2800" dirty="0" err="1"/>
              <a:t>of</a:t>
            </a:r>
            <a:r>
              <a:rPr lang="es-ES" sz="2800" dirty="0"/>
              <a:t> </a:t>
            </a:r>
            <a:r>
              <a:rPr lang="es-ES" sz="2800" dirty="0" err="1"/>
              <a:t>the</a:t>
            </a:r>
            <a:r>
              <a:rPr lang="es-ES" sz="2800" dirty="0"/>
              <a:t> </a:t>
            </a:r>
            <a:r>
              <a:rPr lang="es-ES" sz="2800" dirty="0" err="1"/>
              <a:t>project</a:t>
            </a:r>
            <a:r>
              <a:rPr lang="es-ES" sz="2800" dirty="0"/>
              <a:t> </a:t>
            </a:r>
            <a:r>
              <a:rPr lang="es-ES" sz="2800" dirty="0" err="1"/>
              <a:t>was</a:t>
            </a:r>
            <a:r>
              <a:rPr lang="es-ES" sz="2800" dirty="0"/>
              <a:t> </a:t>
            </a:r>
            <a:r>
              <a:rPr lang="es-ES" sz="2800" dirty="0" err="1"/>
              <a:t>to</a:t>
            </a:r>
            <a:r>
              <a:rPr lang="es-ES" sz="2800" dirty="0"/>
              <a:t> </a:t>
            </a:r>
            <a:r>
              <a:rPr lang="es-ES" sz="2800" dirty="0" err="1"/>
              <a:t>visually</a:t>
            </a:r>
            <a:r>
              <a:rPr lang="es-ES" sz="2800" dirty="0"/>
              <a:t> </a:t>
            </a:r>
            <a:r>
              <a:rPr lang="es-ES" sz="2800" dirty="0" err="1"/>
              <a:t>inspect</a:t>
            </a:r>
            <a:r>
              <a:rPr lang="es-ES" sz="2800" dirty="0"/>
              <a:t> light curves </a:t>
            </a:r>
            <a:r>
              <a:rPr lang="es-ES" sz="2800" dirty="0" err="1"/>
              <a:t>from</a:t>
            </a:r>
            <a:r>
              <a:rPr lang="es-ES" sz="2800" dirty="0"/>
              <a:t> </a:t>
            </a:r>
            <a:r>
              <a:rPr lang="es-ES" sz="2800" dirty="0" err="1"/>
              <a:t>the</a:t>
            </a:r>
            <a:r>
              <a:rPr lang="es-ES" sz="2800" dirty="0"/>
              <a:t> K2 </a:t>
            </a:r>
            <a:r>
              <a:rPr lang="es-ES" sz="2800" dirty="0" err="1"/>
              <a:t>mission</a:t>
            </a:r>
            <a:r>
              <a:rPr lang="es-ES" sz="2800" dirty="0"/>
              <a:t> </a:t>
            </a:r>
            <a:r>
              <a:rPr lang="es-ES" sz="2800" dirty="0" err="1"/>
              <a:t>to</a:t>
            </a:r>
            <a:r>
              <a:rPr lang="es-ES" sz="2800" dirty="0"/>
              <a:t> </a:t>
            </a:r>
            <a:r>
              <a:rPr lang="es-ES" sz="2800" dirty="0" err="1"/>
              <a:t>search</a:t>
            </a:r>
            <a:r>
              <a:rPr lang="es-ES" sz="2800" dirty="0"/>
              <a:t> </a:t>
            </a:r>
            <a:r>
              <a:rPr lang="es-ES" sz="2800" dirty="0" err="1"/>
              <a:t>for</a:t>
            </a:r>
            <a:r>
              <a:rPr lang="es-ES" sz="2800" dirty="0"/>
              <a:t> </a:t>
            </a:r>
            <a:r>
              <a:rPr lang="es-ES" sz="2800" dirty="0" err="1"/>
              <a:t>exoplanets</a:t>
            </a:r>
            <a:r>
              <a:rPr lang="es-ES" sz="2800" dirty="0"/>
              <a:t>. </a:t>
            </a:r>
          </a:p>
        </p:txBody>
      </p:sp>
      <p:sp>
        <p:nvSpPr>
          <p:cNvPr id="8" name="CuadroTexto 7">
            <a:extLst>
              <a:ext uri="{FF2B5EF4-FFF2-40B4-BE49-F238E27FC236}">
                <a16:creationId xmlns:a16="http://schemas.microsoft.com/office/drawing/2014/main" id="{D93A36CB-7D83-B86C-9BCB-5B8DB4373E05}"/>
              </a:ext>
            </a:extLst>
          </p:cNvPr>
          <p:cNvSpPr txBox="1"/>
          <p:nvPr/>
        </p:nvSpPr>
        <p:spPr>
          <a:xfrm>
            <a:off x="422910" y="2402500"/>
            <a:ext cx="11398976" cy="954107"/>
          </a:xfrm>
          <a:prstGeom prst="rect">
            <a:avLst/>
          </a:prstGeom>
          <a:noFill/>
        </p:spPr>
        <p:txBody>
          <a:bodyPr wrap="square" rtlCol="0">
            <a:spAutoFit/>
          </a:bodyPr>
          <a:lstStyle/>
          <a:p>
            <a:pPr marL="457200" indent="-457200">
              <a:buFont typeface="Arial" panose="020B0604020202020204" pitchFamily="34" charset="0"/>
              <a:buChar char="•"/>
            </a:pPr>
            <a:r>
              <a:rPr lang="es-ES" sz="2800" dirty="0"/>
              <a:t>As a </a:t>
            </a:r>
            <a:r>
              <a:rPr lang="es-ES" sz="2800" dirty="0" err="1"/>
              <a:t>results</a:t>
            </a:r>
            <a:r>
              <a:rPr lang="es-ES" sz="2800" dirty="0"/>
              <a:t> 4 new </a:t>
            </a:r>
            <a:r>
              <a:rPr lang="es-ES" sz="2800" dirty="0" err="1"/>
              <a:t>planets</a:t>
            </a:r>
            <a:r>
              <a:rPr lang="es-ES" sz="2800" dirty="0"/>
              <a:t> </a:t>
            </a:r>
            <a:r>
              <a:rPr lang="es-ES" sz="2800" dirty="0" err="1"/>
              <a:t>were</a:t>
            </a:r>
            <a:r>
              <a:rPr lang="es-ES" sz="2800" dirty="0"/>
              <a:t> </a:t>
            </a:r>
            <a:r>
              <a:rPr lang="es-ES" sz="2800" dirty="0" err="1"/>
              <a:t>discoverd</a:t>
            </a:r>
            <a:r>
              <a:rPr lang="es-ES" sz="2800" dirty="0"/>
              <a:t>, </a:t>
            </a:r>
            <a:r>
              <a:rPr lang="es-ES" sz="2800" dirty="0" err="1"/>
              <a:t>along</a:t>
            </a:r>
            <a:r>
              <a:rPr lang="es-ES" sz="2800" dirty="0"/>
              <a:t> </a:t>
            </a:r>
            <a:r>
              <a:rPr lang="es-ES" sz="2800" dirty="0" err="1"/>
              <a:t>with</a:t>
            </a:r>
            <a:r>
              <a:rPr lang="es-ES" sz="2800" dirty="0"/>
              <a:t> 14 candidates; </a:t>
            </a:r>
            <a:r>
              <a:rPr lang="es-ES" sz="2800" dirty="0" err="1"/>
              <a:t>the</a:t>
            </a:r>
            <a:r>
              <a:rPr lang="es-ES" sz="2800" dirty="0"/>
              <a:t> </a:t>
            </a:r>
            <a:r>
              <a:rPr lang="es-ES" sz="2800" dirty="0" err="1"/>
              <a:t>power</a:t>
            </a:r>
            <a:r>
              <a:rPr lang="es-ES" sz="2800" dirty="0"/>
              <a:t> </a:t>
            </a:r>
            <a:r>
              <a:rPr lang="es-ES" sz="2800" dirty="0" err="1"/>
              <a:t>of</a:t>
            </a:r>
            <a:r>
              <a:rPr lang="es-ES" sz="2800" dirty="0"/>
              <a:t> </a:t>
            </a:r>
            <a:r>
              <a:rPr lang="es-ES" sz="2800" dirty="0" err="1"/>
              <a:t>the</a:t>
            </a:r>
            <a:r>
              <a:rPr lang="es-ES" sz="2800" dirty="0"/>
              <a:t> </a:t>
            </a:r>
            <a:r>
              <a:rPr lang="es-ES" sz="2800" dirty="0" err="1"/>
              <a:t>eye</a:t>
            </a:r>
            <a:r>
              <a:rPr lang="es-ES" sz="2800" dirty="0"/>
              <a:t> </a:t>
            </a:r>
            <a:r>
              <a:rPr lang="es-ES" sz="2800" dirty="0" err="1"/>
              <a:t>against</a:t>
            </a:r>
            <a:r>
              <a:rPr lang="es-ES" sz="2800" dirty="0"/>
              <a:t> </a:t>
            </a:r>
            <a:r>
              <a:rPr lang="es-ES" sz="2800" dirty="0" err="1"/>
              <a:t>modern</a:t>
            </a:r>
            <a:r>
              <a:rPr lang="es-ES" sz="2800" dirty="0"/>
              <a:t> </a:t>
            </a:r>
            <a:r>
              <a:rPr lang="es-ES" sz="2800" dirty="0" err="1"/>
              <a:t>techniques</a:t>
            </a:r>
            <a:r>
              <a:rPr lang="es-ES" sz="2800" dirty="0"/>
              <a:t>… </a:t>
            </a:r>
          </a:p>
        </p:txBody>
      </p:sp>
    </p:spTree>
    <p:extLst>
      <p:ext uri="{BB962C8B-B14F-4D97-AF65-F5344CB8AC3E}">
        <p14:creationId xmlns:p14="http://schemas.microsoft.com/office/powerpoint/2010/main" val="21764329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58581788-619D-4CE5-5226-D5EAE48725CE}"/>
              </a:ext>
            </a:extLst>
          </p:cNvPr>
          <p:cNvSpPr txBox="1"/>
          <p:nvPr/>
        </p:nvSpPr>
        <p:spPr>
          <a:xfrm>
            <a:off x="422910" y="422910"/>
            <a:ext cx="11510010" cy="954107"/>
          </a:xfrm>
          <a:prstGeom prst="rect">
            <a:avLst/>
          </a:prstGeom>
          <a:noFill/>
        </p:spPr>
        <p:txBody>
          <a:bodyPr wrap="square" rtlCol="0">
            <a:spAutoFit/>
          </a:bodyPr>
          <a:lstStyle/>
          <a:p>
            <a:pPr marL="457200" indent="-457200" algn="just">
              <a:buFont typeface="Arial" panose="020B0604020202020204" pitchFamily="34" charset="0"/>
              <a:buChar char="•"/>
            </a:pPr>
            <a:r>
              <a:rPr lang="en-US" sz="2800" dirty="0"/>
              <a:t>To this day, despite thousands of exoplanets discovered, no exomoon has been detected.</a:t>
            </a:r>
            <a:endParaRPr lang="es-ES" sz="2800" dirty="0"/>
          </a:p>
        </p:txBody>
      </p:sp>
      <p:sp>
        <p:nvSpPr>
          <p:cNvPr id="5" name="CuadroTexto 4">
            <a:extLst>
              <a:ext uri="{FF2B5EF4-FFF2-40B4-BE49-F238E27FC236}">
                <a16:creationId xmlns:a16="http://schemas.microsoft.com/office/drawing/2014/main" id="{B1780364-445A-9D58-1FFF-31BBA735595D}"/>
              </a:ext>
            </a:extLst>
          </p:cNvPr>
          <p:cNvSpPr txBox="1"/>
          <p:nvPr/>
        </p:nvSpPr>
        <p:spPr>
          <a:xfrm>
            <a:off x="403860" y="1907872"/>
            <a:ext cx="11529060" cy="1384995"/>
          </a:xfrm>
          <a:prstGeom prst="rect">
            <a:avLst/>
          </a:prstGeom>
          <a:noFill/>
        </p:spPr>
        <p:txBody>
          <a:bodyPr wrap="square" rtlCol="0">
            <a:spAutoFit/>
          </a:bodyPr>
          <a:lstStyle/>
          <a:p>
            <a:pPr marL="457200" indent="-457200" algn="just">
              <a:buFont typeface="Arial" panose="020B0604020202020204" pitchFamily="34" charset="0"/>
              <a:buChar char="•"/>
            </a:pPr>
            <a:r>
              <a:rPr lang="en-US" sz="2800" dirty="0"/>
              <a:t>A few projects have automatically inspected light curves of the highest precision and high cadence in search of signals of possible exomoons, but the exomoons remain elusive (only one candidate: Kepler - 1625b I).</a:t>
            </a:r>
            <a:endParaRPr lang="es-ES" sz="2800" dirty="0"/>
          </a:p>
        </p:txBody>
      </p:sp>
      <p:sp>
        <p:nvSpPr>
          <p:cNvPr id="6" name="CuadroTexto 5">
            <a:extLst>
              <a:ext uri="{FF2B5EF4-FFF2-40B4-BE49-F238E27FC236}">
                <a16:creationId xmlns:a16="http://schemas.microsoft.com/office/drawing/2014/main" id="{F1ED2A9D-FEA7-44CE-19B0-68248D6B6FFC}"/>
              </a:ext>
            </a:extLst>
          </p:cNvPr>
          <p:cNvSpPr txBox="1"/>
          <p:nvPr/>
        </p:nvSpPr>
        <p:spPr>
          <a:xfrm>
            <a:off x="403860" y="4254609"/>
            <a:ext cx="11510010" cy="1815882"/>
          </a:xfrm>
          <a:prstGeom prst="rect">
            <a:avLst/>
          </a:prstGeom>
          <a:noFill/>
        </p:spPr>
        <p:txBody>
          <a:bodyPr wrap="square" rtlCol="0">
            <a:spAutoFit/>
          </a:bodyPr>
          <a:lstStyle/>
          <a:p>
            <a:pPr marL="457200" indent="-457200" algn="just">
              <a:buFont typeface="Arial" panose="020B0604020202020204" pitchFamily="34" charset="0"/>
              <a:buChar char="•"/>
            </a:pPr>
            <a:r>
              <a:rPr lang="en-US" sz="2800" dirty="0"/>
              <a:t>Pro-am collaboration goal: trained (am) observers will inspect all the planetary transits present in short cadence light curves of the Kepler main mission to search for subtle signals that could be the signature of exomoons. </a:t>
            </a:r>
            <a:endParaRPr lang="es-ES" sz="2800" dirty="0"/>
          </a:p>
        </p:txBody>
      </p:sp>
    </p:spTree>
    <p:extLst>
      <p:ext uri="{BB962C8B-B14F-4D97-AF65-F5344CB8AC3E}">
        <p14:creationId xmlns:p14="http://schemas.microsoft.com/office/powerpoint/2010/main" val="24428141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FE0DFEBC-E485-3746-D5D3-E28A70464945}"/>
              </a:ext>
            </a:extLst>
          </p:cNvPr>
          <p:cNvPicPr>
            <a:picLocks noChangeAspect="1"/>
          </p:cNvPicPr>
          <p:nvPr/>
        </p:nvPicPr>
        <p:blipFill>
          <a:blip r:embed="rId2"/>
          <a:stretch>
            <a:fillRect/>
          </a:stretch>
        </p:blipFill>
        <p:spPr>
          <a:xfrm>
            <a:off x="-526341" y="1600906"/>
            <a:ext cx="12718341" cy="4059666"/>
          </a:xfrm>
          <a:prstGeom prst="rect">
            <a:avLst/>
          </a:prstGeom>
        </p:spPr>
      </p:pic>
      <p:sp>
        <p:nvSpPr>
          <p:cNvPr id="4" name="CuadroTexto 3">
            <a:extLst>
              <a:ext uri="{FF2B5EF4-FFF2-40B4-BE49-F238E27FC236}">
                <a16:creationId xmlns:a16="http://schemas.microsoft.com/office/drawing/2014/main" id="{649A9804-D06B-A4E6-01C8-FAD33F54EE50}"/>
              </a:ext>
            </a:extLst>
          </p:cNvPr>
          <p:cNvSpPr txBox="1"/>
          <p:nvPr/>
        </p:nvSpPr>
        <p:spPr>
          <a:xfrm>
            <a:off x="914400" y="315686"/>
            <a:ext cx="6749143" cy="523220"/>
          </a:xfrm>
          <a:prstGeom prst="rect">
            <a:avLst/>
          </a:prstGeom>
          <a:noFill/>
        </p:spPr>
        <p:txBody>
          <a:bodyPr wrap="square" rtlCol="0">
            <a:spAutoFit/>
          </a:bodyPr>
          <a:lstStyle/>
          <a:p>
            <a:r>
              <a:rPr lang="es-ES" sz="2800" dirty="0" err="1"/>
              <a:t>Simulated</a:t>
            </a:r>
            <a:r>
              <a:rPr lang="es-ES" sz="2800" dirty="0"/>
              <a:t> data</a:t>
            </a:r>
          </a:p>
        </p:txBody>
      </p:sp>
    </p:spTree>
    <p:extLst>
      <p:ext uri="{BB962C8B-B14F-4D97-AF65-F5344CB8AC3E}">
        <p14:creationId xmlns:p14="http://schemas.microsoft.com/office/powerpoint/2010/main" val="14439474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71E3502-27EA-983C-5537-7E309BEA740B}"/>
              </a:ext>
            </a:extLst>
          </p:cNvPr>
          <p:cNvPicPr>
            <a:picLocks noChangeAspect="1"/>
          </p:cNvPicPr>
          <p:nvPr/>
        </p:nvPicPr>
        <p:blipFill>
          <a:blip r:embed="rId2"/>
          <a:stretch>
            <a:fillRect/>
          </a:stretch>
        </p:blipFill>
        <p:spPr>
          <a:xfrm>
            <a:off x="250372" y="3913308"/>
            <a:ext cx="4798506" cy="2915808"/>
          </a:xfrm>
          <a:prstGeom prst="rect">
            <a:avLst/>
          </a:prstGeom>
        </p:spPr>
      </p:pic>
      <p:pic>
        <p:nvPicPr>
          <p:cNvPr id="2" name="Imagen 1">
            <a:extLst>
              <a:ext uri="{FF2B5EF4-FFF2-40B4-BE49-F238E27FC236}">
                <a16:creationId xmlns:a16="http://schemas.microsoft.com/office/drawing/2014/main" id="{F18B87D4-70A7-4024-C9B7-C41D4C76E49E}"/>
              </a:ext>
            </a:extLst>
          </p:cNvPr>
          <p:cNvPicPr>
            <a:picLocks noChangeAspect="1"/>
          </p:cNvPicPr>
          <p:nvPr/>
        </p:nvPicPr>
        <p:blipFill>
          <a:blip r:embed="rId3"/>
          <a:stretch>
            <a:fillRect/>
          </a:stretch>
        </p:blipFill>
        <p:spPr>
          <a:xfrm>
            <a:off x="38247" y="886130"/>
            <a:ext cx="5302379" cy="2915807"/>
          </a:xfrm>
          <a:prstGeom prst="rect">
            <a:avLst/>
          </a:prstGeom>
        </p:spPr>
      </p:pic>
      <p:sp>
        <p:nvSpPr>
          <p:cNvPr id="4" name="CuadroTexto 3">
            <a:extLst>
              <a:ext uri="{FF2B5EF4-FFF2-40B4-BE49-F238E27FC236}">
                <a16:creationId xmlns:a16="http://schemas.microsoft.com/office/drawing/2014/main" id="{F846B0A9-753F-C0F7-076F-4F46BC1886D9}"/>
              </a:ext>
            </a:extLst>
          </p:cNvPr>
          <p:cNvSpPr txBox="1"/>
          <p:nvPr/>
        </p:nvSpPr>
        <p:spPr>
          <a:xfrm>
            <a:off x="4931160" y="1285695"/>
            <a:ext cx="2047596" cy="369332"/>
          </a:xfrm>
          <a:prstGeom prst="rect">
            <a:avLst/>
          </a:prstGeom>
          <a:noFill/>
        </p:spPr>
        <p:txBody>
          <a:bodyPr wrap="square">
            <a:spAutoFit/>
          </a:bodyPr>
          <a:lstStyle/>
          <a:p>
            <a:r>
              <a:rPr lang="es-ES" sz="1800" dirty="0"/>
              <a:t>Moon </a:t>
            </a:r>
            <a:r>
              <a:rPr lang="es-ES" sz="1800" dirty="0" err="1"/>
              <a:t>transits</a:t>
            </a:r>
            <a:r>
              <a:rPr lang="es-ES" sz="1800" dirty="0"/>
              <a:t> </a:t>
            </a:r>
            <a:r>
              <a:rPr lang="es-ES" sz="1800" dirty="0" err="1"/>
              <a:t>first</a:t>
            </a:r>
            <a:endParaRPr lang="es-ES" sz="1800" dirty="0"/>
          </a:p>
        </p:txBody>
      </p:sp>
      <p:sp>
        <p:nvSpPr>
          <p:cNvPr id="9" name="CuadroTexto 8">
            <a:extLst>
              <a:ext uri="{FF2B5EF4-FFF2-40B4-BE49-F238E27FC236}">
                <a16:creationId xmlns:a16="http://schemas.microsoft.com/office/drawing/2014/main" id="{6127B2ED-30DB-44FB-8792-85A04ADF85C4}"/>
              </a:ext>
            </a:extLst>
          </p:cNvPr>
          <p:cNvSpPr txBox="1"/>
          <p:nvPr/>
        </p:nvSpPr>
        <p:spPr>
          <a:xfrm>
            <a:off x="4967423" y="6067371"/>
            <a:ext cx="2545097" cy="369332"/>
          </a:xfrm>
          <a:prstGeom prst="rect">
            <a:avLst/>
          </a:prstGeom>
          <a:noFill/>
        </p:spPr>
        <p:txBody>
          <a:bodyPr wrap="square">
            <a:spAutoFit/>
          </a:bodyPr>
          <a:lstStyle/>
          <a:p>
            <a:r>
              <a:rPr lang="es-ES" dirty="0"/>
              <a:t>Mutual </a:t>
            </a:r>
            <a:r>
              <a:rPr lang="es-ES" dirty="0" err="1"/>
              <a:t>event</a:t>
            </a:r>
            <a:r>
              <a:rPr lang="es-ES" dirty="0"/>
              <a:t> in </a:t>
            </a:r>
            <a:r>
              <a:rPr lang="es-ES" dirty="0" err="1"/>
              <a:t>transit</a:t>
            </a:r>
            <a:endParaRPr lang="es-ES" sz="1800" dirty="0"/>
          </a:p>
        </p:txBody>
      </p:sp>
      <p:sp>
        <p:nvSpPr>
          <p:cNvPr id="5" name="Elipse 4">
            <a:extLst>
              <a:ext uri="{FF2B5EF4-FFF2-40B4-BE49-F238E27FC236}">
                <a16:creationId xmlns:a16="http://schemas.microsoft.com/office/drawing/2014/main" id="{2033EC65-C048-90AD-1C07-BC8241EFE936}"/>
              </a:ext>
            </a:extLst>
          </p:cNvPr>
          <p:cNvSpPr/>
          <p:nvPr/>
        </p:nvSpPr>
        <p:spPr>
          <a:xfrm>
            <a:off x="1590259" y="893809"/>
            <a:ext cx="740229" cy="783771"/>
          </a:xfrm>
          <a:prstGeom prst="ellipse">
            <a:avLst/>
          </a:prstGeom>
          <a:noFill/>
          <a:ln w="317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1" name="Elipse 10">
            <a:extLst>
              <a:ext uri="{FF2B5EF4-FFF2-40B4-BE49-F238E27FC236}">
                <a16:creationId xmlns:a16="http://schemas.microsoft.com/office/drawing/2014/main" id="{EF9B5550-5E74-7FAA-D8FB-A988882ABF79}"/>
              </a:ext>
            </a:extLst>
          </p:cNvPr>
          <p:cNvSpPr/>
          <p:nvPr/>
        </p:nvSpPr>
        <p:spPr>
          <a:xfrm rot="19707074">
            <a:off x="2750869" y="5163680"/>
            <a:ext cx="1174181" cy="566516"/>
          </a:xfrm>
          <a:prstGeom prst="ellipse">
            <a:avLst/>
          </a:prstGeom>
          <a:noFill/>
          <a:ln w="317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2" name="CuadroTexto 11">
            <a:extLst>
              <a:ext uri="{FF2B5EF4-FFF2-40B4-BE49-F238E27FC236}">
                <a16:creationId xmlns:a16="http://schemas.microsoft.com/office/drawing/2014/main" id="{6F381D25-33C3-9521-D160-ADE80FD3CB0E}"/>
              </a:ext>
            </a:extLst>
          </p:cNvPr>
          <p:cNvSpPr txBox="1"/>
          <p:nvPr/>
        </p:nvSpPr>
        <p:spPr>
          <a:xfrm>
            <a:off x="446314" y="132417"/>
            <a:ext cx="6749143" cy="523220"/>
          </a:xfrm>
          <a:prstGeom prst="rect">
            <a:avLst/>
          </a:prstGeom>
          <a:noFill/>
        </p:spPr>
        <p:txBody>
          <a:bodyPr wrap="square" rtlCol="0">
            <a:spAutoFit/>
          </a:bodyPr>
          <a:lstStyle/>
          <a:p>
            <a:r>
              <a:rPr lang="es-ES" sz="2800" dirty="0" err="1"/>
              <a:t>What</a:t>
            </a:r>
            <a:r>
              <a:rPr lang="es-ES" sz="2800" dirty="0"/>
              <a:t> </a:t>
            </a:r>
            <a:r>
              <a:rPr lang="es-ES" sz="2800" dirty="0" err="1"/>
              <a:t>to</a:t>
            </a:r>
            <a:r>
              <a:rPr lang="es-ES" sz="2800" dirty="0"/>
              <a:t> look </a:t>
            </a:r>
            <a:r>
              <a:rPr lang="es-ES" sz="2800" dirty="0" err="1"/>
              <a:t>for</a:t>
            </a:r>
            <a:r>
              <a:rPr lang="es-ES" sz="2800" dirty="0"/>
              <a:t>?</a:t>
            </a:r>
          </a:p>
        </p:txBody>
      </p:sp>
      <p:pic>
        <p:nvPicPr>
          <p:cNvPr id="7" name="Imagen 6">
            <a:extLst>
              <a:ext uri="{FF2B5EF4-FFF2-40B4-BE49-F238E27FC236}">
                <a16:creationId xmlns:a16="http://schemas.microsoft.com/office/drawing/2014/main" id="{E07CD96C-F9F8-9A1A-F14B-146CB9CB15E6}"/>
              </a:ext>
            </a:extLst>
          </p:cNvPr>
          <p:cNvPicPr>
            <a:picLocks noChangeAspect="1"/>
          </p:cNvPicPr>
          <p:nvPr/>
        </p:nvPicPr>
        <p:blipFill>
          <a:blip r:embed="rId4"/>
          <a:stretch>
            <a:fillRect/>
          </a:stretch>
        </p:blipFill>
        <p:spPr>
          <a:xfrm>
            <a:off x="6792689" y="842189"/>
            <a:ext cx="5201274" cy="3626642"/>
          </a:xfrm>
          <a:prstGeom prst="rect">
            <a:avLst/>
          </a:prstGeom>
        </p:spPr>
      </p:pic>
      <p:sp>
        <p:nvSpPr>
          <p:cNvPr id="8" name="CuadroTexto 7">
            <a:extLst>
              <a:ext uri="{FF2B5EF4-FFF2-40B4-BE49-F238E27FC236}">
                <a16:creationId xmlns:a16="http://schemas.microsoft.com/office/drawing/2014/main" id="{7A8F1A54-1918-D967-F9F9-2F0212EFDCCA}"/>
              </a:ext>
            </a:extLst>
          </p:cNvPr>
          <p:cNvSpPr txBox="1"/>
          <p:nvPr/>
        </p:nvSpPr>
        <p:spPr>
          <a:xfrm>
            <a:off x="8338458" y="4741213"/>
            <a:ext cx="2974906" cy="646331"/>
          </a:xfrm>
          <a:prstGeom prst="rect">
            <a:avLst/>
          </a:prstGeom>
          <a:noFill/>
        </p:spPr>
        <p:txBody>
          <a:bodyPr wrap="square">
            <a:spAutoFit/>
          </a:bodyPr>
          <a:lstStyle/>
          <a:p>
            <a:r>
              <a:rPr lang="es-ES" sz="1800" dirty="0"/>
              <a:t>Real data: super </a:t>
            </a:r>
            <a:r>
              <a:rPr lang="es-ES" sz="1800" dirty="0" err="1"/>
              <a:t>Earth</a:t>
            </a:r>
            <a:r>
              <a:rPr lang="es-ES" sz="1800" dirty="0"/>
              <a:t> Kepler 10 b</a:t>
            </a:r>
          </a:p>
        </p:txBody>
      </p:sp>
      <p:sp>
        <p:nvSpPr>
          <p:cNvPr id="6" name="Elipse 5">
            <a:extLst>
              <a:ext uri="{FF2B5EF4-FFF2-40B4-BE49-F238E27FC236}">
                <a16:creationId xmlns:a16="http://schemas.microsoft.com/office/drawing/2014/main" id="{5B385972-67F7-6FA9-D599-C3364662368E}"/>
              </a:ext>
            </a:extLst>
          </p:cNvPr>
          <p:cNvSpPr/>
          <p:nvPr/>
        </p:nvSpPr>
        <p:spPr>
          <a:xfrm>
            <a:off x="5606143" y="1992086"/>
            <a:ext cx="1066800" cy="1066800"/>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0" name="Elipse 9">
            <a:extLst>
              <a:ext uri="{FF2B5EF4-FFF2-40B4-BE49-F238E27FC236}">
                <a16:creationId xmlns:a16="http://schemas.microsoft.com/office/drawing/2014/main" id="{58BD8053-9DA7-5492-5B52-D07361ED4735}"/>
              </a:ext>
            </a:extLst>
          </p:cNvPr>
          <p:cNvSpPr/>
          <p:nvPr/>
        </p:nvSpPr>
        <p:spPr>
          <a:xfrm>
            <a:off x="5573485" y="2471057"/>
            <a:ext cx="119744" cy="128736"/>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Elipse 12">
            <a:extLst>
              <a:ext uri="{FF2B5EF4-FFF2-40B4-BE49-F238E27FC236}">
                <a16:creationId xmlns:a16="http://schemas.microsoft.com/office/drawing/2014/main" id="{78A38DB4-FEB0-5996-FEFF-C10C20D14C18}"/>
              </a:ext>
            </a:extLst>
          </p:cNvPr>
          <p:cNvSpPr/>
          <p:nvPr/>
        </p:nvSpPr>
        <p:spPr>
          <a:xfrm>
            <a:off x="4931160" y="2405741"/>
            <a:ext cx="272211" cy="2817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Flecha: a la derecha 13">
            <a:extLst>
              <a:ext uri="{FF2B5EF4-FFF2-40B4-BE49-F238E27FC236}">
                <a16:creationId xmlns:a16="http://schemas.microsoft.com/office/drawing/2014/main" id="{4282B128-460B-5FAD-79C4-51D317C874E4}"/>
              </a:ext>
            </a:extLst>
          </p:cNvPr>
          <p:cNvSpPr/>
          <p:nvPr/>
        </p:nvSpPr>
        <p:spPr>
          <a:xfrm>
            <a:off x="4967423" y="2830286"/>
            <a:ext cx="606062" cy="8771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Elipse 14">
            <a:extLst>
              <a:ext uri="{FF2B5EF4-FFF2-40B4-BE49-F238E27FC236}">
                <a16:creationId xmlns:a16="http://schemas.microsoft.com/office/drawing/2014/main" id="{1E48D1BC-C776-08F3-2D27-2CC97D06F953}"/>
              </a:ext>
            </a:extLst>
          </p:cNvPr>
          <p:cNvSpPr/>
          <p:nvPr/>
        </p:nvSpPr>
        <p:spPr>
          <a:xfrm>
            <a:off x="5606143" y="4397831"/>
            <a:ext cx="1066800" cy="1066800"/>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7" name="Elipse 16">
            <a:extLst>
              <a:ext uri="{FF2B5EF4-FFF2-40B4-BE49-F238E27FC236}">
                <a16:creationId xmlns:a16="http://schemas.microsoft.com/office/drawing/2014/main" id="{EB1D7C54-962D-409C-C305-376361D7F805}"/>
              </a:ext>
            </a:extLst>
          </p:cNvPr>
          <p:cNvSpPr/>
          <p:nvPr/>
        </p:nvSpPr>
        <p:spPr>
          <a:xfrm>
            <a:off x="6148048" y="4828779"/>
            <a:ext cx="272211" cy="2817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Flecha: a la derecha 17">
            <a:extLst>
              <a:ext uri="{FF2B5EF4-FFF2-40B4-BE49-F238E27FC236}">
                <a16:creationId xmlns:a16="http://schemas.microsoft.com/office/drawing/2014/main" id="{2AE757EF-51A2-D5AC-4DC4-661C168FB972}"/>
              </a:ext>
            </a:extLst>
          </p:cNvPr>
          <p:cNvSpPr/>
          <p:nvPr/>
        </p:nvSpPr>
        <p:spPr>
          <a:xfrm>
            <a:off x="4967423" y="5236031"/>
            <a:ext cx="606062" cy="8771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Elipse 19">
            <a:extLst>
              <a:ext uri="{FF2B5EF4-FFF2-40B4-BE49-F238E27FC236}">
                <a16:creationId xmlns:a16="http://schemas.microsoft.com/office/drawing/2014/main" id="{92343040-C43E-FBE5-825B-8C4D6C8EE5B3}"/>
              </a:ext>
            </a:extLst>
          </p:cNvPr>
          <p:cNvSpPr/>
          <p:nvPr/>
        </p:nvSpPr>
        <p:spPr>
          <a:xfrm>
            <a:off x="6226629" y="4898571"/>
            <a:ext cx="119744" cy="128736"/>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9532350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16C9025C-2C49-3544-6FB0-83E1D6C07B86}"/>
              </a:ext>
            </a:extLst>
          </p:cNvPr>
          <p:cNvSpPr txBox="1"/>
          <p:nvPr/>
        </p:nvSpPr>
        <p:spPr>
          <a:xfrm>
            <a:off x="544283" y="2221323"/>
            <a:ext cx="11386458" cy="830997"/>
          </a:xfrm>
          <a:prstGeom prst="rect">
            <a:avLst/>
          </a:prstGeom>
          <a:noFill/>
        </p:spPr>
        <p:txBody>
          <a:bodyPr wrap="square">
            <a:spAutoFit/>
          </a:bodyPr>
          <a:lstStyle/>
          <a:p>
            <a:pPr marL="457200" indent="-457200">
              <a:buFont typeface="Arial" panose="020B0604020202020204" pitchFamily="34" charset="0"/>
              <a:buChar char="•"/>
            </a:pPr>
            <a:r>
              <a:rPr lang="es-ES" sz="2400" dirty="0" err="1"/>
              <a:t>Exoplanets</a:t>
            </a:r>
            <a:r>
              <a:rPr lang="es-ES" sz="2400" dirty="0"/>
              <a:t> </a:t>
            </a:r>
            <a:r>
              <a:rPr lang="es-ES" sz="2400" dirty="0" err="1"/>
              <a:t>with</a:t>
            </a:r>
            <a:r>
              <a:rPr lang="es-ES" sz="2400" dirty="0"/>
              <a:t> </a:t>
            </a:r>
            <a:r>
              <a:rPr lang="es-ES" sz="2400" dirty="0" err="1"/>
              <a:t>transit</a:t>
            </a:r>
            <a:r>
              <a:rPr lang="es-ES" sz="2400" dirty="0"/>
              <a:t> timing </a:t>
            </a:r>
            <a:r>
              <a:rPr lang="es-ES" sz="2400" dirty="0" err="1"/>
              <a:t>variations</a:t>
            </a:r>
            <a:r>
              <a:rPr lang="es-ES" sz="2400" dirty="0"/>
              <a:t> (</a:t>
            </a:r>
            <a:r>
              <a:rPr lang="es-ES" sz="2400" dirty="0" err="1"/>
              <a:t>TTVs</a:t>
            </a:r>
            <a:r>
              <a:rPr lang="es-ES" sz="2400" dirty="0"/>
              <a:t>) and </a:t>
            </a:r>
            <a:r>
              <a:rPr lang="es-ES" sz="2400" dirty="0" err="1"/>
              <a:t>transit</a:t>
            </a:r>
            <a:r>
              <a:rPr lang="es-ES" sz="2400" dirty="0"/>
              <a:t> </a:t>
            </a:r>
            <a:r>
              <a:rPr lang="es-ES" sz="2400" dirty="0" err="1"/>
              <a:t>duration</a:t>
            </a:r>
            <a:r>
              <a:rPr lang="es-ES" sz="2400" dirty="0"/>
              <a:t> </a:t>
            </a:r>
            <a:r>
              <a:rPr lang="es-ES" sz="2400" dirty="0" err="1"/>
              <a:t>variations</a:t>
            </a:r>
            <a:r>
              <a:rPr lang="es-ES" sz="2400" dirty="0"/>
              <a:t> (</a:t>
            </a:r>
            <a:r>
              <a:rPr lang="es-ES" sz="2400" dirty="0" err="1"/>
              <a:t>TDVs</a:t>
            </a:r>
            <a:r>
              <a:rPr lang="es-ES" sz="2400" dirty="0"/>
              <a:t>).</a:t>
            </a:r>
          </a:p>
        </p:txBody>
      </p:sp>
      <p:sp>
        <p:nvSpPr>
          <p:cNvPr id="6" name="CuadroTexto 5">
            <a:extLst>
              <a:ext uri="{FF2B5EF4-FFF2-40B4-BE49-F238E27FC236}">
                <a16:creationId xmlns:a16="http://schemas.microsoft.com/office/drawing/2014/main" id="{DED13710-5A23-9CDB-0B56-9427E3C75CC6}"/>
              </a:ext>
            </a:extLst>
          </p:cNvPr>
          <p:cNvSpPr txBox="1"/>
          <p:nvPr/>
        </p:nvSpPr>
        <p:spPr>
          <a:xfrm>
            <a:off x="544283" y="1299468"/>
            <a:ext cx="11386458" cy="461665"/>
          </a:xfrm>
          <a:prstGeom prst="rect">
            <a:avLst/>
          </a:prstGeom>
          <a:noFill/>
        </p:spPr>
        <p:txBody>
          <a:bodyPr wrap="square">
            <a:spAutoFit/>
          </a:bodyPr>
          <a:lstStyle/>
          <a:p>
            <a:pPr marL="457200" indent="-457200">
              <a:buFont typeface="Arial" panose="020B0604020202020204" pitchFamily="34" charset="0"/>
              <a:buChar char="•"/>
            </a:pPr>
            <a:r>
              <a:rPr lang="es-ES" sz="2400" dirty="0"/>
              <a:t>Light curves </a:t>
            </a:r>
            <a:r>
              <a:rPr lang="es-ES" sz="2400" dirty="0" err="1"/>
              <a:t>with</a:t>
            </a:r>
            <a:r>
              <a:rPr lang="es-ES" sz="2400" dirty="0"/>
              <a:t> short </a:t>
            </a:r>
            <a:r>
              <a:rPr lang="es-ES" sz="2400" dirty="0" err="1"/>
              <a:t>cadence</a:t>
            </a:r>
            <a:r>
              <a:rPr lang="es-ES" sz="2400" dirty="0"/>
              <a:t> data (2 minutes).</a:t>
            </a:r>
          </a:p>
        </p:txBody>
      </p:sp>
      <p:sp>
        <p:nvSpPr>
          <p:cNvPr id="7" name="CuadroTexto 6">
            <a:extLst>
              <a:ext uri="{FF2B5EF4-FFF2-40B4-BE49-F238E27FC236}">
                <a16:creationId xmlns:a16="http://schemas.microsoft.com/office/drawing/2014/main" id="{17659B04-FCB3-4984-A56A-57F56F1EADC1}"/>
              </a:ext>
            </a:extLst>
          </p:cNvPr>
          <p:cNvSpPr txBox="1"/>
          <p:nvPr/>
        </p:nvSpPr>
        <p:spPr>
          <a:xfrm>
            <a:off x="544283" y="3312455"/>
            <a:ext cx="11386458" cy="461665"/>
          </a:xfrm>
          <a:prstGeom prst="rect">
            <a:avLst/>
          </a:prstGeom>
          <a:noFill/>
        </p:spPr>
        <p:txBody>
          <a:bodyPr wrap="square">
            <a:spAutoFit/>
          </a:bodyPr>
          <a:lstStyle/>
          <a:p>
            <a:pPr marL="457200" indent="-457200">
              <a:buFont typeface="Arial" panose="020B0604020202020204" pitchFamily="34" charset="0"/>
              <a:buChar char="•"/>
            </a:pPr>
            <a:r>
              <a:rPr lang="es-ES" sz="2400" dirty="0" err="1"/>
              <a:t>Exoplanets</a:t>
            </a:r>
            <a:r>
              <a:rPr lang="es-ES" sz="2400" dirty="0"/>
              <a:t> </a:t>
            </a:r>
            <a:r>
              <a:rPr lang="es-ES" sz="2400" dirty="0" err="1"/>
              <a:t>with</a:t>
            </a:r>
            <a:r>
              <a:rPr lang="es-ES" sz="2400" dirty="0"/>
              <a:t> </a:t>
            </a:r>
            <a:r>
              <a:rPr lang="es-ES" sz="2400" dirty="0" err="1"/>
              <a:t>transits</a:t>
            </a:r>
            <a:r>
              <a:rPr lang="es-ES" sz="2400" dirty="0"/>
              <a:t> </a:t>
            </a:r>
            <a:r>
              <a:rPr lang="es-ES" sz="2400" dirty="0" err="1"/>
              <a:t>of</a:t>
            </a:r>
            <a:r>
              <a:rPr lang="es-ES" sz="2400" dirty="0"/>
              <a:t> </a:t>
            </a:r>
            <a:r>
              <a:rPr lang="es-ES" sz="2400" dirty="0" err="1"/>
              <a:t>long</a:t>
            </a:r>
            <a:r>
              <a:rPr lang="es-ES" sz="2400" dirty="0"/>
              <a:t> </a:t>
            </a:r>
            <a:r>
              <a:rPr lang="es-ES" sz="2400" dirty="0" err="1"/>
              <a:t>duration</a:t>
            </a:r>
            <a:r>
              <a:rPr lang="es-ES" sz="2400" dirty="0"/>
              <a:t>.</a:t>
            </a:r>
          </a:p>
        </p:txBody>
      </p:sp>
      <p:sp>
        <p:nvSpPr>
          <p:cNvPr id="8" name="CuadroTexto 7">
            <a:extLst>
              <a:ext uri="{FF2B5EF4-FFF2-40B4-BE49-F238E27FC236}">
                <a16:creationId xmlns:a16="http://schemas.microsoft.com/office/drawing/2014/main" id="{988D6D2E-7F1B-6D36-E7B4-FF49E480F019}"/>
              </a:ext>
            </a:extLst>
          </p:cNvPr>
          <p:cNvSpPr txBox="1"/>
          <p:nvPr/>
        </p:nvSpPr>
        <p:spPr>
          <a:xfrm>
            <a:off x="555166" y="4109725"/>
            <a:ext cx="11386458" cy="461665"/>
          </a:xfrm>
          <a:prstGeom prst="rect">
            <a:avLst/>
          </a:prstGeom>
          <a:noFill/>
        </p:spPr>
        <p:txBody>
          <a:bodyPr wrap="square">
            <a:spAutoFit/>
          </a:bodyPr>
          <a:lstStyle/>
          <a:p>
            <a:pPr marL="457200" indent="-457200">
              <a:buFont typeface="Arial" panose="020B0604020202020204" pitchFamily="34" charset="0"/>
              <a:buChar char="•"/>
            </a:pPr>
            <a:r>
              <a:rPr lang="es-ES" sz="2400" dirty="0" err="1"/>
              <a:t>Inspect</a:t>
            </a:r>
            <a:r>
              <a:rPr lang="es-ES" sz="2400" dirty="0"/>
              <a:t> light curves </a:t>
            </a:r>
            <a:r>
              <a:rPr lang="es-ES" sz="2400" dirty="0" err="1"/>
              <a:t>of</a:t>
            </a:r>
            <a:r>
              <a:rPr lang="es-ES" sz="2400" dirty="0"/>
              <a:t> </a:t>
            </a:r>
            <a:r>
              <a:rPr lang="es-ES" sz="2400" dirty="0" err="1"/>
              <a:t>exoplanets</a:t>
            </a:r>
            <a:r>
              <a:rPr lang="es-ES" sz="2400" dirty="0"/>
              <a:t> </a:t>
            </a:r>
            <a:r>
              <a:rPr lang="es-ES" sz="2400" dirty="0" err="1"/>
              <a:t>not</a:t>
            </a:r>
            <a:r>
              <a:rPr lang="es-ES" sz="2400" dirty="0"/>
              <a:t> </a:t>
            </a:r>
            <a:r>
              <a:rPr lang="es-ES" sz="2400" dirty="0" err="1"/>
              <a:t>expected</a:t>
            </a:r>
            <a:r>
              <a:rPr lang="es-ES" sz="2400" dirty="0"/>
              <a:t> </a:t>
            </a:r>
            <a:r>
              <a:rPr lang="es-ES" sz="2400" dirty="0" err="1"/>
              <a:t>to</a:t>
            </a:r>
            <a:r>
              <a:rPr lang="es-ES" sz="2400" dirty="0"/>
              <a:t> </a:t>
            </a:r>
            <a:r>
              <a:rPr lang="es-ES" sz="2400" dirty="0" err="1"/>
              <a:t>harbor</a:t>
            </a:r>
            <a:r>
              <a:rPr lang="es-ES" sz="2400" dirty="0"/>
              <a:t> </a:t>
            </a:r>
            <a:r>
              <a:rPr lang="es-ES" sz="2400" dirty="0" err="1"/>
              <a:t>moons</a:t>
            </a:r>
            <a:r>
              <a:rPr lang="es-ES" sz="2400" dirty="0"/>
              <a:t>.</a:t>
            </a:r>
          </a:p>
        </p:txBody>
      </p:sp>
      <p:sp>
        <p:nvSpPr>
          <p:cNvPr id="9" name="CuadroTexto 8">
            <a:extLst>
              <a:ext uri="{FF2B5EF4-FFF2-40B4-BE49-F238E27FC236}">
                <a16:creationId xmlns:a16="http://schemas.microsoft.com/office/drawing/2014/main" id="{DC24A2E6-34F3-1123-84B6-1438DD48F9D0}"/>
              </a:ext>
            </a:extLst>
          </p:cNvPr>
          <p:cNvSpPr txBox="1"/>
          <p:nvPr/>
        </p:nvSpPr>
        <p:spPr>
          <a:xfrm>
            <a:off x="555166" y="4966179"/>
            <a:ext cx="11386458" cy="830997"/>
          </a:xfrm>
          <a:prstGeom prst="rect">
            <a:avLst/>
          </a:prstGeom>
          <a:noFill/>
        </p:spPr>
        <p:txBody>
          <a:bodyPr wrap="square">
            <a:spAutoFit/>
          </a:bodyPr>
          <a:lstStyle/>
          <a:p>
            <a:pPr marL="457200" indent="-457200">
              <a:buFont typeface="Arial" panose="020B0604020202020204" pitchFamily="34" charset="0"/>
              <a:buChar char="•"/>
            </a:pPr>
            <a:r>
              <a:rPr lang="es-ES" sz="2400" dirty="0" err="1"/>
              <a:t>Inspect</a:t>
            </a:r>
            <a:r>
              <a:rPr lang="es-ES" sz="2400" dirty="0"/>
              <a:t> </a:t>
            </a:r>
            <a:r>
              <a:rPr lang="es-ES" sz="2400" dirty="0" err="1"/>
              <a:t>exoplanets</a:t>
            </a:r>
            <a:r>
              <a:rPr lang="es-ES" sz="2400" dirty="0"/>
              <a:t> </a:t>
            </a:r>
            <a:r>
              <a:rPr lang="es-ES" sz="2400" dirty="0" err="1"/>
              <a:t>with</a:t>
            </a:r>
            <a:r>
              <a:rPr lang="es-ES" sz="2400" dirty="0"/>
              <a:t> </a:t>
            </a:r>
            <a:r>
              <a:rPr lang="es-ES" sz="2400" dirty="0" err="1"/>
              <a:t>long</a:t>
            </a:r>
            <a:r>
              <a:rPr lang="es-ES" sz="2400" dirty="0"/>
              <a:t> </a:t>
            </a:r>
            <a:r>
              <a:rPr lang="es-ES" sz="2400" dirty="0" err="1"/>
              <a:t>cadence</a:t>
            </a:r>
            <a:r>
              <a:rPr lang="es-ES" sz="2400" dirty="0"/>
              <a:t> data (30 minutos) and </a:t>
            </a:r>
            <a:r>
              <a:rPr lang="es-ES" sz="2400" dirty="0" err="1"/>
              <a:t>eventually</a:t>
            </a:r>
            <a:r>
              <a:rPr lang="es-ES" sz="2400" dirty="0"/>
              <a:t> </a:t>
            </a:r>
            <a:r>
              <a:rPr lang="es-ES" sz="2400" dirty="0" err="1"/>
              <a:t>all</a:t>
            </a:r>
            <a:r>
              <a:rPr lang="es-ES" sz="2400" dirty="0"/>
              <a:t> </a:t>
            </a:r>
            <a:r>
              <a:rPr lang="es-ES" sz="2400" dirty="0" err="1"/>
              <a:t>the</a:t>
            </a:r>
            <a:r>
              <a:rPr lang="es-ES" sz="2400" dirty="0"/>
              <a:t> light curves </a:t>
            </a:r>
            <a:r>
              <a:rPr lang="es-ES" sz="2400" dirty="0" err="1"/>
              <a:t>of</a:t>
            </a:r>
            <a:r>
              <a:rPr lang="es-ES" sz="2400" dirty="0"/>
              <a:t> </a:t>
            </a:r>
            <a:r>
              <a:rPr lang="es-ES" sz="2400" dirty="0" err="1"/>
              <a:t>exoplanet</a:t>
            </a:r>
            <a:r>
              <a:rPr lang="es-ES" sz="2400" dirty="0"/>
              <a:t> in Kepler data.</a:t>
            </a:r>
          </a:p>
        </p:txBody>
      </p:sp>
      <p:sp>
        <p:nvSpPr>
          <p:cNvPr id="10" name="CuadroTexto 9">
            <a:extLst>
              <a:ext uri="{FF2B5EF4-FFF2-40B4-BE49-F238E27FC236}">
                <a16:creationId xmlns:a16="http://schemas.microsoft.com/office/drawing/2014/main" id="{188D464E-B4CF-60FD-3877-7C3BF13D52D9}"/>
              </a:ext>
            </a:extLst>
          </p:cNvPr>
          <p:cNvSpPr txBox="1"/>
          <p:nvPr/>
        </p:nvSpPr>
        <p:spPr>
          <a:xfrm>
            <a:off x="555166" y="5945167"/>
            <a:ext cx="11386458" cy="461665"/>
          </a:xfrm>
          <a:prstGeom prst="rect">
            <a:avLst/>
          </a:prstGeom>
          <a:noFill/>
        </p:spPr>
        <p:txBody>
          <a:bodyPr wrap="square">
            <a:spAutoFit/>
          </a:bodyPr>
          <a:lstStyle/>
          <a:p>
            <a:pPr marL="457200" indent="-457200">
              <a:buFont typeface="Arial" panose="020B0604020202020204" pitchFamily="34" charset="0"/>
              <a:buChar char="•"/>
            </a:pPr>
            <a:r>
              <a:rPr lang="es-ES" sz="2400" dirty="0" err="1"/>
              <a:t>Extend</a:t>
            </a:r>
            <a:r>
              <a:rPr lang="es-ES" sz="2400" dirty="0"/>
              <a:t> </a:t>
            </a:r>
            <a:r>
              <a:rPr lang="es-ES" sz="2400" dirty="0" err="1"/>
              <a:t>the</a:t>
            </a:r>
            <a:r>
              <a:rPr lang="es-ES" sz="2400" dirty="0"/>
              <a:t> </a:t>
            </a:r>
            <a:r>
              <a:rPr lang="es-ES" sz="2400" dirty="0" err="1"/>
              <a:t>search</a:t>
            </a:r>
            <a:r>
              <a:rPr lang="es-ES" sz="2400" dirty="0"/>
              <a:t> </a:t>
            </a:r>
            <a:r>
              <a:rPr lang="es-ES" sz="2400" dirty="0" err="1"/>
              <a:t>to</a:t>
            </a:r>
            <a:r>
              <a:rPr lang="es-ES" sz="2400" dirty="0"/>
              <a:t> </a:t>
            </a:r>
            <a:r>
              <a:rPr lang="es-ES" sz="2400" dirty="0" err="1"/>
              <a:t>other</a:t>
            </a:r>
            <a:r>
              <a:rPr lang="es-ES" sz="2400" dirty="0"/>
              <a:t> </a:t>
            </a:r>
            <a:r>
              <a:rPr lang="es-ES" sz="2400" dirty="0" err="1"/>
              <a:t>facilities</a:t>
            </a:r>
            <a:r>
              <a:rPr lang="es-ES" sz="2400" dirty="0"/>
              <a:t> as TESS.</a:t>
            </a:r>
          </a:p>
        </p:txBody>
      </p:sp>
      <p:sp>
        <p:nvSpPr>
          <p:cNvPr id="11" name="CuadroTexto 10">
            <a:extLst>
              <a:ext uri="{FF2B5EF4-FFF2-40B4-BE49-F238E27FC236}">
                <a16:creationId xmlns:a16="http://schemas.microsoft.com/office/drawing/2014/main" id="{E4104509-FEAC-95F5-90C0-0CB1E6FD1071}"/>
              </a:ext>
            </a:extLst>
          </p:cNvPr>
          <p:cNvSpPr txBox="1"/>
          <p:nvPr/>
        </p:nvSpPr>
        <p:spPr>
          <a:xfrm>
            <a:off x="925286" y="279975"/>
            <a:ext cx="7968342" cy="523220"/>
          </a:xfrm>
          <a:prstGeom prst="rect">
            <a:avLst/>
          </a:prstGeom>
          <a:noFill/>
        </p:spPr>
        <p:txBody>
          <a:bodyPr wrap="square" rtlCol="0">
            <a:spAutoFit/>
          </a:bodyPr>
          <a:lstStyle/>
          <a:p>
            <a:r>
              <a:rPr lang="es-ES" sz="2800" dirty="0" err="1"/>
              <a:t>Focusing</a:t>
            </a:r>
            <a:r>
              <a:rPr lang="es-ES" sz="2800" dirty="0"/>
              <a:t> </a:t>
            </a:r>
            <a:r>
              <a:rPr lang="es-ES" sz="2800" dirty="0" err="1"/>
              <a:t>on</a:t>
            </a:r>
            <a:r>
              <a:rPr lang="es-ES" sz="2800" dirty="0"/>
              <a:t>…</a:t>
            </a:r>
          </a:p>
        </p:txBody>
      </p:sp>
    </p:spTree>
    <p:extLst>
      <p:ext uri="{BB962C8B-B14F-4D97-AF65-F5344CB8AC3E}">
        <p14:creationId xmlns:p14="http://schemas.microsoft.com/office/powerpoint/2010/main" val="259236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BDC5F6-F761-F9D0-F8E5-9351557B90C6}"/>
              </a:ext>
            </a:extLst>
          </p:cNvPr>
          <p:cNvSpPr>
            <a:spLocks noGrp="1"/>
          </p:cNvSpPr>
          <p:nvPr>
            <p:ph type="title"/>
          </p:nvPr>
        </p:nvSpPr>
        <p:spPr>
          <a:xfrm>
            <a:off x="511629" y="163589"/>
            <a:ext cx="10515600" cy="1325563"/>
          </a:xfrm>
        </p:spPr>
        <p:txBody>
          <a:bodyPr>
            <a:normAutofit/>
          </a:bodyPr>
          <a:lstStyle/>
          <a:p>
            <a:r>
              <a:rPr lang="es-ES">
                <a:solidFill>
                  <a:schemeClr val="tx1"/>
                </a:solidFill>
              </a:rPr>
              <a:t>Exoplanet detection: the transit method</a:t>
            </a:r>
            <a:endParaRPr lang="es-ES" dirty="0">
              <a:solidFill>
                <a:schemeClr val="tx1"/>
              </a:solidFill>
            </a:endParaRPr>
          </a:p>
        </p:txBody>
      </p:sp>
      <p:sp>
        <p:nvSpPr>
          <p:cNvPr id="3" name="Marcador de contenido 2">
            <a:extLst>
              <a:ext uri="{FF2B5EF4-FFF2-40B4-BE49-F238E27FC236}">
                <a16:creationId xmlns:a16="http://schemas.microsoft.com/office/drawing/2014/main" id="{58B1329E-005B-B551-8DDB-C0230F4BD97A}"/>
              </a:ext>
            </a:extLst>
          </p:cNvPr>
          <p:cNvSpPr>
            <a:spLocks noGrp="1"/>
          </p:cNvSpPr>
          <p:nvPr>
            <p:ph idx="1"/>
          </p:nvPr>
        </p:nvSpPr>
        <p:spPr>
          <a:xfrm>
            <a:off x="511629" y="1590335"/>
            <a:ext cx="10515600" cy="754289"/>
          </a:xfrm>
        </p:spPr>
        <p:txBody>
          <a:bodyPr/>
          <a:lstStyle/>
          <a:p>
            <a:r>
              <a:rPr lang="es-ES" dirty="0" err="1"/>
              <a:t>Consists</a:t>
            </a:r>
            <a:r>
              <a:rPr lang="es-ES" dirty="0"/>
              <a:t> </a:t>
            </a:r>
            <a:r>
              <a:rPr lang="es-ES" dirty="0" err="1"/>
              <a:t>of</a:t>
            </a:r>
            <a:r>
              <a:rPr lang="es-ES" dirty="0"/>
              <a:t> </a:t>
            </a:r>
            <a:r>
              <a:rPr lang="es-ES" dirty="0" err="1"/>
              <a:t>detecting</a:t>
            </a:r>
            <a:r>
              <a:rPr lang="es-ES" dirty="0"/>
              <a:t> </a:t>
            </a:r>
            <a:r>
              <a:rPr lang="es-ES" dirty="0" err="1"/>
              <a:t>periodic</a:t>
            </a:r>
            <a:r>
              <a:rPr lang="es-ES" dirty="0"/>
              <a:t> </a:t>
            </a:r>
            <a:r>
              <a:rPr lang="es-ES" dirty="0" err="1"/>
              <a:t>dimmings</a:t>
            </a:r>
            <a:r>
              <a:rPr lang="es-ES" dirty="0"/>
              <a:t> in </a:t>
            </a:r>
            <a:r>
              <a:rPr lang="es-ES" dirty="0" err="1"/>
              <a:t>stellar</a:t>
            </a:r>
            <a:r>
              <a:rPr lang="es-ES" dirty="0"/>
              <a:t> light curves.</a:t>
            </a:r>
          </a:p>
          <a:p>
            <a:endParaRPr lang="es-ES" dirty="0"/>
          </a:p>
        </p:txBody>
      </p:sp>
      <p:pic>
        <p:nvPicPr>
          <p:cNvPr id="1028" name="Picture 4" descr="El método del tránsito | ¿Hay alguien ahí fuera?">
            <a:extLst>
              <a:ext uri="{FF2B5EF4-FFF2-40B4-BE49-F238E27FC236}">
                <a16:creationId xmlns:a16="http://schemas.microsoft.com/office/drawing/2014/main" id="{482AB981-8A19-1088-0A6B-F1D9AF6799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084" y="2445807"/>
            <a:ext cx="7565573" cy="4224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77236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8084E2-4A69-25F7-5CF2-49D12C5B63FE}"/>
              </a:ext>
            </a:extLst>
          </p:cNvPr>
          <p:cNvSpPr>
            <a:spLocks noGrp="1"/>
          </p:cNvSpPr>
          <p:nvPr>
            <p:ph type="title"/>
          </p:nvPr>
        </p:nvSpPr>
        <p:spPr>
          <a:xfrm>
            <a:off x="509815" y="261738"/>
            <a:ext cx="10397671" cy="1325563"/>
          </a:xfrm>
        </p:spPr>
        <p:txBody>
          <a:bodyPr>
            <a:normAutofit/>
          </a:bodyPr>
          <a:lstStyle/>
          <a:p>
            <a:r>
              <a:rPr lang="es-ES" dirty="0">
                <a:solidFill>
                  <a:schemeClr val="tx1"/>
                </a:solidFill>
              </a:rPr>
              <a:t>Exoplanet detection: detrended light curves</a:t>
            </a:r>
          </a:p>
        </p:txBody>
      </p:sp>
      <p:sp>
        <p:nvSpPr>
          <p:cNvPr id="3" name="Marcador de contenido 2">
            <a:extLst>
              <a:ext uri="{FF2B5EF4-FFF2-40B4-BE49-F238E27FC236}">
                <a16:creationId xmlns:a16="http://schemas.microsoft.com/office/drawing/2014/main" id="{BC6DC145-20BD-78FF-1F84-E9B0F27851BB}"/>
              </a:ext>
            </a:extLst>
          </p:cNvPr>
          <p:cNvSpPr>
            <a:spLocks noGrp="1"/>
          </p:cNvSpPr>
          <p:nvPr>
            <p:ph idx="1"/>
          </p:nvPr>
        </p:nvSpPr>
        <p:spPr>
          <a:xfrm>
            <a:off x="509814" y="1832513"/>
            <a:ext cx="10397672" cy="1128402"/>
          </a:xfrm>
        </p:spPr>
        <p:txBody>
          <a:bodyPr/>
          <a:lstStyle/>
          <a:p>
            <a:r>
              <a:rPr lang="es-ES" dirty="0"/>
              <a:t>Long-</a:t>
            </a:r>
            <a:r>
              <a:rPr lang="es-ES" dirty="0" err="1"/>
              <a:t>term</a:t>
            </a:r>
            <a:r>
              <a:rPr lang="es-ES" dirty="0"/>
              <a:t> </a:t>
            </a:r>
            <a:r>
              <a:rPr lang="es-ES" dirty="0" err="1"/>
              <a:t>trends</a:t>
            </a:r>
            <a:r>
              <a:rPr lang="es-ES" dirty="0"/>
              <a:t> are </a:t>
            </a:r>
            <a:r>
              <a:rPr lang="es-ES" dirty="0" err="1"/>
              <a:t>induced</a:t>
            </a:r>
            <a:r>
              <a:rPr lang="es-ES" dirty="0"/>
              <a:t> by </a:t>
            </a:r>
            <a:r>
              <a:rPr lang="es-ES" dirty="0" err="1"/>
              <a:t>stellar</a:t>
            </a:r>
            <a:r>
              <a:rPr lang="es-ES" dirty="0"/>
              <a:t> </a:t>
            </a:r>
            <a:r>
              <a:rPr lang="es-ES" dirty="0" err="1"/>
              <a:t>variability</a:t>
            </a:r>
            <a:r>
              <a:rPr lang="es-ES" dirty="0"/>
              <a:t> </a:t>
            </a:r>
            <a:r>
              <a:rPr lang="es-ES" dirty="0" err="1"/>
              <a:t>phenomena</a:t>
            </a:r>
            <a:r>
              <a:rPr lang="es-ES" dirty="0"/>
              <a:t>.</a:t>
            </a:r>
          </a:p>
          <a:p>
            <a:r>
              <a:rPr lang="es-ES" dirty="0" err="1"/>
              <a:t>These</a:t>
            </a:r>
            <a:r>
              <a:rPr lang="es-ES" dirty="0"/>
              <a:t> </a:t>
            </a:r>
            <a:r>
              <a:rPr lang="es-ES" dirty="0" err="1"/>
              <a:t>trends</a:t>
            </a:r>
            <a:r>
              <a:rPr lang="es-ES" dirty="0"/>
              <a:t> </a:t>
            </a:r>
            <a:r>
              <a:rPr lang="es-ES" dirty="0" err="1"/>
              <a:t>have</a:t>
            </a:r>
            <a:r>
              <a:rPr lang="es-ES" dirty="0"/>
              <a:t> </a:t>
            </a:r>
            <a:r>
              <a:rPr lang="es-ES" dirty="0" err="1"/>
              <a:t>to</a:t>
            </a:r>
            <a:r>
              <a:rPr lang="es-ES" dirty="0"/>
              <a:t> be removed </a:t>
            </a:r>
            <a:r>
              <a:rPr lang="es-ES" dirty="0" err="1"/>
              <a:t>before</a:t>
            </a:r>
            <a:r>
              <a:rPr lang="es-ES" dirty="0"/>
              <a:t> </a:t>
            </a:r>
            <a:r>
              <a:rPr lang="es-ES" dirty="0" err="1"/>
              <a:t>analyzing</a:t>
            </a:r>
            <a:r>
              <a:rPr lang="es-ES" dirty="0"/>
              <a:t> light curves.</a:t>
            </a:r>
          </a:p>
          <a:p>
            <a:pPr marL="0" indent="0">
              <a:buNone/>
            </a:pPr>
            <a:endParaRPr lang="es-ES" sz="2400" dirty="0"/>
          </a:p>
          <a:p>
            <a:endParaRPr lang="es-ES" dirty="0"/>
          </a:p>
        </p:txBody>
      </p:sp>
      <p:pic>
        <p:nvPicPr>
          <p:cNvPr id="3078" name="Picture 6">
            <a:extLst>
              <a:ext uri="{FF2B5EF4-FFF2-40B4-BE49-F238E27FC236}">
                <a16:creationId xmlns:a16="http://schemas.microsoft.com/office/drawing/2014/main" id="{025EE80B-D2AC-9677-0090-D65A2B4938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491" y="3275785"/>
            <a:ext cx="5435019" cy="3518550"/>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a:extLst>
              <a:ext uri="{FF2B5EF4-FFF2-40B4-BE49-F238E27FC236}">
                <a16:creationId xmlns:a16="http://schemas.microsoft.com/office/drawing/2014/main" id="{2D3CCBB5-1E91-0B71-825F-5AE7E6B0F801}"/>
              </a:ext>
            </a:extLst>
          </p:cNvPr>
          <p:cNvPicPr>
            <a:picLocks noChangeAspect="1"/>
          </p:cNvPicPr>
          <p:nvPr/>
        </p:nvPicPr>
        <p:blipFill>
          <a:blip r:embed="rId3"/>
          <a:stretch>
            <a:fillRect/>
          </a:stretch>
        </p:blipFill>
        <p:spPr>
          <a:xfrm>
            <a:off x="6608490" y="3275784"/>
            <a:ext cx="5464707" cy="3518550"/>
          </a:xfrm>
          <a:prstGeom prst="rect">
            <a:avLst/>
          </a:prstGeom>
        </p:spPr>
      </p:pic>
      <p:sp>
        <p:nvSpPr>
          <p:cNvPr id="11" name="Flecha derecha 10">
            <a:extLst>
              <a:ext uri="{FF2B5EF4-FFF2-40B4-BE49-F238E27FC236}">
                <a16:creationId xmlns:a16="http://schemas.microsoft.com/office/drawing/2014/main" id="{51AE6527-D157-1F7C-6498-55C097496A12}"/>
              </a:ext>
            </a:extLst>
          </p:cNvPr>
          <p:cNvSpPr/>
          <p:nvPr/>
        </p:nvSpPr>
        <p:spPr>
          <a:xfrm>
            <a:off x="5683405" y="4799420"/>
            <a:ext cx="825190" cy="471279"/>
          </a:xfrm>
          <a:prstGeom prst="rightArrow">
            <a:avLst/>
          </a:prstGeom>
          <a:solidFill>
            <a:schemeClr val="tx1">
              <a:lumMod val="95000"/>
              <a:lumOff val="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5223902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999E48-5759-BBE3-D23F-968803733869}"/>
              </a:ext>
            </a:extLst>
          </p:cNvPr>
          <p:cNvSpPr>
            <a:spLocks noGrp="1"/>
          </p:cNvSpPr>
          <p:nvPr>
            <p:ph type="title"/>
          </p:nvPr>
        </p:nvSpPr>
        <p:spPr>
          <a:xfrm>
            <a:off x="419105" y="22593"/>
            <a:ext cx="9258403" cy="1320800"/>
          </a:xfrm>
        </p:spPr>
        <p:txBody>
          <a:bodyPr>
            <a:normAutofit/>
          </a:bodyPr>
          <a:lstStyle/>
          <a:p>
            <a:pPr algn="ctr"/>
            <a:r>
              <a:rPr lang="es-ES" dirty="0">
                <a:solidFill>
                  <a:schemeClr val="tx1"/>
                </a:solidFill>
              </a:rPr>
              <a:t>Shape dependency of transit-</a:t>
            </a:r>
            <a:r>
              <a:rPr lang="es-ES" dirty="0" err="1">
                <a:solidFill>
                  <a:schemeClr val="tx1"/>
                </a:solidFill>
              </a:rPr>
              <a:t>like</a:t>
            </a:r>
            <a:r>
              <a:rPr lang="es-ES" dirty="0">
                <a:solidFill>
                  <a:schemeClr val="tx1"/>
                </a:solidFill>
              </a:rPr>
              <a:t> signals</a:t>
            </a:r>
          </a:p>
        </p:txBody>
      </p:sp>
      <p:sp>
        <p:nvSpPr>
          <p:cNvPr id="3" name="Marcador de contenido 2">
            <a:extLst>
              <a:ext uri="{FF2B5EF4-FFF2-40B4-BE49-F238E27FC236}">
                <a16:creationId xmlns:a16="http://schemas.microsoft.com/office/drawing/2014/main" id="{D435E043-1424-58A8-E554-C333DFAF40ED}"/>
              </a:ext>
            </a:extLst>
          </p:cNvPr>
          <p:cNvSpPr>
            <a:spLocks noGrp="1"/>
          </p:cNvSpPr>
          <p:nvPr>
            <p:ph idx="1"/>
          </p:nvPr>
        </p:nvSpPr>
        <p:spPr>
          <a:xfrm>
            <a:off x="419105" y="1589523"/>
            <a:ext cx="9965866" cy="1167328"/>
          </a:xfrm>
        </p:spPr>
        <p:txBody>
          <a:bodyPr/>
          <a:lstStyle/>
          <a:p>
            <a:r>
              <a:rPr lang="es-ES" dirty="0"/>
              <a:t>Limb darkening effect makes the transits getting rounded.</a:t>
            </a:r>
          </a:p>
          <a:p>
            <a:r>
              <a:rPr lang="es-ES" dirty="0"/>
              <a:t>From a transit, different parameters can be inferred</a:t>
            </a:r>
            <a:r>
              <a:rPr lang="es-ES" sz="2400" dirty="0"/>
              <a:t>.</a:t>
            </a:r>
          </a:p>
        </p:txBody>
      </p:sp>
      <p:grpSp>
        <p:nvGrpSpPr>
          <p:cNvPr id="4" name="Grupo 3">
            <a:extLst>
              <a:ext uri="{FF2B5EF4-FFF2-40B4-BE49-F238E27FC236}">
                <a16:creationId xmlns:a16="http://schemas.microsoft.com/office/drawing/2014/main" id="{2D0F0B14-9582-7A8A-FBB0-B621373109C4}"/>
              </a:ext>
            </a:extLst>
          </p:cNvPr>
          <p:cNvGrpSpPr/>
          <p:nvPr/>
        </p:nvGrpSpPr>
        <p:grpSpPr>
          <a:xfrm>
            <a:off x="7101752" y="2958403"/>
            <a:ext cx="4671143" cy="3546478"/>
            <a:chOff x="6848085" y="2862072"/>
            <a:chExt cx="3760216" cy="2916934"/>
          </a:xfrm>
        </p:grpSpPr>
        <p:pic>
          <p:nvPicPr>
            <p:cNvPr id="5" name="Imagen 4">
              <a:extLst>
                <a:ext uri="{FF2B5EF4-FFF2-40B4-BE49-F238E27FC236}">
                  <a16:creationId xmlns:a16="http://schemas.microsoft.com/office/drawing/2014/main" id="{75ED74B4-0AB8-E52A-2BA3-2DF35FB5FA32}"/>
                </a:ext>
              </a:extLst>
            </p:cNvPr>
            <p:cNvPicPr>
              <a:picLocks noChangeAspect="1"/>
            </p:cNvPicPr>
            <p:nvPr/>
          </p:nvPicPr>
          <p:blipFill>
            <a:blip r:embed="rId2"/>
            <a:stretch>
              <a:fillRect/>
            </a:stretch>
          </p:blipFill>
          <p:spPr>
            <a:xfrm>
              <a:off x="6848085" y="2862072"/>
              <a:ext cx="3760216" cy="2916934"/>
            </a:xfrm>
            <a:prstGeom prst="rect">
              <a:avLst/>
            </a:prstGeom>
            <a:ln>
              <a:noFill/>
            </a:ln>
          </p:spPr>
        </p:pic>
        <p:sp>
          <p:nvSpPr>
            <p:cNvPr id="6" name="CuadroTexto 5">
              <a:extLst>
                <a:ext uri="{FF2B5EF4-FFF2-40B4-BE49-F238E27FC236}">
                  <a16:creationId xmlns:a16="http://schemas.microsoft.com/office/drawing/2014/main" id="{0009695F-3053-2A3E-1B96-DF3149AFF68D}"/>
                </a:ext>
              </a:extLst>
            </p:cNvPr>
            <p:cNvSpPr txBox="1">
              <a:spLocks/>
            </p:cNvSpPr>
            <p:nvPr/>
          </p:nvSpPr>
          <p:spPr>
            <a:xfrm rot="16200000">
              <a:off x="6717954" y="4212537"/>
              <a:ext cx="507233" cy="216000"/>
            </a:xfrm>
            <a:prstGeom prst="rect">
              <a:avLst/>
            </a:prstGeom>
            <a:solidFill>
              <a:schemeClr val="bg1"/>
            </a:solidFill>
            <a:ln>
              <a:noFill/>
            </a:ln>
          </p:spPr>
          <p:txBody>
            <a:bodyPr wrap="square" rtlCol="0">
              <a:spAutoFit/>
            </a:bodyPr>
            <a:lstStyle/>
            <a:p>
              <a:pPr algn="ctr"/>
              <a:r>
                <a:rPr lang="es-ES" sz="1200" dirty="0"/>
                <a:t>Flux</a:t>
              </a:r>
            </a:p>
          </p:txBody>
        </p:sp>
        <p:sp>
          <p:nvSpPr>
            <p:cNvPr id="7" name="CuadroTexto 6">
              <a:extLst>
                <a:ext uri="{FF2B5EF4-FFF2-40B4-BE49-F238E27FC236}">
                  <a16:creationId xmlns:a16="http://schemas.microsoft.com/office/drawing/2014/main" id="{7FA1B23C-D5B4-A78A-C907-9F819B7F7215}"/>
                </a:ext>
              </a:extLst>
            </p:cNvPr>
            <p:cNvSpPr txBox="1"/>
            <p:nvPr/>
          </p:nvSpPr>
          <p:spPr>
            <a:xfrm>
              <a:off x="8595360" y="5431536"/>
              <a:ext cx="585216" cy="276999"/>
            </a:xfrm>
            <a:prstGeom prst="rect">
              <a:avLst/>
            </a:prstGeom>
            <a:solidFill>
              <a:schemeClr val="bg1"/>
            </a:solidFill>
            <a:ln>
              <a:noFill/>
            </a:ln>
          </p:spPr>
          <p:txBody>
            <a:bodyPr wrap="square" rtlCol="0">
              <a:spAutoFit/>
            </a:bodyPr>
            <a:lstStyle/>
            <a:p>
              <a:r>
                <a:rPr lang="es-ES" sz="1200" dirty="0"/>
                <a:t>Time </a:t>
              </a:r>
            </a:p>
          </p:txBody>
        </p:sp>
      </p:grpSp>
      <p:grpSp>
        <p:nvGrpSpPr>
          <p:cNvPr id="14" name="Grupo 13">
            <a:extLst>
              <a:ext uri="{FF2B5EF4-FFF2-40B4-BE49-F238E27FC236}">
                <a16:creationId xmlns:a16="http://schemas.microsoft.com/office/drawing/2014/main" id="{795D59CF-A85C-8C68-C8C0-A2076E6E06E0}"/>
              </a:ext>
            </a:extLst>
          </p:cNvPr>
          <p:cNvGrpSpPr/>
          <p:nvPr/>
        </p:nvGrpSpPr>
        <p:grpSpPr>
          <a:xfrm>
            <a:off x="518576" y="2958403"/>
            <a:ext cx="5504430" cy="3546478"/>
            <a:chOff x="6522443" y="2997317"/>
            <a:chExt cx="5504430" cy="3546478"/>
          </a:xfrm>
        </p:grpSpPr>
        <p:pic>
          <p:nvPicPr>
            <p:cNvPr id="2052" name="Picture 4">
              <a:extLst>
                <a:ext uri="{FF2B5EF4-FFF2-40B4-BE49-F238E27FC236}">
                  <a16:creationId xmlns:a16="http://schemas.microsoft.com/office/drawing/2014/main" id="{76826B66-9D89-1075-BD96-003E21EB7C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2443" y="2997317"/>
              <a:ext cx="5504430" cy="354647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9" name="Conector recto de flecha 8">
              <a:extLst>
                <a:ext uri="{FF2B5EF4-FFF2-40B4-BE49-F238E27FC236}">
                  <a16:creationId xmlns:a16="http://schemas.microsoft.com/office/drawing/2014/main" id="{B263FC24-0CD8-B2A0-DEDD-097078B2247B}"/>
                </a:ext>
              </a:extLst>
            </p:cNvPr>
            <p:cNvCxnSpPr/>
            <p:nvPr/>
          </p:nvCxnSpPr>
          <p:spPr>
            <a:xfrm>
              <a:off x="8519532" y="4906537"/>
              <a:ext cx="1137424"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1" name="Conector recto de flecha 10">
              <a:extLst>
                <a:ext uri="{FF2B5EF4-FFF2-40B4-BE49-F238E27FC236}">
                  <a16:creationId xmlns:a16="http://schemas.microsoft.com/office/drawing/2014/main" id="{A8264452-2279-6B38-4F40-A4D37404A266}"/>
                </a:ext>
              </a:extLst>
            </p:cNvPr>
            <p:cNvCxnSpPr/>
            <p:nvPr/>
          </p:nvCxnSpPr>
          <p:spPr>
            <a:xfrm>
              <a:off x="9831659" y="4906537"/>
              <a:ext cx="1137424"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2" name="CuadroTexto 11">
              <a:extLst>
                <a:ext uri="{FF2B5EF4-FFF2-40B4-BE49-F238E27FC236}">
                  <a16:creationId xmlns:a16="http://schemas.microsoft.com/office/drawing/2014/main" id="{9C3DC8B2-913C-8D3F-D31C-7FDEB080E1E4}"/>
                </a:ext>
              </a:extLst>
            </p:cNvPr>
            <p:cNvSpPr txBox="1"/>
            <p:nvPr/>
          </p:nvSpPr>
          <p:spPr>
            <a:xfrm>
              <a:off x="8841428" y="4537205"/>
              <a:ext cx="680969" cy="369332"/>
            </a:xfrm>
            <a:prstGeom prst="rect">
              <a:avLst/>
            </a:prstGeom>
            <a:noFill/>
          </p:spPr>
          <p:txBody>
            <a:bodyPr wrap="square" rtlCol="0">
              <a:spAutoFit/>
            </a:bodyPr>
            <a:lstStyle/>
            <a:p>
              <a:r>
                <a:rPr lang="es-ES" dirty="0"/>
                <a:t>P(d)</a:t>
              </a:r>
            </a:p>
          </p:txBody>
        </p:sp>
        <p:sp>
          <p:nvSpPr>
            <p:cNvPr id="13" name="CuadroTexto 12">
              <a:extLst>
                <a:ext uri="{FF2B5EF4-FFF2-40B4-BE49-F238E27FC236}">
                  <a16:creationId xmlns:a16="http://schemas.microsoft.com/office/drawing/2014/main" id="{B6DAFE57-B8F4-D36C-B817-96F9A10E5064}"/>
                </a:ext>
              </a:extLst>
            </p:cNvPr>
            <p:cNvSpPr txBox="1"/>
            <p:nvPr/>
          </p:nvSpPr>
          <p:spPr>
            <a:xfrm>
              <a:off x="10139988" y="4537205"/>
              <a:ext cx="680969" cy="369332"/>
            </a:xfrm>
            <a:prstGeom prst="rect">
              <a:avLst/>
            </a:prstGeom>
            <a:noFill/>
          </p:spPr>
          <p:txBody>
            <a:bodyPr wrap="square" rtlCol="0">
              <a:spAutoFit/>
            </a:bodyPr>
            <a:lstStyle/>
            <a:p>
              <a:r>
                <a:rPr lang="es-ES" dirty="0"/>
                <a:t>P(d)</a:t>
              </a:r>
            </a:p>
          </p:txBody>
        </p:sp>
      </p:grpSp>
    </p:spTree>
    <p:extLst>
      <p:ext uri="{BB962C8B-B14F-4D97-AF65-F5344CB8AC3E}">
        <p14:creationId xmlns:p14="http://schemas.microsoft.com/office/powerpoint/2010/main" val="20356947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2AF7F75-727E-BFF0-B3BF-B0087F13D3C3}"/>
              </a:ext>
            </a:extLst>
          </p:cNvPr>
          <p:cNvSpPr>
            <a:spLocks noGrp="1"/>
          </p:cNvSpPr>
          <p:nvPr>
            <p:ph idx="1"/>
          </p:nvPr>
        </p:nvSpPr>
        <p:spPr>
          <a:xfrm>
            <a:off x="283029" y="1437594"/>
            <a:ext cx="7630886" cy="776061"/>
          </a:xfrm>
        </p:spPr>
        <p:txBody>
          <a:bodyPr>
            <a:normAutofit fontScale="92500" lnSpcReduction="10000"/>
          </a:bodyPr>
          <a:lstStyle/>
          <a:p>
            <a:r>
              <a:rPr lang="es-ES" dirty="0" err="1"/>
              <a:t>Virtually</a:t>
            </a:r>
            <a:r>
              <a:rPr lang="es-ES" dirty="0"/>
              <a:t> </a:t>
            </a:r>
            <a:r>
              <a:rPr lang="es-ES" dirty="0" err="1"/>
              <a:t>millions</a:t>
            </a:r>
            <a:r>
              <a:rPr lang="es-ES" dirty="0"/>
              <a:t> </a:t>
            </a:r>
            <a:r>
              <a:rPr lang="es-ES" dirty="0" err="1"/>
              <a:t>of</a:t>
            </a:r>
            <a:r>
              <a:rPr lang="es-ES" dirty="0"/>
              <a:t> light curves </a:t>
            </a:r>
            <a:r>
              <a:rPr lang="es-ES" dirty="0" err="1"/>
              <a:t>to</a:t>
            </a:r>
            <a:r>
              <a:rPr lang="es-ES" dirty="0"/>
              <a:t> </a:t>
            </a:r>
            <a:r>
              <a:rPr lang="es-ES" dirty="0" err="1"/>
              <a:t>analyze</a:t>
            </a:r>
            <a:r>
              <a:rPr lang="es-ES" dirty="0"/>
              <a:t> </a:t>
            </a:r>
            <a:r>
              <a:rPr lang="es-ES" dirty="0" err="1"/>
              <a:t>from</a:t>
            </a:r>
            <a:r>
              <a:rPr lang="es-ES" dirty="0"/>
              <a:t> </a:t>
            </a:r>
            <a:r>
              <a:rPr lang="es-ES" dirty="0" err="1"/>
              <a:t>facilities</a:t>
            </a:r>
            <a:r>
              <a:rPr lang="es-ES" dirty="0"/>
              <a:t> </a:t>
            </a:r>
            <a:r>
              <a:rPr lang="es-ES" dirty="0" err="1"/>
              <a:t>like</a:t>
            </a:r>
            <a:r>
              <a:rPr lang="es-ES" dirty="0"/>
              <a:t> TESS </a:t>
            </a:r>
            <a:r>
              <a:rPr lang="es-ES" dirty="0" err="1"/>
              <a:t>or</a:t>
            </a:r>
            <a:r>
              <a:rPr lang="es-ES" dirty="0"/>
              <a:t> Kepler. </a:t>
            </a:r>
          </a:p>
        </p:txBody>
      </p:sp>
      <p:pic>
        <p:nvPicPr>
          <p:cNvPr id="1026" name="Picture 2" descr="TESS - NASA Science">
            <a:extLst>
              <a:ext uri="{FF2B5EF4-FFF2-40B4-BE49-F238E27FC236}">
                <a16:creationId xmlns:a16="http://schemas.microsoft.com/office/drawing/2014/main" id="{2D82DB16-902E-8221-1381-0354D45EA4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716" r="12392"/>
          <a:stretch/>
        </p:blipFill>
        <p:spPr bwMode="auto">
          <a:xfrm>
            <a:off x="8011888" y="1263646"/>
            <a:ext cx="3897083" cy="4145650"/>
          </a:xfrm>
          <a:prstGeom prst="rect">
            <a:avLst/>
          </a:prstGeom>
          <a:noFill/>
          <a:extLst>
            <a:ext uri="{909E8E84-426E-40DD-AFC4-6F175D3DCCD1}">
              <a14:hiddenFill xmlns:a14="http://schemas.microsoft.com/office/drawing/2010/main">
                <a:solidFill>
                  <a:srgbClr val="FFFFFF"/>
                </a:solidFill>
              </a14:hiddenFill>
            </a:ext>
          </a:extLst>
        </p:spPr>
      </p:pic>
      <p:sp>
        <p:nvSpPr>
          <p:cNvPr id="6" name="Marcador de contenido 2">
            <a:extLst>
              <a:ext uri="{FF2B5EF4-FFF2-40B4-BE49-F238E27FC236}">
                <a16:creationId xmlns:a16="http://schemas.microsoft.com/office/drawing/2014/main" id="{3795AC73-496F-9733-4026-3FC82383DACE}"/>
              </a:ext>
            </a:extLst>
          </p:cNvPr>
          <p:cNvSpPr txBox="1">
            <a:spLocks/>
          </p:cNvSpPr>
          <p:nvPr/>
        </p:nvSpPr>
        <p:spPr>
          <a:xfrm>
            <a:off x="283029" y="4459287"/>
            <a:ext cx="7848602" cy="19222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dirty="0" err="1"/>
              <a:t>Solution</a:t>
            </a:r>
            <a:r>
              <a:rPr lang="es-ES" dirty="0"/>
              <a:t>: </a:t>
            </a:r>
            <a:r>
              <a:rPr lang="es-ES" dirty="0" err="1"/>
              <a:t>applying</a:t>
            </a:r>
            <a:r>
              <a:rPr lang="es-ES" dirty="0"/>
              <a:t> machine </a:t>
            </a:r>
            <a:r>
              <a:rPr lang="es-ES" dirty="0" err="1"/>
              <a:t>learning</a:t>
            </a:r>
            <a:r>
              <a:rPr lang="es-ES" dirty="0"/>
              <a:t> </a:t>
            </a:r>
            <a:r>
              <a:rPr lang="es-ES" dirty="0" err="1"/>
              <a:t>techniques</a:t>
            </a:r>
            <a:r>
              <a:rPr lang="es-ES" dirty="0"/>
              <a:t> </a:t>
            </a:r>
            <a:r>
              <a:rPr lang="es-ES" dirty="0" err="1"/>
              <a:t>to</a:t>
            </a:r>
            <a:r>
              <a:rPr lang="es-ES" dirty="0"/>
              <a:t> </a:t>
            </a:r>
            <a:r>
              <a:rPr lang="es-ES" dirty="0" err="1"/>
              <a:t>detect</a:t>
            </a:r>
            <a:r>
              <a:rPr lang="es-ES" dirty="0"/>
              <a:t> and </a:t>
            </a:r>
            <a:r>
              <a:rPr lang="es-ES" dirty="0" err="1"/>
              <a:t>characterize</a:t>
            </a:r>
            <a:r>
              <a:rPr lang="es-ES" dirty="0"/>
              <a:t> </a:t>
            </a:r>
            <a:r>
              <a:rPr lang="es-ES" dirty="0" err="1"/>
              <a:t>the</a:t>
            </a:r>
            <a:r>
              <a:rPr lang="es-ES" dirty="0"/>
              <a:t> </a:t>
            </a:r>
            <a:r>
              <a:rPr lang="es-ES" dirty="0" err="1"/>
              <a:t>systems</a:t>
            </a:r>
            <a:r>
              <a:rPr lang="es-ES" dirty="0"/>
              <a:t>.</a:t>
            </a:r>
          </a:p>
        </p:txBody>
      </p:sp>
      <p:sp>
        <p:nvSpPr>
          <p:cNvPr id="2" name="Marcador de contenido 2">
            <a:extLst>
              <a:ext uri="{FF2B5EF4-FFF2-40B4-BE49-F238E27FC236}">
                <a16:creationId xmlns:a16="http://schemas.microsoft.com/office/drawing/2014/main" id="{9A7820BC-34CA-9E6E-B55E-D00D89D21794}"/>
              </a:ext>
            </a:extLst>
          </p:cNvPr>
          <p:cNvSpPr txBox="1">
            <a:spLocks/>
          </p:cNvSpPr>
          <p:nvPr/>
        </p:nvSpPr>
        <p:spPr>
          <a:xfrm>
            <a:off x="283029" y="2809196"/>
            <a:ext cx="7630886" cy="77606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dirty="0" err="1"/>
              <a:t>Classical</a:t>
            </a:r>
            <a:r>
              <a:rPr lang="es-ES" dirty="0"/>
              <a:t> </a:t>
            </a:r>
            <a:r>
              <a:rPr lang="es-ES" dirty="0" err="1"/>
              <a:t>algorithms</a:t>
            </a:r>
            <a:r>
              <a:rPr lang="es-ES" dirty="0"/>
              <a:t> are </a:t>
            </a:r>
            <a:r>
              <a:rPr lang="es-ES" dirty="0" err="1"/>
              <a:t>robust</a:t>
            </a:r>
            <a:r>
              <a:rPr lang="es-ES" dirty="0"/>
              <a:t> </a:t>
            </a:r>
            <a:r>
              <a:rPr lang="es-ES" dirty="0" err="1"/>
              <a:t>but</a:t>
            </a:r>
            <a:r>
              <a:rPr lang="es-ES" dirty="0"/>
              <a:t> </a:t>
            </a:r>
            <a:r>
              <a:rPr lang="es-ES" dirty="0" err="1"/>
              <a:t>very</a:t>
            </a:r>
            <a:r>
              <a:rPr lang="es-ES" dirty="0"/>
              <a:t> time </a:t>
            </a:r>
            <a:r>
              <a:rPr lang="es-ES" dirty="0" err="1"/>
              <a:t>demanding</a:t>
            </a:r>
            <a:r>
              <a:rPr lang="es-ES" dirty="0"/>
              <a:t>. </a:t>
            </a:r>
          </a:p>
        </p:txBody>
      </p:sp>
    </p:spTree>
    <p:extLst>
      <p:ext uri="{BB962C8B-B14F-4D97-AF65-F5344CB8AC3E}">
        <p14:creationId xmlns:p14="http://schemas.microsoft.com/office/powerpoint/2010/main" val="918400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3902F4-A30F-DEE3-EB02-FF9BCCF57DAF}"/>
              </a:ext>
            </a:extLst>
          </p:cNvPr>
          <p:cNvSpPr>
            <a:spLocks noGrp="1"/>
          </p:cNvSpPr>
          <p:nvPr>
            <p:ph type="title"/>
          </p:nvPr>
        </p:nvSpPr>
        <p:spPr>
          <a:xfrm>
            <a:off x="206483" y="171262"/>
            <a:ext cx="9819900" cy="1320800"/>
          </a:xfrm>
        </p:spPr>
        <p:txBody>
          <a:bodyPr>
            <a:normAutofit/>
          </a:bodyPr>
          <a:lstStyle/>
          <a:p>
            <a:pPr algn="ctr"/>
            <a:r>
              <a:rPr lang="es-ES" dirty="0">
                <a:solidFill>
                  <a:schemeClr val="tx1"/>
                </a:solidFill>
              </a:rPr>
              <a:t>Convolutional Neural Networks (CNN)</a:t>
            </a:r>
          </a:p>
        </p:txBody>
      </p:sp>
      <p:sp>
        <p:nvSpPr>
          <p:cNvPr id="3" name="Marcador de contenido 2">
            <a:extLst>
              <a:ext uri="{FF2B5EF4-FFF2-40B4-BE49-F238E27FC236}">
                <a16:creationId xmlns:a16="http://schemas.microsoft.com/office/drawing/2014/main" id="{78261049-B981-22F3-203B-F6F922F69E29}"/>
              </a:ext>
            </a:extLst>
          </p:cNvPr>
          <p:cNvSpPr>
            <a:spLocks noGrp="1"/>
          </p:cNvSpPr>
          <p:nvPr>
            <p:ph idx="1"/>
          </p:nvPr>
        </p:nvSpPr>
        <p:spPr>
          <a:xfrm>
            <a:off x="664712" y="1707025"/>
            <a:ext cx="10906802" cy="1470473"/>
          </a:xfrm>
        </p:spPr>
        <p:txBody>
          <a:bodyPr>
            <a:normAutofit/>
          </a:bodyPr>
          <a:lstStyle/>
          <a:p>
            <a:r>
              <a:rPr lang="es-ES" dirty="0"/>
              <a:t>CNN are a </a:t>
            </a:r>
            <a:r>
              <a:rPr lang="es-ES" dirty="0" err="1"/>
              <a:t>type</a:t>
            </a:r>
            <a:r>
              <a:rPr lang="es-ES" dirty="0"/>
              <a:t> of Artificial </a:t>
            </a:r>
            <a:r>
              <a:rPr lang="es-ES" dirty="0" err="1"/>
              <a:t>Intelligence</a:t>
            </a:r>
            <a:r>
              <a:rPr lang="es-ES" dirty="0"/>
              <a:t> (AI) ideal for detecting </a:t>
            </a:r>
            <a:r>
              <a:rPr lang="es-ES" dirty="0" err="1"/>
              <a:t>shape-dependency</a:t>
            </a:r>
            <a:r>
              <a:rPr lang="es-ES" dirty="0"/>
              <a:t> </a:t>
            </a:r>
            <a:r>
              <a:rPr lang="es-ES" dirty="0" err="1"/>
              <a:t>features</a:t>
            </a:r>
            <a:r>
              <a:rPr lang="es-ES" dirty="0"/>
              <a:t>.</a:t>
            </a:r>
          </a:p>
          <a:p>
            <a:r>
              <a:rPr lang="es-ES" dirty="0"/>
              <a:t>CNN </a:t>
            </a:r>
            <a:r>
              <a:rPr lang="es-ES" dirty="0" err="1"/>
              <a:t>filters</a:t>
            </a:r>
            <a:r>
              <a:rPr lang="es-ES" dirty="0"/>
              <a:t> </a:t>
            </a:r>
            <a:r>
              <a:rPr lang="es-ES" dirty="0" err="1"/>
              <a:t>extract</a:t>
            </a:r>
            <a:r>
              <a:rPr lang="es-ES" dirty="0"/>
              <a:t> the </a:t>
            </a:r>
            <a:r>
              <a:rPr lang="es-ES" dirty="0" err="1"/>
              <a:t>main</a:t>
            </a:r>
            <a:r>
              <a:rPr lang="es-ES" dirty="0"/>
              <a:t> </a:t>
            </a:r>
            <a:r>
              <a:rPr lang="es-ES" dirty="0" err="1"/>
              <a:t>characteristics</a:t>
            </a:r>
            <a:r>
              <a:rPr lang="es-ES" dirty="0"/>
              <a:t> (i.e. </a:t>
            </a:r>
            <a:r>
              <a:rPr lang="es-ES" dirty="0" err="1"/>
              <a:t>transits</a:t>
            </a:r>
            <a:r>
              <a:rPr lang="es-ES" dirty="0"/>
              <a:t>).</a:t>
            </a:r>
          </a:p>
        </p:txBody>
      </p:sp>
      <p:grpSp>
        <p:nvGrpSpPr>
          <p:cNvPr id="5" name="Grupo 4">
            <a:extLst>
              <a:ext uri="{FF2B5EF4-FFF2-40B4-BE49-F238E27FC236}">
                <a16:creationId xmlns:a16="http://schemas.microsoft.com/office/drawing/2014/main" id="{56BC729C-84EB-2FC2-E085-705C5FC34C31}"/>
              </a:ext>
            </a:extLst>
          </p:cNvPr>
          <p:cNvGrpSpPr/>
          <p:nvPr/>
        </p:nvGrpSpPr>
        <p:grpSpPr>
          <a:xfrm>
            <a:off x="664712" y="3457128"/>
            <a:ext cx="10827835" cy="3256156"/>
            <a:chOff x="680223" y="3133493"/>
            <a:chExt cx="10827835" cy="3256156"/>
          </a:xfrm>
        </p:grpSpPr>
        <p:sp>
          <p:nvSpPr>
            <p:cNvPr id="4" name="Rectángulo 3">
              <a:extLst>
                <a:ext uri="{FF2B5EF4-FFF2-40B4-BE49-F238E27FC236}">
                  <a16:creationId xmlns:a16="http://schemas.microsoft.com/office/drawing/2014/main" id="{23E07870-54C2-4F91-37FD-08ACBD7DEDFD}"/>
                </a:ext>
              </a:extLst>
            </p:cNvPr>
            <p:cNvSpPr/>
            <p:nvPr/>
          </p:nvSpPr>
          <p:spPr>
            <a:xfrm>
              <a:off x="680223" y="3133493"/>
              <a:ext cx="10827835" cy="3256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58" name="Grupo 57">
              <a:extLst>
                <a:ext uri="{FF2B5EF4-FFF2-40B4-BE49-F238E27FC236}">
                  <a16:creationId xmlns:a16="http://schemas.microsoft.com/office/drawing/2014/main" id="{5EA9BE30-0A6A-DDB0-8544-8EA0108C0743}"/>
                </a:ext>
              </a:extLst>
            </p:cNvPr>
            <p:cNvGrpSpPr/>
            <p:nvPr/>
          </p:nvGrpSpPr>
          <p:grpSpPr>
            <a:xfrm>
              <a:off x="762114" y="3243243"/>
              <a:ext cx="10667771" cy="3066587"/>
              <a:chOff x="55985" y="2062974"/>
              <a:chExt cx="10667771" cy="3066587"/>
            </a:xfrm>
          </p:grpSpPr>
          <p:grpSp>
            <p:nvGrpSpPr>
              <p:cNvPr id="59" name="Grupo 58">
                <a:extLst>
                  <a:ext uri="{FF2B5EF4-FFF2-40B4-BE49-F238E27FC236}">
                    <a16:creationId xmlns:a16="http://schemas.microsoft.com/office/drawing/2014/main" id="{AFD4A660-CAFC-5FFA-2BCE-8986E6BD9EF8}"/>
                  </a:ext>
                </a:extLst>
              </p:cNvPr>
              <p:cNvGrpSpPr/>
              <p:nvPr/>
            </p:nvGrpSpPr>
            <p:grpSpPr>
              <a:xfrm>
                <a:off x="55985" y="2062974"/>
                <a:ext cx="10667771" cy="3066587"/>
                <a:chOff x="55985" y="2062974"/>
                <a:chExt cx="10667771" cy="3066587"/>
              </a:xfrm>
            </p:grpSpPr>
            <p:pic>
              <p:nvPicPr>
                <p:cNvPr id="61" name="Picture 2">
                  <a:extLst>
                    <a:ext uri="{FF2B5EF4-FFF2-40B4-BE49-F238E27FC236}">
                      <a16:creationId xmlns:a16="http://schemas.microsoft.com/office/drawing/2014/main" id="{6621FA82-7927-ABC2-03B3-D9CC842CE3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85" y="2547821"/>
                  <a:ext cx="3098878" cy="2096894"/>
                </a:xfrm>
                <a:prstGeom prst="rect">
                  <a:avLst/>
                </a:prstGeom>
                <a:noFill/>
                <a:extLst>
                  <a:ext uri="{909E8E84-426E-40DD-AFC4-6F175D3DCCD1}">
                    <a14:hiddenFill xmlns:a14="http://schemas.microsoft.com/office/drawing/2010/main">
                      <a:solidFill>
                        <a:srgbClr val="FFFFFF"/>
                      </a:solidFill>
                    </a14:hiddenFill>
                  </a:ext>
                </a:extLst>
              </p:spPr>
            </p:pic>
            <p:cxnSp>
              <p:nvCxnSpPr>
                <p:cNvPr id="62" name="Conector recto de flecha 61">
                  <a:extLst>
                    <a:ext uri="{FF2B5EF4-FFF2-40B4-BE49-F238E27FC236}">
                      <a16:creationId xmlns:a16="http://schemas.microsoft.com/office/drawing/2014/main" id="{943E33AE-B1D3-CA17-8F1E-D640AC5FA073}"/>
                    </a:ext>
                  </a:extLst>
                </p:cNvPr>
                <p:cNvCxnSpPr>
                  <a:cxnSpLocks/>
                  <a:stCxn id="96" idx="6"/>
                  <a:endCxn id="94" idx="2"/>
                </p:cNvCxnSpPr>
                <p:nvPr/>
              </p:nvCxnSpPr>
              <p:spPr>
                <a:xfrm>
                  <a:off x="8142201" y="3467717"/>
                  <a:ext cx="540800" cy="524919"/>
                </a:xfrm>
                <a:prstGeom prst="straightConnector1">
                  <a:avLst/>
                </a:prstGeom>
                <a:ln>
                  <a:solidFill>
                    <a:schemeClr val="accent2">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3" name="Conector recto de flecha 62">
                  <a:extLst>
                    <a:ext uri="{FF2B5EF4-FFF2-40B4-BE49-F238E27FC236}">
                      <a16:creationId xmlns:a16="http://schemas.microsoft.com/office/drawing/2014/main" id="{7C075393-54DE-D980-E7E3-FFA3209617B8}"/>
                    </a:ext>
                  </a:extLst>
                </p:cNvPr>
                <p:cNvCxnSpPr>
                  <a:cxnSpLocks/>
                  <a:stCxn id="97" idx="6"/>
                  <a:endCxn id="94" idx="2"/>
                </p:cNvCxnSpPr>
                <p:nvPr/>
              </p:nvCxnSpPr>
              <p:spPr>
                <a:xfrm flipV="1">
                  <a:off x="8142202" y="3992636"/>
                  <a:ext cx="540799" cy="546410"/>
                </a:xfrm>
                <a:prstGeom prst="straightConnector1">
                  <a:avLst/>
                </a:prstGeom>
                <a:ln>
                  <a:solidFill>
                    <a:schemeClr val="accent2">
                      <a:lumMod val="75000"/>
                    </a:schemeClr>
                  </a:solidFill>
                  <a:tailEnd type="triangle"/>
                </a:ln>
              </p:spPr>
              <p:style>
                <a:lnRef idx="2">
                  <a:schemeClr val="accent1"/>
                </a:lnRef>
                <a:fillRef idx="0">
                  <a:schemeClr val="accent1"/>
                </a:fillRef>
                <a:effectRef idx="1">
                  <a:schemeClr val="accent1"/>
                </a:effectRef>
                <a:fontRef idx="minor">
                  <a:schemeClr val="tx1"/>
                </a:fontRef>
              </p:style>
            </p:cxnSp>
            <p:grpSp>
              <p:nvGrpSpPr>
                <p:cNvPr id="64" name="Grupo 63">
                  <a:extLst>
                    <a:ext uri="{FF2B5EF4-FFF2-40B4-BE49-F238E27FC236}">
                      <a16:creationId xmlns:a16="http://schemas.microsoft.com/office/drawing/2014/main" id="{BF44C882-33D3-4197-1585-81E6970361B9}"/>
                    </a:ext>
                  </a:extLst>
                </p:cNvPr>
                <p:cNvGrpSpPr/>
                <p:nvPr/>
              </p:nvGrpSpPr>
              <p:grpSpPr>
                <a:xfrm>
                  <a:off x="3601840" y="2062974"/>
                  <a:ext cx="7121916" cy="3066587"/>
                  <a:chOff x="3226416" y="1895706"/>
                  <a:chExt cx="7121916" cy="3066587"/>
                </a:xfrm>
              </p:grpSpPr>
              <p:sp>
                <p:nvSpPr>
                  <p:cNvPr id="70" name="Rectángulo 69">
                    <a:extLst>
                      <a:ext uri="{FF2B5EF4-FFF2-40B4-BE49-F238E27FC236}">
                        <a16:creationId xmlns:a16="http://schemas.microsoft.com/office/drawing/2014/main" id="{49496CAE-3B3E-7DAF-F7DF-D6461F6AC591}"/>
                      </a:ext>
                    </a:extLst>
                  </p:cNvPr>
                  <p:cNvSpPr/>
                  <p:nvPr/>
                </p:nvSpPr>
                <p:spPr>
                  <a:xfrm>
                    <a:off x="9322419" y="3111458"/>
                    <a:ext cx="1025913" cy="376002"/>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Output</a:t>
                    </a:r>
                  </a:p>
                </p:txBody>
              </p:sp>
              <p:sp>
                <p:nvSpPr>
                  <p:cNvPr id="71" name="Rectángulo 70">
                    <a:extLst>
                      <a:ext uri="{FF2B5EF4-FFF2-40B4-BE49-F238E27FC236}">
                        <a16:creationId xmlns:a16="http://schemas.microsoft.com/office/drawing/2014/main" id="{40F30D59-5249-202C-B656-C9BE72379AD3}"/>
                      </a:ext>
                    </a:extLst>
                  </p:cNvPr>
                  <p:cNvSpPr/>
                  <p:nvPr/>
                </p:nvSpPr>
                <p:spPr>
                  <a:xfrm>
                    <a:off x="4709383" y="2323520"/>
                    <a:ext cx="564607" cy="2189251"/>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2" name="Rectángulo 71">
                    <a:extLst>
                      <a:ext uri="{FF2B5EF4-FFF2-40B4-BE49-F238E27FC236}">
                        <a16:creationId xmlns:a16="http://schemas.microsoft.com/office/drawing/2014/main" id="{08FF021A-0E98-7ABF-6144-C0596AE63C83}"/>
                      </a:ext>
                    </a:extLst>
                  </p:cNvPr>
                  <p:cNvSpPr/>
                  <p:nvPr/>
                </p:nvSpPr>
                <p:spPr>
                  <a:xfrm>
                    <a:off x="4782989" y="2245166"/>
                    <a:ext cx="564607" cy="2189251"/>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73" name="Grupo 72">
                    <a:extLst>
                      <a:ext uri="{FF2B5EF4-FFF2-40B4-BE49-F238E27FC236}">
                        <a16:creationId xmlns:a16="http://schemas.microsoft.com/office/drawing/2014/main" id="{113512A4-5F07-E77B-2A04-1427B8AA23D6}"/>
                      </a:ext>
                    </a:extLst>
                  </p:cNvPr>
                  <p:cNvGrpSpPr/>
                  <p:nvPr/>
                </p:nvGrpSpPr>
                <p:grpSpPr>
                  <a:xfrm>
                    <a:off x="3226416" y="1895706"/>
                    <a:ext cx="949712" cy="3066587"/>
                    <a:chOff x="2754350" y="936703"/>
                    <a:chExt cx="949712" cy="3066587"/>
                  </a:xfrm>
                </p:grpSpPr>
                <p:sp>
                  <p:nvSpPr>
                    <p:cNvPr id="107" name="Rectángulo 106">
                      <a:extLst>
                        <a:ext uri="{FF2B5EF4-FFF2-40B4-BE49-F238E27FC236}">
                          <a16:creationId xmlns:a16="http://schemas.microsoft.com/office/drawing/2014/main" id="{4EB79F51-DC99-7057-A248-FFC06F2E53DE}"/>
                        </a:ext>
                      </a:extLst>
                    </p:cNvPr>
                    <p:cNvSpPr/>
                    <p:nvPr/>
                  </p:nvSpPr>
                  <p:spPr>
                    <a:xfrm>
                      <a:off x="2754350" y="1271240"/>
                      <a:ext cx="568713" cy="2732050"/>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8" name="Rectángulo 107">
                      <a:extLst>
                        <a:ext uri="{FF2B5EF4-FFF2-40B4-BE49-F238E27FC236}">
                          <a16:creationId xmlns:a16="http://schemas.microsoft.com/office/drawing/2014/main" id="{769900CC-9C49-BDCD-6B42-30F64853CDEA}"/>
                        </a:ext>
                      </a:extLst>
                    </p:cNvPr>
                    <p:cNvSpPr/>
                    <p:nvPr/>
                  </p:nvSpPr>
                  <p:spPr>
                    <a:xfrm>
                      <a:off x="2849135" y="1159728"/>
                      <a:ext cx="568713" cy="2732050"/>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9" name="Rectángulo 108">
                      <a:extLst>
                        <a:ext uri="{FF2B5EF4-FFF2-40B4-BE49-F238E27FC236}">
                          <a16:creationId xmlns:a16="http://schemas.microsoft.com/office/drawing/2014/main" id="{271B6A09-19C5-15A5-99F2-A32B42D37A64}"/>
                        </a:ext>
                      </a:extLst>
                    </p:cNvPr>
                    <p:cNvSpPr/>
                    <p:nvPr/>
                  </p:nvSpPr>
                  <p:spPr>
                    <a:xfrm>
                      <a:off x="2992242" y="1048215"/>
                      <a:ext cx="568713" cy="2732051"/>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0" name="Rectángulo 109">
                      <a:extLst>
                        <a:ext uri="{FF2B5EF4-FFF2-40B4-BE49-F238E27FC236}">
                          <a16:creationId xmlns:a16="http://schemas.microsoft.com/office/drawing/2014/main" id="{27DFC8E8-01EC-AACF-31DC-3940441180EF}"/>
                        </a:ext>
                      </a:extLst>
                    </p:cNvPr>
                    <p:cNvSpPr/>
                    <p:nvPr/>
                  </p:nvSpPr>
                  <p:spPr>
                    <a:xfrm>
                      <a:off x="3135349" y="936703"/>
                      <a:ext cx="568713" cy="546410"/>
                    </a:xfrm>
                    <a:prstGeom prst="rect">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1" name="Rectángulo 110">
                      <a:extLst>
                        <a:ext uri="{FF2B5EF4-FFF2-40B4-BE49-F238E27FC236}">
                          <a16:creationId xmlns:a16="http://schemas.microsoft.com/office/drawing/2014/main" id="{D9EF749B-6CE3-6D35-5D7E-847F79C87D40}"/>
                        </a:ext>
                      </a:extLst>
                    </p:cNvPr>
                    <p:cNvSpPr/>
                    <p:nvPr/>
                  </p:nvSpPr>
                  <p:spPr>
                    <a:xfrm>
                      <a:off x="3135349" y="1483113"/>
                      <a:ext cx="568713" cy="546410"/>
                    </a:xfrm>
                    <a:prstGeom prst="rect">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2" name="Rectángulo 111">
                      <a:extLst>
                        <a:ext uri="{FF2B5EF4-FFF2-40B4-BE49-F238E27FC236}">
                          <a16:creationId xmlns:a16="http://schemas.microsoft.com/office/drawing/2014/main" id="{133AF1CC-E1FB-2274-914C-86A4377BB4AA}"/>
                        </a:ext>
                      </a:extLst>
                    </p:cNvPr>
                    <p:cNvSpPr/>
                    <p:nvPr/>
                  </p:nvSpPr>
                  <p:spPr>
                    <a:xfrm>
                      <a:off x="3133491" y="2029523"/>
                      <a:ext cx="568713" cy="546410"/>
                    </a:xfrm>
                    <a:prstGeom prst="rect">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3" name="Rectángulo 112">
                      <a:extLst>
                        <a:ext uri="{FF2B5EF4-FFF2-40B4-BE49-F238E27FC236}">
                          <a16:creationId xmlns:a16="http://schemas.microsoft.com/office/drawing/2014/main" id="{39227021-8B7C-612E-A2A9-4AD1F0897641}"/>
                        </a:ext>
                      </a:extLst>
                    </p:cNvPr>
                    <p:cNvSpPr/>
                    <p:nvPr/>
                  </p:nvSpPr>
                  <p:spPr>
                    <a:xfrm>
                      <a:off x="3131633" y="2575933"/>
                      <a:ext cx="568713" cy="546410"/>
                    </a:xfrm>
                    <a:prstGeom prst="rect">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4" name="Rectángulo 113">
                      <a:extLst>
                        <a:ext uri="{FF2B5EF4-FFF2-40B4-BE49-F238E27FC236}">
                          <a16:creationId xmlns:a16="http://schemas.microsoft.com/office/drawing/2014/main" id="{BAB3F3D7-9A40-57DA-136E-A562C7029BE5}"/>
                        </a:ext>
                      </a:extLst>
                    </p:cNvPr>
                    <p:cNvSpPr/>
                    <p:nvPr/>
                  </p:nvSpPr>
                  <p:spPr>
                    <a:xfrm>
                      <a:off x="3131632" y="3122343"/>
                      <a:ext cx="568713" cy="546410"/>
                    </a:xfrm>
                    <a:prstGeom prst="rect">
                      <a:avLst/>
                    </a:prstGeom>
                    <a:solidFill>
                      <a:schemeClr val="accent3">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74" name="Grupo 73">
                    <a:extLst>
                      <a:ext uri="{FF2B5EF4-FFF2-40B4-BE49-F238E27FC236}">
                        <a16:creationId xmlns:a16="http://schemas.microsoft.com/office/drawing/2014/main" id="{2870145E-B94B-FCC8-C4F9-BBE197210C72}"/>
                      </a:ext>
                    </a:extLst>
                  </p:cNvPr>
                  <p:cNvGrpSpPr/>
                  <p:nvPr/>
                </p:nvGrpSpPr>
                <p:grpSpPr>
                  <a:xfrm>
                    <a:off x="4874401" y="2168911"/>
                    <a:ext cx="568714" cy="2163931"/>
                    <a:chOff x="5254618" y="1895706"/>
                    <a:chExt cx="568714" cy="2163931"/>
                  </a:xfrm>
                </p:grpSpPr>
                <p:sp>
                  <p:nvSpPr>
                    <p:cNvPr id="103" name="Rectángulo 102">
                      <a:extLst>
                        <a:ext uri="{FF2B5EF4-FFF2-40B4-BE49-F238E27FC236}">
                          <a16:creationId xmlns:a16="http://schemas.microsoft.com/office/drawing/2014/main" id="{2C103D50-9D10-21C0-8D4B-89698BE88998}"/>
                        </a:ext>
                      </a:extLst>
                    </p:cNvPr>
                    <p:cNvSpPr/>
                    <p:nvPr/>
                  </p:nvSpPr>
                  <p:spPr>
                    <a:xfrm>
                      <a:off x="5254619" y="1895706"/>
                      <a:ext cx="568713" cy="2150906"/>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04" name="Rectángulo 103">
                      <a:extLst>
                        <a:ext uri="{FF2B5EF4-FFF2-40B4-BE49-F238E27FC236}">
                          <a16:creationId xmlns:a16="http://schemas.microsoft.com/office/drawing/2014/main" id="{08FF9C3A-50EC-0193-2174-3A566ABDD643}"/>
                        </a:ext>
                      </a:extLst>
                    </p:cNvPr>
                    <p:cNvSpPr/>
                    <p:nvPr/>
                  </p:nvSpPr>
                  <p:spPr>
                    <a:xfrm>
                      <a:off x="5254618" y="2433432"/>
                      <a:ext cx="568713" cy="546410"/>
                    </a:xfrm>
                    <a:prstGeom prst="rect">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5" name="Rectángulo 104">
                      <a:extLst>
                        <a:ext uri="{FF2B5EF4-FFF2-40B4-BE49-F238E27FC236}">
                          <a16:creationId xmlns:a16="http://schemas.microsoft.com/office/drawing/2014/main" id="{CD8124F5-0FB0-2D1F-54DC-91A75EEEDE24}"/>
                        </a:ext>
                      </a:extLst>
                    </p:cNvPr>
                    <p:cNvSpPr/>
                    <p:nvPr/>
                  </p:nvSpPr>
                  <p:spPr>
                    <a:xfrm>
                      <a:off x="5254618" y="2979842"/>
                      <a:ext cx="568713" cy="546410"/>
                    </a:xfrm>
                    <a:prstGeom prst="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6" name="Rectángulo 105">
                      <a:extLst>
                        <a:ext uri="{FF2B5EF4-FFF2-40B4-BE49-F238E27FC236}">
                          <a16:creationId xmlns:a16="http://schemas.microsoft.com/office/drawing/2014/main" id="{8467347D-5FBF-9D06-F962-BD9C9568CA2B}"/>
                        </a:ext>
                      </a:extLst>
                    </p:cNvPr>
                    <p:cNvSpPr/>
                    <p:nvPr/>
                  </p:nvSpPr>
                  <p:spPr>
                    <a:xfrm>
                      <a:off x="5254618" y="3513227"/>
                      <a:ext cx="568713" cy="546410"/>
                    </a:xfrm>
                    <a:prstGeom prst="rect">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cxnSp>
                <p:nvCxnSpPr>
                  <p:cNvPr id="75" name="Conector recto 74">
                    <a:extLst>
                      <a:ext uri="{FF2B5EF4-FFF2-40B4-BE49-F238E27FC236}">
                        <a16:creationId xmlns:a16="http://schemas.microsoft.com/office/drawing/2014/main" id="{00BCACAB-1E02-F0D1-2CEA-2B70B15F6432}"/>
                      </a:ext>
                    </a:extLst>
                  </p:cNvPr>
                  <p:cNvCxnSpPr>
                    <a:cxnSpLocks/>
                  </p:cNvCxnSpPr>
                  <p:nvPr/>
                </p:nvCxnSpPr>
                <p:spPr>
                  <a:xfrm>
                    <a:off x="3601840" y="2978553"/>
                    <a:ext cx="1272560" cy="265811"/>
                  </a:xfrm>
                  <a:prstGeom prst="line">
                    <a:avLst/>
                  </a:prstGeom>
                  <a:ln w="19050"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6" name="Conector recto 75">
                    <a:extLst>
                      <a:ext uri="{FF2B5EF4-FFF2-40B4-BE49-F238E27FC236}">
                        <a16:creationId xmlns:a16="http://schemas.microsoft.com/office/drawing/2014/main" id="{6F42DD63-D8A4-D1C8-D8E1-36835F78B13A}"/>
                      </a:ext>
                    </a:extLst>
                  </p:cNvPr>
                  <p:cNvCxnSpPr>
                    <a:cxnSpLocks/>
                  </p:cNvCxnSpPr>
                  <p:nvPr/>
                </p:nvCxnSpPr>
                <p:spPr>
                  <a:xfrm>
                    <a:off x="4170550" y="2985065"/>
                    <a:ext cx="1272560" cy="265811"/>
                  </a:xfrm>
                  <a:prstGeom prst="line">
                    <a:avLst/>
                  </a:prstGeom>
                  <a:ln w="19050"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7" name="Conector recto 76">
                    <a:extLst>
                      <a:ext uri="{FF2B5EF4-FFF2-40B4-BE49-F238E27FC236}">
                        <a16:creationId xmlns:a16="http://schemas.microsoft.com/office/drawing/2014/main" id="{D1B0EC34-98AB-C700-7F86-8E3F07B2D0D2}"/>
                      </a:ext>
                    </a:extLst>
                  </p:cNvPr>
                  <p:cNvCxnSpPr>
                    <a:cxnSpLocks/>
                  </p:cNvCxnSpPr>
                  <p:nvPr/>
                </p:nvCxnSpPr>
                <p:spPr>
                  <a:xfrm>
                    <a:off x="3601840" y="3521847"/>
                    <a:ext cx="1272560" cy="265811"/>
                  </a:xfrm>
                  <a:prstGeom prst="line">
                    <a:avLst/>
                  </a:prstGeom>
                  <a:ln w="19050"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8" name="Conector recto 77">
                    <a:extLst>
                      <a:ext uri="{FF2B5EF4-FFF2-40B4-BE49-F238E27FC236}">
                        <a16:creationId xmlns:a16="http://schemas.microsoft.com/office/drawing/2014/main" id="{F4CE2EF6-7441-BD96-8544-344C82D32827}"/>
                      </a:ext>
                    </a:extLst>
                  </p:cNvPr>
                  <p:cNvCxnSpPr>
                    <a:cxnSpLocks/>
                  </p:cNvCxnSpPr>
                  <p:nvPr/>
                </p:nvCxnSpPr>
                <p:spPr>
                  <a:xfrm>
                    <a:off x="4170550" y="3532694"/>
                    <a:ext cx="1272560" cy="265811"/>
                  </a:xfrm>
                  <a:prstGeom prst="line">
                    <a:avLst/>
                  </a:prstGeom>
                  <a:ln w="19050"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79" name="Grupo 78">
                    <a:extLst>
                      <a:ext uri="{FF2B5EF4-FFF2-40B4-BE49-F238E27FC236}">
                        <a16:creationId xmlns:a16="http://schemas.microsoft.com/office/drawing/2014/main" id="{664B3675-58B4-5B13-CD91-A79F7BA0A3BB}"/>
                      </a:ext>
                    </a:extLst>
                  </p:cNvPr>
                  <p:cNvGrpSpPr/>
                  <p:nvPr/>
                </p:nvGrpSpPr>
                <p:grpSpPr>
                  <a:xfrm>
                    <a:off x="5980081" y="2518270"/>
                    <a:ext cx="681017" cy="1709946"/>
                    <a:chOff x="6437714" y="2521481"/>
                    <a:chExt cx="681017" cy="1709946"/>
                  </a:xfrm>
                </p:grpSpPr>
                <p:sp>
                  <p:nvSpPr>
                    <p:cNvPr id="98" name="Rectángulo 97">
                      <a:extLst>
                        <a:ext uri="{FF2B5EF4-FFF2-40B4-BE49-F238E27FC236}">
                          <a16:creationId xmlns:a16="http://schemas.microsoft.com/office/drawing/2014/main" id="{32BD18E7-03DB-DF02-C841-200BC7919FB4}"/>
                        </a:ext>
                      </a:extLst>
                    </p:cNvPr>
                    <p:cNvSpPr/>
                    <p:nvPr/>
                  </p:nvSpPr>
                  <p:spPr>
                    <a:xfrm>
                      <a:off x="6437714" y="2604862"/>
                      <a:ext cx="568713" cy="1626565"/>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99" name="Grupo 98">
                      <a:extLst>
                        <a:ext uri="{FF2B5EF4-FFF2-40B4-BE49-F238E27FC236}">
                          <a16:creationId xmlns:a16="http://schemas.microsoft.com/office/drawing/2014/main" id="{255DFAF1-792D-268F-E438-B305EE7630CB}"/>
                        </a:ext>
                      </a:extLst>
                    </p:cNvPr>
                    <p:cNvGrpSpPr/>
                    <p:nvPr/>
                  </p:nvGrpSpPr>
                  <p:grpSpPr>
                    <a:xfrm>
                      <a:off x="6550018" y="2521481"/>
                      <a:ext cx="568713" cy="1636619"/>
                      <a:chOff x="6449658" y="2199167"/>
                      <a:chExt cx="568713" cy="1636619"/>
                    </a:xfrm>
                  </p:grpSpPr>
                  <p:sp>
                    <p:nvSpPr>
                      <p:cNvPr id="100" name="Rectángulo 99">
                        <a:extLst>
                          <a:ext uri="{FF2B5EF4-FFF2-40B4-BE49-F238E27FC236}">
                            <a16:creationId xmlns:a16="http://schemas.microsoft.com/office/drawing/2014/main" id="{AED3C378-79C7-B72F-EA4E-83AF23B89904}"/>
                          </a:ext>
                        </a:extLst>
                      </p:cNvPr>
                      <p:cNvSpPr/>
                      <p:nvPr/>
                    </p:nvSpPr>
                    <p:spPr>
                      <a:xfrm>
                        <a:off x="6449658" y="2199167"/>
                        <a:ext cx="568713" cy="546410"/>
                      </a:xfrm>
                      <a:prstGeom prst="rect">
                        <a:avLst/>
                      </a:prstGeom>
                      <a:solidFill>
                        <a:schemeClr val="accent5">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01" name="Rectángulo 100">
                        <a:extLst>
                          <a:ext uri="{FF2B5EF4-FFF2-40B4-BE49-F238E27FC236}">
                            <a16:creationId xmlns:a16="http://schemas.microsoft.com/office/drawing/2014/main" id="{415E3B8F-C83A-492B-C334-DD060A905FC1}"/>
                          </a:ext>
                        </a:extLst>
                      </p:cNvPr>
                      <p:cNvSpPr/>
                      <p:nvPr/>
                    </p:nvSpPr>
                    <p:spPr>
                      <a:xfrm>
                        <a:off x="6449658" y="3289376"/>
                        <a:ext cx="568713" cy="546410"/>
                      </a:xfrm>
                      <a:prstGeom prst="rect">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2" name="Rectángulo 101">
                        <a:extLst>
                          <a:ext uri="{FF2B5EF4-FFF2-40B4-BE49-F238E27FC236}">
                            <a16:creationId xmlns:a16="http://schemas.microsoft.com/office/drawing/2014/main" id="{1D4E03E6-0815-A891-45BD-F00FA9D769D7}"/>
                          </a:ext>
                        </a:extLst>
                      </p:cNvPr>
                      <p:cNvSpPr/>
                      <p:nvPr/>
                    </p:nvSpPr>
                    <p:spPr>
                      <a:xfrm>
                        <a:off x="6449658" y="2745577"/>
                        <a:ext cx="568713" cy="546410"/>
                      </a:xfrm>
                      <a:prstGeom prst="rect">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cxnSp>
                <p:nvCxnSpPr>
                  <p:cNvPr id="80" name="Conector recto 79">
                    <a:extLst>
                      <a:ext uri="{FF2B5EF4-FFF2-40B4-BE49-F238E27FC236}">
                        <a16:creationId xmlns:a16="http://schemas.microsoft.com/office/drawing/2014/main" id="{A9C34161-530F-86CB-0AD1-75ACF904F763}"/>
                      </a:ext>
                    </a:extLst>
                  </p:cNvPr>
                  <p:cNvCxnSpPr>
                    <a:cxnSpLocks/>
                  </p:cNvCxnSpPr>
                  <p:nvPr/>
                </p:nvCxnSpPr>
                <p:spPr>
                  <a:xfrm>
                    <a:off x="5421202" y="2172300"/>
                    <a:ext cx="1239896" cy="327776"/>
                  </a:xfrm>
                  <a:prstGeom prst="line">
                    <a:avLst/>
                  </a:prstGeom>
                  <a:ln w="19050"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1" name="Conector recto 80">
                    <a:extLst>
                      <a:ext uri="{FF2B5EF4-FFF2-40B4-BE49-F238E27FC236}">
                        <a16:creationId xmlns:a16="http://schemas.microsoft.com/office/drawing/2014/main" id="{A566F07D-F309-D6D3-B4EF-CBB0888D4366}"/>
                      </a:ext>
                    </a:extLst>
                  </p:cNvPr>
                  <p:cNvCxnSpPr>
                    <a:cxnSpLocks/>
                  </p:cNvCxnSpPr>
                  <p:nvPr/>
                </p:nvCxnSpPr>
                <p:spPr>
                  <a:xfrm>
                    <a:off x="4873840" y="2693311"/>
                    <a:ext cx="1233124" cy="369198"/>
                  </a:xfrm>
                  <a:prstGeom prst="line">
                    <a:avLst/>
                  </a:prstGeom>
                  <a:ln w="19050"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2" name="Conector recto 81">
                    <a:extLst>
                      <a:ext uri="{FF2B5EF4-FFF2-40B4-BE49-F238E27FC236}">
                        <a16:creationId xmlns:a16="http://schemas.microsoft.com/office/drawing/2014/main" id="{11B54497-245E-595B-F515-BA85BD3350DE}"/>
                      </a:ext>
                    </a:extLst>
                  </p:cNvPr>
                  <p:cNvCxnSpPr>
                    <a:cxnSpLocks/>
                  </p:cNvCxnSpPr>
                  <p:nvPr/>
                </p:nvCxnSpPr>
                <p:spPr>
                  <a:xfrm>
                    <a:off x="5439009" y="2704661"/>
                    <a:ext cx="1222089" cy="348337"/>
                  </a:xfrm>
                  <a:prstGeom prst="line">
                    <a:avLst/>
                  </a:prstGeom>
                  <a:ln w="19050"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83" name="Grupo 82">
                    <a:extLst>
                      <a:ext uri="{FF2B5EF4-FFF2-40B4-BE49-F238E27FC236}">
                        <a16:creationId xmlns:a16="http://schemas.microsoft.com/office/drawing/2014/main" id="{6462CAEF-1F0A-C24F-5A78-8EFEFA31E6CB}"/>
                      </a:ext>
                    </a:extLst>
                  </p:cNvPr>
                  <p:cNvGrpSpPr/>
                  <p:nvPr/>
                </p:nvGrpSpPr>
                <p:grpSpPr>
                  <a:xfrm>
                    <a:off x="7198064" y="1937885"/>
                    <a:ext cx="568714" cy="2707098"/>
                    <a:chOff x="7506633" y="1895706"/>
                    <a:chExt cx="568714" cy="2707098"/>
                  </a:xfrm>
                </p:grpSpPr>
                <p:sp>
                  <p:nvSpPr>
                    <p:cNvPr id="95" name="Elipse 94">
                      <a:extLst>
                        <a:ext uri="{FF2B5EF4-FFF2-40B4-BE49-F238E27FC236}">
                          <a16:creationId xmlns:a16="http://schemas.microsoft.com/office/drawing/2014/main" id="{14867683-B1C0-AC49-3E2D-9307D49A14BF}"/>
                        </a:ext>
                      </a:extLst>
                    </p:cNvPr>
                    <p:cNvSpPr/>
                    <p:nvPr/>
                  </p:nvSpPr>
                  <p:spPr>
                    <a:xfrm>
                      <a:off x="7506634" y="1895706"/>
                      <a:ext cx="568713" cy="546410"/>
                    </a:xfrm>
                    <a:prstGeom prst="ellipse">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6" name="Elipse 95">
                      <a:extLst>
                        <a:ext uri="{FF2B5EF4-FFF2-40B4-BE49-F238E27FC236}">
                          <a16:creationId xmlns:a16="http://schemas.microsoft.com/office/drawing/2014/main" id="{32B6D075-A04F-D141-FF97-9AAF7593108A}"/>
                        </a:ext>
                      </a:extLst>
                    </p:cNvPr>
                    <p:cNvSpPr/>
                    <p:nvPr/>
                  </p:nvSpPr>
                  <p:spPr>
                    <a:xfrm>
                      <a:off x="7506633" y="2985065"/>
                      <a:ext cx="568713" cy="546410"/>
                    </a:xfrm>
                    <a:prstGeom prst="ellipse">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7" name="Elipse 96">
                      <a:extLst>
                        <a:ext uri="{FF2B5EF4-FFF2-40B4-BE49-F238E27FC236}">
                          <a16:creationId xmlns:a16="http://schemas.microsoft.com/office/drawing/2014/main" id="{B4C790A7-0ABF-C05B-2AF3-0819F16E5024}"/>
                        </a:ext>
                      </a:extLst>
                    </p:cNvPr>
                    <p:cNvSpPr/>
                    <p:nvPr/>
                  </p:nvSpPr>
                  <p:spPr>
                    <a:xfrm>
                      <a:off x="7506634" y="4056394"/>
                      <a:ext cx="568713" cy="546410"/>
                    </a:xfrm>
                    <a:prstGeom prst="ellipse">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cxnSp>
                <p:nvCxnSpPr>
                  <p:cNvPr id="84" name="Conector recto 83">
                    <a:extLst>
                      <a:ext uri="{FF2B5EF4-FFF2-40B4-BE49-F238E27FC236}">
                        <a16:creationId xmlns:a16="http://schemas.microsoft.com/office/drawing/2014/main" id="{8F980D16-8FAB-6D99-DB3F-5A48EEF916FE}"/>
                      </a:ext>
                    </a:extLst>
                  </p:cNvPr>
                  <p:cNvCxnSpPr>
                    <a:cxnSpLocks/>
                    <a:endCxn id="95" idx="0"/>
                  </p:cNvCxnSpPr>
                  <p:nvPr/>
                </p:nvCxnSpPr>
                <p:spPr>
                  <a:xfrm flipV="1">
                    <a:off x="6661098" y="1937885"/>
                    <a:ext cx="821324" cy="573263"/>
                  </a:xfrm>
                  <a:prstGeom prst="line">
                    <a:avLst/>
                  </a:prstGeom>
                  <a:ln w="19050"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5" name="Conector recto 84">
                    <a:extLst>
                      <a:ext uri="{FF2B5EF4-FFF2-40B4-BE49-F238E27FC236}">
                        <a16:creationId xmlns:a16="http://schemas.microsoft.com/office/drawing/2014/main" id="{DD8B17DD-9439-8A56-BE10-CD3F6A56F4A0}"/>
                      </a:ext>
                    </a:extLst>
                  </p:cNvPr>
                  <p:cNvCxnSpPr>
                    <a:cxnSpLocks/>
                    <a:endCxn id="97" idx="4"/>
                  </p:cNvCxnSpPr>
                  <p:nvPr/>
                </p:nvCxnSpPr>
                <p:spPr>
                  <a:xfrm>
                    <a:off x="6661098" y="4154889"/>
                    <a:ext cx="821324" cy="490094"/>
                  </a:xfrm>
                  <a:prstGeom prst="line">
                    <a:avLst/>
                  </a:prstGeom>
                  <a:ln w="19050"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86" name="Grupo 85">
                    <a:extLst>
                      <a:ext uri="{FF2B5EF4-FFF2-40B4-BE49-F238E27FC236}">
                        <a16:creationId xmlns:a16="http://schemas.microsoft.com/office/drawing/2014/main" id="{9EDBECB9-EFC6-DB97-A0A2-D7A82CB3B188}"/>
                      </a:ext>
                    </a:extLst>
                  </p:cNvPr>
                  <p:cNvGrpSpPr/>
                  <p:nvPr/>
                </p:nvGrpSpPr>
                <p:grpSpPr>
                  <a:xfrm>
                    <a:off x="8307577" y="2462804"/>
                    <a:ext cx="568714" cy="1635769"/>
                    <a:chOff x="8307577" y="1934465"/>
                    <a:chExt cx="568714" cy="1635769"/>
                  </a:xfrm>
                </p:grpSpPr>
                <p:sp>
                  <p:nvSpPr>
                    <p:cNvPr id="93" name="Elipse 92">
                      <a:extLst>
                        <a:ext uri="{FF2B5EF4-FFF2-40B4-BE49-F238E27FC236}">
                          <a16:creationId xmlns:a16="http://schemas.microsoft.com/office/drawing/2014/main" id="{19440164-0632-F977-E273-3371C9C3E61D}"/>
                        </a:ext>
                      </a:extLst>
                    </p:cNvPr>
                    <p:cNvSpPr/>
                    <p:nvPr/>
                  </p:nvSpPr>
                  <p:spPr>
                    <a:xfrm>
                      <a:off x="8307578" y="1934465"/>
                      <a:ext cx="568713" cy="546410"/>
                    </a:xfrm>
                    <a:prstGeom prst="ellipse">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4" name="Elipse 93">
                      <a:extLst>
                        <a:ext uri="{FF2B5EF4-FFF2-40B4-BE49-F238E27FC236}">
                          <a16:creationId xmlns:a16="http://schemas.microsoft.com/office/drawing/2014/main" id="{2472B4D1-A9C0-F917-0F8B-B2B90B109802}"/>
                        </a:ext>
                      </a:extLst>
                    </p:cNvPr>
                    <p:cNvSpPr/>
                    <p:nvPr/>
                  </p:nvSpPr>
                  <p:spPr>
                    <a:xfrm>
                      <a:off x="8307577" y="3023824"/>
                      <a:ext cx="568713" cy="546410"/>
                    </a:xfrm>
                    <a:prstGeom prst="ellipse">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cxnSp>
                <p:nvCxnSpPr>
                  <p:cNvPr id="87" name="Conector recto de flecha 86">
                    <a:extLst>
                      <a:ext uri="{FF2B5EF4-FFF2-40B4-BE49-F238E27FC236}">
                        <a16:creationId xmlns:a16="http://schemas.microsoft.com/office/drawing/2014/main" id="{A1472BEE-7462-C920-6A4B-F0482574D696}"/>
                      </a:ext>
                    </a:extLst>
                  </p:cNvPr>
                  <p:cNvCxnSpPr>
                    <a:stCxn id="95" idx="6"/>
                    <a:endCxn id="93" idx="2"/>
                  </p:cNvCxnSpPr>
                  <p:nvPr/>
                </p:nvCxnSpPr>
                <p:spPr>
                  <a:xfrm>
                    <a:off x="7766778" y="2211090"/>
                    <a:ext cx="540800" cy="524919"/>
                  </a:xfrm>
                  <a:prstGeom prst="straightConnector1">
                    <a:avLst/>
                  </a:prstGeom>
                  <a:ln>
                    <a:solidFill>
                      <a:schemeClr val="accent2">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8" name="Conector recto de flecha 87">
                    <a:extLst>
                      <a:ext uri="{FF2B5EF4-FFF2-40B4-BE49-F238E27FC236}">
                        <a16:creationId xmlns:a16="http://schemas.microsoft.com/office/drawing/2014/main" id="{20125C96-E9D6-8244-275C-60DAABFC5E5D}"/>
                      </a:ext>
                    </a:extLst>
                  </p:cNvPr>
                  <p:cNvCxnSpPr>
                    <a:cxnSpLocks/>
                    <a:endCxn id="94" idx="2"/>
                  </p:cNvCxnSpPr>
                  <p:nvPr/>
                </p:nvCxnSpPr>
                <p:spPr>
                  <a:xfrm>
                    <a:off x="7766777" y="2211089"/>
                    <a:ext cx="540800" cy="1614279"/>
                  </a:xfrm>
                  <a:prstGeom prst="straightConnector1">
                    <a:avLst/>
                  </a:prstGeom>
                  <a:ln>
                    <a:solidFill>
                      <a:schemeClr val="accent2">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9" name="Conector recto de flecha 88">
                    <a:extLst>
                      <a:ext uri="{FF2B5EF4-FFF2-40B4-BE49-F238E27FC236}">
                        <a16:creationId xmlns:a16="http://schemas.microsoft.com/office/drawing/2014/main" id="{9658452E-794F-C2E2-9638-6A33248E434E}"/>
                      </a:ext>
                    </a:extLst>
                  </p:cNvPr>
                  <p:cNvCxnSpPr>
                    <a:cxnSpLocks/>
                    <a:stCxn id="96" idx="6"/>
                    <a:endCxn id="93" idx="2"/>
                  </p:cNvCxnSpPr>
                  <p:nvPr/>
                </p:nvCxnSpPr>
                <p:spPr>
                  <a:xfrm flipV="1">
                    <a:off x="7766777" y="2736009"/>
                    <a:ext cx="540801" cy="564440"/>
                  </a:xfrm>
                  <a:prstGeom prst="straightConnector1">
                    <a:avLst/>
                  </a:prstGeom>
                  <a:ln>
                    <a:solidFill>
                      <a:schemeClr val="accent2">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90" name="Conector recto de flecha 89">
                    <a:extLst>
                      <a:ext uri="{FF2B5EF4-FFF2-40B4-BE49-F238E27FC236}">
                        <a16:creationId xmlns:a16="http://schemas.microsoft.com/office/drawing/2014/main" id="{7448F650-8934-52DF-C139-FA7295129071}"/>
                      </a:ext>
                    </a:extLst>
                  </p:cNvPr>
                  <p:cNvCxnSpPr>
                    <a:cxnSpLocks/>
                    <a:stCxn id="97" idx="6"/>
                    <a:endCxn id="93" idx="2"/>
                  </p:cNvCxnSpPr>
                  <p:nvPr/>
                </p:nvCxnSpPr>
                <p:spPr>
                  <a:xfrm flipV="1">
                    <a:off x="7766778" y="2736009"/>
                    <a:ext cx="540800" cy="1635769"/>
                  </a:xfrm>
                  <a:prstGeom prst="straightConnector1">
                    <a:avLst/>
                  </a:prstGeom>
                  <a:ln>
                    <a:solidFill>
                      <a:schemeClr val="accent2">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91" name="Conector recto de flecha 90">
                    <a:extLst>
                      <a:ext uri="{FF2B5EF4-FFF2-40B4-BE49-F238E27FC236}">
                        <a16:creationId xmlns:a16="http://schemas.microsoft.com/office/drawing/2014/main" id="{15CB2552-5234-CD68-65EE-63D9E2B8DAD9}"/>
                      </a:ext>
                    </a:extLst>
                  </p:cNvPr>
                  <p:cNvCxnSpPr>
                    <a:cxnSpLocks/>
                    <a:stCxn id="93" idx="6"/>
                    <a:endCxn id="70" idx="0"/>
                  </p:cNvCxnSpPr>
                  <p:nvPr/>
                </p:nvCxnSpPr>
                <p:spPr>
                  <a:xfrm>
                    <a:off x="8876291" y="2736009"/>
                    <a:ext cx="959085" cy="375449"/>
                  </a:xfrm>
                  <a:prstGeom prst="straightConnector1">
                    <a:avLst/>
                  </a:prstGeom>
                  <a:ln>
                    <a:solidFill>
                      <a:schemeClr val="accent2">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92" name="Conector recto de flecha 91">
                    <a:extLst>
                      <a:ext uri="{FF2B5EF4-FFF2-40B4-BE49-F238E27FC236}">
                        <a16:creationId xmlns:a16="http://schemas.microsoft.com/office/drawing/2014/main" id="{27FCD0CE-D688-8568-86BB-5DF5140BC673}"/>
                      </a:ext>
                    </a:extLst>
                  </p:cNvPr>
                  <p:cNvCxnSpPr>
                    <a:cxnSpLocks/>
                    <a:stCxn id="94" idx="6"/>
                    <a:endCxn id="70" idx="2"/>
                  </p:cNvCxnSpPr>
                  <p:nvPr/>
                </p:nvCxnSpPr>
                <p:spPr>
                  <a:xfrm flipV="1">
                    <a:off x="8876290" y="3487460"/>
                    <a:ext cx="959086" cy="337908"/>
                  </a:xfrm>
                  <a:prstGeom prst="straightConnector1">
                    <a:avLst/>
                  </a:prstGeom>
                  <a:ln>
                    <a:solidFill>
                      <a:schemeClr val="accent2">
                        <a:lumMod val="75000"/>
                      </a:schemeClr>
                    </a:solidFill>
                    <a:tailEnd type="triangle"/>
                  </a:ln>
                </p:spPr>
                <p:style>
                  <a:lnRef idx="2">
                    <a:schemeClr val="accent1"/>
                  </a:lnRef>
                  <a:fillRef idx="0">
                    <a:schemeClr val="accent1"/>
                  </a:fillRef>
                  <a:effectRef idx="1">
                    <a:schemeClr val="accent1"/>
                  </a:effectRef>
                  <a:fontRef idx="minor">
                    <a:schemeClr val="tx1"/>
                  </a:fontRef>
                </p:style>
              </p:cxnSp>
            </p:grpSp>
            <p:cxnSp>
              <p:nvCxnSpPr>
                <p:cNvPr id="65" name="Conector recto 64">
                  <a:extLst>
                    <a:ext uri="{FF2B5EF4-FFF2-40B4-BE49-F238E27FC236}">
                      <a16:creationId xmlns:a16="http://schemas.microsoft.com/office/drawing/2014/main" id="{E0109572-515D-6E21-E88F-6E39386F7069}"/>
                    </a:ext>
                  </a:extLst>
                </p:cNvPr>
                <p:cNvCxnSpPr>
                  <a:cxnSpLocks/>
                </p:cNvCxnSpPr>
                <p:nvPr/>
              </p:nvCxnSpPr>
              <p:spPr>
                <a:xfrm>
                  <a:off x="5245878" y="2346080"/>
                  <a:ext cx="1239896" cy="327776"/>
                </a:xfrm>
                <a:prstGeom prst="line">
                  <a:avLst/>
                </a:prstGeom>
                <a:ln w="19050"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6" name="Conector recto 65">
                  <a:extLst>
                    <a:ext uri="{FF2B5EF4-FFF2-40B4-BE49-F238E27FC236}">
                      <a16:creationId xmlns:a16="http://schemas.microsoft.com/office/drawing/2014/main" id="{12DC0818-69A5-0AC8-C07E-E761CB4E0298}"/>
                    </a:ext>
                  </a:extLst>
                </p:cNvPr>
                <p:cNvCxnSpPr>
                  <a:cxnSpLocks/>
                </p:cNvCxnSpPr>
                <p:nvPr/>
              </p:nvCxnSpPr>
              <p:spPr>
                <a:xfrm>
                  <a:off x="2603500" y="4236185"/>
                  <a:ext cx="1399941" cy="554132"/>
                </a:xfrm>
                <a:prstGeom prst="line">
                  <a:avLst/>
                </a:prstGeom>
                <a:ln w="19050"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7" name="Conector recto 66">
                  <a:extLst>
                    <a:ext uri="{FF2B5EF4-FFF2-40B4-BE49-F238E27FC236}">
                      <a16:creationId xmlns:a16="http://schemas.microsoft.com/office/drawing/2014/main" id="{5D15F2F9-F1AF-3EF6-C7AE-39D05B657A9F}"/>
                    </a:ext>
                  </a:extLst>
                </p:cNvPr>
                <p:cNvCxnSpPr>
                  <a:cxnSpLocks/>
                </p:cNvCxnSpPr>
                <p:nvPr/>
              </p:nvCxnSpPr>
              <p:spPr>
                <a:xfrm>
                  <a:off x="2901945" y="4236185"/>
                  <a:ext cx="1649607" cy="558839"/>
                </a:xfrm>
                <a:prstGeom prst="line">
                  <a:avLst/>
                </a:prstGeom>
                <a:ln w="19050"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8" name="Conector recto 67">
                  <a:extLst>
                    <a:ext uri="{FF2B5EF4-FFF2-40B4-BE49-F238E27FC236}">
                      <a16:creationId xmlns:a16="http://schemas.microsoft.com/office/drawing/2014/main" id="{CE24F9FA-DB78-2B38-B8B7-B5CB70D95BAB}"/>
                    </a:ext>
                  </a:extLst>
                </p:cNvPr>
                <p:cNvCxnSpPr>
                  <a:cxnSpLocks/>
                </p:cNvCxnSpPr>
                <p:nvPr/>
              </p:nvCxnSpPr>
              <p:spPr>
                <a:xfrm>
                  <a:off x="2603500" y="3941877"/>
                  <a:ext cx="1370048" cy="323964"/>
                </a:xfrm>
                <a:prstGeom prst="line">
                  <a:avLst/>
                </a:prstGeom>
                <a:ln w="19050"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9" name="Conector recto 68">
                  <a:extLst>
                    <a:ext uri="{FF2B5EF4-FFF2-40B4-BE49-F238E27FC236}">
                      <a16:creationId xmlns:a16="http://schemas.microsoft.com/office/drawing/2014/main" id="{7D00D836-0DCC-21A8-B79C-0FD5C14C09F0}"/>
                    </a:ext>
                  </a:extLst>
                </p:cNvPr>
                <p:cNvCxnSpPr>
                  <a:cxnSpLocks/>
                </p:cNvCxnSpPr>
                <p:nvPr/>
              </p:nvCxnSpPr>
              <p:spPr>
                <a:xfrm>
                  <a:off x="2887856" y="3940735"/>
                  <a:ext cx="1668827" cy="320308"/>
                </a:xfrm>
                <a:prstGeom prst="line">
                  <a:avLst/>
                </a:prstGeom>
                <a:ln w="19050"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60" name="Rectángulo 59">
                <a:extLst>
                  <a:ext uri="{FF2B5EF4-FFF2-40B4-BE49-F238E27FC236}">
                    <a16:creationId xmlns:a16="http://schemas.microsoft.com/office/drawing/2014/main" id="{B303190F-CF77-7F93-563D-AED94085E9F1}"/>
                  </a:ext>
                </a:extLst>
              </p:cNvPr>
              <p:cNvSpPr/>
              <p:nvPr/>
            </p:nvSpPr>
            <p:spPr>
              <a:xfrm>
                <a:off x="2603500" y="3926506"/>
                <a:ext cx="292100" cy="30967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spTree>
    <p:extLst>
      <p:ext uri="{BB962C8B-B14F-4D97-AF65-F5344CB8AC3E}">
        <p14:creationId xmlns:p14="http://schemas.microsoft.com/office/powerpoint/2010/main" val="291520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85A952-2CA7-0C44-DB86-6E567920A0C5}"/>
              </a:ext>
            </a:extLst>
          </p:cNvPr>
          <p:cNvSpPr>
            <a:spLocks noGrp="1"/>
          </p:cNvSpPr>
          <p:nvPr>
            <p:ph type="title"/>
          </p:nvPr>
        </p:nvSpPr>
        <p:spPr>
          <a:xfrm>
            <a:off x="-1531827" y="-87780"/>
            <a:ext cx="8596668" cy="1320800"/>
          </a:xfrm>
        </p:spPr>
        <p:txBody>
          <a:bodyPr/>
          <a:lstStyle/>
          <a:p>
            <a:pPr algn="ctr"/>
            <a:r>
              <a:rPr lang="es-ES" dirty="0" err="1">
                <a:solidFill>
                  <a:schemeClr val="tx1"/>
                </a:solidFill>
              </a:rPr>
              <a:t>Dataset</a:t>
            </a:r>
            <a:r>
              <a:rPr lang="es-ES" dirty="0">
                <a:solidFill>
                  <a:schemeClr val="tx1"/>
                </a:solidFill>
              </a:rPr>
              <a:t> </a:t>
            </a:r>
            <a:r>
              <a:rPr lang="es-ES" dirty="0" err="1">
                <a:solidFill>
                  <a:schemeClr val="tx1"/>
                </a:solidFill>
              </a:rPr>
              <a:t>simulation</a:t>
            </a:r>
            <a:endParaRPr lang="es-ES" dirty="0">
              <a:solidFill>
                <a:schemeClr val="tx1"/>
              </a:solidFill>
            </a:endParaRPr>
          </a:p>
        </p:txBody>
      </p:sp>
      <p:sp>
        <p:nvSpPr>
          <p:cNvPr id="3" name="Marcador de contenido 2">
            <a:extLst>
              <a:ext uri="{FF2B5EF4-FFF2-40B4-BE49-F238E27FC236}">
                <a16:creationId xmlns:a16="http://schemas.microsoft.com/office/drawing/2014/main" id="{816270B6-B972-3DC5-C361-457808C4B7CC}"/>
              </a:ext>
            </a:extLst>
          </p:cNvPr>
          <p:cNvSpPr>
            <a:spLocks noGrp="1"/>
          </p:cNvSpPr>
          <p:nvPr>
            <p:ph idx="1"/>
          </p:nvPr>
        </p:nvSpPr>
        <p:spPr>
          <a:xfrm>
            <a:off x="405540" y="1145131"/>
            <a:ext cx="11350747" cy="2526904"/>
          </a:xfrm>
        </p:spPr>
        <p:txBody>
          <a:bodyPr>
            <a:normAutofit/>
          </a:bodyPr>
          <a:lstStyle/>
          <a:p>
            <a:r>
              <a:rPr lang="es-ES" dirty="0" err="1"/>
              <a:t>There</a:t>
            </a:r>
            <a:r>
              <a:rPr lang="es-ES" dirty="0"/>
              <a:t> are </a:t>
            </a:r>
            <a:r>
              <a:rPr lang="es-ES" dirty="0" err="1"/>
              <a:t>not</a:t>
            </a:r>
            <a:r>
              <a:rPr lang="es-ES" dirty="0"/>
              <a:t> </a:t>
            </a:r>
            <a:r>
              <a:rPr lang="es-ES" dirty="0" err="1"/>
              <a:t>enough</a:t>
            </a:r>
            <a:r>
              <a:rPr lang="es-ES" dirty="0"/>
              <a:t> real light curves </a:t>
            </a:r>
            <a:r>
              <a:rPr lang="es-ES" dirty="0" err="1"/>
              <a:t>with</a:t>
            </a:r>
            <a:r>
              <a:rPr lang="es-ES" dirty="0"/>
              <a:t> </a:t>
            </a:r>
            <a:r>
              <a:rPr lang="es-ES" dirty="0" err="1"/>
              <a:t>transits</a:t>
            </a:r>
            <a:r>
              <a:rPr lang="es-ES" dirty="0"/>
              <a:t> </a:t>
            </a:r>
            <a:r>
              <a:rPr lang="es-ES" dirty="0" err="1"/>
              <a:t>to</a:t>
            </a:r>
            <a:r>
              <a:rPr lang="es-ES" dirty="0"/>
              <a:t> </a:t>
            </a:r>
            <a:r>
              <a:rPr lang="es-ES" dirty="0" err="1"/>
              <a:t>train</a:t>
            </a:r>
            <a:r>
              <a:rPr lang="es-ES" dirty="0"/>
              <a:t> </a:t>
            </a:r>
            <a:r>
              <a:rPr lang="es-ES" dirty="0" err="1"/>
              <a:t>the</a:t>
            </a:r>
            <a:r>
              <a:rPr lang="es-ES" dirty="0"/>
              <a:t> </a:t>
            </a:r>
            <a:r>
              <a:rPr lang="es-ES" dirty="0" err="1"/>
              <a:t>models</a:t>
            </a:r>
            <a:r>
              <a:rPr lang="es-ES" dirty="0"/>
              <a:t>.</a:t>
            </a:r>
          </a:p>
          <a:p>
            <a:r>
              <a:rPr lang="es-ES" dirty="0"/>
              <a:t>Batman </a:t>
            </a:r>
            <a:r>
              <a:rPr lang="es-ES" dirty="0" err="1"/>
              <a:t>package</a:t>
            </a:r>
            <a:r>
              <a:rPr lang="es-ES" dirty="0"/>
              <a:t>: </a:t>
            </a:r>
            <a:r>
              <a:rPr lang="es-ES" dirty="0" err="1"/>
              <a:t>simulates</a:t>
            </a:r>
            <a:r>
              <a:rPr lang="es-ES" dirty="0"/>
              <a:t> light curves with transits </a:t>
            </a:r>
            <a:r>
              <a:rPr lang="es-ES" dirty="0" err="1"/>
              <a:t>but</a:t>
            </a:r>
            <a:r>
              <a:rPr lang="es-ES" dirty="0"/>
              <a:t> </a:t>
            </a:r>
            <a:r>
              <a:rPr lang="es-ES" dirty="0" err="1"/>
              <a:t>without</a:t>
            </a:r>
            <a:r>
              <a:rPr lang="es-ES" dirty="0"/>
              <a:t> noise.</a:t>
            </a:r>
          </a:p>
          <a:p>
            <a:r>
              <a:rPr lang="es-ES" dirty="0"/>
              <a:t>Noise: Gaussian </a:t>
            </a:r>
            <a:r>
              <a:rPr lang="es-ES" dirty="0" err="1"/>
              <a:t>considering</a:t>
            </a:r>
            <a:r>
              <a:rPr lang="es-ES" dirty="0"/>
              <a:t> </a:t>
            </a:r>
            <a:r>
              <a:rPr lang="es-ES" dirty="0" err="1"/>
              <a:t>the</a:t>
            </a:r>
            <a:r>
              <a:rPr lang="es-ES" dirty="0"/>
              <a:t> SNR </a:t>
            </a:r>
            <a:r>
              <a:rPr lang="es-ES" dirty="0" err="1"/>
              <a:t>expected</a:t>
            </a:r>
            <a:r>
              <a:rPr lang="es-ES" dirty="0"/>
              <a:t> for TESS light curves..</a:t>
            </a:r>
          </a:p>
          <a:p>
            <a:r>
              <a:rPr lang="es-ES" dirty="0"/>
              <a:t>Stellar and </a:t>
            </a:r>
            <a:r>
              <a:rPr lang="es-ES" dirty="0" err="1"/>
              <a:t>planetary</a:t>
            </a:r>
            <a:r>
              <a:rPr lang="es-ES" dirty="0"/>
              <a:t> </a:t>
            </a:r>
            <a:r>
              <a:rPr lang="es-ES" dirty="0" err="1"/>
              <a:t>parameters</a:t>
            </a:r>
            <a:r>
              <a:rPr lang="es-ES" dirty="0"/>
              <a:t>: </a:t>
            </a:r>
            <a:r>
              <a:rPr lang="es-ES" dirty="0" err="1"/>
              <a:t>simulated</a:t>
            </a:r>
            <a:r>
              <a:rPr lang="es-ES" dirty="0"/>
              <a:t> </a:t>
            </a:r>
            <a:r>
              <a:rPr lang="es-ES" dirty="0" err="1"/>
              <a:t>considering</a:t>
            </a:r>
            <a:r>
              <a:rPr lang="es-ES" dirty="0"/>
              <a:t> </a:t>
            </a:r>
            <a:r>
              <a:rPr lang="es-ES" dirty="0" err="1"/>
              <a:t>physical</a:t>
            </a:r>
            <a:r>
              <a:rPr lang="es-ES" dirty="0"/>
              <a:t> </a:t>
            </a:r>
            <a:r>
              <a:rPr lang="es-ES" dirty="0" err="1"/>
              <a:t>limits</a:t>
            </a:r>
            <a:r>
              <a:rPr lang="es-ES" dirty="0"/>
              <a:t>.</a:t>
            </a:r>
          </a:p>
        </p:txBody>
      </p:sp>
      <p:graphicFrame>
        <p:nvGraphicFramePr>
          <p:cNvPr id="7" name="Tabla 6">
            <a:extLst>
              <a:ext uri="{FF2B5EF4-FFF2-40B4-BE49-F238E27FC236}">
                <a16:creationId xmlns:a16="http://schemas.microsoft.com/office/drawing/2014/main" id="{809D4B3D-DD19-9371-5641-4F246D522163}"/>
              </a:ext>
            </a:extLst>
          </p:cNvPr>
          <p:cNvGraphicFramePr>
            <a:graphicFrameLocks noGrp="1"/>
          </p:cNvGraphicFramePr>
          <p:nvPr/>
        </p:nvGraphicFramePr>
        <p:xfrm>
          <a:off x="420627" y="4360593"/>
          <a:ext cx="2013859" cy="2042160"/>
        </p:xfrm>
        <a:graphic>
          <a:graphicData uri="http://schemas.openxmlformats.org/drawingml/2006/table">
            <a:tbl>
              <a:tblPr firstRow="1" bandRow="1">
                <a:tableStyleId>{46F890A9-2807-4EBB-B81D-B2AA78EC7F39}</a:tableStyleId>
              </a:tblPr>
              <a:tblGrid>
                <a:gridCol w="1249576">
                  <a:extLst>
                    <a:ext uri="{9D8B030D-6E8A-4147-A177-3AD203B41FA5}">
                      <a16:colId xmlns:a16="http://schemas.microsoft.com/office/drawing/2014/main" val="2855728724"/>
                    </a:ext>
                  </a:extLst>
                </a:gridCol>
                <a:gridCol w="764283">
                  <a:extLst>
                    <a:ext uri="{9D8B030D-6E8A-4147-A177-3AD203B41FA5}">
                      <a16:colId xmlns:a16="http://schemas.microsoft.com/office/drawing/2014/main" val="4090184737"/>
                    </a:ext>
                  </a:extLst>
                </a:gridCol>
              </a:tblGrid>
              <a:tr h="480684">
                <a:tc>
                  <a:txBody>
                    <a:bodyPr/>
                    <a:lstStyle/>
                    <a:p>
                      <a:pPr algn="ctr"/>
                      <a:r>
                        <a:rPr lang="es-ES" sz="1400" dirty="0">
                          <a:solidFill>
                            <a:schemeClr val="tx1"/>
                          </a:solidFill>
                        </a:rPr>
                        <a:t>Stellar</a:t>
                      </a:r>
                    </a:p>
                    <a:p>
                      <a:pPr algn="ctr"/>
                      <a:r>
                        <a:rPr lang="es-ES" sz="1400" dirty="0">
                          <a:solidFill>
                            <a:schemeClr val="tx1"/>
                          </a:solidFill>
                        </a:rPr>
                        <a:t>Magnitude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s-ES" sz="1400" dirty="0">
                        <a:solidFill>
                          <a:schemeClr val="tx1"/>
                        </a:solidFill>
                      </a:endParaRPr>
                    </a:p>
                    <a:p>
                      <a:pPr algn="ctr"/>
                      <a:r>
                        <a:rPr lang="es-ES" sz="1400" dirty="0">
                          <a:solidFill>
                            <a:schemeClr val="tx1"/>
                          </a:solidFill>
                        </a:rPr>
                        <a:t>SNR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03860244"/>
                  </a:ext>
                </a:extLst>
              </a:tr>
              <a:tr h="278492">
                <a:tc>
                  <a:txBody>
                    <a:bodyPr/>
                    <a:lstStyle/>
                    <a:p>
                      <a:pPr algn="ctr"/>
                      <a:r>
                        <a:rPr lang="es-ES" sz="1400"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400" dirty="0"/>
                        <a:t>40.84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8556002"/>
                  </a:ext>
                </a:extLst>
              </a:tr>
              <a:tr h="278492">
                <a:tc>
                  <a:txBody>
                    <a:bodyPr/>
                    <a:lstStyle/>
                    <a:p>
                      <a:pPr algn="ctr"/>
                      <a:r>
                        <a:rPr lang="es-ES" sz="1400" dirty="0"/>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400" dirty="0"/>
                        <a:t>36.20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87390561"/>
                  </a:ext>
                </a:extLst>
              </a:tr>
              <a:tr h="278492">
                <a:tc>
                  <a:txBody>
                    <a:bodyPr/>
                    <a:lstStyle/>
                    <a:p>
                      <a:pPr algn="ctr"/>
                      <a:r>
                        <a:rPr lang="es-ES" sz="1400" dirty="0"/>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400" dirty="0"/>
                        <a:t>31.56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81223373"/>
                  </a:ext>
                </a:extLst>
              </a:tr>
              <a:tr h="278492">
                <a:tc>
                  <a:txBody>
                    <a:bodyPr/>
                    <a:lstStyle/>
                    <a:p>
                      <a:pPr algn="ctr"/>
                      <a:r>
                        <a:rPr lang="es-ES" sz="1400" dirty="0"/>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400" dirty="0"/>
                        <a:t>26.92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6212395"/>
                  </a:ext>
                </a:extLst>
              </a:tr>
              <a:tr h="278492">
                <a:tc>
                  <a:txBody>
                    <a:bodyPr/>
                    <a:lstStyle/>
                    <a:p>
                      <a:pPr algn="ctr"/>
                      <a:r>
                        <a:rPr lang="es-ES" sz="1400" dirty="0"/>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400" dirty="0"/>
                        <a:t>22.28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9233881"/>
                  </a:ext>
                </a:extLst>
              </a:tr>
            </a:tbl>
          </a:graphicData>
        </a:graphic>
      </p:graphicFrame>
      <p:grpSp>
        <p:nvGrpSpPr>
          <p:cNvPr id="9" name="Grupo 8">
            <a:extLst>
              <a:ext uri="{FF2B5EF4-FFF2-40B4-BE49-F238E27FC236}">
                <a16:creationId xmlns:a16="http://schemas.microsoft.com/office/drawing/2014/main" id="{14B056EF-DBA3-944D-C36F-038EAD606684}"/>
              </a:ext>
            </a:extLst>
          </p:cNvPr>
          <p:cNvGrpSpPr/>
          <p:nvPr/>
        </p:nvGrpSpPr>
        <p:grpSpPr>
          <a:xfrm>
            <a:off x="2713548" y="4186065"/>
            <a:ext cx="4162516" cy="2671935"/>
            <a:chOff x="2743381" y="1771427"/>
            <a:chExt cx="7001510" cy="4688737"/>
          </a:xfrm>
        </p:grpSpPr>
        <p:pic>
          <p:nvPicPr>
            <p:cNvPr id="1026" name="Picture 2">
              <a:extLst>
                <a:ext uri="{FF2B5EF4-FFF2-40B4-BE49-F238E27FC236}">
                  <a16:creationId xmlns:a16="http://schemas.microsoft.com/office/drawing/2014/main" id="{5CA675FA-6573-1441-444E-5F2DA2B896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381" y="1771427"/>
              <a:ext cx="7001510" cy="4688737"/>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a:extLst>
                <a:ext uri="{FF2B5EF4-FFF2-40B4-BE49-F238E27FC236}">
                  <a16:creationId xmlns:a16="http://schemas.microsoft.com/office/drawing/2014/main" id="{8B4A9DF1-48B7-FC01-264F-0A9185517D0D}"/>
                </a:ext>
              </a:extLst>
            </p:cNvPr>
            <p:cNvSpPr/>
            <p:nvPr/>
          </p:nvSpPr>
          <p:spPr>
            <a:xfrm>
              <a:off x="4032069" y="1950720"/>
              <a:ext cx="4902925" cy="144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0" name="Flecha derecha 9">
            <a:extLst>
              <a:ext uri="{FF2B5EF4-FFF2-40B4-BE49-F238E27FC236}">
                <a16:creationId xmlns:a16="http://schemas.microsoft.com/office/drawing/2014/main" id="{5DE6D3E7-D2A0-763A-6BEB-380C79DD4523}"/>
              </a:ext>
            </a:extLst>
          </p:cNvPr>
          <p:cNvSpPr/>
          <p:nvPr/>
        </p:nvSpPr>
        <p:spPr>
          <a:xfrm>
            <a:off x="7064841" y="5122807"/>
            <a:ext cx="836023" cy="574766"/>
          </a:xfrm>
          <a:prstGeom prst="rightArrow">
            <a:avLst/>
          </a:prstGeom>
          <a:solidFill>
            <a:schemeClr val="accent5">
              <a:lumMod val="60000"/>
              <a:lumOff val="4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28" name="Picture 4">
            <a:extLst>
              <a:ext uri="{FF2B5EF4-FFF2-40B4-BE49-F238E27FC236}">
                <a16:creationId xmlns:a16="http://schemas.microsoft.com/office/drawing/2014/main" id="{02298D44-4BB1-0DA5-C4CC-B87E8FEC9C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2055" y="4186066"/>
            <a:ext cx="3957892" cy="2671934"/>
          </a:xfrm>
          <a:prstGeom prst="rect">
            <a:avLst/>
          </a:prstGeom>
          <a:noFill/>
          <a:extLst>
            <a:ext uri="{909E8E84-426E-40DD-AFC4-6F175D3DCCD1}">
              <a14:hiddenFill xmlns:a14="http://schemas.microsoft.com/office/drawing/2010/main">
                <a:solidFill>
                  <a:srgbClr val="FFFFFF"/>
                </a:solidFill>
              </a14:hiddenFill>
            </a:ext>
          </a:extLst>
        </p:spPr>
      </p:pic>
      <p:sp>
        <p:nvSpPr>
          <p:cNvPr id="13" name="Rectángulo 12">
            <a:extLst>
              <a:ext uri="{FF2B5EF4-FFF2-40B4-BE49-F238E27FC236}">
                <a16:creationId xmlns:a16="http://schemas.microsoft.com/office/drawing/2014/main" id="{C84BF471-D119-E731-C73B-6D3FE82B75D4}"/>
              </a:ext>
            </a:extLst>
          </p:cNvPr>
          <p:cNvSpPr/>
          <p:nvPr/>
        </p:nvSpPr>
        <p:spPr>
          <a:xfrm>
            <a:off x="6985369" y="4356280"/>
            <a:ext cx="994968" cy="391886"/>
          </a:xfrm>
          <a:prstGeom prst="rect">
            <a:avLst/>
          </a:prstGeom>
          <a:solidFill>
            <a:schemeClr val="accent2">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dirty="0">
                <a:solidFill>
                  <a:schemeClr val="tx1"/>
                </a:solidFill>
              </a:rPr>
              <a:t>Gaussian noise</a:t>
            </a:r>
          </a:p>
        </p:txBody>
      </p:sp>
    </p:spTree>
    <p:extLst>
      <p:ext uri="{BB962C8B-B14F-4D97-AF65-F5344CB8AC3E}">
        <p14:creationId xmlns:p14="http://schemas.microsoft.com/office/powerpoint/2010/main" val="21067609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1667B7-B1EC-A7FA-57D9-A99872AE7823}"/>
              </a:ext>
            </a:extLst>
          </p:cNvPr>
          <p:cNvSpPr>
            <a:spLocks noGrp="1"/>
          </p:cNvSpPr>
          <p:nvPr>
            <p:ph type="title"/>
          </p:nvPr>
        </p:nvSpPr>
        <p:spPr>
          <a:xfrm>
            <a:off x="838199" y="28575"/>
            <a:ext cx="8596668" cy="1320800"/>
          </a:xfrm>
        </p:spPr>
        <p:txBody>
          <a:bodyPr>
            <a:normAutofit/>
          </a:bodyPr>
          <a:lstStyle/>
          <a:p>
            <a:r>
              <a:rPr lang="es-ES" dirty="0" err="1"/>
              <a:t>Results</a:t>
            </a:r>
            <a:r>
              <a:rPr lang="es-ES" dirty="0"/>
              <a:t>…</a:t>
            </a:r>
            <a:endParaRPr lang="es-ES" dirty="0">
              <a:solidFill>
                <a:schemeClr val="tx1"/>
              </a:solidFill>
            </a:endParaRPr>
          </a:p>
        </p:txBody>
      </p:sp>
      <p:grpSp>
        <p:nvGrpSpPr>
          <p:cNvPr id="4" name="Grupo 3">
            <a:extLst>
              <a:ext uri="{FF2B5EF4-FFF2-40B4-BE49-F238E27FC236}">
                <a16:creationId xmlns:a16="http://schemas.microsoft.com/office/drawing/2014/main" id="{7B67F666-7BD2-9C8B-EC0E-7BC1256CF772}"/>
              </a:ext>
            </a:extLst>
          </p:cNvPr>
          <p:cNvGrpSpPr/>
          <p:nvPr/>
        </p:nvGrpSpPr>
        <p:grpSpPr>
          <a:xfrm>
            <a:off x="838199" y="3099854"/>
            <a:ext cx="4955177" cy="3655494"/>
            <a:chOff x="283464" y="1894043"/>
            <a:chExt cx="5812536" cy="4645241"/>
          </a:xfrm>
        </p:grpSpPr>
        <p:pic>
          <p:nvPicPr>
            <p:cNvPr id="5" name="Imagen 4" descr="Gráfico&#10;&#10;Descripción generada automáticamente">
              <a:extLst>
                <a:ext uri="{FF2B5EF4-FFF2-40B4-BE49-F238E27FC236}">
                  <a16:creationId xmlns:a16="http://schemas.microsoft.com/office/drawing/2014/main" id="{37B033FF-94E0-7761-3F20-FC1F672B394A}"/>
                </a:ext>
              </a:extLst>
            </p:cNvPr>
            <p:cNvPicPr>
              <a:picLocks noChangeAspect="1"/>
            </p:cNvPicPr>
            <p:nvPr/>
          </p:nvPicPr>
          <p:blipFill>
            <a:blip r:embed="rId2"/>
            <a:stretch>
              <a:fillRect/>
            </a:stretch>
          </p:blipFill>
          <p:spPr>
            <a:xfrm>
              <a:off x="283464" y="1894043"/>
              <a:ext cx="5812536" cy="4279900"/>
            </a:xfrm>
            <a:prstGeom prst="rect">
              <a:avLst/>
            </a:prstGeom>
            <a:ln>
              <a:solidFill>
                <a:schemeClr val="tx1"/>
              </a:solidFill>
            </a:ln>
          </p:spPr>
        </p:pic>
        <p:sp>
          <p:nvSpPr>
            <p:cNvPr id="6" name="CuadroTexto 5">
              <a:extLst>
                <a:ext uri="{FF2B5EF4-FFF2-40B4-BE49-F238E27FC236}">
                  <a16:creationId xmlns:a16="http://schemas.microsoft.com/office/drawing/2014/main" id="{77EB64B6-C842-141F-F154-713B33B88996}"/>
                </a:ext>
              </a:extLst>
            </p:cNvPr>
            <p:cNvSpPr txBox="1"/>
            <p:nvPr/>
          </p:nvSpPr>
          <p:spPr>
            <a:xfrm>
              <a:off x="283464" y="6173943"/>
              <a:ext cx="5812536" cy="365341"/>
            </a:xfrm>
            <a:prstGeom prst="rect">
              <a:avLst/>
            </a:prstGeom>
            <a:noFill/>
            <a:ln>
              <a:solidFill>
                <a:schemeClr val="tx1"/>
              </a:solidFill>
            </a:ln>
          </p:spPr>
          <p:txBody>
            <a:bodyPr wrap="square" rtlCol="0">
              <a:spAutoFit/>
            </a:bodyPr>
            <a:lstStyle/>
            <a:p>
              <a:pPr algn="ctr"/>
              <a:r>
                <a:rPr lang="es-ES" sz="1400" dirty="0"/>
                <a:t>Simulated light curve</a:t>
              </a:r>
            </a:p>
          </p:txBody>
        </p:sp>
      </p:grpSp>
      <p:grpSp>
        <p:nvGrpSpPr>
          <p:cNvPr id="7" name="Grupo 6">
            <a:extLst>
              <a:ext uri="{FF2B5EF4-FFF2-40B4-BE49-F238E27FC236}">
                <a16:creationId xmlns:a16="http://schemas.microsoft.com/office/drawing/2014/main" id="{3E678D64-10DD-0E6F-F5CF-12E9A2BAD910}"/>
              </a:ext>
            </a:extLst>
          </p:cNvPr>
          <p:cNvGrpSpPr/>
          <p:nvPr/>
        </p:nvGrpSpPr>
        <p:grpSpPr>
          <a:xfrm>
            <a:off x="6398626" y="3072759"/>
            <a:ext cx="4955175" cy="3646539"/>
            <a:chOff x="6264510" y="1894043"/>
            <a:chExt cx="5753100" cy="4645241"/>
          </a:xfrm>
        </p:grpSpPr>
        <p:sp>
          <p:nvSpPr>
            <p:cNvPr id="8" name="CuadroTexto 7">
              <a:extLst>
                <a:ext uri="{FF2B5EF4-FFF2-40B4-BE49-F238E27FC236}">
                  <a16:creationId xmlns:a16="http://schemas.microsoft.com/office/drawing/2014/main" id="{D15DA3D3-4591-E514-9A5C-0FC0CCF7C760}"/>
                </a:ext>
              </a:extLst>
            </p:cNvPr>
            <p:cNvSpPr txBox="1"/>
            <p:nvPr/>
          </p:nvSpPr>
          <p:spPr>
            <a:xfrm>
              <a:off x="6264510" y="6173943"/>
              <a:ext cx="5753100" cy="365341"/>
            </a:xfrm>
            <a:prstGeom prst="rect">
              <a:avLst/>
            </a:prstGeom>
            <a:noFill/>
            <a:ln>
              <a:solidFill>
                <a:schemeClr val="tx1"/>
              </a:solidFill>
            </a:ln>
          </p:spPr>
          <p:txBody>
            <a:bodyPr wrap="square" rtlCol="0">
              <a:spAutoFit/>
            </a:bodyPr>
            <a:lstStyle/>
            <a:p>
              <a:pPr algn="ctr"/>
              <a:r>
                <a:rPr lang="es-ES" sz="1400" dirty="0"/>
                <a:t>Real light curve: TIC 183537452</a:t>
              </a:r>
            </a:p>
          </p:txBody>
        </p:sp>
        <p:pic>
          <p:nvPicPr>
            <p:cNvPr id="9" name="Imagen 8" descr="Gráfico&#10;&#10;Descripción generada automáticamente">
              <a:extLst>
                <a:ext uri="{FF2B5EF4-FFF2-40B4-BE49-F238E27FC236}">
                  <a16:creationId xmlns:a16="http://schemas.microsoft.com/office/drawing/2014/main" id="{336BDCC5-1B23-74D9-709F-BDABB7B6AA3F}"/>
                </a:ext>
              </a:extLst>
            </p:cNvPr>
            <p:cNvPicPr>
              <a:picLocks noChangeAspect="1"/>
            </p:cNvPicPr>
            <p:nvPr/>
          </p:nvPicPr>
          <p:blipFill>
            <a:blip r:embed="rId3"/>
            <a:stretch>
              <a:fillRect/>
            </a:stretch>
          </p:blipFill>
          <p:spPr>
            <a:xfrm>
              <a:off x="6264510" y="1894043"/>
              <a:ext cx="5753100" cy="4279900"/>
            </a:xfrm>
            <a:prstGeom prst="rect">
              <a:avLst/>
            </a:prstGeom>
            <a:ln>
              <a:solidFill>
                <a:schemeClr val="tx1"/>
              </a:solidFill>
            </a:ln>
          </p:spPr>
        </p:pic>
      </p:grpSp>
      <p:sp>
        <p:nvSpPr>
          <p:cNvPr id="10" name="Marcador de contenido 2">
            <a:extLst>
              <a:ext uri="{FF2B5EF4-FFF2-40B4-BE49-F238E27FC236}">
                <a16:creationId xmlns:a16="http://schemas.microsoft.com/office/drawing/2014/main" id="{CC92A019-1832-C685-05AC-B9DE300E0716}"/>
              </a:ext>
            </a:extLst>
          </p:cNvPr>
          <p:cNvSpPr>
            <a:spLocks noGrp="1"/>
          </p:cNvSpPr>
          <p:nvPr>
            <p:ph idx="1"/>
          </p:nvPr>
        </p:nvSpPr>
        <p:spPr>
          <a:xfrm>
            <a:off x="838200" y="1349375"/>
            <a:ext cx="10515600" cy="1435885"/>
          </a:xfrm>
        </p:spPr>
        <p:txBody>
          <a:bodyPr>
            <a:normAutofit/>
          </a:bodyPr>
          <a:lstStyle/>
          <a:p>
            <a:r>
              <a:rPr lang="es-ES" dirty="0"/>
              <a:t>Inputs: complete light curves</a:t>
            </a:r>
          </a:p>
          <a:p>
            <a:r>
              <a:rPr lang="es-ES" dirty="0"/>
              <a:t>Outputs: </a:t>
            </a:r>
            <a:r>
              <a:rPr lang="es-ES" dirty="0" err="1"/>
              <a:t>presence</a:t>
            </a:r>
            <a:r>
              <a:rPr lang="es-ES" dirty="0"/>
              <a:t> </a:t>
            </a:r>
            <a:r>
              <a:rPr lang="es-ES" dirty="0" err="1"/>
              <a:t>of</a:t>
            </a:r>
            <a:r>
              <a:rPr lang="es-ES" dirty="0"/>
              <a:t> </a:t>
            </a:r>
            <a:r>
              <a:rPr lang="es-ES" dirty="0" err="1"/>
              <a:t>exoplanets</a:t>
            </a:r>
            <a:r>
              <a:rPr lang="es-ES" dirty="0"/>
              <a:t>, orbital </a:t>
            </a:r>
            <a:r>
              <a:rPr lang="es-ES" dirty="0" err="1"/>
              <a:t>period</a:t>
            </a:r>
            <a:r>
              <a:rPr lang="es-ES" dirty="0"/>
              <a:t>, </a:t>
            </a:r>
            <a:r>
              <a:rPr lang="es-ES" dirty="0" err="1"/>
              <a:t>planet</a:t>
            </a:r>
            <a:r>
              <a:rPr lang="es-ES" dirty="0"/>
              <a:t> </a:t>
            </a:r>
            <a:r>
              <a:rPr lang="es-ES" dirty="0" err="1"/>
              <a:t>radius</a:t>
            </a:r>
            <a:r>
              <a:rPr lang="es-ES" dirty="0"/>
              <a:t>, </a:t>
            </a:r>
            <a:r>
              <a:rPr lang="es-ES" dirty="0" err="1"/>
              <a:t>semimajor</a:t>
            </a:r>
            <a:r>
              <a:rPr lang="es-ES" dirty="0"/>
              <a:t> axis </a:t>
            </a:r>
            <a:r>
              <a:rPr lang="es-ES" dirty="0" err="1"/>
              <a:t>of</a:t>
            </a:r>
            <a:r>
              <a:rPr lang="es-ES" dirty="0"/>
              <a:t> </a:t>
            </a:r>
            <a:r>
              <a:rPr lang="es-ES" dirty="0" err="1"/>
              <a:t>the</a:t>
            </a:r>
            <a:r>
              <a:rPr lang="es-ES" dirty="0"/>
              <a:t> </a:t>
            </a:r>
            <a:r>
              <a:rPr lang="es-ES" dirty="0" err="1"/>
              <a:t>orbit</a:t>
            </a:r>
            <a:r>
              <a:rPr lang="es-ES" dirty="0"/>
              <a:t>.</a:t>
            </a:r>
          </a:p>
          <a:p>
            <a:pPr lvl="1"/>
            <a:endParaRPr lang="es-ES" dirty="0"/>
          </a:p>
          <a:p>
            <a:endParaRPr lang="es-ES" sz="1800" dirty="0"/>
          </a:p>
        </p:txBody>
      </p:sp>
    </p:spTree>
    <p:extLst>
      <p:ext uri="{BB962C8B-B14F-4D97-AF65-F5344CB8AC3E}">
        <p14:creationId xmlns:p14="http://schemas.microsoft.com/office/powerpoint/2010/main" val="359304467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237</TotalTime>
  <Words>1063</Words>
  <Application>Microsoft Office PowerPoint</Application>
  <PresentationFormat>Panorámica</PresentationFormat>
  <Paragraphs>137</Paragraphs>
  <Slides>25</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25</vt:i4>
      </vt:variant>
    </vt:vector>
  </HeadingPairs>
  <TitlesOfParts>
    <vt:vector size="32" baseType="lpstr">
      <vt:lpstr>Aptos</vt:lpstr>
      <vt:lpstr>Aptos Display</vt:lpstr>
      <vt:lpstr>Arial</vt:lpstr>
      <vt:lpstr>Calibri</vt:lpstr>
      <vt:lpstr>Cambria Math</vt:lpstr>
      <vt:lpstr>Trade Gothic Next</vt:lpstr>
      <vt:lpstr>Tema de Office</vt:lpstr>
      <vt:lpstr>Astro Exploration</vt:lpstr>
      <vt:lpstr>Presentación de PowerPoint</vt:lpstr>
      <vt:lpstr>Exoplanet detection: the transit method</vt:lpstr>
      <vt:lpstr>Exoplanet detection: detrended light curves</vt:lpstr>
      <vt:lpstr>Shape dependency of transit-like signals</vt:lpstr>
      <vt:lpstr>Presentación de PowerPoint</vt:lpstr>
      <vt:lpstr>Convolutional Neural Networks (CNN)</vt:lpstr>
      <vt:lpstr>Dataset simulation</vt:lpstr>
      <vt:lpstr>Results…</vt:lpstr>
      <vt:lpstr>So… why 1D-CNN models are a good option?</vt:lpstr>
      <vt:lpstr>Presentación de PowerPoint</vt:lpstr>
      <vt:lpstr>Presentación de PowerPoint</vt:lpstr>
      <vt:lpstr>Data and shape modelling</vt:lpstr>
      <vt:lpstr>Some results…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ENRIQUE DIEZ ALONSO</dc:creator>
  <cp:lastModifiedBy>ENRIQUE DIEZ ALONSO</cp:lastModifiedBy>
  <cp:revision>14</cp:revision>
  <dcterms:created xsi:type="dcterms:W3CDTF">2025-06-19T08:25:59Z</dcterms:created>
  <dcterms:modified xsi:type="dcterms:W3CDTF">2025-06-20T07:39:17Z</dcterms:modified>
</cp:coreProperties>
</file>