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2" r:id="rId2"/>
    <p:sldId id="423" r:id="rId3"/>
    <p:sldId id="257" r:id="rId4"/>
    <p:sldId id="457" r:id="rId5"/>
    <p:sldId id="279" r:id="rId6"/>
    <p:sldId id="421" r:id="rId7"/>
    <p:sldId id="425" r:id="rId8"/>
    <p:sldId id="429" r:id="rId9"/>
    <p:sldId id="430" r:id="rId10"/>
    <p:sldId id="431" r:id="rId11"/>
    <p:sldId id="432" r:id="rId12"/>
    <p:sldId id="433" r:id="rId13"/>
    <p:sldId id="417" r:id="rId14"/>
    <p:sldId id="427" r:id="rId15"/>
    <p:sldId id="428" r:id="rId16"/>
    <p:sldId id="434" r:id="rId17"/>
    <p:sldId id="435" r:id="rId18"/>
    <p:sldId id="436" r:id="rId19"/>
    <p:sldId id="437" r:id="rId20"/>
    <p:sldId id="438" r:id="rId21"/>
    <p:sldId id="439" r:id="rId22"/>
    <p:sldId id="444" r:id="rId23"/>
    <p:sldId id="440" r:id="rId24"/>
    <p:sldId id="441" r:id="rId25"/>
    <p:sldId id="445" r:id="rId26"/>
    <p:sldId id="442" r:id="rId27"/>
    <p:sldId id="456" r:id="rId28"/>
    <p:sldId id="443" r:id="rId29"/>
    <p:sldId id="446" r:id="rId30"/>
    <p:sldId id="447" r:id="rId31"/>
    <p:sldId id="448" r:id="rId32"/>
    <p:sldId id="449" r:id="rId33"/>
    <p:sldId id="450" r:id="rId34"/>
    <p:sldId id="451" r:id="rId35"/>
    <p:sldId id="452" r:id="rId36"/>
    <p:sldId id="280" r:id="rId37"/>
    <p:sldId id="458" r:id="rId38"/>
    <p:sldId id="289" r:id="rId39"/>
    <p:sldId id="297" r:id="rId40"/>
    <p:sldId id="296" r:id="rId41"/>
    <p:sldId id="298" r:id="rId42"/>
    <p:sldId id="336" r:id="rId43"/>
    <p:sldId id="268" r:id="rId44"/>
    <p:sldId id="299" r:id="rId45"/>
    <p:sldId id="290" r:id="rId46"/>
    <p:sldId id="337" r:id="rId47"/>
    <p:sldId id="301" r:id="rId48"/>
    <p:sldId id="291" r:id="rId49"/>
    <p:sldId id="292" r:id="rId50"/>
    <p:sldId id="338" r:id="rId51"/>
    <p:sldId id="340" r:id="rId52"/>
    <p:sldId id="339" r:id="rId53"/>
    <p:sldId id="302" r:id="rId54"/>
    <p:sldId id="341" r:id="rId55"/>
    <p:sldId id="303" r:id="rId56"/>
    <p:sldId id="342" r:id="rId57"/>
    <p:sldId id="304" r:id="rId58"/>
    <p:sldId id="343" r:id="rId59"/>
    <p:sldId id="307" r:id="rId60"/>
    <p:sldId id="344" r:id="rId61"/>
    <p:sldId id="308" r:id="rId62"/>
    <p:sldId id="266" r:id="rId63"/>
    <p:sldId id="460" r:id="rId64"/>
    <p:sldId id="345" r:id="rId65"/>
    <p:sldId id="317" r:id="rId66"/>
    <p:sldId id="350" r:id="rId67"/>
    <p:sldId id="322" r:id="rId68"/>
    <p:sldId id="324" r:id="rId69"/>
    <p:sldId id="267" r:id="rId70"/>
    <p:sldId id="273" r:id="rId71"/>
    <p:sldId id="353" r:id="rId72"/>
    <p:sldId id="325" r:id="rId73"/>
    <p:sldId id="355" r:id="rId74"/>
    <p:sldId id="356" r:id="rId75"/>
    <p:sldId id="365" r:id="rId76"/>
    <p:sldId id="366" r:id="rId77"/>
    <p:sldId id="370" r:id="rId78"/>
    <p:sldId id="371" r:id="rId79"/>
    <p:sldId id="374" r:id="rId80"/>
    <p:sldId id="375" r:id="rId81"/>
    <p:sldId id="265" r:id="rId82"/>
    <p:sldId id="274" r:id="rId83"/>
    <p:sldId id="378" r:id="rId84"/>
    <p:sldId id="382" r:id="rId85"/>
    <p:sldId id="383" r:id="rId86"/>
    <p:sldId id="379" r:id="rId87"/>
    <p:sldId id="386" r:id="rId88"/>
    <p:sldId id="391" r:id="rId89"/>
    <p:sldId id="402" r:id="rId90"/>
    <p:sldId id="392" r:id="rId91"/>
    <p:sldId id="406" r:id="rId92"/>
    <p:sldId id="276" r:id="rId93"/>
    <p:sldId id="393" r:id="rId94"/>
    <p:sldId id="413" r:id="rId95"/>
    <p:sldId id="459" r:id="rId96"/>
    <p:sldId id="403" r:id="rId97"/>
    <p:sldId id="408" r:id="rId98"/>
    <p:sldId id="409" r:id="rId99"/>
    <p:sldId id="410" r:id="rId100"/>
    <p:sldId id="404" r:id="rId101"/>
    <p:sldId id="405" r:id="rId102"/>
    <p:sldId id="397" r:id="rId103"/>
    <p:sldId id="398" r:id="rId104"/>
    <p:sldId id="401" r:id="rId105"/>
    <p:sldId id="414" r:id="rId106"/>
    <p:sldId id="390" r:id="rId107"/>
    <p:sldId id="415" r:id="rId108"/>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ort" id="{76852ED6-ABC7-994E-B8F9-342E8E859084}">
          <p14:sldIdLst>
            <p14:sldId id="282"/>
            <p14:sldId id="423"/>
            <p14:sldId id="257"/>
          </p14:sldIdLst>
        </p14:section>
        <p14:section name="Intro" id="{F9A21A4B-4696-BD4B-8682-A6B648468F23}">
          <p14:sldIdLst>
            <p14:sldId id="457"/>
            <p14:sldId id="279"/>
            <p14:sldId id="421"/>
            <p14:sldId id="425"/>
            <p14:sldId id="429"/>
            <p14:sldId id="430"/>
            <p14:sldId id="431"/>
            <p14:sldId id="432"/>
            <p14:sldId id="433"/>
            <p14:sldId id="417"/>
            <p14:sldId id="427"/>
            <p14:sldId id="428"/>
            <p14:sldId id="434"/>
            <p14:sldId id="435"/>
            <p14:sldId id="436"/>
            <p14:sldId id="437"/>
            <p14:sldId id="438"/>
            <p14:sldId id="439"/>
            <p14:sldId id="444"/>
            <p14:sldId id="440"/>
            <p14:sldId id="441"/>
            <p14:sldId id="445"/>
            <p14:sldId id="442"/>
            <p14:sldId id="456"/>
            <p14:sldId id="443"/>
            <p14:sldId id="446"/>
            <p14:sldId id="447"/>
            <p14:sldId id="448"/>
            <p14:sldId id="449"/>
            <p14:sldId id="450"/>
            <p14:sldId id="451"/>
            <p14:sldId id="452"/>
            <p14:sldId id="280"/>
          </p14:sldIdLst>
        </p14:section>
        <p14:section name="Theoretical" id="{D3201310-161E-7743-8ECD-18E4E83920A3}">
          <p14:sldIdLst>
            <p14:sldId id="458"/>
            <p14:sldId id="289"/>
            <p14:sldId id="297"/>
            <p14:sldId id="296"/>
            <p14:sldId id="298"/>
            <p14:sldId id="336"/>
          </p14:sldIdLst>
        </p14:section>
        <p14:section name="Metho" id="{6E3E7558-3E89-4E43-9A81-C62DF8298F35}">
          <p14:sldIdLst>
            <p14:sldId id="268"/>
            <p14:sldId id="299"/>
            <p14:sldId id="290"/>
            <p14:sldId id="337"/>
            <p14:sldId id="301"/>
            <p14:sldId id="291"/>
            <p14:sldId id="292"/>
            <p14:sldId id="338"/>
            <p14:sldId id="340"/>
            <p14:sldId id="339"/>
            <p14:sldId id="302"/>
            <p14:sldId id="341"/>
            <p14:sldId id="303"/>
            <p14:sldId id="342"/>
            <p14:sldId id="304"/>
            <p14:sldId id="343"/>
            <p14:sldId id="307"/>
            <p14:sldId id="344"/>
            <p14:sldId id="308"/>
          </p14:sldIdLst>
        </p14:section>
        <p14:section name="R:Arcmin" id="{C30D43AE-7659-3B4F-94B5-B150833A6672}">
          <p14:sldIdLst>
            <p14:sldId id="266"/>
            <p14:sldId id="460"/>
            <p14:sldId id="345"/>
            <p14:sldId id="317"/>
            <p14:sldId id="350"/>
            <p14:sldId id="322"/>
            <p14:sldId id="324"/>
          </p14:sldIdLst>
        </p14:section>
        <p14:section name="R:kiloparsec" id="{845209FC-2681-CE44-ACB9-17B8BADBE693}">
          <p14:sldIdLst>
            <p14:sldId id="267"/>
            <p14:sldId id="273"/>
            <p14:sldId id="353"/>
            <p14:sldId id="325"/>
            <p14:sldId id="355"/>
            <p14:sldId id="356"/>
            <p14:sldId id="365"/>
            <p14:sldId id="366"/>
            <p14:sldId id="370"/>
            <p14:sldId id="371"/>
            <p14:sldId id="374"/>
            <p14:sldId id="375"/>
          </p14:sldIdLst>
        </p14:section>
        <p14:section name="R:Einstein" id="{1234D52C-3F28-C043-8010-D117A0828369}">
          <p14:sldIdLst>
            <p14:sldId id="265"/>
            <p14:sldId id="274"/>
            <p14:sldId id="378"/>
            <p14:sldId id="382"/>
            <p14:sldId id="383"/>
            <p14:sldId id="379"/>
            <p14:sldId id="386"/>
            <p14:sldId id="391"/>
            <p14:sldId id="402"/>
            <p14:sldId id="392"/>
            <p14:sldId id="406"/>
          </p14:sldIdLst>
        </p14:section>
        <p14:section name="Conclusions" id="{E83E724D-39FB-9E47-8E41-644A8C886B4B}">
          <p14:sldIdLst>
            <p14:sldId id="276"/>
            <p14:sldId id="393"/>
          </p14:sldIdLst>
        </p14:section>
        <p14:section name="Fut. Work" id="{01077310-DB58-EE41-B071-C50639742B3E}">
          <p14:sldIdLst>
            <p14:sldId id="413"/>
            <p14:sldId id="459"/>
            <p14:sldId id="403"/>
            <p14:sldId id="408"/>
            <p14:sldId id="409"/>
            <p14:sldId id="410"/>
            <p14:sldId id="404"/>
            <p14:sldId id="405"/>
            <p14:sldId id="397"/>
            <p14:sldId id="398"/>
            <p14:sldId id="401"/>
            <p14:sldId id="414"/>
            <p14:sldId id="390"/>
            <p14:sldId id="415"/>
          </p14:sldIdLst>
        </p14:section>
      </p14:sectionLst>
    </p:ext>
    <p:ext uri="{EFAFB233-063F-42B5-8137-9DF3F51BA10A}">
      <p15:sldGuideLst xmlns:p15="http://schemas.microsoft.com/office/powerpoint/2012/main">
        <p15:guide id="1" orient="horz" pos="2137" userDrawn="1">
          <p15:clr>
            <a:srgbClr val="A4A3A4"/>
          </p15:clr>
        </p15:guide>
        <p15:guide id="3" pos="2570" userDrawn="1">
          <p15:clr>
            <a:srgbClr val="A4A3A4"/>
          </p15:clr>
        </p15:guide>
        <p15:guide id="4" pos="5110" userDrawn="1">
          <p15:clr>
            <a:srgbClr val="A4A3A4"/>
          </p15:clr>
        </p15:guide>
        <p15:guide id="5"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F2ED"/>
    <a:srgbClr val="E0ECE4"/>
    <a:srgbClr val="9EC6AB"/>
    <a:srgbClr val="63A378"/>
    <a:srgbClr val="DDEAE1"/>
    <a:srgbClr val="D3B5E9"/>
    <a:srgbClr val="62A176"/>
    <a:srgbClr val="FFFFFF"/>
    <a:srgbClr val="86B897"/>
    <a:srgbClr val="D3D3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71" autoAdjust="0"/>
    <p:restoredTop sz="94665"/>
  </p:normalViewPr>
  <p:slideViewPr>
    <p:cSldViewPr snapToGrid="0">
      <p:cViewPr>
        <p:scale>
          <a:sx n="90" d="100"/>
          <a:sy n="90" d="100"/>
        </p:scale>
        <p:origin x="920" y="280"/>
      </p:cViewPr>
      <p:guideLst>
        <p:guide orient="horz" pos="2137"/>
        <p:guide pos="2570"/>
        <p:guide pos="511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p:cNvSpPr>
            <a:spLocks noGrp="1"/>
          </p:cNvSpPr>
          <p:nvPr>
            <p:ph type="dt" sz="half" idx="10"/>
          </p:nvPr>
        </p:nvSpPr>
        <p:spPr/>
        <p:txBody>
          <a:bodyPr/>
          <a:lstStyle/>
          <a:p>
            <a:fld id="{4F19D8C1-0F60-4839-B328-7340AB79B065}" type="datetimeFigureOut">
              <a:rPr lang="es-ES" smtClean="0"/>
              <a:t>26/11/25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776B56E7-35F2-4A16-8807-2F5722807702}" type="slidenum">
              <a:rPr lang="es-ES" smtClean="0"/>
              <a:t>‹Nº›</a:t>
            </a:fld>
            <a:endParaRPr lang="es-ES"/>
          </a:p>
        </p:txBody>
      </p:sp>
    </p:spTree>
    <p:extLst>
      <p:ext uri="{BB962C8B-B14F-4D97-AF65-F5344CB8AC3E}">
        <p14:creationId xmlns:p14="http://schemas.microsoft.com/office/powerpoint/2010/main" val="389838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4F19D8C1-0F60-4839-B328-7340AB79B065}" type="datetimeFigureOut">
              <a:rPr lang="es-ES" smtClean="0"/>
              <a:t>26/11/25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776B56E7-35F2-4A16-8807-2F5722807702}" type="slidenum">
              <a:rPr lang="es-ES" smtClean="0"/>
              <a:t>‹Nº›</a:t>
            </a:fld>
            <a:endParaRPr lang="es-ES"/>
          </a:p>
        </p:txBody>
      </p:sp>
    </p:spTree>
    <p:extLst>
      <p:ext uri="{BB962C8B-B14F-4D97-AF65-F5344CB8AC3E}">
        <p14:creationId xmlns:p14="http://schemas.microsoft.com/office/powerpoint/2010/main" val="1287108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4F19D8C1-0F60-4839-B328-7340AB79B065}" type="datetimeFigureOut">
              <a:rPr lang="es-ES" smtClean="0"/>
              <a:t>26/11/25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776B56E7-35F2-4A16-8807-2F5722807702}" type="slidenum">
              <a:rPr lang="es-ES" smtClean="0"/>
              <a:t>‹Nº›</a:t>
            </a:fld>
            <a:endParaRPr lang="es-ES"/>
          </a:p>
        </p:txBody>
      </p:sp>
    </p:spTree>
    <p:extLst>
      <p:ext uri="{BB962C8B-B14F-4D97-AF65-F5344CB8AC3E}">
        <p14:creationId xmlns:p14="http://schemas.microsoft.com/office/powerpoint/2010/main" val="2748668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4F19D8C1-0F60-4839-B328-7340AB79B065}" type="datetimeFigureOut">
              <a:rPr lang="es-ES" smtClean="0"/>
              <a:t>26/11/25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776B56E7-35F2-4A16-8807-2F5722807702}" type="slidenum">
              <a:rPr lang="es-ES" smtClean="0"/>
              <a:t>‹Nº›</a:t>
            </a:fld>
            <a:endParaRPr lang="es-ES"/>
          </a:p>
        </p:txBody>
      </p:sp>
    </p:spTree>
    <p:extLst>
      <p:ext uri="{BB962C8B-B14F-4D97-AF65-F5344CB8AC3E}">
        <p14:creationId xmlns:p14="http://schemas.microsoft.com/office/powerpoint/2010/main" val="2493576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4F19D8C1-0F60-4839-B328-7340AB79B065}" type="datetimeFigureOut">
              <a:rPr lang="es-ES" smtClean="0"/>
              <a:t>26/11/25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776B56E7-35F2-4A16-8807-2F5722807702}" type="slidenum">
              <a:rPr lang="es-ES" smtClean="0"/>
              <a:t>‹Nº›</a:t>
            </a:fld>
            <a:endParaRPr lang="es-ES"/>
          </a:p>
        </p:txBody>
      </p:sp>
    </p:spTree>
    <p:extLst>
      <p:ext uri="{BB962C8B-B14F-4D97-AF65-F5344CB8AC3E}">
        <p14:creationId xmlns:p14="http://schemas.microsoft.com/office/powerpoint/2010/main" val="3802099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fld id="{4F19D8C1-0F60-4839-B328-7340AB79B065}" type="datetimeFigureOut">
              <a:rPr lang="es-ES" smtClean="0"/>
              <a:t>26/11/25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776B56E7-35F2-4A16-8807-2F5722807702}" type="slidenum">
              <a:rPr lang="es-ES" smtClean="0"/>
              <a:t>‹Nº›</a:t>
            </a:fld>
            <a:endParaRPr lang="es-ES"/>
          </a:p>
        </p:txBody>
      </p:sp>
    </p:spTree>
    <p:extLst>
      <p:ext uri="{BB962C8B-B14F-4D97-AF65-F5344CB8AC3E}">
        <p14:creationId xmlns:p14="http://schemas.microsoft.com/office/powerpoint/2010/main" val="271408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fld id="{4F19D8C1-0F60-4839-B328-7340AB79B065}" type="datetimeFigureOut">
              <a:rPr lang="es-ES" smtClean="0"/>
              <a:t>26/11/25</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776B56E7-35F2-4A16-8807-2F5722807702}" type="slidenum">
              <a:rPr lang="es-ES" smtClean="0"/>
              <a:t>‹Nº›</a:t>
            </a:fld>
            <a:endParaRPr lang="es-ES"/>
          </a:p>
        </p:txBody>
      </p:sp>
    </p:spTree>
    <p:extLst>
      <p:ext uri="{BB962C8B-B14F-4D97-AF65-F5344CB8AC3E}">
        <p14:creationId xmlns:p14="http://schemas.microsoft.com/office/powerpoint/2010/main" val="3461076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fld id="{4F19D8C1-0F60-4839-B328-7340AB79B065}" type="datetimeFigureOut">
              <a:rPr lang="es-ES" smtClean="0"/>
              <a:t>26/11/25</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776B56E7-35F2-4A16-8807-2F5722807702}" type="slidenum">
              <a:rPr lang="es-ES" smtClean="0"/>
              <a:t>‹Nº›</a:t>
            </a:fld>
            <a:endParaRPr lang="es-ES"/>
          </a:p>
        </p:txBody>
      </p:sp>
    </p:spTree>
    <p:extLst>
      <p:ext uri="{BB962C8B-B14F-4D97-AF65-F5344CB8AC3E}">
        <p14:creationId xmlns:p14="http://schemas.microsoft.com/office/powerpoint/2010/main" val="3865691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4F19D8C1-0F60-4839-B328-7340AB79B065}" type="datetimeFigureOut">
              <a:rPr lang="es-ES" smtClean="0"/>
              <a:t>26/11/25</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776B56E7-35F2-4A16-8807-2F5722807702}" type="slidenum">
              <a:rPr lang="es-ES" smtClean="0"/>
              <a:t>‹Nº›</a:t>
            </a:fld>
            <a:endParaRPr lang="es-ES"/>
          </a:p>
        </p:txBody>
      </p:sp>
    </p:spTree>
    <p:extLst>
      <p:ext uri="{BB962C8B-B14F-4D97-AF65-F5344CB8AC3E}">
        <p14:creationId xmlns:p14="http://schemas.microsoft.com/office/powerpoint/2010/main" val="2014654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4F19D8C1-0F60-4839-B328-7340AB79B065}" type="datetimeFigureOut">
              <a:rPr lang="es-ES" smtClean="0"/>
              <a:t>26/11/25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776B56E7-35F2-4A16-8807-2F5722807702}" type="slidenum">
              <a:rPr lang="es-ES" smtClean="0"/>
              <a:t>‹Nº›</a:t>
            </a:fld>
            <a:endParaRPr lang="es-ES"/>
          </a:p>
        </p:txBody>
      </p:sp>
    </p:spTree>
    <p:extLst>
      <p:ext uri="{BB962C8B-B14F-4D97-AF65-F5344CB8AC3E}">
        <p14:creationId xmlns:p14="http://schemas.microsoft.com/office/powerpoint/2010/main" val="40448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4F19D8C1-0F60-4839-B328-7340AB79B065}" type="datetimeFigureOut">
              <a:rPr lang="es-ES" smtClean="0"/>
              <a:t>26/11/25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776B56E7-35F2-4A16-8807-2F5722807702}" type="slidenum">
              <a:rPr lang="es-ES" smtClean="0"/>
              <a:t>‹Nº›</a:t>
            </a:fld>
            <a:endParaRPr lang="es-ES"/>
          </a:p>
        </p:txBody>
      </p:sp>
    </p:spTree>
    <p:extLst>
      <p:ext uri="{BB962C8B-B14F-4D97-AF65-F5344CB8AC3E}">
        <p14:creationId xmlns:p14="http://schemas.microsoft.com/office/powerpoint/2010/main" val="445690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AF2ED"/>
        </a:solid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19D8C1-0F60-4839-B328-7340AB79B065}" type="datetimeFigureOut">
              <a:rPr lang="es-ES" smtClean="0"/>
              <a:t>26/11/25</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6B56E7-35F2-4A16-8807-2F5722807702}" type="slidenum">
              <a:rPr lang="es-ES" smtClean="0"/>
              <a:t>‹Nº›</a:t>
            </a:fld>
            <a:endParaRPr lang="es-ES"/>
          </a:p>
        </p:txBody>
      </p:sp>
    </p:spTree>
    <p:extLst>
      <p:ext uri="{BB962C8B-B14F-4D97-AF65-F5344CB8AC3E}">
        <p14:creationId xmlns:p14="http://schemas.microsoft.com/office/powerpoint/2010/main" val="22386054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00.xml.rels><?xml version="1.0" encoding="UTF-8" standalone="yes"?>
<Relationships xmlns="http://schemas.openxmlformats.org/package/2006/relationships"><Relationship Id="rId3" Type="http://schemas.openxmlformats.org/officeDocument/2006/relationships/image" Target="../media/image670.png"/><Relationship Id="rId2" Type="http://schemas.openxmlformats.org/officeDocument/2006/relationships/image" Target="../media/image119.png"/><Relationship Id="rId1" Type="http://schemas.openxmlformats.org/officeDocument/2006/relationships/slideLayout" Target="../slideLayouts/slideLayout2.xml"/><Relationship Id="rId5" Type="http://schemas.openxmlformats.org/officeDocument/2006/relationships/image" Target="../media/image690.png"/><Relationship Id="rId4" Type="http://schemas.openxmlformats.org/officeDocument/2006/relationships/image" Target="../media/image680.png"/></Relationships>
</file>

<file path=ppt/slides/_rels/slide101.xml.rels><?xml version="1.0" encoding="UTF-8" standalone="yes"?>
<Relationships xmlns="http://schemas.openxmlformats.org/package/2006/relationships"><Relationship Id="rId3" Type="http://schemas.openxmlformats.org/officeDocument/2006/relationships/image" Target="../media/image701.png"/><Relationship Id="rId2" Type="http://schemas.openxmlformats.org/officeDocument/2006/relationships/image" Target="../media/image79.png"/><Relationship Id="rId1" Type="http://schemas.openxmlformats.org/officeDocument/2006/relationships/slideLayout" Target="../slideLayouts/slideLayout2.xml"/><Relationship Id="rId5" Type="http://schemas.openxmlformats.org/officeDocument/2006/relationships/image" Target="../media/image720.png"/><Relationship Id="rId4" Type="http://schemas.openxmlformats.org/officeDocument/2006/relationships/image" Target="../media/image711.png"/></Relationships>
</file>

<file path=ppt/slides/_rels/slide10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860.png"/><Relationship Id="rId2" Type="http://schemas.openxmlformats.org/officeDocument/2006/relationships/image" Target="../media/image124.png"/><Relationship Id="rId1" Type="http://schemas.openxmlformats.org/officeDocument/2006/relationships/slideLayout" Target="../slideLayouts/slideLayout2.xml"/><Relationship Id="rId5" Type="http://schemas.openxmlformats.org/officeDocument/2006/relationships/image" Target="../media/image880.png"/><Relationship Id="rId4" Type="http://schemas.openxmlformats.org/officeDocument/2006/relationships/image" Target="../media/image870.png"/></Relationships>
</file>

<file path=ppt/slides/_rels/slide10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s://www.google.com/url?sa=i&amp;url=https%3A%2F%2Fwww.fineartstorehouse.com%2Fphoto-libraries%2Fdorling-kindersley-prints%2Fillustration-light-bulb-creating-light-stream-13540649.html&amp;psig=AOvVaw2QSn9O1sMnr6PoSX7OufOe&amp;ust=1764614433318000&amp;source=images&amp;cd=vfe&amp;opi=89978449&amp;ved=0CBEQjRxqFwoTCIipvZfDmpEDFQAAAAAdAAAAABAE"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28.sv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1.jpe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10.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811.png"/><Relationship Id="rId1" Type="http://schemas.openxmlformats.org/officeDocument/2006/relationships/slideLayout" Target="../slideLayouts/slideLayout2.xml"/><Relationship Id="rId4" Type="http://schemas.openxmlformats.org/officeDocument/2006/relationships/image" Target="../media/image1010.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10.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143.png"/><Relationship Id="rId4" Type="http://schemas.openxmlformats.org/officeDocument/2006/relationships/image" Target="../media/image810.png"/></Relationships>
</file>

<file path=ppt/slides/_rels/slide42.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200.png"/><Relationship Id="rId5" Type="http://schemas.openxmlformats.org/officeDocument/2006/relationships/image" Target="../media/image20.png"/><Relationship Id="rId4" Type="http://schemas.openxmlformats.org/officeDocument/2006/relationships/image" Target="../media/image66.png"/></Relationships>
</file>

<file path=ppt/slides/_rels/slide4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s://www.google.com/url?sa=i&amp;url=https%3A%2F%2Fwww.fineartstorehouse.com%2Fphoto-libraries%2Fdorling-kindersley-prints%2Fillustration-light-bulb-creating-light-stream-13540649.html&amp;psig=AOvVaw2QSn9O1sMnr6PoSX7OufOe&amp;ust=1764614433318000&amp;source=images&amp;cd=vfe&amp;opi=89978449&amp;ved=0CBEQjRxqFwoTCIipvZfDmpEDFQAAAAAdAAAAABAE"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9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6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38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s://www.google.com/url?sa=i&amp;url=https%3A%2F%2Fwww.fineartstorehouse.com%2Fphoto-libraries%2Fdorling-kindersley-prints%2Fillustration-light-bulb-creating-light-stream-13540649.html&amp;psig=AOvVaw2QSn9O1sMnr6PoSX7OufOe&amp;ust=1764614433318000&amp;source=images&amp;cd=vfe&amp;opi=89978449&amp;ved=0CBEQjRxqFwoTCIipvZfDmpEDFQAAAAAdAAAAABAE"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0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9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480.png"/><Relationship Id="rId5" Type="http://schemas.openxmlformats.org/officeDocument/2006/relationships/image" Target="../media/image470.png"/><Relationship Id="rId4" Type="http://schemas.openxmlformats.org/officeDocument/2006/relationships/image" Target="../media/image460.png"/></Relationships>
</file>

<file path=ppt/slides/_rels/slide6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610.png"/><Relationship Id="rId4" Type="http://schemas.openxmlformats.org/officeDocument/2006/relationships/image" Target="../media/image79.png"/></Relationships>
</file>

<file path=ppt/slides/_rels/slide66.xml.rels><?xml version="1.0" encoding="UTF-8" standalone="yes"?>
<Relationships xmlns="http://schemas.openxmlformats.org/package/2006/relationships"><Relationship Id="rId7" Type="http://schemas.openxmlformats.org/officeDocument/2006/relationships/image" Target="../media/image158.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135.png"/></Relationships>
</file>

<file path=ppt/slides/_rels/slide7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3" Type="http://schemas.openxmlformats.org/officeDocument/2006/relationships/image" Target="../media/image142.png"/><Relationship Id="rId7" Type="http://schemas.openxmlformats.org/officeDocument/2006/relationships/image" Target="../media/image136.png"/><Relationship Id="rId12" Type="http://schemas.openxmlformats.org/officeDocument/2006/relationships/image" Target="../media/image141.png"/><Relationship Id="rId2" Type="http://schemas.openxmlformats.org/officeDocument/2006/relationships/image" Target="../media/image83.png"/><Relationship Id="rId1" Type="http://schemas.openxmlformats.org/officeDocument/2006/relationships/slideLayout" Target="../slideLayouts/slideLayout2.xml"/><Relationship Id="rId11" Type="http://schemas.openxmlformats.org/officeDocument/2006/relationships/image" Target="../media/image140.png"/></Relationships>
</file>

<file path=ppt/slides/_rels/slide7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image" Target="../media/image85.png"/><Relationship Id="rId7" Type="http://schemas.openxmlformats.org/officeDocument/2006/relationships/image" Target="../media/image145.png"/><Relationship Id="rId1" Type="http://schemas.openxmlformats.org/officeDocument/2006/relationships/slideLayout" Target="../slideLayouts/slideLayout2.xml"/><Relationship Id="rId11" Type="http://schemas.openxmlformats.org/officeDocument/2006/relationships/image" Target="../media/image88.png"/><Relationship Id="rId6" Type="http://schemas.openxmlformats.org/officeDocument/2006/relationships/image" Target="../media/image144.png"/><Relationship Id="rId10" Type="http://schemas.openxmlformats.org/officeDocument/2006/relationships/image" Target="../media/image87.png"/><Relationship Id="rId9" Type="http://schemas.openxmlformats.org/officeDocument/2006/relationships/image" Target="../media/image86.png"/></Relationships>
</file>

<file path=ppt/slides/_rels/slide75.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671.png"/><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651.png"/><Relationship Id="rId4" Type="http://schemas.openxmlformats.org/officeDocument/2006/relationships/image" Target="../media/image91.png"/></Relationships>
</file>

<file path=ppt/slides/_rels/slide7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7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8" Type="http://schemas.openxmlformats.org/officeDocument/2006/relationships/image" Target="../media/image150.png"/><Relationship Id="rId7"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49.png"/><Relationship Id="rId9" Type="http://schemas.openxmlformats.org/officeDocument/2006/relationships/image" Target="../media/image151.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53.png"/></Relationships>
</file>

<file path=ppt/slides/_rels/slide87.xml.rels><?xml version="1.0" encoding="UTF-8" standalone="yes"?>
<Relationships xmlns="http://schemas.openxmlformats.org/package/2006/relationships"><Relationship Id="rId8" Type="http://schemas.openxmlformats.org/officeDocument/2006/relationships/image" Target="../media/image159.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 Id="rId4" Type="http://schemas.openxmlformats.org/officeDocument/2006/relationships/image" Target="../media/image162.png"/></Relationships>
</file>

<file path=ppt/slides/_rels/slide8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60.png"/><Relationship Id="rId4" Type="http://schemas.openxmlformats.org/officeDocument/2006/relationships/image" Target="../media/image112.png"/></Relationships>
</file>

<file path=ppt/slides/_rels/slide9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20.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6.xml.rels><?xml version="1.0" encoding="UTF-8" standalone="yes"?>
<Relationships xmlns="http://schemas.openxmlformats.org/package/2006/relationships"><Relationship Id="rId3" Type="http://schemas.openxmlformats.org/officeDocument/2006/relationships/image" Target="../media/image630.png"/><Relationship Id="rId2" Type="http://schemas.openxmlformats.org/officeDocument/2006/relationships/image" Target="../media/image113.png"/><Relationship Id="rId1" Type="http://schemas.openxmlformats.org/officeDocument/2006/relationships/slideLayout" Target="../slideLayouts/slideLayout2.xml"/><Relationship Id="rId5" Type="http://schemas.openxmlformats.org/officeDocument/2006/relationships/image" Target="../media/image650.png"/><Relationship Id="rId4" Type="http://schemas.openxmlformats.org/officeDocument/2006/relationships/image" Target="../media/image640.png"/></Relationships>
</file>

<file path=ppt/slides/_rels/slide97.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image" Target="../media/image114.em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image" Target="../media/image116.em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18.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El telescopio Hubble de la NASA detectó una galaxia inactiva ...">
            <a:extLst>
              <a:ext uri="{FF2B5EF4-FFF2-40B4-BE49-F238E27FC236}">
                <a16:creationId xmlns:a16="http://schemas.microsoft.com/office/drawing/2014/main" id="{5A8BD2D5-17E4-4540-CC24-B4CA6DC3C060}"/>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7790" b="8071"/>
          <a:stretch/>
        </p:blipFill>
        <p:spPr bwMode="auto">
          <a:xfrm>
            <a:off x="-1" y="0"/>
            <a:ext cx="1222638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Título 1"/>
          <p:cNvSpPr txBox="1">
            <a:spLocks/>
          </p:cNvSpPr>
          <p:nvPr/>
        </p:nvSpPr>
        <p:spPr>
          <a:xfrm>
            <a:off x="1763973" y="2052154"/>
            <a:ext cx="8664053" cy="1555844"/>
          </a:xfrm>
          <a:prstGeom prst="roundRect">
            <a:avLst>
              <a:gd name="adj" fmla="val 9698"/>
            </a:avLst>
          </a:prstGeom>
          <a:solidFill>
            <a:srgbClr val="63A378"/>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4000" i="1" dirty="0">
                <a:solidFill>
                  <a:schemeClr val="bg1"/>
                </a:solidFill>
              </a:rPr>
              <a:t>Zoom in </a:t>
            </a:r>
            <a:r>
              <a:rPr lang="es-ES" sz="4000" dirty="0">
                <a:solidFill>
                  <a:schemeClr val="bg1"/>
                </a:solidFill>
              </a:rPr>
              <a:t>a la materia oscura </a:t>
            </a:r>
          </a:p>
          <a:p>
            <a:pPr algn="ctr"/>
            <a:r>
              <a:rPr lang="es-ES" sz="4000" dirty="0">
                <a:solidFill>
                  <a:schemeClr val="bg1"/>
                </a:solidFill>
              </a:rPr>
              <a:t>con el sesgo de magnificación</a:t>
            </a:r>
          </a:p>
        </p:txBody>
      </p:sp>
      <p:sp>
        <p:nvSpPr>
          <p:cNvPr id="9" name="CuadroTexto 8"/>
          <p:cNvSpPr txBox="1"/>
          <p:nvPr/>
        </p:nvSpPr>
        <p:spPr>
          <a:xfrm>
            <a:off x="0" y="4121518"/>
            <a:ext cx="12192000" cy="461665"/>
          </a:xfrm>
          <a:prstGeom prst="rect">
            <a:avLst/>
          </a:prstGeom>
          <a:noFill/>
        </p:spPr>
        <p:txBody>
          <a:bodyPr wrap="square" rtlCol="0" anchor="ctr">
            <a:spAutoFit/>
          </a:bodyPr>
          <a:lstStyle/>
          <a:p>
            <a:pPr algn="ctr"/>
            <a:r>
              <a:rPr lang="es-ES" sz="2400" dirty="0"/>
              <a:t>David Crespo Iglesias</a:t>
            </a:r>
          </a:p>
        </p:txBody>
      </p:sp>
      <p:sp>
        <p:nvSpPr>
          <p:cNvPr id="10" name="CuadroTexto 9"/>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11" name="CuadroTexto 10"/>
          <p:cNvSpPr txBox="1"/>
          <p:nvPr/>
        </p:nvSpPr>
        <p:spPr>
          <a:xfrm>
            <a:off x="4079876" y="6502734"/>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2" name="CuadroTexto 11"/>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
        <p:nvSpPr>
          <p:cNvPr id="13" name="CuadroTexto 12"/>
          <p:cNvSpPr txBox="1"/>
          <p:nvPr/>
        </p:nvSpPr>
        <p:spPr>
          <a:xfrm>
            <a:off x="-1" y="5438261"/>
            <a:ext cx="12192000" cy="1015663"/>
          </a:xfrm>
          <a:prstGeom prst="rect">
            <a:avLst/>
          </a:prstGeom>
          <a:noFill/>
        </p:spPr>
        <p:txBody>
          <a:bodyPr wrap="square" rtlCol="0" anchor="ctr">
            <a:spAutoFit/>
          </a:bodyPr>
          <a:lstStyle/>
          <a:p>
            <a:pPr algn="ctr"/>
            <a:r>
              <a:rPr lang="es-ES" sz="2000" dirty="0">
                <a:solidFill>
                  <a:schemeClr val="tx1">
                    <a:lumMod val="85000"/>
                    <a:lumOff val="15000"/>
                  </a:schemeClr>
                </a:solidFill>
              </a:rPr>
              <a:t>Codirección científica:</a:t>
            </a:r>
          </a:p>
          <a:p>
            <a:pPr algn="ctr"/>
            <a:r>
              <a:rPr lang="es-ES" sz="2000" i="1" dirty="0">
                <a:solidFill>
                  <a:schemeClr val="tx1">
                    <a:lumMod val="85000"/>
                    <a:lumOff val="15000"/>
                  </a:schemeClr>
                </a:solidFill>
              </a:rPr>
              <a:t>Dra. Laura </a:t>
            </a:r>
            <a:r>
              <a:rPr lang="es-ES" sz="2000" i="1" dirty="0" err="1">
                <a:solidFill>
                  <a:schemeClr val="tx1">
                    <a:lumMod val="85000"/>
                    <a:lumOff val="15000"/>
                  </a:schemeClr>
                </a:solidFill>
              </a:rPr>
              <a:t>Bonavera</a:t>
            </a:r>
            <a:endParaRPr lang="es-ES" sz="2000" dirty="0">
              <a:solidFill>
                <a:schemeClr val="tx1">
                  <a:lumMod val="85000"/>
                  <a:lumOff val="15000"/>
                </a:schemeClr>
              </a:solidFill>
            </a:endParaRPr>
          </a:p>
          <a:p>
            <a:pPr algn="ctr"/>
            <a:r>
              <a:rPr lang="es-ES" sz="2000" i="1" dirty="0">
                <a:solidFill>
                  <a:schemeClr val="tx1">
                    <a:lumMod val="85000"/>
                    <a:lumOff val="15000"/>
                  </a:schemeClr>
                </a:solidFill>
              </a:rPr>
              <a:t>Dr. Joaquín González-Nuevo</a:t>
            </a:r>
          </a:p>
        </p:txBody>
      </p:sp>
      <p:sp>
        <p:nvSpPr>
          <p:cNvPr id="14" name="Rectángulo 13"/>
          <p:cNvSpPr/>
          <p:nvPr/>
        </p:nvSpPr>
        <p:spPr>
          <a:xfrm>
            <a:off x="0" y="-1"/>
            <a:ext cx="12192000" cy="419101"/>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pic>
        <p:nvPicPr>
          <p:cNvPr id="1028" name="Picture 4" descr="Carné ISIC - Universidad de Oviedo | Carné de Estudiante Internacio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2124" y="5233183"/>
            <a:ext cx="4088241" cy="1252024"/>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n 18"/>
          <p:cNvPicPr>
            <a:picLocks noChangeAspect="1"/>
          </p:cNvPicPr>
          <p:nvPr/>
        </p:nvPicPr>
        <p:blipFill>
          <a:blip r:embed="rId4"/>
          <a:stretch>
            <a:fillRect/>
          </a:stretch>
        </p:blipFill>
        <p:spPr>
          <a:xfrm>
            <a:off x="548639" y="5116556"/>
            <a:ext cx="2537118" cy="1237619"/>
          </a:xfrm>
          <a:prstGeom prst="rect">
            <a:avLst/>
          </a:prstGeom>
        </p:spPr>
      </p:pic>
    </p:spTree>
    <p:extLst>
      <p:ext uri="{BB962C8B-B14F-4D97-AF65-F5344CB8AC3E}">
        <p14:creationId xmlns:p14="http://schemas.microsoft.com/office/powerpoint/2010/main" val="12845427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5B08A-3691-0275-98EE-181EBA3549D5}"/>
            </a:ext>
          </a:extLst>
        </p:cNvPr>
        <p:cNvGrpSpPr/>
        <p:nvPr/>
      </p:nvGrpSpPr>
      <p:grpSpPr>
        <a:xfrm>
          <a:off x="0" y="0"/>
          <a:ext cx="0" cy="0"/>
          <a:chOff x="0" y="0"/>
          <a:chExt cx="0" cy="0"/>
        </a:xfrm>
      </p:grpSpPr>
      <p:pic>
        <p:nvPicPr>
          <p:cNvPr id="8" name="Picture 2" descr="Space race begins now: Dark stars, discovered for the first time in history">
            <a:extLst>
              <a:ext uri="{FF2B5EF4-FFF2-40B4-BE49-F238E27FC236}">
                <a16:creationId xmlns:a16="http://schemas.microsoft.com/office/drawing/2014/main" id="{22A4CA4F-72E1-C1F7-C4C2-1A70C49B0FFC}"/>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3975629" y="1835469"/>
            <a:ext cx="7549092" cy="4248577"/>
          </a:xfrm>
          <a:prstGeom prst="rect">
            <a:avLst/>
          </a:prstGeom>
          <a:noFill/>
          <a:effectLst>
            <a:softEdge rad="180521"/>
          </a:effectLst>
          <a:extLst>
            <a:ext uri="{909E8E84-426E-40DD-AFC4-6F175D3DCCD1}">
              <a14:hiddenFill xmlns:a14="http://schemas.microsoft.com/office/drawing/2010/main">
                <a:solidFill>
                  <a:srgbClr val="FFFFFF"/>
                </a:solidFill>
              </a14:hiddenFill>
            </a:ext>
          </a:extLst>
        </p:spPr>
      </p:pic>
      <p:sp>
        <p:nvSpPr>
          <p:cNvPr id="7" name="Rectángulo 6">
            <a:extLst>
              <a:ext uri="{FF2B5EF4-FFF2-40B4-BE49-F238E27FC236}">
                <a16:creationId xmlns:a16="http://schemas.microsoft.com/office/drawing/2014/main" id="{5BB63ECC-D9F0-703B-4E3F-8217B1E36C29}"/>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a:extLst>
              <a:ext uri="{FF2B5EF4-FFF2-40B4-BE49-F238E27FC236}">
                <a16:creationId xmlns:a16="http://schemas.microsoft.com/office/drawing/2014/main" id="{78DFEC2D-71FF-381D-B487-959FCAF9B8FB}"/>
              </a:ext>
            </a:extLst>
          </p:cNvPr>
          <p:cNvSpPr>
            <a:spLocks noGrp="1"/>
          </p:cNvSpPr>
          <p:nvPr>
            <p:ph type="title"/>
          </p:nvPr>
        </p:nvSpPr>
        <p:spPr>
          <a:xfrm>
            <a:off x="0" y="10894"/>
            <a:ext cx="12192000" cy="397070"/>
          </a:xfrm>
        </p:spPr>
        <p:txBody>
          <a:bodyPr anchor="t">
            <a:noAutofit/>
          </a:bodyPr>
          <a:lstStyle/>
          <a:p>
            <a:r>
              <a:rPr lang="es-ES" sz="2000" b="1" dirty="0" err="1">
                <a:solidFill>
                  <a:srgbClr val="FFFFFF"/>
                </a:solidFill>
              </a:rPr>
              <a:t>Brief</a:t>
            </a:r>
            <a:r>
              <a:rPr lang="es-ES" sz="2000" b="1" dirty="0">
                <a:solidFill>
                  <a:srgbClr val="FFFFFF"/>
                </a:solidFill>
              </a:rPr>
              <a:t> </a:t>
            </a:r>
            <a:r>
              <a:rPr lang="es-ES" sz="2000" b="1" dirty="0" err="1">
                <a:solidFill>
                  <a:srgbClr val="FFFFFF"/>
                </a:solidFill>
              </a:rPr>
              <a:t>History</a:t>
            </a:r>
            <a:r>
              <a:rPr lang="es-ES" sz="2000" b="1" dirty="0">
                <a:solidFill>
                  <a:srgbClr val="FFFFFF"/>
                </a:solidFill>
              </a:rPr>
              <a:t> </a:t>
            </a:r>
            <a:r>
              <a:rPr lang="es-ES" sz="2000" b="1" dirty="0" err="1">
                <a:solidFill>
                  <a:srgbClr val="FFFFFF"/>
                </a:solidFill>
              </a:rPr>
              <a:t>of</a:t>
            </a:r>
            <a:r>
              <a:rPr lang="es-ES" sz="2000" b="1" dirty="0">
                <a:solidFill>
                  <a:srgbClr val="FFFFFF"/>
                </a:solidFill>
              </a:rPr>
              <a:t> </a:t>
            </a:r>
            <a:r>
              <a:rPr lang="es-ES" sz="2000" b="1" dirty="0" err="1">
                <a:solidFill>
                  <a:srgbClr val="FFFFFF"/>
                </a:solidFill>
              </a:rPr>
              <a:t>Gravitational</a:t>
            </a:r>
            <a:r>
              <a:rPr lang="es-ES" sz="2000" b="1" dirty="0">
                <a:solidFill>
                  <a:srgbClr val="FFFFFF"/>
                </a:solidFill>
              </a:rPr>
              <a:t> </a:t>
            </a:r>
            <a:r>
              <a:rPr lang="es-ES" sz="2000" b="1" dirty="0" err="1">
                <a:solidFill>
                  <a:srgbClr val="FFFFFF"/>
                </a:solidFill>
              </a:rPr>
              <a:t>Lensing</a:t>
            </a:r>
            <a:br>
              <a:rPr lang="es-ES" sz="2000" b="1" dirty="0">
                <a:solidFill>
                  <a:srgbClr val="FFFFFF"/>
                </a:solidFill>
              </a:rPr>
            </a:br>
            <a:endParaRPr lang="es-ES" sz="2000" b="1" dirty="0">
              <a:solidFill>
                <a:srgbClr val="FFFFFF"/>
              </a:solidFill>
            </a:endParaRPr>
          </a:p>
        </p:txBody>
      </p:sp>
      <p:sp>
        <p:nvSpPr>
          <p:cNvPr id="4" name="Rectángulo 3">
            <a:extLst>
              <a:ext uri="{FF2B5EF4-FFF2-40B4-BE49-F238E27FC236}">
                <a16:creationId xmlns:a16="http://schemas.microsoft.com/office/drawing/2014/main" id="{ACD2175D-7AEB-E8B9-510C-AF912CF1F24C}"/>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a:extLst>
              <a:ext uri="{FF2B5EF4-FFF2-40B4-BE49-F238E27FC236}">
                <a16:creationId xmlns:a16="http://schemas.microsoft.com/office/drawing/2014/main" id="{14E940D3-5C64-6F57-85F0-56CBF330DFB1}"/>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11" name="CuadroTexto 10">
            <a:extLst>
              <a:ext uri="{FF2B5EF4-FFF2-40B4-BE49-F238E27FC236}">
                <a16:creationId xmlns:a16="http://schemas.microsoft.com/office/drawing/2014/main" id="{40AEE9A2-6CFF-CF4D-695A-3A8A51240698}"/>
              </a:ext>
            </a:extLst>
          </p:cNvPr>
          <p:cNvSpPr txBox="1"/>
          <p:nvPr/>
        </p:nvSpPr>
        <p:spPr>
          <a:xfrm>
            <a:off x="4079876" y="6502734"/>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8" name="CuadroTexto 17">
            <a:extLst>
              <a:ext uri="{FF2B5EF4-FFF2-40B4-BE49-F238E27FC236}">
                <a16:creationId xmlns:a16="http://schemas.microsoft.com/office/drawing/2014/main" id="{9CAC1965-4E79-CF1B-64A2-F27C16732F35}"/>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
        <p:nvSpPr>
          <p:cNvPr id="14" name="Marcador de contenido 2">
            <a:extLst>
              <a:ext uri="{FF2B5EF4-FFF2-40B4-BE49-F238E27FC236}">
                <a16:creationId xmlns:a16="http://schemas.microsoft.com/office/drawing/2014/main" id="{9CD1196A-BCA2-15B4-A1F0-E83BA95A0A78}"/>
              </a:ext>
            </a:extLst>
          </p:cNvPr>
          <p:cNvSpPr>
            <a:spLocks noGrp="1"/>
          </p:cNvSpPr>
          <p:nvPr>
            <p:ph idx="1"/>
          </p:nvPr>
        </p:nvSpPr>
        <p:spPr>
          <a:xfrm>
            <a:off x="0" y="487130"/>
            <a:ext cx="12192000" cy="947179"/>
          </a:xfrm>
        </p:spPr>
        <p:txBody>
          <a:bodyPr>
            <a:normAutofit/>
          </a:bodyPr>
          <a:lstStyle/>
          <a:p>
            <a:pPr marL="0" indent="0" algn="ctr">
              <a:buNone/>
            </a:pPr>
            <a:r>
              <a:rPr lang="es-ES" dirty="0"/>
              <a:t>T</a:t>
            </a:r>
            <a:r>
              <a:rPr lang="es-ES" dirty="0">
                <a:effectLst/>
              </a:rPr>
              <a:t>rue </a:t>
            </a:r>
            <a:r>
              <a:rPr lang="es-ES" dirty="0" err="1"/>
              <a:t>N</a:t>
            </a:r>
            <a:r>
              <a:rPr lang="es-ES" dirty="0" err="1">
                <a:effectLst/>
              </a:rPr>
              <a:t>ature</a:t>
            </a:r>
            <a:r>
              <a:rPr lang="es-ES" dirty="0">
                <a:effectLst/>
              </a:rPr>
              <a:t> </a:t>
            </a:r>
            <a:r>
              <a:rPr lang="es-ES" dirty="0" err="1">
                <a:effectLst/>
              </a:rPr>
              <a:t>of</a:t>
            </a:r>
            <a:r>
              <a:rPr lang="es-ES" dirty="0">
                <a:effectLst/>
              </a:rPr>
              <a:t> Light</a:t>
            </a:r>
          </a:p>
          <a:p>
            <a:pPr marL="0" indent="0" algn="ctr">
              <a:buNone/>
            </a:pPr>
            <a:r>
              <a:rPr lang="es-ES" sz="2400" dirty="0"/>
              <a:t>s. XVIII</a:t>
            </a:r>
          </a:p>
        </p:txBody>
      </p:sp>
      <p:sp>
        <p:nvSpPr>
          <p:cNvPr id="17" name="CuadroTexto 16">
            <a:extLst>
              <a:ext uri="{FF2B5EF4-FFF2-40B4-BE49-F238E27FC236}">
                <a16:creationId xmlns:a16="http://schemas.microsoft.com/office/drawing/2014/main" id="{D8DD92D6-4DCE-B2B7-B644-89B6A391E749}"/>
              </a:ext>
            </a:extLst>
          </p:cNvPr>
          <p:cNvSpPr txBox="1"/>
          <p:nvPr/>
        </p:nvSpPr>
        <p:spPr>
          <a:xfrm>
            <a:off x="322798" y="5777556"/>
            <a:ext cx="3757077" cy="276999"/>
          </a:xfrm>
          <a:prstGeom prst="rect">
            <a:avLst/>
          </a:prstGeom>
          <a:noFill/>
        </p:spPr>
        <p:txBody>
          <a:bodyPr wrap="square" rtlCol="0">
            <a:spAutoFit/>
          </a:bodyPr>
          <a:lstStyle/>
          <a:p>
            <a:r>
              <a:rPr lang="es-ES" sz="1200" dirty="0"/>
              <a:t>Pierre-</a:t>
            </a:r>
            <a:r>
              <a:rPr lang="es-ES" sz="1200" dirty="0" err="1"/>
              <a:t>Simon</a:t>
            </a:r>
            <a:r>
              <a:rPr lang="es-ES" sz="1200" dirty="0"/>
              <a:t> Laplace (1749-1827)</a:t>
            </a:r>
          </a:p>
        </p:txBody>
      </p:sp>
      <p:pic>
        <p:nvPicPr>
          <p:cNvPr id="14338" name="Picture 2">
            <a:extLst>
              <a:ext uri="{FF2B5EF4-FFF2-40B4-BE49-F238E27FC236}">
                <a16:creationId xmlns:a16="http://schemas.microsoft.com/office/drawing/2014/main" id="{AC12156D-67F0-CE7A-D68D-C114052E95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146" y="1954863"/>
            <a:ext cx="3504135" cy="3822693"/>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FE61FB0E-66F0-63D0-1629-DD04295E3CEC}"/>
              </a:ext>
            </a:extLst>
          </p:cNvPr>
          <p:cNvSpPr txBox="1"/>
          <p:nvPr/>
        </p:nvSpPr>
        <p:spPr>
          <a:xfrm>
            <a:off x="3408629" y="1157074"/>
            <a:ext cx="5374742" cy="707886"/>
          </a:xfrm>
          <a:prstGeom prst="rect">
            <a:avLst/>
          </a:prstGeom>
          <a:noFill/>
        </p:spPr>
        <p:txBody>
          <a:bodyPr wrap="square" rtlCol="0">
            <a:spAutoFit/>
          </a:bodyPr>
          <a:lstStyle/>
          <a:p>
            <a:pPr algn="ctr"/>
            <a:endParaRPr lang="es-ES" sz="2000" dirty="0"/>
          </a:p>
          <a:p>
            <a:pPr algn="ctr"/>
            <a:r>
              <a:rPr lang="es-ES" sz="2000" dirty="0"/>
              <a:t>1796</a:t>
            </a:r>
          </a:p>
        </p:txBody>
      </p:sp>
      <mc:AlternateContent xmlns:mc="http://schemas.openxmlformats.org/markup-compatibility/2006">
        <mc:Choice xmlns:a14="http://schemas.microsoft.com/office/drawing/2010/main" Requires="a14">
          <p:sp>
            <p:nvSpPr>
              <p:cNvPr id="3" name="CuadroTexto 2">
                <a:extLst>
                  <a:ext uri="{FF2B5EF4-FFF2-40B4-BE49-F238E27FC236}">
                    <a16:creationId xmlns:a16="http://schemas.microsoft.com/office/drawing/2014/main" id="{D59596EE-F89C-009B-4DDE-94241D266837}"/>
                  </a:ext>
                </a:extLst>
              </p:cNvPr>
              <p:cNvSpPr txBox="1"/>
              <p:nvPr/>
            </p:nvSpPr>
            <p:spPr>
              <a:xfrm>
                <a:off x="7040942" y="3598512"/>
                <a:ext cx="1418465" cy="694036"/>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b>
                        <m:sSubPr>
                          <m:ctrlPr>
                            <a:rPr lang="es-ES" sz="2400" b="0" i="1" smtClean="0">
                              <a:latin typeface="Cambria Math" panose="02040503050406030204" pitchFamily="18" charset="0"/>
                            </a:rPr>
                          </m:ctrlPr>
                        </m:sSubPr>
                        <m:e>
                          <m:r>
                            <a:rPr lang="es-ES" sz="2400" b="0" i="1" smtClean="0">
                              <a:latin typeface="Cambria Math" panose="02040503050406030204" pitchFamily="18" charset="0"/>
                            </a:rPr>
                            <m:t>𝑅</m:t>
                          </m:r>
                        </m:e>
                        <m:sub>
                          <m:r>
                            <a:rPr lang="es-ES" sz="2400" b="0" i="1" smtClean="0">
                              <a:latin typeface="Cambria Math" panose="02040503050406030204" pitchFamily="18" charset="0"/>
                            </a:rPr>
                            <m:t>𝑠</m:t>
                          </m:r>
                        </m:sub>
                      </m:sSub>
                      <m:r>
                        <a:rPr lang="es-ES" sz="2400" b="0" i="1" smtClean="0">
                          <a:latin typeface="Cambria Math" panose="02040503050406030204" pitchFamily="18" charset="0"/>
                          <a:ea typeface="Cambria Math" panose="02040503050406030204" pitchFamily="18" charset="0"/>
                        </a:rPr>
                        <m:t>≡</m:t>
                      </m:r>
                      <m:f>
                        <m:fPr>
                          <m:ctrlPr>
                            <a:rPr lang="es-ES" sz="2400" b="0" i="1" smtClean="0">
                              <a:latin typeface="Cambria Math" panose="02040503050406030204" pitchFamily="18" charset="0"/>
                              <a:ea typeface="Cambria Math" panose="02040503050406030204" pitchFamily="18" charset="0"/>
                            </a:rPr>
                          </m:ctrlPr>
                        </m:fPr>
                        <m:num>
                          <m:r>
                            <a:rPr lang="es-ES" sz="2400" b="0" i="1" smtClean="0">
                              <a:latin typeface="Cambria Math" panose="02040503050406030204" pitchFamily="18" charset="0"/>
                              <a:ea typeface="Cambria Math" panose="02040503050406030204" pitchFamily="18" charset="0"/>
                            </a:rPr>
                            <m:t>2</m:t>
                          </m:r>
                          <m:r>
                            <a:rPr lang="es-ES" sz="2400" b="0" i="1" smtClean="0">
                              <a:latin typeface="Cambria Math" panose="02040503050406030204" pitchFamily="18" charset="0"/>
                              <a:ea typeface="Cambria Math" panose="02040503050406030204" pitchFamily="18" charset="0"/>
                            </a:rPr>
                            <m:t>𝐺𝑀</m:t>
                          </m:r>
                        </m:num>
                        <m:den>
                          <m:sSup>
                            <m:sSupPr>
                              <m:ctrlPr>
                                <a:rPr lang="es-ES" sz="2400" b="0" i="1" smtClean="0">
                                  <a:latin typeface="Cambria Math" panose="02040503050406030204" pitchFamily="18" charset="0"/>
                                  <a:ea typeface="Cambria Math" panose="02040503050406030204" pitchFamily="18" charset="0"/>
                                </a:rPr>
                              </m:ctrlPr>
                            </m:sSupPr>
                            <m:e>
                              <m:r>
                                <a:rPr lang="es-ES" sz="2400" b="0" i="1" smtClean="0">
                                  <a:latin typeface="Cambria Math" panose="02040503050406030204" pitchFamily="18" charset="0"/>
                                  <a:ea typeface="Cambria Math" panose="02040503050406030204" pitchFamily="18" charset="0"/>
                                </a:rPr>
                                <m:t>𝑐</m:t>
                              </m:r>
                            </m:e>
                            <m:sup>
                              <m:r>
                                <a:rPr lang="es-ES" sz="2400" b="0" i="1" smtClean="0">
                                  <a:latin typeface="Cambria Math" panose="02040503050406030204" pitchFamily="18" charset="0"/>
                                  <a:ea typeface="Cambria Math" panose="02040503050406030204" pitchFamily="18" charset="0"/>
                                </a:rPr>
                                <m:t>2</m:t>
                              </m:r>
                            </m:sup>
                          </m:sSup>
                        </m:den>
                      </m:f>
                    </m:oMath>
                  </m:oMathPara>
                </a14:m>
                <a:endParaRPr lang="es-ES" sz="2400" dirty="0"/>
              </a:p>
            </p:txBody>
          </p:sp>
        </mc:Choice>
        <mc:Fallback>
          <p:sp>
            <p:nvSpPr>
              <p:cNvPr id="3" name="CuadroTexto 2">
                <a:extLst>
                  <a:ext uri="{FF2B5EF4-FFF2-40B4-BE49-F238E27FC236}">
                    <a16:creationId xmlns:a16="http://schemas.microsoft.com/office/drawing/2014/main" id="{D59596EE-F89C-009B-4DDE-94241D266837}"/>
                  </a:ext>
                </a:extLst>
              </p:cNvPr>
              <p:cNvSpPr txBox="1">
                <a:spLocks noRot="1" noChangeAspect="1" noMove="1" noResize="1" noEditPoints="1" noAdjustHandles="1" noChangeArrowheads="1" noChangeShapeType="1" noTextEdit="1"/>
              </p:cNvSpPr>
              <p:nvPr/>
            </p:nvSpPr>
            <p:spPr>
              <a:xfrm>
                <a:off x="7040942" y="3598512"/>
                <a:ext cx="1418465" cy="694036"/>
              </a:xfrm>
              <a:prstGeom prst="rect">
                <a:avLst/>
              </a:prstGeom>
              <a:blipFill>
                <a:blip r:embed="rId4"/>
                <a:stretch>
                  <a:fillRect l="-4425" t="-1818" r="-3540" b="-10909"/>
                </a:stretch>
              </a:blipFill>
            </p:spPr>
            <p:txBody>
              <a:bodyPr/>
              <a:lstStyle/>
              <a:p>
                <a:r>
                  <a:rPr lang="es-ES">
                    <a:noFill/>
                  </a:rPr>
                  <a:t> </a:t>
                </a:r>
              </a:p>
            </p:txBody>
          </p:sp>
        </mc:Fallback>
      </mc:AlternateContent>
      <p:sp>
        <p:nvSpPr>
          <p:cNvPr id="9" name="CuadroTexto 8">
            <a:extLst>
              <a:ext uri="{FF2B5EF4-FFF2-40B4-BE49-F238E27FC236}">
                <a16:creationId xmlns:a16="http://schemas.microsoft.com/office/drawing/2014/main" id="{39AE6139-4DC4-3E10-421D-7BE244246F29}"/>
              </a:ext>
            </a:extLst>
          </p:cNvPr>
          <p:cNvSpPr txBox="1"/>
          <p:nvPr/>
        </p:nvSpPr>
        <p:spPr>
          <a:xfrm>
            <a:off x="5062803" y="2943687"/>
            <a:ext cx="5374742" cy="400110"/>
          </a:xfrm>
          <a:prstGeom prst="rect">
            <a:avLst/>
          </a:prstGeom>
          <a:noFill/>
        </p:spPr>
        <p:txBody>
          <a:bodyPr wrap="square" rtlCol="0">
            <a:spAutoFit/>
          </a:bodyPr>
          <a:lstStyle/>
          <a:p>
            <a:pPr algn="ctr"/>
            <a:r>
              <a:rPr lang="es-ES" sz="2000" dirty="0" err="1">
                <a:effectLst/>
              </a:rPr>
              <a:t>Schwarzschild</a:t>
            </a:r>
            <a:r>
              <a:rPr lang="es-ES" sz="2000" dirty="0">
                <a:effectLst/>
              </a:rPr>
              <a:t> </a:t>
            </a:r>
            <a:r>
              <a:rPr lang="es-ES" sz="2000" dirty="0" err="1">
                <a:effectLst/>
              </a:rPr>
              <a:t>radius</a:t>
            </a:r>
            <a:endParaRPr lang="es-ES" sz="2000" dirty="0"/>
          </a:p>
        </p:txBody>
      </p:sp>
      <p:sp>
        <p:nvSpPr>
          <p:cNvPr id="10" name="CuadroTexto 9">
            <a:extLst>
              <a:ext uri="{FF2B5EF4-FFF2-40B4-BE49-F238E27FC236}">
                <a16:creationId xmlns:a16="http://schemas.microsoft.com/office/drawing/2014/main" id="{93B75548-E3AE-5756-20FC-B55EF711D784}"/>
              </a:ext>
            </a:extLst>
          </p:cNvPr>
          <p:cNvSpPr txBox="1"/>
          <p:nvPr/>
        </p:nvSpPr>
        <p:spPr>
          <a:xfrm>
            <a:off x="5062803" y="4533504"/>
            <a:ext cx="5374742" cy="523220"/>
          </a:xfrm>
          <a:prstGeom prst="rect">
            <a:avLst/>
          </a:prstGeom>
          <a:noFill/>
        </p:spPr>
        <p:txBody>
          <a:bodyPr wrap="square" rtlCol="0">
            <a:spAutoFit/>
          </a:bodyPr>
          <a:lstStyle/>
          <a:p>
            <a:pPr algn="ctr"/>
            <a:r>
              <a:rPr lang="es-ES" sz="2800" i="1" dirty="0" err="1">
                <a:effectLst/>
              </a:rPr>
              <a:t>Dark</a:t>
            </a:r>
            <a:r>
              <a:rPr lang="es-ES" sz="2800" i="1" dirty="0">
                <a:effectLst/>
              </a:rPr>
              <a:t> </a:t>
            </a:r>
            <a:r>
              <a:rPr lang="es-ES" sz="2800" i="1" dirty="0" err="1"/>
              <a:t>S</a:t>
            </a:r>
            <a:r>
              <a:rPr lang="es-ES" sz="2800" i="1" dirty="0" err="1">
                <a:effectLst/>
              </a:rPr>
              <a:t>tars</a:t>
            </a:r>
            <a:endParaRPr lang="es-ES" sz="2800" i="1" dirty="0"/>
          </a:p>
        </p:txBody>
      </p:sp>
    </p:spTree>
    <p:extLst>
      <p:ext uri="{BB962C8B-B14F-4D97-AF65-F5344CB8AC3E}">
        <p14:creationId xmlns:p14="http://schemas.microsoft.com/office/powerpoint/2010/main" val="337792495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7D497-74E9-16AE-D072-9BD2D87A7DC4}"/>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0209F153-D843-ACE3-9081-FD05D2E8CDB6}"/>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a:extLst>
              <a:ext uri="{FF2B5EF4-FFF2-40B4-BE49-F238E27FC236}">
                <a16:creationId xmlns:a16="http://schemas.microsoft.com/office/drawing/2014/main" id="{D04F91A0-BEC4-9595-CE3E-CDAA5303E6C5}"/>
              </a:ext>
            </a:extLst>
          </p:cNvPr>
          <p:cNvSpPr>
            <a:spLocks noGrp="1"/>
          </p:cNvSpPr>
          <p:nvPr>
            <p:ph type="title"/>
          </p:nvPr>
        </p:nvSpPr>
        <p:spPr>
          <a:xfrm>
            <a:off x="0" y="10894"/>
            <a:ext cx="12192000" cy="397070"/>
          </a:xfrm>
        </p:spPr>
        <p:txBody>
          <a:bodyPr anchor="t">
            <a:noAutofit/>
          </a:bodyPr>
          <a:lstStyle/>
          <a:p>
            <a:r>
              <a:rPr lang="es-ES" sz="2000" b="1" dirty="0" err="1">
                <a:solidFill>
                  <a:srgbClr val="FFFFFF"/>
                </a:solidFill>
              </a:rPr>
              <a:t>Results</a:t>
            </a:r>
            <a:r>
              <a:rPr lang="es-ES" sz="2000" b="1" dirty="0">
                <a:solidFill>
                  <a:srgbClr val="FFFFFF"/>
                </a:solidFill>
              </a:rPr>
              <a:t>: </a:t>
            </a:r>
            <a:r>
              <a:rPr lang="es-ES" sz="2000" b="1" dirty="0" err="1">
                <a:solidFill>
                  <a:srgbClr val="FFFFFF"/>
                </a:solidFill>
              </a:rPr>
              <a:t>arcminute-scales</a:t>
            </a:r>
            <a:br>
              <a:rPr lang="es-ES" sz="2000" b="1" dirty="0">
                <a:solidFill>
                  <a:srgbClr val="FFFFFF"/>
                </a:solidFill>
              </a:rPr>
            </a:br>
            <a:br>
              <a:rPr lang="es-ES" sz="2000" b="1" dirty="0">
                <a:solidFill>
                  <a:srgbClr val="FFFFFF"/>
                </a:solidFill>
              </a:rPr>
            </a:br>
            <a:endParaRPr lang="es-ES" sz="2000" b="1" dirty="0">
              <a:solidFill>
                <a:srgbClr val="FFFFFF"/>
              </a:solidFill>
            </a:endParaRPr>
          </a:p>
        </p:txBody>
      </p:sp>
      <p:sp>
        <p:nvSpPr>
          <p:cNvPr id="4" name="Rectángulo 3">
            <a:extLst>
              <a:ext uri="{FF2B5EF4-FFF2-40B4-BE49-F238E27FC236}">
                <a16:creationId xmlns:a16="http://schemas.microsoft.com/office/drawing/2014/main" id="{13D30DFF-E15C-09E3-46AC-7AD6EC3E2469}"/>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2" name="Marcador de contenido 1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37103" y="1359338"/>
            <a:ext cx="9271239" cy="3639570"/>
          </a:xfrm>
        </p:spPr>
      </p:pic>
      <p:sp>
        <p:nvSpPr>
          <p:cNvPr id="3" name="TextBox 2">
            <a:extLst>
              <a:ext uri="{FF2B5EF4-FFF2-40B4-BE49-F238E27FC236}">
                <a16:creationId xmlns:a16="http://schemas.microsoft.com/office/drawing/2014/main" id="{47DD6D8B-16C4-DB56-57CF-0C3C0B673D92}"/>
              </a:ext>
            </a:extLst>
          </p:cNvPr>
          <p:cNvSpPr txBox="1"/>
          <p:nvPr/>
        </p:nvSpPr>
        <p:spPr>
          <a:xfrm>
            <a:off x="2" y="448390"/>
            <a:ext cx="12191998" cy="523220"/>
          </a:xfrm>
          <a:prstGeom prst="rect">
            <a:avLst/>
          </a:prstGeom>
          <a:noFill/>
        </p:spPr>
        <p:txBody>
          <a:bodyPr wrap="square" rtlCol="0">
            <a:spAutoFit/>
          </a:bodyPr>
          <a:lstStyle/>
          <a:p>
            <a:pPr algn="ctr"/>
            <a:r>
              <a:rPr lang="es-ES" sz="2800" dirty="0" err="1"/>
              <a:t>QSOs</a:t>
            </a:r>
            <a:r>
              <a:rPr lang="es-ES" sz="2800" dirty="0"/>
              <a:t> </a:t>
            </a:r>
            <a:r>
              <a:rPr lang="es-ES" sz="2800" dirty="0" err="1"/>
              <a:t>Sample</a:t>
            </a:r>
            <a:endParaRPr lang="x-none" sz="2800" dirty="0"/>
          </a:p>
        </p:txBody>
      </p:sp>
      <p:sp>
        <p:nvSpPr>
          <p:cNvPr id="13" name="Rectángulo redondeado 12"/>
          <p:cNvSpPr/>
          <p:nvPr/>
        </p:nvSpPr>
        <p:spPr>
          <a:xfrm>
            <a:off x="4622056" y="5451755"/>
            <a:ext cx="2947888" cy="821147"/>
          </a:xfrm>
          <a:prstGeom prst="roundRect">
            <a:avLst>
              <a:gd name="adj" fmla="val 4385"/>
            </a:avLst>
          </a:prstGeom>
          <a:solidFill>
            <a:srgbClr val="E0ECE4"/>
          </a:solidFill>
          <a:ln>
            <a:solidFill>
              <a:srgbClr val="63A378"/>
            </a:solidFill>
          </a:ln>
          <a:effectLst>
            <a:outerShdw blurRad="339502"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mc:AlternateContent xmlns:mc="http://schemas.openxmlformats.org/markup-compatibility/2006" xmlns:a14="http://schemas.microsoft.com/office/drawing/2010/main">
        <mc:Choice Requires="a14">
          <p:sp>
            <p:nvSpPr>
              <p:cNvPr id="14" name="TextBox 5">
                <a:extLst>
                  <a:ext uri="{FF2B5EF4-FFF2-40B4-BE49-F238E27FC236}">
                    <a16:creationId xmlns:a16="http://schemas.microsoft.com/office/drawing/2014/main" id="{D149CBB5-4F42-F528-3204-F22B9FB2D88D}"/>
                  </a:ext>
                </a:extLst>
              </p:cNvPr>
              <p:cNvSpPr txBox="1"/>
              <p:nvPr/>
            </p:nvSpPr>
            <p:spPr>
              <a:xfrm>
                <a:off x="4622054" y="5647023"/>
                <a:ext cx="2947889" cy="419667"/>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s-ES" sz="2000" b="0" i="1" smtClean="0">
                              <a:latin typeface="Cambria Math" panose="02040503050406030204" pitchFamily="18" charset="0"/>
                            </a:rPr>
                          </m:ctrlPr>
                        </m:sSubPr>
                        <m:e>
                          <m:r>
                            <m:rPr>
                              <m:sty m:val="p"/>
                            </m:rPr>
                            <a:rPr lang="es-ES" sz="2000" b="0" i="0" smtClean="0">
                              <a:latin typeface="Cambria Math" panose="02040503050406030204" pitchFamily="18" charset="0"/>
                            </a:rPr>
                            <m:t>M</m:t>
                          </m:r>
                        </m:e>
                        <m:sub>
                          <m:r>
                            <m:rPr>
                              <m:sty m:val="p"/>
                            </m:rPr>
                            <a:rPr lang="es-ES" sz="2000" b="0" i="0" smtClean="0">
                              <a:latin typeface="Cambria Math" panose="02040503050406030204" pitchFamily="18" charset="0"/>
                            </a:rPr>
                            <m:t>SIS</m:t>
                          </m:r>
                        </m:sub>
                      </m:sSub>
                      <m:r>
                        <a:rPr lang="es-ES" sz="2000" b="0" i="0" smtClean="0">
                          <a:latin typeface="Cambria Math" panose="02040503050406030204" pitchFamily="18" charset="0"/>
                        </a:rPr>
                        <m:t>=8.59</m:t>
                      </m:r>
                      <m:r>
                        <a:rPr lang="es-ES" sz="2000" b="0" i="1" smtClean="0">
                          <a:latin typeface="Cambria Math" panose="02040503050406030204" pitchFamily="18" charset="0"/>
                        </a:rPr>
                        <m:t>⋅</m:t>
                      </m:r>
                      <m:sSup>
                        <m:sSupPr>
                          <m:ctrlPr>
                            <a:rPr lang="es-ES" sz="2000" b="0" i="1" smtClean="0">
                              <a:latin typeface="Cambria Math" panose="02040503050406030204" pitchFamily="18" charset="0"/>
                            </a:rPr>
                          </m:ctrlPr>
                        </m:sSupPr>
                        <m:e>
                          <m:r>
                            <a:rPr lang="es-ES" sz="2000" b="0" i="1" smtClean="0">
                              <a:latin typeface="Cambria Math" panose="02040503050406030204" pitchFamily="18" charset="0"/>
                            </a:rPr>
                            <m:t>10</m:t>
                          </m:r>
                        </m:e>
                        <m:sup>
                          <m:r>
                            <a:rPr lang="es-ES" sz="2000" b="0" i="1" smtClean="0">
                              <a:latin typeface="Cambria Math" panose="02040503050406030204" pitchFamily="18" charset="0"/>
                            </a:rPr>
                            <m:t>12</m:t>
                          </m:r>
                        </m:sup>
                      </m:sSup>
                      <m:sSub>
                        <m:sSubPr>
                          <m:ctrlPr>
                            <a:rPr lang="es-ES" sz="2000" b="0" i="1" smtClean="0">
                              <a:latin typeface="Cambria Math" panose="02040503050406030204" pitchFamily="18" charset="0"/>
                            </a:rPr>
                          </m:ctrlPr>
                        </m:sSubPr>
                        <m:e>
                          <m:r>
                            <a:rPr lang="es-ES" sz="2000" b="0" i="1" smtClean="0">
                              <a:latin typeface="Cambria Math" panose="02040503050406030204" pitchFamily="18" charset="0"/>
                            </a:rPr>
                            <m:t>𝑀</m:t>
                          </m:r>
                        </m:e>
                        <m:sub>
                          <m:r>
                            <a:rPr lang="es-ES" sz="2000" b="0" i="1" smtClean="0">
                              <a:latin typeface="Cambria Math" panose="02040503050406030204" pitchFamily="18" charset="0"/>
                            </a:rPr>
                            <m:t>⊙</m:t>
                          </m:r>
                        </m:sub>
                      </m:sSub>
                    </m:oMath>
                  </m:oMathPara>
                </a14:m>
                <a:endParaRPr lang="x-none" sz="2000" dirty="0"/>
              </a:p>
            </p:txBody>
          </p:sp>
        </mc:Choice>
        <mc:Fallback xmlns="">
          <p:sp>
            <p:nvSpPr>
              <p:cNvPr id="14" name="TextBox 5">
                <a:extLst>
                  <a:ext uri="{FF2B5EF4-FFF2-40B4-BE49-F238E27FC236}">
                    <a16:creationId xmlns:a16="http://schemas.microsoft.com/office/drawing/2014/main" xmlns:a14="http://schemas.microsoft.com/office/drawing/2010/main" xmlns="" id="{D149CBB5-4F42-F528-3204-F22B9FB2D88D}"/>
                  </a:ext>
                </a:extLst>
              </p:cNvPr>
              <p:cNvSpPr txBox="1">
                <a:spLocks noRot="1" noChangeAspect="1" noMove="1" noResize="1" noEditPoints="1" noAdjustHandles="1" noChangeArrowheads="1" noChangeShapeType="1" noTextEdit="1"/>
              </p:cNvSpPr>
              <p:nvPr/>
            </p:nvSpPr>
            <p:spPr>
              <a:xfrm>
                <a:off x="4622054" y="5647023"/>
                <a:ext cx="2947889" cy="419667"/>
              </a:xfrm>
              <a:prstGeom prst="rect">
                <a:avLst/>
              </a:prstGeom>
              <a:blipFill rotWithShape="0">
                <a:blip r:embed="rId3"/>
                <a:stretch>
                  <a:fillRect b="-8696"/>
                </a:stretch>
              </a:blipFill>
            </p:spPr>
            <p:txBody>
              <a:bodyPr/>
              <a:lstStyle/>
              <a:p>
                <a:r>
                  <a:rPr lang="es-ES">
                    <a:noFill/>
                  </a:rPr>
                  <a:t> </a:t>
                </a:r>
              </a:p>
            </p:txBody>
          </p:sp>
        </mc:Fallback>
      </mc:AlternateContent>
      <p:sp>
        <p:nvSpPr>
          <p:cNvPr id="15" name="Rectángulo redondeado 14"/>
          <p:cNvSpPr/>
          <p:nvPr/>
        </p:nvSpPr>
        <p:spPr>
          <a:xfrm>
            <a:off x="232227" y="5458051"/>
            <a:ext cx="4020457" cy="845197"/>
          </a:xfrm>
          <a:prstGeom prst="roundRect">
            <a:avLst>
              <a:gd name="adj" fmla="val 4385"/>
            </a:avLst>
          </a:prstGeom>
          <a:solidFill>
            <a:srgbClr val="E0ECE4"/>
          </a:solidFill>
          <a:ln>
            <a:solidFill>
              <a:srgbClr val="63A378"/>
            </a:solidFill>
          </a:ln>
          <a:effectLst>
            <a:outerShdw blurRad="339502"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mc:AlternateContent xmlns:mc="http://schemas.openxmlformats.org/markup-compatibility/2006" xmlns:a14="http://schemas.microsoft.com/office/drawing/2010/main">
        <mc:Choice Requires="a14">
          <p:sp>
            <p:nvSpPr>
              <p:cNvPr id="16" name="TextBox 5">
                <a:extLst>
                  <a:ext uri="{FF2B5EF4-FFF2-40B4-BE49-F238E27FC236}">
                    <a16:creationId xmlns:a16="http://schemas.microsoft.com/office/drawing/2014/main" id="{D149CBB5-4F42-F528-3204-F22B9FB2D88D}"/>
                  </a:ext>
                </a:extLst>
              </p:cNvPr>
              <p:cNvSpPr txBox="1"/>
              <p:nvPr/>
            </p:nvSpPr>
            <p:spPr>
              <a:xfrm>
                <a:off x="232228" y="5653414"/>
                <a:ext cx="4020456" cy="434927"/>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Sup>
                        <m:sSubSupPr>
                          <m:ctrlPr>
                            <a:rPr lang="es-ES" sz="2000" b="0" i="1" smtClean="0">
                              <a:latin typeface="Cambria Math" panose="02040503050406030204" pitchFamily="18" charset="0"/>
                            </a:rPr>
                          </m:ctrlPr>
                        </m:sSubSupPr>
                        <m:e>
                          <m:r>
                            <m:rPr>
                              <m:sty m:val="p"/>
                            </m:rPr>
                            <a:rPr lang="es-ES" sz="2000" b="0" i="0" smtClean="0">
                              <a:latin typeface="Cambria Math" panose="02040503050406030204" pitchFamily="18" charset="0"/>
                            </a:rPr>
                            <m:t>M</m:t>
                          </m:r>
                        </m:e>
                        <m:sub>
                          <m:r>
                            <m:rPr>
                              <m:sty m:val="p"/>
                            </m:rPr>
                            <a:rPr lang="es-ES" sz="2000" b="0" i="0" smtClean="0">
                              <a:latin typeface="Cambria Math" panose="02040503050406030204" pitchFamily="18" charset="0"/>
                            </a:rPr>
                            <m:t>NFW</m:t>
                          </m:r>
                        </m:sub>
                        <m:sup>
                          <m:r>
                            <a:rPr lang="es-ES" sz="2000" b="0" i="1" smtClean="0">
                              <a:latin typeface="Cambria Math" panose="02040503050406030204" pitchFamily="18" charset="0"/>
                            </a:rPr>
                            <m:t>𝑠𝑚𝑎𝑙𝑙</m:t>
                          </m:r>
                        </m:sup>
                      </m:sSubSup>
                      <m:r>
                        <a:rPr lang="es-ES" sz="2000" b="0" i="0" smtClean="0">
                          <a:latin typeface="Cambria Math" panose="02040503050406030204" pitchFamily="18" charset="0"/>
                        </a:rPr>
                        <m:t>=3.24</m:t>
                      </m:r>
                      <m:r>
                        <a:rPr lang="es-ES" sz="2000" b="0" i="1" smtClean="0">
                          <a:latin typeface="Cambria Math" panose="02040503050406030204" pitchFamily="18" charset="0"/>
                        </a:rPr>
                        <m:t>⋅</m:t>
                      </m:r>
                      <m:sSup>
                        <m:sSupPr>
                          <m:ctrlPr>
                            <a:rPr lang="es-ES" sz="2000" b="0" i="1" smtClean="0">
                              <a:latin typeface="Cambria Math" panose="02040503050406030204" pitchFamily="18" charset="0"/>
                            </a:rPr>
                          </m:ctrlPr>
                        </m:sSupPr>
                        <m:e>
                          <m:r>
                            <a:rPr lang="es-ES" sz="2000" b="0" i="1" smtClean="0">
                              <a:latin typeface="Cambria Math" panose="02040503050406030204" pitchFamily="18" charset="0"/>
                            </a:rPr>
                            <m:t>10</m:t>
                          </m:r>
                        </m:e>
                        <m:sup>
                          <m:r>
                            <a:rPr lang="es-ES" sz="2000" b="0" i="1" smtClean="0">
                              <a:latin typeface="Cambria Math" panose="02040503050406030204" pitchFamily="18" charset="0"/>
                            </a:rPr>
                            <m:t>13</m:t>
                          </m:r>
                        </m:sup>
                      </m:sSup>
                      <m:sSub>
                        <m:sSubPr>
                          <m:ctrlPr>
                            <a:rPr lang="es-ES" sz="2000" b="0" i="1" smtClean="0">
                              <a:latin typeface="Cambria Math" panose="02040503050406030204" pitchFamily="18" charset="0"/>
                            </a:rPr>
                          </m:ctrlPr>
                        </m:sSubPr>
                        <m:e>
                          <m:r>
                            <a:rPr lang="es-ES" sz="2000" b="0" i="1" smtClean="0">
                              <a:latin typeface="Cambria Math" panose="02040503050406030204" pitchFamily="18" charset="0"/>
                            </a:rPr>
                            <m:t>𝑀</m:t>
                          </m:r>
                        </m:e>
                        <m:sub>
                          <m:r>
                            <a:rPr lang="es-ES" sz="2000" b="0" i="1" smtClean="0">
                              <a:latin typeface="Cambria Math" panose="02040503050406030204" pitchFamily="18" charset="0"/>
                            </a:rPr>
                            <m:t>⊙</m:t>
                          </m:r>
                        </m:sub>
                      </m:sSub>
                      <m:r>
                        <a:rPr lang="es-ES" sz="2000" b="0" i="1" smtClean="0">
                          <a:latin typeface="Cambria Math" panose="02040503050406030204" pitchFamily="18" charset="0"/>
                        </a:rPr>
                        <m:t>  </m:t>
                      </m:r>
                      <m:r>
                        <a:rPr lang="es-ES" sz="2000" b="0" i="1" smtClean="0">
                          <a:latin typeface="Cambria Math" panose="02040503050406030204" pitchFamily="18" charset="0"/>
                        </a:rPr>
                        <m:t>𝐶</m:t>
                      </m:r>
                      <m:r>
                        <a:rPr lang="es-ES" sz="2000" b="0" i="1" smtClean="0">
                          <a:latin typeface="Cambria Math" panose="02040503050406030204" pitchFamily="18" charset="0"/>
                        </a:rPr>
                        <m:t>=6.85</m:t>
                      </m:r>
                    </m:oMath>
                  </m:oMathPara>
                </a14:m>
                <a:endParaRPr lang="x-none" sz="2000" dirty="0"/>
              </a:p>
            </p:txBody>
          </p:sp>
        </mc:Choice>
        <mc:Fallback xmlns="">
          <p:sp>
            <p:nvSpPr>
              <p:cNvPr id="16" name="TextBox 5">
                <a:extLst>
                  <a:ext uri="{FF2B5EF4-FFF2-40B4-BE49-F238E27FC236}">
                    <a16:creationId xmlns:a16="http://schemas.microsoft.com/office/drawing/2014/main" xmlns:a14="http://schemas.microsoft.com/office/drawing/2010/main" xmlns="" id="{D149CBB5-4F42-F528-3204-F22B9FB2D88D}"/>
                  </a:ext>
                </a:extLst>
              </p:cNvPr>
              <p:cNvSpPr txBox="1">
                <a:spLocks noRot="1" noChangeAspect="1" noMove="1" noResize="1" noEditPoints="1" noAdjustHandles="1" noChangeArrowheads="1" noChangeShapeType="1" noTextEdit="1"/>
              </p:cNvSpPr>
              <p:nvPr/>
            </p:nvSpPr>
            <p:spPr>
              <a:xfrm>
                <a:off x="232228" y="5653414"/>
                <a:ext cx="4020456" cy="434927"/>
              </a:xfrm>
              <a:prstGeom prst="rect">
                <a:avLst/>
              </a:prstGeom>
              <a:blipFill rotWithShape="0">
                <a:blip r:embed="rId4"/>
                <a:stretch>
                  <a:fillRect b="-6944"/>
                </a:stretch>
              </a:blipFill>
            </p:spPr>
            <p:txBody>
              <a:bodyPr/>
              <a:lstStyle/>
              <a:p>
                <a:r>
                  <a:rPr lang="es-ES">
                    <a:noFill/>
                  </a:rPr>
                  <a:t> </a:t>
                </a:r>
              </a:p>
            </p:txBody>
          </p:sp>
        </mc:Fallback>
      </mc:AlternateContent>
      <p:sp>
        <p:nvSpPr>
          <p:cNvPr id="19" name="Rectángulo redondeado 18"/>
          <p:cNvSpPr/>
          <p:nvPr/>
        </p:nvSpPr>
        <p:spPr>
          <a:xfrm>
            <a:off x="7939314" y="5411827"/>
            <a:ext cx="4019096" cy="845197"/>
          </a:xfrm>
          <a:prstGeom prst="roundRect">
            <a:avLst>
              <a:gd name="adj" fmla="val 4385"/>
            </a:avLst>
          </a:prstGeom>
          <a:solidFill>
            <a:srgbClr val="E0ECE4"/>
          </a:solidFill>
          <a:ln>
            <a:solidFill>
              <a:srgbClr val="63A378"/>
            </a:solidFill>
          </a:ln>
          <a:effectLst>
            <a:outerShdw blurRad="339502"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mc:AlternateContent xmlns:mc="http://schemas.openxmlformats.org/markup-compatibility/2006" xmlns:a14="http://schemas.microsoft.com/office/drawing/2010/main">
        <mc:Choice Requires="a14">
          <p:sp>
            <p:nvSpPr>
              <p:cNvPr id="20" name="TextBox 5">
                <a:extLst>
                  <a:ext uri="{FF2B5EF4-FFF2-40B4-BE49-F238E27FC236}">
                    <a16:creationId xmlns:a16="http://schemas.microsoft.com/office/drawing/2014/main" id="{D149CBB5-4F42-F528-3204-F22B9FB2D88D}"/>
                  </a:ext>
                </a:extLst>
              </p:cNvPr>
              <p:cNvSpPr txBox="1"/>
              <p:nvPr/>
            </p:nvSpPr>
            <p:spPr>
              <a:xfrm>
                <a:off x="7939314" y="5593621"/>
                <a:ext cx="4019096" cy="481607"/>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Sup>
                        <m:sSubSupPr>
                          <m:ctrlPr>
                            <a:rPr lang="es-ES" sz="2000" b="0" i="1" smtClean="0">
                              <a:latin typeface="Cambria Math" panose="02040503050406030204" pitchFamily="18" charset="0"/>
                            </a:rPr>
                          </m:ctrlPr>
                        </m:sSubSupPr>
                        <m:e>
                          <m:r>
                            <m:rPr>
                              <m:sty m:val="p"/>
                            </m:rPr>
                            <a:rPr lang="es-ES" sz="2000" b="0" i="0" smtClean="0">
                              <a:latin typeface="Cambria Math" panose="02040503050406030204" pitchFamily="18" charset="0"/>
                            </a:rPr>
                            <m:t>M</m:t>
                          </m:r>
                        </m:e>
                        <m:sub>
                          <m:r>
                            <m:rPr>
                              <m:sty m:val="p"/>
                            </m:rPr>
                            <a:rPr lang="es-ES" sz="2000" b="0" i="0" smtClean="0">
                              <a:latin typeface="Cambria Math" panose="02040503050406030204" pitchFamily="18" charset="0"/>
                            </a:rPr>
                            <m:t>NFW</m:t>
                          </m:r>
                        </m:sub>
                        <m:sup>
                          <m:r>
                            <m:rPr>
                              <m:sty m:val="p"/>
                            </m:rPr>
                            <a:rPr lang="es-ES" sz="2000" b="0" i="0" smtClean="0">
                              <a:latin typeface="Cambria Math" panose="02040503050406030204" pitchFamily="18" charset="0"/>
                            </a:rPr>
                            <m:t>large</m:t>
                          </m:r>
                        </m:sup>
                      </m:sSubSup>
                      <m:r>
                        <a:rPr lang="es-ES" sz="2000" b="0" i="0" smtClean="0">
                          <a:latin typeface="Cambria Math" panose="02040503050406030204" pitchFamily="18" charset="0"/>
                        </a:rPr>
                        <m:t>=2.75</m:t>
                      </m:r>
                      <m:r>
                        <a:rPr lang="es-ES" sz="2000" b="0" i="1" smtClean="0">
                          <a:latin typeface="Cambria Math" panose="02040503050406030204" pitchFamily="18" charset="0"/>
                        </a:rPr>
                        <m:t>⋅</m:t>
                      </m:r>
                      <m:sSup>
                        <m:sSupPr>
                          <m:ctrlPr>
                            <a:rPr lang="es-ES" sz="2000" b="0" i="1" smtClean="0">
                              <a:latin typeface="Cambria Math" panose="02040503050406030204" pitchFamily="18" charset="0"/>
                            </a:rPr>
                          </m:ctrlPr>
                        </m:sSupPr>
                        <m:e>
                          <m:r>
                            <a:rPr lang="es-ES" sz="2000" b="0" i="1" smtClean="0">
                              <a:latin typeface="Cambria Math" panose="02040503050406030204" pitchFamily="18" charset="0"/>
                            </a:rPr>
                            <m:t>10</m:t>
                          </m:r>
                        </m:e>
                        <m:sup>
                          <m:r>
                            <a:rPr lang="es-ES" sz="2000" b="0" i="1" smtClean="0">
                              <a:latin typeface="Cambria Math" panose="02040503050406030204" pitchFamily="18" charset="0"/>
                            </a:rPr>
                            <m:t>13</m:t>
                          </m:r>
                        </m:sup>
                      </m:sSup>
                      <m:sSub>
                        <m:sSubPr>
                          <m:ctrlPr>
                            <a:rPr lang="es-ES" sz="2000" b="0" i="1" smtClean="0">
                              <a:latin typeface="Cambria Math" panose="02040503050406030204" pitchFamily="18" charset="0"/>
                            </a:rPr>
                          </m:ctrlPr>
                        </m:sSubPr>
                        <m:e>
                          <m:r>
                            <a:rPr lang="es-ES" sz="2000" b="0" i="1" smtClean="0">
                              <a:latin typeface="Cambria Math" panose="02040503050406030204" pitchFamily="18" charset="0"/>
                            </a:rPr>
                            <m:t>𝑀</m:t>
                          </m:r>
                        </m:e>
                        <m:sub>
                          <m:r>
                            <a:rPr lang="es-ES" sz="2000" b="0" i="1" smtClean="0">
                              <a:latin typeface="Cambria Math" panose="02040503050406030204" pitchFamily="18" charset="0"/>
                            </a:rPr>
                            <m:t>⊙</m:t>
                          </m:r>
                        </m:sub>
                      </m:sSub>
                      <m:r>
                        <a:rPr lang="es-ES" sz="2000" b="0" i="1" smtClean="0">
                          <a:latin typeface="Cambria Math" panose="02040503050406030204" pitchFamily="18" charset="0"/>
                        </a:rPr>
                        <m:t>  </m:t>
                      </m:r>
                      <m:r>
                        <a:rPr lang="es-ES" sz="2000" b="0" i="1" smtClean="0">
                          <a:latin typeface="Cambria Math" panose="02040503050406030204" pitchFamily="18" charset="0"/>
                        </a:rPr>
                        <m:t>𝐶</m:t>
                      </m:r>
                      <m:r>
                        <a:rPr lang="es-ES" sz="2000" b="0" i="1" smtClean="0">
                          <a:latin typeface="Cambria Math" panose="02040503050406030204" pitchFamily="18" charset="0"/>
                        </a:rPr>
                        <m:t>=0.37</m:t>
                      </m:r>
                    </m:oMath>
                  </m:oMathPara>
                </a14:m>
                <a:endParaRPr lang="x-none" sz="2000" dirty="0"/>
              </a:p>
            </p:txBody>
          </p:sp>
        </mc:Choice>
        <mc:Fallback xmlns="">
          <p:sp>
            <p:nvSpPr>
              <p:cNvPr id="20" name="TextBox 5">
                <a:extLst>
                  <a:ext uri="{FF2B5EF4-FFF2-40B4-BE49-F238E27FC236}">
                    <a16:creationId xmlns:a16="http://schemas.microsoft.com/office/drawing/2014/main" xmlns:a14="http://schemas.microsoft.com/office/drawing/2010/main" xmlns="" id="{D149CBB5-4F42-F528-3204-F22B9FB2D88D}"/>
                  </a:ext>
                </a:extLst>
              </p:cNvPr>
              <p:cNvSpPr txBox="1">
                <a:spLocks noRot="1" noChangeAspect="1" noMove="1" noResize="1" noEditPoints="1" noAdjustHandles="1" noChangeArrowheads="1" noChangeShapeType="1" noTextEdit="1"/>
              </p:cNvSpPr>
              <p:nvPr/>
            </p:nvSpPr>
            <p:spPr>
              <a:xfrm>
                <a:off x="7939314" y="5593621"/>
                <a:ext cx="4019096" cy="481607"/>
              </a:xfrm>
              <a:prstGeom prst="rect">
                <a:avLst/>
              </a:prstGeom>
              <a:blipFill rotWithShape="0">
                <a:blip r:embed="rId5"/>
                <a:stretch>
                  <a:fillRect/>
                </a:stretch>
              </a:blipFill>
            </p:spPr>
            <p:txBody>
              <a:bodyPr/>
              <a:lstStyle/>
              <a:p>
                <a:r>
                  <a:rPr lang="es-ES">
                    <a:noFill/>
                  </a:rPr>
                  <a:t> </a:t>
                </a:r>
              </a:p>
            </p:txBody>
          </p:sp>
        </mc:Fallback>
      </mc:AlternateContent>
      <p:sp>
        <p:nvSpPr>
          <p:cNvPr id="5" name="CuadroTexto 4">
            <a:extLst>
              <a:ext uri="{FF2B5EF4-FFF2-40B4-BE49-F238E27FC236}">
                <a16:creationId xmlns:a16="http://schemas.microsoft.com/office/drawing/2014/main" id="{2B57BEE9-D6FD-ACB6-E30D-E731A5A54877}"/>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6" name="CuadroTexto 5">
            <a:extLst>
              <a:ext uri="{FF2B5EF4-FFF2-40B4-BE49-F238E27FC236}">
                <a16:creationId xmlns:a16="http://schemas.microsoft.com/office/drawing/2014/main" id="{108D6A4E-3FF5-E1CA-B8D3-29EDA75BB4E4}"/>
              </a:ext>
            </a:extLst>
          </p:cNvPr>
          <p:cNvSpPr txBox="1"/>
          <p:nvPr/>
        </p:nvSpPr>
        <p:spPr>
          <a:xfrm>
            <a:off x="4079876" y="6502733"/>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1" name="CuadroTexto 10">
            <a:extLst>
              <a:ext uri="{FF2B5EF4-FFF2-40B4-BE49-F238E27FC236}">
                <a16:creationId xmlns:a16="http://schemas.microsoft.com/office/drawing/2014/main" id="{B356B713-B9FC-E65B-3085-07E2F6E914E7}"/>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Tree>
    <p:extLst>
      <p:ext uri="{BB962C8B-B14F-4D97-AF65-F5344CB8AC3E}">
        <p14:creationId xmlns:p14="http://schemas.microsoft.com/office/powerpoint/2010/main" val="2978371386"/>
      </p:ext>
    </p:extLst>
  </p:cSld>
  <p:clrMapOvr>
    <a:masterClrMapping/>
  </p:clrMapOvr>
  <p:transition spd="slow">
    <p:push dir="u"/>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7D497-74E9-16AE-D072-9BD2D87A7DC4}"/>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0209F153-D843-ACE3-9081-FD05D2E8CDB6}"/>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a:extLst>
              <a:ext uri="{FF2B5EF4-FFF2-40B4-BE49-F238E27FC236}">
                <a16:creationId xmlns:a16="http://schemas.microsoft.com/office/drawing/2014/main" id="{D04F91A0-BEC4-9595-CE3E-CDAA5303E6C5}"/>
              </a:ext>
            </a:extLst>
          </p:cNvPr>
          <p:cNvSpPr>
            <a:spLocks noGrp="1"/>
          </p:cNvSpPr>
          <p:nvPr>
            <p:ph type="title"/>
          </p:nvPr>
        </p:nvSpPr>
        <p:spPr>
          <a:xfrm>
            <a:off x="0" y="10894"/>
            <a:ext cx="12192000" cy="397070"/>
          </a:xfrm>
        </p:spPr>
        <p:txBody>
          <a:bodyPr anchor="t">
            <a:noAutofit/>
          </a:bodyPr>
          <a:lstStyle/>
          <a:p>
            <a:r>
              <a:rPr lang="es-ES" sz="2000" b="1" dirty="0" err="1">
                <a:solidFill>
                  <a:srgbClr val="FFFFFF"/>
                </a:solidFill>
              </a:rPr>
              <a:t>Results</a:t>
            </a:r>
            <a:r>
              <a:rPr lang="es-ES" sz="2000" b="1" dirty="0">
                <a:solidFill>
                  <a:srgbClr val="FFFFFF"/>
                </a:solidFill>
              </a:rPr>
              <a:t>: </a:t>
            </a:r>
            <a:r>
              <a:rPr lang="es-ES" sz="2000" b="1" dirty="0" err="1">
                <a:solidFill>
                  <a:srgbClr val="FFFFFF"/>
                </a:solidFill>
              </a:rPr>
              <a:t>arcminute-scales</a:t>
            </a:r>
            <a:br>
              <a:rPr lang="es-ES" sz="2000" b="1" dirty="0">
                <a:solidFill>
                  <a:srgbClr val="FFFFFF"/>
                </a:solidFill>
              </a:rPr>
            </a:br>
            <a:br>
              <a:rPr lang="es-ES" sz="2000" b="1" dirty="0">
                <a:solidFill>
                  <a:srgbClr val="FFFFFF"/>
                </a:solidFill>
              </a:rPr>
            </a:br>
            <a:endParaRPr lang="es-ES" sz="2000" b="1" dirty="0">
              <a:solidFill>
                <a:srgbClr val="FFFFFF"/>
              </a:solidFill>
            </a:endParaRPr>
          </a:p>
        </p:txBody>
      </p:sp>
      <p:sp>
        <p:nvSpPr>
          <p:cNvPr id="4" name="Rectángulo 3">
            <a:extLst>
              <a:ext uri="{FF2B5EF4-FFF2-40B4-BE49-F238E27FC236}">
                <a16:creationId xmlns:a16="http://schemas.microsoft.com/office/drawing/2014/main" id="{13D30DFF-E15C-09E3-46AC-7AD6EC3E2469}"/>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2" name="Marcador de contenido 1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24267" y="1408496"/>
            <a:ext cx="9318146" cy="3674881"/>
          </a:xfrm>
        </p:spPr>
      </p:pic>
      <p:sp>
        <p:nvSpPr>
          <p:cNvPr id="3" name="TextBox 2">
            <a:extLst>
              <a:ext uri="{FF2B5EF4-FFF2-40B4-BE49-F238E27FC236}">
                <a16:creationId xmlns:a16="http://schemas.microsoft.com/office/drawing/2014/main" id="{47DD6D8B-16C4-DB56-57CF-0C3C0B673D92}"/>
              </a:ext>
            </a:extLst>
          </p:cNvPr>
          <p:cNvSpPr txBox="1"/>
          <p:nvPr/>
        </p:nvSpPr>
        <p:spPr>
          <a:xfrm>
            <a:off x="2" y="448390"/>
            <a:ext cx="12191998" cy="523220"/>
          </a:xfrm>
          <a:prstGeom prst="rect">
            <a:avLst/>
          </a:prstGeom>
          <a:noFill/>
        </p:spPr>
        <p:txBody>
          <a:bodyPr wrap="square" rtlCol="0">
            <a:spAutoFit/>
          </a:bodyPr>
          <a:lstStyle/>
          <a:p>
            <a:pPr algn="ctr"/>
            <a:r>
              <a:rPr lang="es-ES" sz="2800" dirty="0" err="1"/>
              <a:t>Galaxies</a:t>
            </a:r>
            <a:r>
              <a:rPr lang="es-ES" sz="2800" dirty="0"/>
              <a:t> </a:t>
            </a:r>
            <a:r>
              <a:rPr lang="es-ES" sz="2800" dirty="0" err="1"/>
              <a:t>Sample</a:t>
            </a:r>
            <a:endParaRPr lang="x-none" sz="2800" dirty="0"/>
          </a:p>
        </p:txBody>
      </p:sp>
      <p:sp>
        <p:nvSpPr>
          <p:cNvPr id="13" name="Rectángulo redondeado 12"/>
          <p:cNvSpPr/>
          <p:nvPr/>
        </p:nvSpPr>
        <p:spPr>
          <a:xfrm>
            <a:off x="4622056" y="5451755"/>
            <a:ext cx="2947888" cy="821147"/>
          </a:xfrm>
          <a:prstGeom prst="roundRect">
            <a:avLst>
              <a:gd name="adj" fmla="val 4385"/>
            </a:avLst>
          </a:prstGeom>
          <a:solidFill>
            <a:srgbClr val="E0ECE4"/>
          </a:solidFill>
          <a:ln>
            <a:solidFill>
              <a:srgbClr val="63A378"/>
            </a:solidFill>
          </a:ln>
          <a:effectLst>
            <a:outerShdw blurRad="339502"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mc:AlternateContent xmlns:mc="http://schemas.openxmlformats.org/markup-compatibility/2006" xmlns:a14="http://schemas.microsoft.com/office/drawing/2010/main">
        <mc:Choice Requires="a14">
          <p:sp>
            <p:nvSpPr>
              <p:cNvPr id="14" name="TextBox 5">
                <a:extLst>
                  <a:ext uri="{FF2B5EF4-FFF2-40B4-BE49-F238E27FC236}">
                    <a16:creationId xmlns:a16="http://schemas.microsoft.com/office/drawing/2014/main" id="{D149CBB5-4F42-F528-3204-F22B9FB2D88D}"/>
                  </a:ext>
                </a:extLst>
              </p:cNvPr>
              <p:cNvSpPr txBox="1"/>
              <p:nvPr/>
            </p:nvSpPr>
            <p:spPr>
              <a:xfrm>
                <a:off x="4622054" y="5647023"/>
                <a:ext cx="2947889" cy="419667"/>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s-ES" sz="2000" b="0" i="1" smtClean="0">
                              <a:latin typeface="Cambria Math" panose="02040503050406030204" pitchFamily="18" charset="0"/>
                            </a:rPr>
                          </m:ctrlPr>
                        </m:sSubPr>
                        <m:e>
                          <m:r>
                            <m:rPr>
                              <m:sty m:val="p"/>
                            </m:rPr>
                            <a:rPr lang="es-ES" sz="2000" b="0" i="0" smtClean="0">
                              <a:latin typeface="Cambria Math" panose="02040503050406030204" pitchFamily="18" charset="0"/>
                            </a:rPr>
                            <m:t>M</m:t>
                          </m:r>
                        </m:e>
                        <m:sub>
                          <m:r>
                            <m:rPr>
                              <m:sty m:val="p"/>
                            </m:rPr>
                            <a:rPr lang="es-ES" sz="2000" b="0" i="0" smtClean="0">
                              <a:latin typeface="Cambria Math" panose="02040503050406030204" pitchFamily="18" charset="0"/>
                            </a:rPr>
                            <m:t>SIS</m:t>
                          </m:r>
                        </m:sub>
                      </m:sSub>
                      <m:r>
                        <a:rPr lang="es-ES" sz="2000" b="0" i="0" smtClean="0">
                          <a:latin typeface="Cambria Math" panose="02040503050406030204" pitchFamily="18" charset="0"/>
                        </a:rPr>
                        <m:t>=6.08</m:t>
                      </m:r>
                      <m:r>
                        <a:rPr lang="es-ES" sz="2000" b="0" i="1" smtClean="0">
                          <a:latin typeface="Cambria Math" panose="02040503050406030204" pitchFamily="18" charset="0"/>
                        </a:rPr>
                        <m:t>⋅</m:t>
                      </m:r>
                      <m:sSup>
                        <m:sSupPr>
                          <m:ctrlPr>
                            <a:rPr lang="es-ES" sz="2000" b="0" i="1" smtClean="0">
                              <a:latin typeface="Cambria Math" panose="02040503050406030204" pitchFamily="18" charset="0"/>
                            </a:rPr>
                          </m:ctrlPr>
                        </m:sSupPr>
                        <m:e>
                          <m:r>
                            <a:rPr lang="es-ES" sz="2000" b="0" i="1" smtClean="0">
                              <a:latin typeface="Cambria Math" panose="02040503050406030204" pitchFamily="18" charset="0"/>
                            </a:rPr>
                            <m:t>10</m:t>
                          </m:r>
                        </m:e>
                        <m:sup>
                          <m:r>
                            <a:rPr lang="es-ES" sz="2000" b="0" i="1" smtClean="0">
                              <a:latin typeface="Cambria Math" panose="02040503050406030204" pitchFamily="18" charset="0"/>
                            </a:rPr>
                            <m:t>12</m:t>
                          </m:r>
                        </m:sup>
                      </m:sSup>
                      <m:sSub>
                        <m:sSubPr>
                          <m:ctrlPr>
                            <a:rPr lang="es-ES" sz="2000" b="0" i="1" smtClean="0">
                              <a:latin typeface="Cambria Math" panose="02040503050406030204" pitchFamily="18" charset="0"/>
                            </a:rPr>
                          </m:ctrlPr>
                        </m:sSubPr>
                        <m:e>
                          <m:r>
                            <a:rPr lang="es-ES" sz="2000" b="0" i="1" smtClean="0">
                              <a:latin typeface="Cambria Math" panose="02040503050406030204" pitchFamily="18" charset="0"/>
                            </a:rPr>
                            <m:t>𝑀</m:t>
                          </m:r>
                        </m:e>
                        <m:sub>
                          <m:r>
                            <a:rPr lang="es-ES" sz="2000" b="0" i="1" smtClean="0">
                              <a:latin typeface="Cambria Math" panose="02040503050406030204" pitchFamily="18" charset="0"/>
                            </a:rPr>
                            <m:t>⊙</m:t>
                          </m:r>
                        </m:sub>
                      </m:sSub>
                    </m:oMath>
                  </m:oMathPara>
                </a14:m>
                <a:endParaRPr lang="x-none" sz="2000" dirty="0"/>
              </a:p>
            </p:txBody>
          </p:sp>
        </mc:Choice>
        <mc:Fallback xmlns="">
          <p:sp>
            <p:nvSpPr>
              <p:cNvPr id="14" name="TextBox 5">
                <a:extLst>
                  <a:ext uri="{FF2B5EF4-FFF2-40B4-BE49-F238E27FC236}">
                    <a16:creationId xmlns:a16="http://schemas.microsoft.com/office/drawing/2014/main" xmlns:a14="http://schemas.microsoft.com/office/drawing/2010/main" xmlns="" id="{D149CBB5-4F42-F528-3204-F22B9FB2D88D}"/>
                  </a:ext>
                </a:extLst>
              </p:cNvPr>
              <p:cNvSpPr txBox="1">
                <a:spLocks noRot="1" noChangeAspect="1" noMove="1" noResize="1" noEditPoints="1" noAdjustHandles="1" noChangeArrowheads="1" noChangeShapeType="1" noTextEdit="1"/>
              </p:cNvSpPr>
              <p:nvPr/>
            </p:nvSpPr>
            <p:spPr>
              <a:xfrm>
                <a:off x="4622054" y="5647023"/>
                <a:ext cx="2947889" cy="419667"/>
              </a:xfrm>
              <a:prstGeom prst="rect">
                <a:avLst/>
              </a:prstGeom>
              <a:blipFill rotWithShape="0">
                <a:blip r:embed="rId3"/>
                <a:stretch>
                  <a:fillRect b="-8696"/>
                </a:stretch>
              </a:blipFill>
            </p:spPr>
            <p:txBody>
              <a:bodyPr/>
              <a:lstStyle/>
              <a:p>
                <a:r>
                  <a:rPr lang="es-ES">
                    <a:noFill/>
                  </a:rPr>
                  <a:t> </a:t>
                </a:r>
              </a:p>
            </p:txBody>
          </p:sp>
        </mc:Fallback>
      </mc:AlternateContent>
      <p:sp>
        <p:nvSpPr>
          <p:cNvPr id="15" name="Rectángulo redondeado 14"/>
          <p:cNvSpPr/>
          <p:nvPr/>
        </p:nvSpPr>
        <p:spPr>
          <a:xfrm>
            <a:off x="232227" y="5458051"/>
            <a:ext cx="4020457" cy="845197"/>
          </a:xfrm>
          <a:prstGeom prst="roundRect">
            <a:avLst>
              <a:gd name="adj" fmla="val 4385"/>
            </a:avLst>
          </a:prstGeom>
          <a:solidFill>
            <a:srgbClr val="E0ECE4"/>
          </a:solidFill>
          <a:ln>
            <a:solidFill>
              <a:srgbClr val="63A378"/>
            </a:solidFill>
          </a:ln>
          <a:effectLst>
            <a:outerShdw blurRad="339502"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mc:AlternateContent xmlns:mc="http://schemas.openxmlformats.org/markup-compatibility/2006" xmlns:a14="http://schemas.microsoft.com/office/drawing/2010/main">
        <mc:Choice Requires="a14">
          <p:sp>
            <p:nvSpPr>
              <p:cNvPr id="16" name="TextBox 5">
                <a:extLst>
                  <a:ext uri="{FF2B5EF4-FFF2-40B4-BE49-F238E27FC236}">
                    <a16:creationId xmlns:a16="http://schemas.microsoft.com/office/drawing/2014/main" id="{D149CBB5-4F42-F528-3204-F22B9FB2D88D}"/>
                  </a:ext>
                </a:extLst>
              </p:cNvPr>
              <p:cNvSpPr txBox="1"/>
              <p:nvPr/>
            </p:nvSpPr>
            <p:spPr>
              <a:xfrm>
                <a:off x="232228" y="5653414"/>
                <a:ext cx="4020456" cy="434927"/>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Sup>
                        <m:sSubSupPr>
                          <m:ctrlPr>
                            <a:rPr lang="es-ES" sz="2000" b="0" i="1" smtClean="0">
                              <a:latin typeface="Cambria Math" panose="02040503050406030204" pitchFamily="18" charset="0"/>
                            </a:rPr>
                          </m:ctrlPr>
                        </m:sSubSupPr>
                        <m:e>
                          <m:r>
                            <m:rPr>
                              <m:sty m:val="p"/>
                            </m:rPr>
                            <a:rPr lang="es-ES" sz="2000" b="0" i="0" smtClean="0">
                              <a:latin typeface="Cambria Math" panose="02040503050406030204" pitchFamily="18" charset="0"/>
                            </a:rPr>
                            <m:t>M</m:t>
                          </m:r>
                        </m:e>
                        <m:sub>
                          <m:r>
                            <m:rPr>
                              <m:sty m:val="p"/>
                            </m:rPr>
                            <a:rPr lang="es-ES" sz="2000" b="0" i="0" smtClean="0">
                              <a:latin typeface="Cambria Math" panose="02040503050406030204" pitchFamily="18" charset="0"/>
                            </a:rPr>
                            <m:t>NFW</m:t>
                          </m:r>
                        </m:sub>
                        <m:sup>
                          <m:r>
                            <a:rPr lang="es-ES" sz="2000" b="0" i="1" smtClean="0">
                              <a:latin typeface="Cambria Math" panose="02040503050406030204" pitchFamily="18" charset="0"/>
                            </a:rPr>
                            <m:t>𝑠𝑚𝑎𝑙𝑙</m:t>
                          </m:r>
                        </m:sup>
                      </m:sSubSup>
                      <m:r>
                        <a:rPr lang="es-ES" sz="2000" b="0" i="0" smtClean="0">
                          <a:latin typeface="Cambria Math" panose="02040503050406030204" pitchFamily="18" charset="0"/>
                        </a:rPr>
                        <m:t>=2.09</m:t>
                      </m:r>
                      <m:r>
                        <a:rPr lang="es-ES" sz="2000" b="0" i="1" smtClean="0">
                          <a:latin typeface="Cambria Math" panose="02040503050406030204" pitchFamily="18" charset="0"/>
                        </a:rPr>
                        <m:t>⋅</m:t>
                      </m:r>
                      <m:sSup>
                        <m:sSupPr>
                          <m:ctrlPr>
                            <a:rPr lang="es-ES" sz="2000" b="0" i="1" smtClean="0">
                              <a:latin typeface="Cambria Math" panose="02040503050406030204" pitchFamily="18" charset="0"/>
                            </a:rPr>
                          </m:ctrlPr>
                        </m:sSupPr>
                        <m:e>
                          <m:r>
                            <a:rPr lang="es-ES" sz="2000" b="0" i="1" smtClean="0">
                              <a:latin typeface="Cambria Math" panose="02040503050406030204" pitchFamily="18" charset="0"/>
                            </a:rPr>
                            <m:t>10</m:t>
                          </m:r>
                        </m:e>
                        <m:sup>
                          <m:r>
                            <a:rPr lang="es-ES" sz="2000" b="0" i="1" smtClean="0">
                              <a:latin typeface="Cambria Math" panose="02040503050406030204" pitchFamily="18" charset="0"/>
                            </a:rPr>
                            <m:t>13</m:t>
                          </m:r>
                        </m:sup>
                      </m:sSup>
                      <m:sSub>
                        <m:sSubPr>
                          <m:ctrlPr>
                            <a:rPr lang="es-ES" sz="2000" b="0" i="1" smtClean="0">
                              <a:latin typeface="Cambria Math" panose="02040503050406030204" pitchFamily="18" charset="0"/>
                            </a:rPr>
                          </m:ctrlPr>
                        </m:sSubPr>
                        <m:e>
                          <m:r>
                            <a:rPr lang="es-ES" sz="2000" b="0" i="1" smtClean="0">
                              <a:latin typeface="Cambria Math" panose="02040503050406030204" pitchFamily="18" charset="0"/>
                            </a:rPr>
                            <m:t>𝑀</m:t>
                          </m:r>
                        </m:e>
                        <m:sub>
                          <m:r>
                            <a:rPr lang="es-ES" sz="2000" b="0" i="1" smtClean="0">
                              <a:latin typeface="Cambria Math" panose="02040503050406030204" pitchFamily="18" charset="0"/>
                            </a:rPr>
                            <m:t>⊙</m:t>
                          </m:r>
                        </m:sub>
                      </m:sSub>
                      <m:r>
                        <a:rPr lang="es-ES" sz="2000" b="0" i="1" smtClean="0">
                          <a:latin typeface="Cambria Math" panose="02040503050406030204" pitchFamily="18" charset="0"/>
                        </a:rPr>
                        <m:t>  </m:t>
                      </m:r>
                      <m:r>
                        <a:rPr lang="es-ES" sz="2000" b="0" i="1" smtClean="0">
                          <a:latin typeface="Cambria Math" panose="02040503050406030204" pitchFamily="18" charset="0"/>
                        </a:rPr>
                        <m:t>𝐶</m:t>
                      </m:r>
                      <m:r>
                        <a:rPr lang="es-ES" sz="2000" b="0" i="1" smtClean="0">
                          <a:latin typeface="Cambria Math" panose="02040503050406030204" pitchFamily="18" charset="0"/>
                        </a:rPr>
                        <m:t>=8.23</m:t>
                      </m:r>
                    </m:oMath>
                  </m:oMathPara>
                </a14:m>
                <a:endParaRPr lang="x-none" sz="2000" dirty="0"/>
              </a:p>
            </p:txBody>
          </p:sp>
        </mc:Choice>
        <mc:Fallback xmlns="">
          <p:sp>
            <p:nvSpPr>
              <p:cNvPr id="16" name="TextBox 5">
                <a:extLst>
                  <a:ext uri="{FF2B5EF4-FFF2-40B4-BE49-F238E27FC236}">
                    <a16:creationId xmlns:a16="http://schemas.microsoft.com/office/drawing/2014/main" xmlns:a14="http://schemas.microsoft.com/office/drawing/2010/main" xmlns="" id="{D149CBB5-4F42-F528-3204-F22B9FB2D88D}"/>
                  </a:ext>
                </a:extLst>
              </p:cNvPr>
              <p:cNvSpPr txBox="1">
                <a:spLocks noRot="1" noChangeAspect="1" noMove="1" noResize="1" noEditPoints="1" noAdjustHandles="1" noChangeArrowheads="1" noChangeShapeType="1" noTextEdit="1"/>
              </p:cNvSpPr>
              <p:nvPr/>
            </p:nvSpPr>
            <p:spPr>
              <a:xfrm>
                <a:off x="232228" y="5653414"/>
                <a:ext cx="4020456" cy="434927"/>
              </a:xfrm>
              <a:prstGeom prst="rect">
                <a:avLst/>
              </a:prstGeom>
              <a:blipFill rotWithShape="0">
                <a:blip r:embed="rId4"/>
                <a:stretch>
                  <a:fillRect b="-6944"/>
                </a:stretch>
              </a:blipFill>
            </p:spPr>
            <p:txBody>
              <a:bodyPr/>
              <a:lstStyle/>
              <a:p>
                <a:r>
                  <a:rPr lang="es-ES">
                    <a:noFill/>
                  </a:rPr>
                  <a:t> </a:t>
                </a:r>
              </a:p>
            </p:txBody>
          </p:sp>
        </mc:Fallback>
      </mc:AlternateContent>
      <p:sp>
        <p:nvSpPr>
          <p:cNvPr id="19" name="Rectángulo redondeado 18"/>
          <p:cNvSpPr/>
          <p:nvPr/>
        </p:nvSpPr>
        <p:spPr>
          <a:xfrm>
            <a:off x="7939314" y="5411827"/>
            <a:ext cx="4019096" cy="845197"/>
          </a:xfrm>
          <a:prstGeom prst="roundRect">
            <a:avLst>
              <a:gd name="adj" fmla="val 4385"/>
            </a:avLst>
          </a:prstGeom>
          <a:solidFill>
            <a:srgbClr val="E0ECE4"/>
          </a:solidFill>
          <a:ln>
            <a:solidFill>
              <a:srgbClr val="63A378"/>
            </a:solidFill>
          </a:ln>
          <a:effectLst>
            <a:outerShdw blurRad="339502"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mc:AlternateContent xmlns:mc="http://schemas.openxmlformats.org/markup-compatibility/2006" xmlns:a14="http://schemas.microsoft.com/office/drawing/2010/main">
        <mc:Choice Requires="a14">
          <p:sp>
            <p:nvSpPr>
              <p:cNvPr id="20" name="TextBox 5">
                <a:extLst>
                  <a:ext uri="{FF2B5EF4-FFF2-40B4-BE49-F238E27FC236}">
                    <a16:creationId xmlns:a16="http://schemas.microsoft.com/office/drawing/2014/main" id="{D149CBB5-4F42-F528-3204-F22B9FB2D88D}"/>
                  </a:ext>
                </a:extLst>
              </p:cNvPr>
              <p:cNvSpPr txBox="1"/>
              <p:nvPr/>
            </p:nvSpPr>
            <p:spPr>
              <a:xfrm>
                <a:off x="7939314" y="5593621"/>
                <a:ext cx="4019096" cy="481607"/>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Sup>
                        <m:sSubSupPr>
                          <m:ctrlPr>
                            <a:rPr lang="es-ES" sz="2000" b="0" i="1" smtClean="0">
                              <a:latin typeface="Cambria Math" panose="02040503050406030204" pitchFamily="18" charset="0"/>
                            </a:rPr>
                          </m:ctrlPr>
                        </m:sSubSupPr>
                        <m:e>
                          <m:r>
                            <m:rPr>
                              <m:sty m:val="p"/>
                            </m:rPr>
                            <a:rPr lang="es-ES" sz="2000" b="0" i="0" smtClean="0">
                              <a:latin typeface="Cambria Math" panose="02040503050406030204" pitchFamily="18" charset="0"/>
                            </a:rPr>
                            <m:t>M</m:t>
                          </m:r>
                        </m:e>
                        <m:sub>
                          <m:r>
                            <m:rPr>
                              <m:sty m:val="p"/>
                            </m:rPr>
                            <a:rPr lang="es-ES" sz="2000" b="0" i="0" smtClean="0">
                              <a:latin typeface="Cambria Math" panose="02040503050406030204" pitchFamily="18" charset="0"/>
                            </a:rPr>
                            <m:t>NFW</m:t>
                          </m:r>
                        </m:sub>
                        <m:sup>
                          <m:r>
                            <m:rPr>
                              <m:sty m:val="p"/>
                            </m:rPr>
                            <a:rPr lang="es-ES" sz="2000" b="0" i="0" smtClean="0">
                              <a:latin typeface="Cambria Math" panose="02040503050406030204" pitchFamily="18" charset="0"/>
                            </a:rPr>
                            <m:t>large</m:t>
                          </m:r>
                        </m:sup>
                      </m:sSubSup>
                      <m:r>
                        <a:rPr lang="es-ES" sz="2000" b="0" i="0" smtClean="0">
                          <a:latin typeface="Cambria Math" panose="02040503050406030204" pitchFamily="18" charset="0"/>
                        </a:rPr>
                        <m:t>=6.03</m:t>
                      </m:r>
                      <m:r>
                        <a:rPr lang="es-ES" sz="2000" b="0" i="1" smtClean="0">
                          <a:latin typeface="Cambria Math" panose="02040503050406030204" pitchFamily="18" charset="0"/>
                        </a:rPr>
                        <m:t>⋅</m:t>
                      </m:r>
                      <m:sSup>
                        <m:sSupPr>
                          <m:ctrlPr>
                            <a:rPr lang="es-ES" sz="2000" b="0" i="1" smtClean="0">
                              <a:latin typeface="Cambria Math" panose="02040503050406030204" pitchFamily="18" charset="0"/>
                            </a:rPr>
                          </m:ctrlPr>
                        </m:sSupPr>
                        <m:e>
                          <m:r>
                            <a:rPr lang="es-ES" sz="2000" b="0" i="1" smtClean="0">
                              <a:latin typeface="Cambria Math" panose="02040503050406030204" pitchFamily="18" charset="0"/>
                            </a:rPr>
                            <m:t>10</m:t>
                          </m:r>
                        </m:e>
                        <m:sup>
                          <m:r>
                            <a:rPr lang="es-ES" sz="2000" b="0" i="1" smtClean="0">
                              <a:latin typeface="Cambria Math" panose="02040503050406030204" pitchFamily="18" charset="0"/>
                            </a:rPr>
                            <m:t>12</m:t>
                          </m:r>
                        </m:sup>
                      </m:sSup>
                      <m:sSub>
                        <m:sSubPr>
                          <m:ctrlPr>
                            <a:rPr lang="es-ES" sz="2000" b="0" i="1" smtClean="0">
                              <a:latin typeface="Cambria Math" panose="02040503050406030204" pitchFamily="18" charset="0"/>
                            </a:rPr>
                          </m:ctrlPr>
                        </m:sSubPr>
                        <m:e>
                          <m:r>
                            <a:rPr lang="es-ES" sz="2000" b="0" i="1" smtClean="0">
                              <a:latin typeface="Cambria Math" panose="02040503050406030204" pitchFamily="18" charset="0"/>
                            </a:rPr>
                            <m:t>𝑀</m:t>
                          </m:r>
                        </m:e>
                        <m:sub>
                          <m:r>
                            <a:rPr lang="es-ES" sz="2000" b="0" i="1" smtClean="0">
                              <a:latin typeface="Cambria Math" panose="02040503050406030204" pitchFamily="18" charset="0"/>
                            </a:rPr>
                            <m:t>⊙</m:t>
                          </m:r>
                        </m:sub>
                      </m:sSub>
                      <m:r>
                        <a:rPr lang="es-ES" sz="2000" b="0" i="1" smtClean="0">
                          <a:latin typeface="Cambria Math" panose="02040503050406030204" pitchFamily="18" charset="0"/>
                        </a:rPr>
                        <m:t>  </m:t>
                      </m:r>
                      <m:r>
                        <a:rPr lang="es-ES" sz="2000" b="0" i="1" smtClean="0">
                          <a:latin typeface="Cambria Math" panose="02040503050406030204" pitchFamily="18" charset="0"/>
                        </a:rPr>
                        <m:t>𝐶</m:t>
                      </m:r>
                      <m:r>
                        <a:rPr lang="es-ES" sz="2000" b="0" i="1" smtClean="0">
                          <a:latin typeface="Cambria Math" panose="02040503050406030204" pitchFamily="18" charset="0"/>
                        </a:rPr>
                        <m:t>=1.21</m:t>
                      </m:r>
                    </m:oMath>
                  </m:oMathPara>
                </a14:m>
                <a:endParaRPr lang="x-none" sz="2000" dirty="0"/>
              </a:p>
            </p:txBody>
          </p:sp>
        </mc:Choice>
        <mc:Fallback xmlns="">
          <p:sp>
            <p:nvSpPr>
              <p:cNvPr id="20" name="TextBox 5">
                <a:extLst>
                  <a:ext uri="{FF2B5EF4-FFF2-40B4-BE49-F238E27FC236}">
                    <a16:creationId xmlns:a16="http://schemas.microsoft.com/office/drawing/2014/main" xmlns:a14="http://schemas.microsoft.com/office/drawing/2010/main" xmlns="" id="{D149CBB5-4F42-F528-3204-F22B9FB2D88D}"/>
                  </a:ext>
                </a:extLst>
              </p:cNvPr>
              <p:cNvSpPr txBox="1">
                <a:spLocks noRot="1" noChangeAspect="1" noMove="1" noResize="1" noEditPoints="1" noAdjustHandles="1" noChangeArrowheads="1" noChangeShapeType="1" noTextEdit="1"/>
              </p:cNvSpPr>
              <p:nvPr/>
            </p:nvSpPr>
            <p:spPr>
              <a:xfrm>
                <a:off x="7939314" y="5593621"/>
                <a:ext cx="4019096" cy="481607"/>
              </a:xfrm>
              <a:prstGeom prst="rect">
                <a:avLst/>
              </a:prstGeom>
              <a:blipFill rotWithShape="0">
                <a:blip r:embed="rId5"/>
                <a:stretch>
                  <a:fillRect/>
                </a:stretch>
              </a:blipFill>
            </p:spPr>
            <p:txBody>
              <a:bodyPr/>
              <a:lstStyle/>
              <a:p>
                <a:r>
                  <a:rPr lang="es-ES">
                    <a:noFill/>
                  </a:rPr>
                  <a:t> </a:t>
                </a:r>
              </a:p>
            </p:txBody>
          </p:sp>
        </mc:Fallback>
      </mc:AlternateContent>
      <p:sp>
        <p:nvSpPr>
          <p:cNvPr id="5" name="CuadroTexto 4">
            <a:extLst>
              <a:ext uri="{FF2B5EF4-FFF2-40B4-BE49-F238E27FC236}">
                <a16:creationId xmlns:a16="http://schemas.microsoft.com/office/drawing/2014/main" id="{EA58E322-68A6-F1D6-2AEC-DF06E0D5EF59}"/>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6" name="CuadroTexto 5">
            <a:extLst>
              <a:ext uri="{FF2B5EF4-FFF2-40B4-BE49-F238E27FC236}">
                <a16:creationId xmlns:a16="http://schemas.microsoft.com/office/drawing/2014/main" id="{594C9147-5DAE-3426-6087-D425096E53BC}"/>
              </a:ext>
            </a:extLst>
          </p:cNvPr>
          <p:cNvSpPr txBox="1"/>
          <p:nvPr/>
        </p:nvSpPr>
        <p:spPr>
          <a:xfrm>
            <a:off x="4079876" y="6502733"/>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1" name="CuadroTexto 10">
            <a:extLst>
              <a:ext uri="{FF2B5EF4-FFF2-40B4-BE49-F238E27FC236}">
                <a16:creationId xmlns:a16="http://schemas.microsoft.com/office/drawing/2014/main" id="{261E4895-F651-28F5-6D63-0D2EAD29B262}"/>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Tree>
    <p:extLst>
      <p:ext uri="{BB962C8B-B14F-4D97-AF65-F5344CB8AC3E}">
        <p14:creationId xmlns:p14="http://schemas.microsoft.com/office/powerpoint/2010/main" val="3454888204"/>
      </p:ext>
    </p:extLst>
  </p:cSld>
  <p:clrMapOvr>
    <a:masterClrMapping/>
  </p:clrMapOvr>
  <p:transition spd="slow">
    <p:push dir="u"/>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p:cNvSpPr>
            <a:spLocks noGrp="1"/>
          </p:cNvSpPr>
          <p:nvPr>
            <p:ph type="title"/>
          </p:nvPr>
        </p:nvSpPr>
        <p:spPr>
          <a:xfrm>
            <a:off x="0" y="10894"/>
            <a:ext cx="12192000" cy="397070"/>
          </a:xfrm>
        </p:spPr>
        <p:txBody>
          <a:bodyPr anchor="t">
            <a:noAutofit/>
          </a:bodyPr>
          <a:lstStyle/>
          <a:p>
            <a:r>
              <a:rPr lang="es-ES" sz="2000" b="1" dirty="0" err="1">
                <a:solidFill>
                  <a:srgbClr val="FFFFFF"/>
                </a:solidFill>
              </a:rPr>
              <a:t>Appendix</a:t>
            </a:r>
            <a:endParaRPr lang="es-ES" sz="2000" b="1" dirty="0">
              <a:solidFill>
                <a:srgbClr val="FFFFFF"/>
              </a:solidFill>
            </a:endParaRPr>
          </a:p>
        </p:txBody>
      </p:sp>
      <p:sp>
        <p:nvSpPr>
          <p:cNvPr id="4" name="Rectángulo 3"/>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1" name="Imagen 10"/>
          <p:cNvPicPr>
            <a:picLocks noChangeAspect="1"/>
          </p:cNvPicPr>
          <p:nvPr/>
        </p:nvPicPr>
        <p:blipFill>
          <a:blip r:embed="rId2"/>
          <a:stretch>
            <a:fillRect/>
          </a:stretch>
        </p:blipFill>
        <p:spPr>
          <a:xfrm>
            <a:off x="6245735" y="1255529"/>
            <a:ext cx="5887272" cy="4382112"/>
          </a:xfrm>
          <a:prstGeom prst="rect">
            <a:avLst/>
          </a:prstGeom>
        </p:spPr>
      </p:pic>
      <p:pic>
        <p:nvPicPr>
          <p:cNvPr id="12" name="Imagen 11"/>
          <p:cNvPicPr>
            <a:picLocks noChangeAspect="1"/>
          </p:cNvPicPr>
          <p:nvPr/>
        </p:nvPicPr>
        <p:blipFill>
          <a:blip r:embed="rId3"/>
          <a:stretch>
            <a:fillRect/>
          </a:stretch>
        </p:blipFill>
        <p:spPr>
          <a:xfrm>
            <a:off x="109605" y="1255529"/>
            <a:ext cx="5849475" cy="4355677"/>
          </a:xfrm>
          <a:prstGeom prst="rect">
            <a:avLst/>
          </a:prstGeom>
        </p:spPr>
      </p:pic>
      <p:sp>
        <p:nvSpPr>
          <p:cNvPr id="5" name="CuadroTexto 4">
            <a:extLst>
              <a:ext uri="{FF2B5EF4-FFF2-40B4-BE49-F238E27FC236}">
                <a16:creationId xmlns:a16="http://schemas.microsoft.com/office/drawing/2014/main" id="{5735CF64-DAE6-8CA7-FE05-78B962C79A02}"/>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6" name="CuadroTexto 5">
            <a:extLst>
              <a:ext uri="{FF2B5EF4-FFF2-40B4-BE49-F238E27FC236}">
                <a16:creationId xmlns:a16="http://schemas.microsoft.com/office/drawing/2014/main" id="{45C5F6F8-D669-40A1-E278-9D9B6B2004F9}"/>
              </a:ext>
            </a:extLst>
          </p:cNvPr>
          <p:cNvSpPr txBox="1"/>
          <p:nvPr/>
        </p:nvSpPr>
        <p:spPr>
          <a:xfrm>
            <a:off x="4079876" y="6502733"/>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3" name="CuadroTexto 12">
            <a:extLst>
              <a:ext uri="{FF2B5EF4-FFF2-40B4-BE49-F238E27FC236}">
                <a16:creationId xmlns:a16="http://schemas.microsoft.com/office/drawing/2014/main" id="{25038FAB-BEDD-83B5-A478-BB64CBD1B116}"/>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Tree>
    <p:extLst>
      <p:ext uri="{BB962C8B-B14F-4D97-AF65-F5344CB8AC3E}">
        <p14:creationId xmlns:p14="http://schemas.microsoft.com/office/powerpoint/2010/main" val="3460948073"/>
      </p:ext>
    </p:extLst>
  </p:cSld>
  <p:clrMapOvr>
    <a:masterClrMapping/>
  </p:clrMapOvr>
  <p:transition spd="slow">
    <p:push dir="u"/>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p:cNvSpPr>
            <a:spLocks noGrp="1"/>
          </p:cNvSpPr>
          <p:nvPr>
            <p:ph type="title"/>
          </p:nvPr>
        </p:nvSpPr>
        <p:spPr>
          <a:xfrm>
            <a:off x="0" y="10894"/>
            <a:ext cx="12192000" cy="397070"/>
          </a:xfrm>
        </p:spPr>
        <p:txBody>
          <a:bodyPr anchor="t">
            <a:noAutofit/>
          </a:bodyPr>
          <a:lstStyle/>
          <a:p>
            <a:r>
              <a:rPr lang="es-ES" sz="2000" b="1" dirty="0" err="1">
                <a:solidFill>
                  <a:srgbClr val="FFFFFF"/>
                </a:solidFill>
              </a:rPr>
              <a:t>Appendix</a:t>
            </a:r>
            <a:endParaRPr lang="es-ES" sz="2000" b="1" dirty="0">
              <a:solidFill>
                <a:srgbClr val="FFFFFF"/>
              </a:solidFill>
            </a:endParaRPr>
          </a:p>
        </p:txBody>
      </p:sp>
      <p:sp>
        <p:nvSpPr>
          <p:cNvPr id="4" name="Rectángulo 3"/>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2" name="Imagen 11"/>
          <p:cNvPicPr>
            <a:picLocks noChangeAspect="1"/>
          </p:cNvPicPr>
          <p:nvPr/>
        </p:nvPicPr>
        <p:blipFill>
          <a:blip r:embed="rId2"/>
          <a:stretch>
            <a:fillRect/>
          </a:stretch>
        </p:blipFill>
        <p:spPr>
          <a:xfrm>
            <a:off x="2587385" y="1070850"/>
            <a:ext cx="6630325" cy="5106113"/>
          </a:xfrm>
          <a:prstGeom prst="rect">
            <a:avLst/>
          </a:prstGeom>
        </p:spPr>
      </p:pic>
      <p:sp>
        <p:nvSpPr>
          <p:cNvPr id="3" name="CuadroTexto 2">
            <a:extLst>
              <a:ext uri="{FF2B5EF4-FFF2-40B4-BE49-F238E27FC236}">
                <a16:creationId xmlns:a16="http://schemas.microsoft.com/office/drawing/2014/main" id="{7F7B2067-3D5A-E70D-6AC8-7CCBE19D1CC1}"/>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5" name="CuadroTexto 4">
            <a:extLst>
              <a:ext uri="{FF2B5EF4-FFF2-40B4-BE49-F238E27FC236}">
                <a16:creationId xmlns:a16="http://schemas.microsoft.com/office/drawing/2014/main" id="{862207F1-1097-1770-E441-56637181A56A}"/>
              </a:ext>
            </a:extLst>
          </p:cNvPr>
          <p:cNvSpPr txBox="1"/>
          <p:nvPr/>
        </p:nvSpPr>
        <p:spPr>
          <a:xfrm>
            <a:off x="4079876" y="6502733"/>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6" name="CuadroTexto 5">
            <a:extLst>
              <a:ext uri="{FF2B5EF4-FFF2-40B4-BE49-F238E27FC236}">
                <a16:creationId xmlns:a16="http://schemas.microsoft.com/office/drawing/2014/main" id="{97868F42-20DF-A887-A4EA-46E5D470FAA6}"/>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Tree>
    <p:extLst>
      <p:ext uri="{BB962C8B-B14F-4D97-AF65-F5344CB8AC3E}">
        <p14:creationId xmlns:p14="http://schemas.microsoft.com/office/powerpoint/2010/main" val="392100382"/>
      </p:ext>
    </p:extLst>
  </p:cSld>
  <p:clrMapOvr>
    <a:masterClrMapping/>
  </p:clrMapOvr>
  <p:transition spd="slow">
    <p:push dir="u"/>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p:cNvSpPr>
            <a:spLocks noGrp="1"/>
          </p:cNvSpPr>
          <p:nvPr>
            <p:ph type="title"/>
          </p:nvPr>
        </p:nvSpPr>
        <p:spPr>
          <a:xfrm>
            <a:off x="0" y="10894"/>
            <a:ext cx="12192000" cy="397070"/>
          </a:xfrm>
        </p:spPr>
        <p:txBody>
          <a:bodyPr anchor="t">
            <a:noAutofit/>
          </a:bodyPr>
          <a:lstStyle/>
          <a:p>
            <a:r>
              <a:rPr lang="es-ES" sz="2000" b="1" dirty="0" err="1">
                <a:solidFill>
                  <a:srgbClr val="FFFFFF"/>
                </a:solidFill>
              </a:rPr>
              <a:t>Appendix</a:t>
            </a:r>
            <a:endParaRPr lang="es-ES" sz="2000" b="1" dirty="0">
              <a:solidFill>
                <a:srgbClr val="FFFFFF"/>
              </a:solidFill>
            </a:endParaRPr>
          </a:p>
        </p:txBody>
      </p:sp>
      <p:sp>
        <p:nvSpPr>
          <p:cNvPr id="4" name="Rectángulo 3"/>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3991" y="685794"/>
            <a:ext cx="9144018" cy="5486411"/>
          </a:xfrm>
          <a:prstGeom prst="rect">
            <a:avLst/>
          </a:prstGeom>
        </p:spPr>
      </p:pic>
      <p:sp>
        <p:nvSpPr>
          <p:cNvPr id="5" name="CuadroTexto 4">
            <a:extLst>
              <a:ext uri="{FF2B5EF4-FFF2-40B4-BE49-F238E27FC236}">
                <a16:creationId xmlns:a16="http://schemas.microsoft.com/office/drawing/2014/main" id="{EC0D8F37-040F-FFA8-F1FD-F2F2C0D320AB}"/>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6" name="CuadroTexto 5">
            <a:extLst>
              <a:ext uri="{FF2B5EF4-FFF2-40B4-BE49-F238E27FC236}">
                <a16:creationId xmlns:a16="http://schemas.microsoft.com/office/drawing/2014/main" id="{8C705846-CC2E-2DB8-C43D-94703D89A4DE}"/>
              </a:ext>
            </a:extLst>
          </p:cNvPr>
          <p:cNvSpPr txBox="1"/>
          <p:nvPr/>
        </p:nvSpPr>
        <p:spPr>
          <a:xfrm>
            <a:off x="4079876" y="6502733"/>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1" name="CuadroTexto 10">
            <a:extLst>
              <a:ext uri="{FF2B5EF4-FFF2-40B4-BE49-F238E27FC236}">
                <a16:creationId xmlns:a16="http://schemas.microsoft.com/office/drawing/2014/main" id="{5F1EAE0A-A8E3-22DC-076D-2C1CB77623B3}"/>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Tree>
    <p:extLst>
      <p:ext uri="{BB962C8B-B14F-4D97-AF65-F5344CB8AC3E}">
        <p14:creationId xmlns:p14="http://schemas.microsoft.com/office/powerpoint/2010/main" val="2828936202"/>
      </p:ext>
    </p:extLst>
  </p:cSld>
  <p:clrMapOvr>
    <a:masterClrMapping/>
  </p:clrMapOvr>
  <p:transition spd="slow">
    <p:push dir="u"/>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p:cNvSpPr>
            <a:spLocks noGrp="1"/>
          </p:cNvSpPr>
          <p:nvPr>
            <p:ph type="title"/>
          </p:nvPr>
        </p:nvSpPr>
        <p:spPr>
          <a:xfrm>
            <a:off x="0" y="10894"/>
            <a:ext cx="12192000" cy="397070"/>
          </a:xfrm>
        </p:spPr>
        <p:txBody>
          <a:bodyPr anchor="t">
            <a:noAutofit/>
          </a:bodyPr>
          <a:lstStyle/>
          <a:p>
            <a:r>
              <a:rPr lang="es-ES" sz="2000" b="1" dirty="0" err="1">
                <a:solidFill>
                  <a:srgbClr val="FFFFFF"/>
                </a:solidFill>
              </a:rPr>
              <a:t>Appendix</a:t>
            </a:r>
            <a:endParaRPr lang="es-ES" sz="2000" b="1" dirty="0">
              <a:solidFill>
                <a:srgbClr val="FFFFFF"/>
              </a:solidFill>
            </a:endParaRPr>
          </a:p>
        </p:txBody>
      </p:sp>
      <p:sp>
        <p:nvSpPr>
          <p:cNvPr id="4" name="Rectángulo 3"/>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5340" y="891972"/>
            <a:ext cx="6961320" cy="5220990"/>
          </a:xfrm>
          <a:prstGeom prst="rect">
            <a:avLst/>
          </a:prstGeom>
        </p:spPr>
      </p:pic>
      <p:sp>
        <p:nvSpPr>
          <p:cNvPr id="5" name="CuadroTexto 4">
            <a:extLst>
              <a:ext uri="{FF2B5EF4-FFF2-40B4-BE49-F238E27FC236}">
                <a16:creationId xmlns:a16="http://schemas.microsoft.com/office/drawing/2014/main" id="{08305F23-D286-452C-FA4B-8158133DC77D}"/>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6" name="CuadroTexto 5">
            <a:extLst>
              <a:ext uri="{FF2B5EF4-FFF2-40B4-BE49-F238E27FC236}">
                <a16:creationId xmlns:a16="http://schemas.microsoft.com/office/drawing/2014/main" id="{42781FD5-FBCA-712E-63E4-30518833CDD1}"/>
              </a:ext>
            </a:extLst>
          </p:cNvPr>
          <p:cNvSpPr txBox="1"/>
          <p:nvPr/>
        </p:nvSpPr>
        <p:spPr>
          <a:xfrm>
            <a:off x="4079876" y="6502733"/>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1" name="CuadroTexto 10">
            <a:extLst>
              <a:ext uri="{FF2B5EF4-FFF2-40B4-BE49-F238E27FC236}">
                <a16:creationId xmlns:a16="http://schemas.microsoft.com/office/drawing/2014/main" id="{E2168946-0E17-0C3B-14E9-F9799A6FBFEA}"/>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Tree>
    <p:extLst>
      <p:ext uri="{BB962C8B-B14F-4D97-AF65-F5344CB8AC3E}">
        <p14:creationId xmlns:p14="http://schemas.microsoft.com/office/powerpoint/2010/main" val="1044770319"/>
      </p:ext>
    </p:extLst>
  </p:cSld>
  <p:clrMapOvr>
    <a:masterClrMapping/>
  </p:clrMapOvr>
  <p:transition spd="slow">
    <p:push dir="u"/>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redondeado 12"/>
          <p:cNvSpPr/>
          <p:nvPr/>
        </p:nvSpPr>
        <p:spPr>
          <a:xfrm>
            <a:off x="465990" y="962382"/>
            <a:ext cx="6862857" cy="5359380"/>
          </a:xfrm>
          <a:prstGeom prst="roundRect">
            <a:avLst>
              <a:gd name="adj" fmla="val 4385"/>
            </a:avLst>
          </a:prstGeom>
          <a:solidFill>
            <a:srgbClr val="E0ECE4"/>
          </a:solidFill>
          <a:ln>
            <a:solidFill>
              <a:srgbClr val="63A378"/>
            </a:solidFill>
          </a:ln>
          <a:effectLst>
            <a:outerShdw blurRad="339502"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Rectángulo 6"/>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p:cNvSpPr>
            <a:spLocks noGrp="1"/>
          </p:cNvSpPr>
          <p:nvPr>
            <p:ph type="title"/>
          </p:nvPr>
        </p:nvSpPr>
        <p:spPr>
          <a:xfrm>
            <a:off x="0" y="10894"/>
            <a:ext cx="12192000" cy="397070"/>
          </a:xfrm>
        </p:spPr>
        <p:txBody>
          <a:bodyPr anchor="t">
            <a:noAutofit/>
          </a:bodyPr>
          <a:lstStyle/>
          <a:p>
            <a:r>
              <a:rPr lang="es-ES" sz="2000" b="1" dirty="0" err="1">
                <a:solidFill>
                  <a:srgbClr val="FFFFFF"/>
                </a:solidFill>
              </a:rPr>
              <a:t>Results</a:t>
            </a:r>
            <a:r>
              <a:rPr lang="es-ES" sz="2000" b="1" dirty="0">
                <a:solidFill>
                  <a:srgbClr val="FFFFFF"/>
                </a:solidFill>
              </a:rPr>
              <a:t>: Einstein Gap</a:t>
            </a:r>
            <a:br>
              <a:rPr lang="es-ES" sz="2000" b="1" dirty="0">
                <a:solidFill>
                  <a:srgbClr val="FFFFFF"/>
                </a:solidFill>
              </a:rPr>
            </a:br>
            <a:endParaRPr lang="es-ES" sz="2000" b="1" dirty="0">
              <a:solidFill>
                <a:srgbClr val="FFFFFF"/>
              </a:solidFill>
            </a:endParaRPr>
          </a:p>
        </p:txBody>
      </p:sp>
      <p:sp>
        <p:nvSpPr>
          <p:cNvPr id="4" name="Rectángulo 3"/>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TextBox 11">
            <a:extLst>
              <a:ext uri="{FF2B5EF4-FFF2-40B4-BE49-F238E27FC236}">
                <a16:creationId xmlns:a16="http://schemas.microsoft.com/office/drawing/2014/main" id="{1CC4CAF8-918D-7676-0C6F-3F42067BCD46}"/>
              </a:ext>
            </a:extLst>
          </p:cNvPr>
          <p:cNvSpPr txBox="1"/>
          <p:nvPr/>
        </p:nvSpPr>
        <p:spPr>
          <a:xfrm>
            <a:off x="2" y="448390"/>
            <a:ext cx="12191998" cy="523220"/>
          </a:xfrm>
          <a:prstGeom prst="rect">
            <a:avLst/>
          </a:prstGeom>
          <a:noFill/>
        </p:spPr>
        <p:txBody>
          <a:bodyPr wrap="square" rtlCol="0">
            <a:spAutoFit/>
          </a:bodyPr>
          <a:lstStyle/>
          <a:p>
            <a:pPr algn="ctr"/>
            <a:r>
              <a:rPr lang="en-US" sz="2800" dirty="0"/>
              <a:t>Inferring central stellar mass via satellite and lensing</a:t>
            </a:r>
            <a:endParaRPr lang="x-none" sz="2800" dirty="0"/>
          </a:p>
        </p:txBody>
      </p:sp>
      <p:pic>
        <p:nvPicPr>
          <p:cNvPr id="3" name="Imagen 2"/>
          <p:cNvPicPr>
            <a:picLocks noChangeAspect="1"/>
          </p:cNvPicPr>
          <p:nvPr/>
        </p:nvPicPr>
        <p:blipFill>
          <a:blip r:embed="rId2"/>
          <a:stretch>
            <a:fillRect/>
          </a:stretch>
        </p:blipFill>
        <p:spPr>
          <a:xfrm>
            <a:off x="626218" y="1062484"/>
            <a:ext cx="6519228" cy="5186708"/>
          </a:xfrm>
          <a:prstGeom prst="rect">
            <a:avLst/>
          </a:prstGeom>
          <a:effectLst>
            <a:softEdge rad="38100"/>
          </a:effectLst>
        </p:spPr>
      </p:pic>
      <mc:AlternateContent xmlns:mc="http://schemas.openxmlformats.org/markup-compatibility/2006" xmlns:a14="http://schemas.microsoft.com/office/drawing/2010/main">
        <mc:Choice Requires="a14">
          <p:graphicFrame>
            <p:nvGraphicFramePr>
              <p:cNvPr id="5" name="Tabla 4"/>
              <p:cNvGraphicFramePr>
                <a:graphicFrameLocks noGrp="1"/>
              </p:cNvGraphicFramePr>
              <p:nvPr>
                <p:extLst>
                  <p:ext uri="{D42A27DB-BD31-4B8C-83A1-F6EECF244321}">
                    <p14:modId xmlns:p14="http://schemas.microsoft.com/office/powerpoint/2010/main" val="2541594252"/>
                  </p:ext>
                </p:extLst>
              </p:nvPr>
            </p:nvGraphicFramePr>
            <p:xfrm>
              <a:off x="8260823" y="2269548"/>
              <a:ext cx="3713248" cy="2949404"/>
            </p:xfrm>
            <a:graphic>
              <a:graphicData uri="http://schemas.openxmlformats.org/drawingml/2006/table">
                <a:tbl>
                  <a:tblPr firstRow="1" bandRow="1">
                    <a:tableStyleId>{5C22544A-7EE6-4342-B048-85BDC9FD1C3A}</a:tableStyleId>
                  </a:tblPr>
                  <a:tblGrid>
                    <a:gridCol w="2249714">
                      <a:extLst>
                        <a:ext uri="{9D8B030D-6E8A-4147-A177-3AD203B41FA5}">
                          <a16:colId xmlns:a16="http://schemas.microsoft.com/office/drawing/2014/main" val="20000"/>
                        </a:ext>
                      </a:extLst>
                    </a:gridCol>
                    <a:gridCol w="1463534">
                      <a:extLst>
                        <a:ext uri="{9D8B030D-6E8A-4147-A177-3AD203B41FA5}">
                          <a16:colId xmlns:a16="http://schemas.microsoft.com/office/drawing/2014/main" val="20001"/>
                        </a:ext>
                      </a:extLst>
                    </a:gridCol>
                  </a:tblGrid>
                  <a:tr h="594393">
                    <a:tc>
                      <a:txBody>
                        <a:bodyPr/>
                        <a:lstStyle/>
                        <a:p>
                          <a:pPr algn="ctr"/>
                          <a14:m>
                            <m:oMathPara xmlns:m="http://schemas.openxmlformats.org/officeDocument/2006/math">
                              <m:oMathParaPr>
                                <m:jc m:val="centerGroup"/>
                              </m:oMathParaPr>
                              <m:oMath xmlns:m="http://schemas.openxmlformats.org/officeDocument/2006/math">
                                <m:sSub>
                                  <m:sSubPr>
                                    <m:ctrlPr>
                                      <a:rPr lang="es-ES" b="1" i="1" smtClean="0">
                                        <a:effectLst>
                                          <a:outerShdw blurRad="38100" dist="38100" dir="2700000" algn="tl">
                                            <a:srgbClr val="000000">
                                              <a:alpha val="43137"/>
                                            </a:srgbClr>
                                          </a:outerShdw>
                                        </a:effectLst>
                                        <a:latin typeface="Cambria Math" panose="02040503050406030204" pitchFamily="18" charset="0"/>
                                      </a:rPr>
                                    </m:ctrlPr>
                                  </m:sSubPr>
                                  <m:e>
                                    <m:r>
                                      <m:rPr>
                                        <m:sty m:val="p"/>
                                      </m:rPr>
                                      <a:rPr lang="es-ES" b="0" i="0" smtClean="0">
                                        <a:effectLst>
                                          <a:outerShdw blurRad="38100" dist="38100" dir="2700000" algn="tl">
                                            <a:srgbClr val="000000">
                                              <a:alpha val="43137"/>
                                            </a:srgbClr>
                                          </a:outerShdw>
                                        </a:effectLst>
                                        <a:latin typeface="Cambria Math" panose="02040503050406030204" pitchFamily="18" charset="0"/>
                                      </a:rPr>
                                      <m:t>log</m:t>
                                    </m:r>
                                  </m:e>
                                  <m:sub>
                                    <m:r>
                                      <a:rPr lang="es-ES" b="1" i="1" smtClean="0">
                                        <a:effectLst>
                                          <a:outerShdw blurRad="38100" dist="38100" dir="2700000" algn="tl">
                                            <a:srgbClr val="000000">
                                              <a:alpha val="43137"/>
                                            </a:srgbClr>
                                          </a:outerShdw>
                                        </a:effectLst>
                                        <a:latin typeface="Cambria Math" panose="02040503050406030204" pitchFamily="18" charset="0"/>
                                      </a:rPr>
                                      <m:t>𝟏𝟎</m:t>
                                    </m:r>
                                  </m:sub>
                                </m:sSub>
                                <m:r>
                                  <a:rPr lang="es-ES" b="1" i="1" smtClean="0">
                                    <a:effectLst>
                                      <a:outerShdw blurRad="38100" dist="38100" dir="2700000" algn="tl">
                                        <a:srgbClr val="000000">
                                          <a:alpha val="43137"/>
                                        </a:srgbClr>
                                      </a:outerShdw>
                                    </a:effectLst>
                                    <a:latin typeface="Cambria Math" panose="02040503050406030204" pitchFamily="18" charset="0"/>
                                  </a:rPr>
                                  <m:t>(</m:t>
                                </m:r>
                                <m:f>
                                  <m:fPr>
                                    <m:type m:val="lin"/>
                                    <m:ctrlPr>
                                      <a:rPr lang="es-ES" b="1" i="1" smtClean="0">
                                        <a:effectLst>
                                          <a:outerShdw blurRad="38100" dist="38100" dir="2700000" algn="tl">
                                            <a:srgbClr val="000000">
                                              <a:alpha val="43137"/>
                                            </a:srgbClr>
                                          </a:outerShdw>
                                        </a:effectLst>
                                        <a:latin typeface="Cambria Math" panose="02040503050406030204" pitchFamily="18" charset="0"/>
                                      </a:rPr>
                                    </m:ctrlPr>
                                  </m:fPr>
                                  <m:num>
                                    <m:sSub>
                                      <m:sSubPr>
                                        <m:ctrlPr>
                                          <a:rPr lang="es-ES" b="1" i="1" smtClean="0">
                                            <a:effectLst>
                                              <a:outerShdw blurRad="38100" dist="38100" dir="2700000" algn="tl">
                                                <a:srgbClr val="000000">
                                                  <a:alpha val="43137"/>
                                                </a:srgbClr>
                                              </a:outerShdw>
                                            </a:effectLst>
                                            <a:latin typeface="Cambria Math" panose="02040503050406030204" pitchFamily="18" charset="0"/>
                                          </a:rPr>
                                        </m:ctrlPr>
                                      </m:sSubPr>
                                      <m:e>
                                        <m:r>
                                          <a:rPr lang="es-ES" b="1" i="1" smtClean="0">
                                            <a:effectLst>
                                              <a:outerShdw blurRad="38100" dist="38100" dir="2700000" algn="tl">
                                                <a:srgbClr val="000000">
                                                  <a:alpha val="43137"/>
                                                </a:srgbClr>
                                              </a:outerShdw>
                                            </a:effectLst>
                                            <a:latin typeface="Cambria Math" panose="02040503050406030204" pitchFamily="18" charset="0"/>
                                          </a:rPr>
                                          <m:t>𝑴</m:t>
                                        </m:r>
                                      </m:e>
                                      <m:sub>
                                        <m:r>
                                          <a:rPr lang="es-ES" b="1" i="1" smtClean="0">
                                            <a:effectLst>
                                              <a:outerShdw blurRad="38100" dist="38100" dir="2700000" algn="tl">
                                                <a:srgbClr val="000000">
                                                  <a:alpha val="43137"/>
                                                </a:srgbClr>
                                              </a:outerShdw>
                                            </a:effectLst>
                                            <a:latin typeface="Cambria Math" panose="02040503050406030204" pitchFamily="18" charset="0"/>
                                          </a:rPr>
                                          <m:t>𝟐𝟎𝟎</m:t>
                                        </m:r>
                                      </m:sub>
                                    </m:sSub>
                                  </m:num>
                                  <m:den>
                                    <m:sSub>
                                      <m:sSubPr>
                                        <m:ctrlPr>
                                          <a:rPr lang="es-ES" b="1" i="1" smtClean="0">
                                            <a:effectLst>
                                              <a:outerShdw blurRad="38100" dist="38100" dir="2700000" algn="tl">
                                                <a:srgbClr val="000000">
                                                  <a:alpha val="43137"/>
                                                </a:srgbClr>
                                              </a:outerShdw>
                                            </a:effectLst>
                                            <a:latin typeface="Cambria Math" panose="02040503050406030204" pitchFamily="18" charset="0"/>
                                          </a:rPr>
                                        </m:ctrlPr>
                                      </m:sSubPr>
                                      <m:e>
                                        <m:r>
                                          <a:rPr lang="es-ES" b="1" i="1" smtClean="0">
                                            <a:effectLst>
                                              <a:outerShdw blurRad="38100" dist="38100" dir="2700000" algn="tl">
                                                <a:srgbClr val="000000">
                                                  <a:alpha val="43137"/>
                                                </a:srgbClr>
                                              </a:outerShdw>
                                            </a:effectLst>
                                            <a:latin typeface="Cambria Math" panose="02040503050406030204" pitchFamily="18" charset="0"/>
                                          </a:rPr>
                                          <m:t>𝑴</m:t>
                                        </m:r>
                                      </m:e>
                                      <m:sub>
                                        <m:r>
                                          <a:rPr lang="es-ES" b="1" i="1" smtClean="0">
                                            <a:effectLst>
                                              <a:outerShdw blurRad="38100" dist="38100" dir="2700000" algn="tl">
                                                <a:srgbClr val="000000">
                                                  <a:alpha val="43137"/>
                                                </a:srgbClr>
                                              </a:outerShdw>
                                            </a:effectLst>
                                            <a:latin typeface="Cambria Math" panose="02040503050406030204" pitchFamily="18" charset="0"/>
                                          </a:rPr>
                                          <m:t>⊙</m:t>
                                        </m:r>
                                      </m:sub>
                                    </m:sSub>
                                    <m:r>
                                      <a:rPr lang="es-ES" b="1" i="1" smtClean="0">
                                        <a:effectLst>
                                          <a:outerShdw blurRad="38100" dist="38100" dir="2700000" algn="tl">
                                            <a:srgbClr val="000000">
                                              <a:alpha val="43137"/>
                                            </a:srgbClr>
                                          </a:outerShdw>
                                        </a:effectLst>
                                        <a:latin typeface="Cambria Math" panose="02040503050406030204" pitchFamily="18" charset="0"/>
                                      </a:rPr>
                                      <m:t>)</m:t>
                                    </m:r>
                                  </m:den>
                                </m:f>
                              </m:oMath>
                            </m:oMathPara>
                          </a14:m>
                          <a:endParaRPr lang="es-ES" dirty="0">
                            <a:effectLst>
                              <a:outerShdw blurRad="38100" dist="38100" dir="2700000" algn="tl">
                                <a:srgbClr val="000000">
                                  <a:alpha val="43137"/>
                                </a:srgbClr>
                              </a:outerShdw>
                            </a:effectLst>
                          </a:endParaRPr>
                        </a:p>
                      </a:txBody>
                      <a:tcPr anchor="ctr">
                        <a:solidFill>
                          <a:srgbClr val="63A378"/>
                        </a:solidFill>
                      </a:tcPr>
                    </a:tc>
                    <a:tc>
                      <a:txBody>
                        <a:bodyPr/>
                        <a:lstStyle/>
                        <a:p>
                          <a:pPr algn="ctr"/>
                          <a14:m>
                            <m:oMathPara xmlns:m="http://schemas.openxmlformats.org/officeDocument/2006/math">
                              <m:oMathParaPr>
                                <m:jc m:val="centerGroup"/>
                              </m:oMathParaPr>
                              <m:oMath xmlns:m="http://schemas.openxmlformats.org/officeDocument/2006/math">
                                <m:r>
                                  <a:rPr lang="es-ES" b="1" i="1" smtClean="0">
                                    <a:effectLst>
                                      <a:outerShdw blurRad="38100" dist="38100" dir="2700000" algn="tl">
                                        <a:srgbClr val="000000">
                                          <a:alpha val="43137"/>
                                        </a:srgbClr>
                                      </a:outerShdw>
                                    </a:effectLst>
                                    <a:latin typeface="Cambria Math" panose="02040503050406030204" pitchFamily="18" charset="0"/>
                                  </a:rPr>
                                  <m:t>𝑪</m:t>
                                </m:r>
                              </m:oMath>
                            </m:oMathPara>
                          </a14:m>
                          <a:endParaRPr lang="es-ES" dirty="0">
                            <a:effectLst>
                              <a:outerShdw blurRad="38100" dist="38100" dir="2700000" algn="tl">
                                <a:srgbClr val="000000">
                                  <a:alpha val="43137"/>
                                </a:srgbClr>
                              </a:outerShdw>
                            </a:effectLst>
                          </a:endParaRPr>
                        </a:p>
                      </a:txBody>
                      <a:tcPr anchor="ctr">
                        <a:solidFill>
                          <a:srgbClr val="63A378"/>
                        </a:solidFill>
                      </a:tcPr>
                    </a:tc>
                    <a:extLst>
                      <a:ext uri="{0D108BD9-81ED-4DB2-BD59-A6C34878D82A}">
                        <a16:rowId xmlns:a16="http://schemas.microsoft.com/office/drawing/2014/main" val="10000"/>
                      </a:ext>
                    </a:extLst>
                  </a:tr>
                  <a:tr h="594393">
                    <a:tc>
                      <a:txBody>
                        <a:bodyPr/>
                        <a:lstStyle/>
                        <a:p>
                          <a:pPr/>
                          <a14:m>
                            <m:oMathPara xmlns:m="http://schemas.openxmlformats.org/officeDocument/2006/math">
                              <m:oMathParaPr>
                                <m:jc m:val="centerGroup"/>
                              </m:oMathParaPr>
                              <m:oMath xmlns:m="http://schemas.openxmlformats.org/officeDocument/2006/math">
                                <m:r>
                                  <a:rPr lang="es-ES" b="0" i="1" smtClean="0">
                                    <a:latin typeface="Cambria Math" panose="02040503050406030204" pitchFamily="18" charset="0"/>
                                  </a:rPr>
                                  <m:t>13.46±0.01</m:t>
                                </m:r>
                              </m:oMath>
                            </m:oMathPara>
                          </a14:m>
                          <a:endParaRPr lang="es-ES" dirty="0"/>
                        </a:p>
                      </a:txBody>
                      <a:tcPr anchor="ctr">
                        <a:solidFill>
                          <a:schemeClr val="accent2">
                            <a:lumMod val="60000"/>
                            <a:lumOff val="40000"/>
                          </a:schemeClr>
                        </a:solidFill>
                      </a:tcPr>
                    </a:tc>
                    <a:tc>
                      <a:txBody>
                        <a:bodyPr/>
                        <a:lstStyle/>
                        <a:p>
                          <a:pPr/>
                          <a14:m>
                            <m:oMathPara xmlns:m="http://schemas.openxmlformats.org/officeDocument/2006/math">
                              <m:oMathParaPr>
                                <m:jc m:val="centerGroup"/>
                              </m:oMathParaPr>
                              <m:oMath xmlns:m="http://schemas.openxmlformats.org/officeDocument/2006/math">
                                <m:r>
                                  <a:rPr lang="es-ES" b="0" i="1" smtClean="0">
                                    <a:latin typeface="Cambria Math" panose="02040503050406030204" pitchFamily="18" charset="0"/>
                                  </a:rPr>
                                  <m:t>0.26±0.02</m:t>
                                </m:r>
                              </m:oMath>
                            </m:oMathPara>
                          </a14:m>
                          <a:endParaRPr lang="es-ES" dirty="0"/>
                        </a:p>
                      </a:txBody>
                      <a:tcPr anchor="ctr">
                        <a:solidFill>
                          <a:schemeClr val="accent2">
                            <a:lumMod val="60000"/>
                            <a:lumOff val="40000"/>
                          </a:schemeClr>
                        </a:solidFill>
                      </a:tcPr>
                    </a:tc>
                    <a:extLst>
                      <a:ext uri="{0D108BD9-81ED-4DB2-BD59-A6C34878D82A}">
                        <a16:rowId xmlns:a16="http://schemas.microsoft.com/office/drawing/2014/main" val="10001"/>
                      </a:ext>
                    </a:extLst>
                  </a:tr>
                  <a:tr h="594393">
                    <a:tc>
                      <a:txBody>
                        <a:bodyPr/>
                        <a:lstStyle/>
                        <a:p>
                          <a:pPr/>
                          <a14:m>
                            <m:oMathPara xmlns:m="http://schemas.openxmlformats.org/officeDocument/2006/math">
                              <m:oMathParaPr>
                                <m:jc m:val="centerGroup"/>
                              </m:oMathParaPr>
                              <m:oMath xmlns:m="http://schemas.openxmlformats.org/officeDocument/2006/math">
                                <m:r>
                                  <a:rPr lang="es-ES" b="0" i="1" smtClean="0">
                                    <a:latin typeface="Cambria Math" panose="02040503050406030204" pitchFamily="18" charset="0"/>
                                  </a:rPr>
                                  <m:t>13.82±0.02</m:t>
                                </m:r>
                              </m:oMath>
                            </m:oMathPara>
                          </a14:m>
                          <a:endParaRPr lang="es-ES" dirty="0"/>
                        </a:p>
                      </a:txBody>
                      <a:tcPr anchor="ctr">
                        <a:solidFill>
                          <a:schemeClr val="accent1">
                            <a:lumMod val="40000"/>
                            <a:lumOff val="60000"/>
                          </a:schemeClr>
                        </a:solidFill>
                      </a:tcPr>
                    </a:tc>
                    <a:tc>
                      <a:txBody>
                        <a:bodyPr/>
                        <a:lstStyle/>
                        <a:p>
                          <a:pPr/>
                          <a14:m>
                            <m:oMathPara xmlns:m="http://schemas.openxmlformats.org/officeDocument/2006/math">
                              <m:oMathParaPr>
                                <m:jc m:val="centerGroup"/>
                              </m:oMathParaPr>
                              <m:oMath xmlns:m="http://schemas.openxmlformats.org/officeDocument/2006/math">
                                <m:r>
                                  <a:rPr lang="es-ES" b="0" i="1" smtClean="0">
                                    <a:latin typeface="Cambria Math" panose="02040503050406030204" pitchFamily="18" charset="0"/>
                                  </a:rPr>
                                  <m:t>0.58±0.09</m:t>
                                </m:r>
                              </m:oMath>
                            </m:oMathPara>
                          </a14:m>
                          <a:endParaRPr lang="es-ES" dirty="0"/>
                        </a:p>
                      </a:txBody>
                      <a:tcPr anchor="ctr">
                        <a:solidFill>
                          <a:schemeClr val="accent1">
                            <a:lumMod val="40000"/>
                            <a:lumOff val="60000"/>
                          </a:schemeClr>
                        </a:solidFill>
                      </a:tcPr>
                    </a:tc>
                    <a:extLst>
                      <a:ext uri="{0D108BD9-81ED-4DB2-BD59-A6C34878D82A}">
                        <a16:rowId xmlns:a16="http://schemas.microsoft.com/office/drawing/2014/main" val="10002"/>
                      </a:ext>
                    </a:extLst>
                  </a:tr>
                  <a:tr h="571832">
                    <a:tc>
                      <a:txBody>
                        <a:bodyPr/>
                        <a:lstStyle/>
                        <a:p>
                          <a:pPr/>
                          <a14:m>
                            <m:oMathPara xmlns:m="http://schemas.openxmlformats.org/officeDocument/2006/math">
                              <m:oMathParaPr>
                                <m:jc m:val="centerGroup"/>
                              </m:oMathParaPr>
                              <m:oMath xmlns:m="http://schemas.openxmlformats.org/officeDocument/2006/math">
                                <m:r>
                                  <a:rPr lang="es-ES" b="0" i="1" smtClean="0">
                                    <a:latin typeface="Cambria Math" panose="02040503050406030204" pitchFamily="18" charset="0"/>
                                  </a:rPr>
                                  <m:t>13.93±0.01</m:t>
                                </m:r>
                              </m:oMath>
                            </m:oMathPara>
                          </a14:m>
                          <a:endParaRPr lang="es-ES" dirty="0"/>
                        </a:p>
                      </a:txBody>
                      <a:tcPr anchor="ctr">
                        <a:solidFill>
                          <a:schemeClr val="accent4">
                            <a:lumMod val="40000"/>
                            <a:lumOff val="60000"/>
                          </a:schemeClr>
                        </a:solidFill>
                      </a:tcPr>
                    </a:tc>
                    <a:tc>
                      <a:txBody>
                        <a:bodyPr/>
                        <a:lstStyle/>
                        <a:p>
                          <a:pPr/>
                          <a14:m>
                            <m:oMathPara xmlns:m="http://schemas.openxmlformats.org/officeDocument/2006/math">
                              <m:oMathParaPr>
                                <m:jc m:val="centerGroup"/>
                              </m:oMathParaPr>
                              <m:oMath xmlns:m="http://schemas.openxmlformats.org/officeDocument/2006/math">
                                <m:r>
                                  <a:rPr lang="es-ES" b="0" i="1" smtClean="0">
                                    <a:latin typeface="Cambria Math" panose="02040503050406030204" pitchFamily="18" charset="0"/>
                                  </a:rPr>
                                  <m:t>1.37±0.07</m:t>
                                </m:r>
                              </m:oMath>
                            </m:oMathPara>
                          </a14:m>
                          <a:endParaRPr lang="es-ES" dirty="0"/>
                        </a:p>
                      </a:txBody>
                      <a:tcPr anchor="ctr">
                        <a:solidFill>
                          <a:schemeClr val="accent4">
                            <a:lumMod val="40000"/>
                            <a:lumOff val="60000"/>
                          </a:schemeClr>
                        </a:solidFill>
                      </a:tcPr>
                    </a:tc>
                    <a:extLst>
                      <a:ext uri="{0D108BD9-81ED-4DB2-BD59-A6C34878D82A}">
                        <a16:rowId xmlns:a16="http://schemas.microsoft.com/office/drawing/2014/main" val="10003"/>
                      </a:ext>
                    </a:extLst>
                  </a:tr>
                  <a:tr h="594393">
                    <a:tc>
                      <a:txBody>
                        <a:bodyPr/>
                        <a:lstStyle/>
                        <a:p>
                          <a:pPr/>
                          <a14:m>
                            <m:oMathPara xmlns:m="http://schemas.openxmlformats.org/officeDocument/2006/math">
                              <m:oMathParaPr>
                                <m:jc m:val="centerGroup"/>
                              </m:oMathParaPr>
                              <m:oMath xmlns:m="http://schemas.openxmlformats.org/officeDocument/2006/math">
                                <m:r>
                                  <a:rPr lang="es-ES" b="0" i="1" smtClean="0">
                                    <a:latin typeface="Cambria Math" panose="02040503050406030204" pitchFamily="18" charset="0"/>
                                  </a:rPr>
                                  <m:t>13.75±0.01</m:t>
                                </m:r>
                              </m:oMath>
                            </m:oMathPara>
                          </a14:m>
                          <a:endParaRPr lang="es-ES" dirty="0"/>
                        </a:p>
                      </a:txBody>
                      <a:tcPr anchor="ctr">
                        <a:solidFill>
                          <a:srgbClr val="D3B5E9"/>
                        </a:solidFill>
                      </a:tcPr>
                    </a:tc>
                    <a:tc>
                      <a:txBody>
                        <a:bodyPr/>
                        <a:lstStyle/>
                        <a:p>
                          <a:pPr/>
                          <a14:m>
                            <m:oMathPara xmlns:m="http://schemas.openxmlformats.org/officeDocument/2006/math">
                              <m:oMathParaPr>
                                <m:jc m:val="centerGroup"/>
                              </m:oMathParaPr>
                              <m:oMath xmlns:m="http://schemas.openxmlformats.org/officeDocument/2006/math">
                                <m:r>
                                  <a:rPr lang="es-ES" b="0" i="1" smtClean="0">
                                    <a:latin typeface="Cambria Math" panose="02040503050406030204" pitchFamily="18" charset="0"/>
                                  </a:rPr>
                                  <m:t>1.00±0.07</m:t>
                                </m:r>
                              </m:oMath>
                            </m:oMathPara>
                          </a14:m>
                          <a:endParaRPr lang="es-ES" dirty="0"/>
                        </a:p>
                      </a:txBody>
                      <a:tcPr anchor="ctr">
                        <a:solidFill>
                          <a:srgbClr val="D3B5E9"/>
                        </a:solidFill>
                      </a:tcPr>
                    </a:tc>
                    <a:extLst>
                      <a:ext uri="{0D108BD9-81ED-4DB2-BD59-A6C34878D82A}">
                        <a16:rowId xmlns:a16="http://schemas.microsoft.com/office/drawing/2014/main" val="10004"/>
                      </a:ext>
                    </a:extLst>
                  </a:tr>
                </a:tbl>
              </a:graphicData>
            </a:graphic>
          </p:graphicFrame>
        </mc:Choice>
        <mc:Fallback xmlns="">
          <p:graphicFrame>
            <p:nvGraphicFramePr>
              <p:cNvPr id="5" name="Tabla 4"/>
              <p:cNvGraphicFramePr>
                <a:graphicFrameLocks noGrp="1"/>
              </p:cNvGraphicFramePr>
              <p:nvPr>
                <p:extLst>
                  <p:ext uri="{D42A27DB-BD31-4B8C-83A1-F6EECF244321}">
                    <p14:modId xmlns:p14="http://schemas.microsoft.com/office/powerpoint/2010/main" val="2541594252"/>
                  </p:ext>
                </p:extLst>
              </p:nvPr>
            </p:nvGraphicFramePr>
            <p:xfrm>
              <a:off x="8260823" y="2269548"/>
              <a:ext cx="3713248" cy="2949404"/>
            </p:xfrm>
            <a:graphic>
              <a:graphicData uri="http://schemas.openxmlformats.org/drawingml/2006/table">
                <a:tbl>
                  <a:tblPr firstRow="1" bandRow="1">
                    <a:tableStyleId>{5C22544A-7EE6-4342-B048-85BDC9FD1C3A}</a:tableStyleId>
                  </a:tblPr>
                  <a:tblGrid>
                    <a:gridCol w="2249714"/>
                    <a:gridCol w="1463534"/>
                  </a:tblGrid>
                  <a:tr h="594393">
                    <a:tc>
                      <a:txBody>
                        <a:bodyPr/>
                        <a:lstStyle/>
                        <a:p>
                          <a:endParaRPr lang="es-ES"/>
                        </a:p>
                      </a:txBody>
                      <a:tcPr anchor="ctr">
                        <a:blipFill rotWithShape="0">
                          <a:blip r:embed="rId3"/>
                          <a:stretch>
                            <a:fillRect l="-270" t="-54082" r="-65946" b="-396939"/>
                          </a:stretch>
                        </a:blipFill>
                      </a:tcPr>
                    </a:tc>
                    <a:tc>
                      <a:txBody>
                        <a:bodyPr/>
                        <a:lstStyle/>
                        <a:p>
                          <a:endParaRPr lang="es-ES"/>
                        </a:p>
                      </a:txBody>
                      <a:tcPr anchor="ctr">
                        <a:blipFill rotWithShape="0">
                          <a:blip r:embed="rId3"/>
                          <a:stretch>
                            <a:fillRect l="-154583" t="-54082" r="-1667" b="-396939"/>
                          </a:stretch>
                        </a:blipFill>
                      </a:tcPr>
                    </a:tc>
                  </a:tr>
                  <a:tr h="594393">
                    <a:tc>
                      <a:txBody>
                        <a:bodyPr/>
                        <a:lstStyle/>
                        <a:p>
                          <a:endParaRPr lang="es-ES"/>
                        </a:p>
                      </a:txBody>
                      <a:tcPr anchor="ctr">
                        <a:blipFill rotWithShape="0">
                          <a:blip r:embed="rId3"/>
                          <a:stretch>
                            <a:fillRect l="-270" t="-155670" r="-65946" b="-301031"/>
                          </a:stretch>
                        </a:blipFill>
                      </a:tcPr>
                    </a:tc>
                    <a:tc>
                      <a:txBody>
                        <a:bodyPr/>
                        <a:lstStyle/>
                        <a:p>
                          <a:endParaRPr lang="es-ES"/>
                        </a:p>
                      </a:txBody>
                      <a:tcPr anchor="ctr">
                        <a:blipFill rotWithShape="0">
                          <a:blip r:embed="rId3"/>
                          <a:stretch>
                            <a:fillRect l="-154583" t="-155670" r="-1667" b="-301031"/>
                          </a:stretch>
                        </a:blipFill>
                      </a:tcPr>
                    </a:tc>
                  </a:tr>
                  <a:tr h="594393">
                    <a:tc>
                      <a:txBody>
                        <a:bodyPr/>
                        <a:lstStyle/>
                        <a:p>
                          <a:endParaRPr lang="es-ES"/>
                        </a:p>
                      </a:txBody>
                      <a:tcPr anchor="ctr">
                        <a:blipFill rotWithShape="0">
                          <a:blip r:embed="rId3"/>
                          <a:stretch>
                            <a:fillRect l="-270" t="-253061" r="-65946" b="-197959"/>
                          </a:stretch>
                        </a:blipFill>
                      </a:tcPr>
                    </a:tc>
                    <a:tc>
                      <a:txBody>
                        <a:bodyPr/>
                        <a:lstStyle/>
                        <a:p>
                          <a:endParaRPr lang="es-ES"/>
                        </a:p>
                      </a:txBody>
                      <a:tcPr anchor="ctr">
                        <a:blipFill rotWithShape="0">
                          <a:blip r:embed="rId3"/>
                          <a:stretch>
                            <a:fillRect l="-154583" t="-253061" r="-1667" b="-197959"/>
                          </a:stretch>
                        </a:blipFill>
                      </a:tcPr>
                    </a:tc>
                  </a:tr>
                  <a:tr h="571832">
                    <a:tc>
                      <a:txBody>
                        <a:bodyPr/>
                        <a:lstStyle/>
                        <a:p>
                          <a:endParaRPr lang="es-ES"/>
                        </a:p>
                      </a:txBody>
                      <a:tcPr anchor="ctr">
                        <a:blipFill rotWithShape="0">
                          <a:blip r:embed="rId3"/>
                          <a:stretch>
                            <a:fillRect l="-270" t="-368085" r="-65946" b="-106383"/>
                          </a:stretch>
                        </a:blipFill>
                      </a:tcPr>
                    </a:tc>
                    <a:tc>
                      <a:txBody>
                        <a:bodyPr/>
                        <a:lstStyle/>
                        <a:p>
                          <a:endParaRPr lang="es-ES"/>
                        </a:p>
                      </a:txBody>
                      <a:tcPr anchor="ctr">
                        <a:blipFill rotWithShape="0">
                          <a:blip r:embed="rId3"/>
                          <a:stretch>
                            <a:fillRect l="-154583" t="-368085" r="-1667" b="-106383"/>
                          </a:stretch>
                        </a:blipFill>
                      </a:tcPr>
                    </a:tc>
                  </a:tr>
                  <a:tr h="594393">
                    <a:tc>
                      <a:txBody>
                        <a:bodyPr/>
                        <a:lstStyle/>
                        <a:p>
                          <a:endParaRPr lang="es-ES"/>
                        </a:p>
                      </a:txBody>
                      <a:tcPr anchor="ctr">
                        <a:blipFill rotWithShape="0">
                          <a:blip r:embed="rId3"/>
                          <a:stretch>
                            <a:fillRect l="-270" t="-448980" r="-65946" b="-2041"/>
                          </a:stretch>
                        </a:blipFill>
                      </a:tcPr>
                    </a:tc>
                    <a:tc>
                      <a:txBody>
                        <a:bodyPr/>
                        <a:lstStyle/>
                        <a:p>
                          <a:endParaRPr lang="es-ES"/>
                        </a:p>
                      </a:txBody>
                      <a:tcPr anchor="ctr">
                        <a:blipFill rotWithShape="0">
                          <a:blip r:embed="rId3"/>
                          <a:stretch>
                            <a:fillRect l="-154583" t="-448980" r="-1667" b="-2041"/>
                          </a:stretch>
                        </a:blipFill>
                      </a:tcPr>
                    </a:tc>
                  </a:tr>
                </a:tbl>
              </a:graphicData>
            </a:graphic>
          </p:graphicFrame>
        </mc:Fallback>
      </mc:AlternateContent>
      <p:sp>
        <p:nvSpPr>
          <p:cNvPr id="18" name="Rectángulo redondeado 17"/>
          <p:cNvSpPr/>
          <p:nvPr/>
        </p:nvSpPr>
        <p:spPr>
          <a:xfrm rot="16200000">
            <a:off x="-754358" y="4623149"/>
            <a:ext cx="2147102" cy="449720"/>
          </a:xfrm>
          <a:prstGeom prst="roundRect">
            <a:avLst>
              <a:gd name="adj" fmla="val 4385"/>
            </a:avLst>
          </a:prstGeom>
          <a:solidFill>
            <a:srgbClr val="E0ECE4"/>
          </a:solidFill>
          <a:ln>
            <a:solidFill>
              <a:srgbClr val="7030A0"/>
            </a:solidFill>
          </a:ln>
          <a:effectLst>
            <a:outerShdw blurRad="339502"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9" name="Rectángulo redondeado 18"/>
          <p:cNvSpPr/>
          <p:nvPr/>
        </p:nvSpPr>
        <p:spPr>
          <a:xfrm rot="16200000">
            <a:off x="-431433" y="1979058"/>
            <a:ext cx="1501254" cy="452418"/>
          </a:xfrm>
          <a:prstGeom prst="roundRect">
            <a:avLst>
              <a:gd name="adj" fmla="val 4385"/>
            </a:avLst>
          </a:prstGeom>
          <a:solidFill>
            <a:srgbClr val="E0ECE4"/>
          </a:solidFill>
          <a:ln>
            <a:solidFill>
              <a:srgbClr val="C00000"/>
            </a:solidFill>
          </a:ln>
          <a:effectLst>
            <a:outerShdw blurRad="339502"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0" name="Rectángulo redondeado 19"/>
          <p:cNvSpPr/>
          <p:nvPr/>
        </p:nvSpPr>
        <p:spPr>
          <a:xfrm rot="16200000">
            <a:off x="6827500" y="2124548"/>
            <a:ext cx="1211942" cy="450242"/>
          </a:xfrm>
          <a:prstGeom prst="roundRect">
            <a:avLst>
              <a:gd name="adj" fmla="val 4385"/>
            </a:avLst>
          </a:prstGeom>
          <a:solidFill>
            <a:srgbClr val="E0ECE4"/>
          </a:solidFill>
          <a:ln>
            <a:solidFill>
              <a:schemeClr val="accent5">
                <a:lumMod val="75000"/>
              </a:schemeClr>
            </a:solidFill>
          </a:ln>
          <a:effectLst>
            <a:outerShdw blurRad="339502"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1" name="Rectángulo redondeado 20"/>
          <p:cNvSpPr/>
          <p:nvPr/>
        </p:nvSpPr>
        <p:spPr>
          <a:xfrm rot="5400000">
            <a:off x="6368807" y="4732425"/>
            <a:ext cx="2147102" cy="476921"/>
          </a:xfrm>
          <a:prstGeom prst="roundRect">
            <a:avLst>
              <a:gd name="adj" fmla="val 4385"/>
            </a:avLst>
          </a:prstGeom>
          <a:solidFill>
            <a:srgbClr val="E0ECE4"/>
          </a:solidFill>
          <a:ln>
            <a:solidFill>
              <a:srgbClr val="D3D354"/>
            </a:solidFill>
          </a:ln>
          <a:effectLst>
            <a:outerShdw blurRad="339502"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mc:AlternateContent xmlns:mc="http://schemas.openxmlformats.org/markup-compatibility/2006" xmlns:a14="http://schemas.microsoft.com/office/drawing/2010/main">
        <mc:Choice Requires="a14">
          <p:sp>
            <p:nvSpPr>
              <p:cNvPr id="22" name="TextBox 2">
                <a:extLst>
                  <a:ext uri="{FF2B5EF4-FFF2-40B4-BE49-F238E27FC236}">
                    <a16:creationId xmlns:a16="http://schemas.microsoft.com/office/drawing/2014/main" id="{3829C786-58BF-37E4-6734-FE0545001F62}"/>
                  </a:ext>
                </a:extLst>
              </p:cNvPr>
              <p:cNvSpPr txBox="1"/>
              <p:nvPr/>
            </p:nvSpPr>
            <p:spPr>
              <a:xfrm rot="5400000">
                <a:off x="4031172" y="3130878"/>
                <a:ext cx="6854539" cy="523220"/>
              </a:xfrm>
              <a:prstGeom prst="rect">
                <a:avLst/>
              </a:prstGeom>
              <a:noFill/>
            </p:spPr>
            <p:txBody>
              <a:bodyPr wrap="square" rtlCol="0">
                <a:spAutoFit/>
              </a:bodyPr>
              <a:lstStyle/>
              <a:p>
                <a:pPr algn="r"/>
                <a:r>
                  <a:rPr lang="es-ES" sz="2800" dirty="0"/>
                  <a:t>        </a:t>
                </a:r>
                <a:r>
                  <a:rPr lang="es-ES" sz="2800" dirty="0" err="1"/>
                  <a:t>QSOs</a:t>
                </a:r>
                <a:r>
                  <a:rPr lang="es-ES" sz="2800" dirty="0"/>
                  <a:t>                </a:t>
                </a:r>
                <a:r>
                  <a:rPr lang="es-ES" sz="2800" dirty="0" err="1"/>
                  <a:t>Clusters</a:t>
                </a:r>
                <a:r>
                  <a:rPr lang="es-ES" sz="2800" dirty="0"/>
                  <a:t> ZOU</a:t>
                </a:r>
                <a14:m>
                  <m:oMath xmlns:m="http://schemas.openxmlformats.org/officeDocument/2006/math">
                    <m:r>
                      <a:rPr lang="es-ES" sz="2800" i="1" dirty="0" smtClean="0">
                        <a:latin typeface="Cambria Math" panose="02040503050406030204" pitchFamily="18" charset="0"/>
                      </a:rPr>
                      <m:t>          </m:t>
                    </m:r>
                  </m:oMath>
                </a14:m>
                <a:r>
                  <a:rPr lang="es-ES" sz="2800" dirty="0"/>
                  <a:t> </a:t>
                </a:r>
                <a:endParaRPr lang="x-none" sz="2800" dirty="0"/>
              </a:p>
            </p:txBody>
          </p:sp>
        </mc:Choice>
        <mc:Fallback xmlns="">
          <p:sp>
            <p:nvSpPr>
              <p:cNvPr id="22" name="TextBox 2">
                <a:extLst>
                  <a:ext uri="{FF2B5EF4-FFF2-40B4-BE49-F238E27FC236}">
                    <a16:creationId xmlns:a16="http://schemas.microsoft.com/office/drawing/2014/main" xmlns="" xmlns:a14="http://schemas.microsoft.com/office/drawing/2010/main" id="{3829C786-58BF-37E4-6734-FE0545001F62}"/>
                  </a:ext>
                </a:extLst>
              </p:cNvPr>
              <p:cNvSpPr txBox="1">
                <a:spLocks noRot="1" noChangeAspect="1" noMove="1" noResize="1" noEditPoints="1" noAdjustHandles="1" noChangeArrowheads="1" noChangeShapeType="1" noTextEdit="1"/>
              </p:cNvSpPr>
              <p:nvPr/>
            </p:nvSpPr>
            <p:spPr>
              <a:xfrm rot="5400000">
                <a:off x="4031172" y="3130878"/>
                <a:ext cx="6854539" cy="523220"/>
              </a:xfrm>
              <a:prstGeom prst="rect">
                <a:avLst/>
              </a:prstGeom>
              <a:blipFill rotWithShape="0">
                <a:blip r:embed="rId4"/>
                <a:stretch>
                  <a:fillRect l="-34118" r="-11765"/>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3" name="TextBox 2">
                <a:extLst>
                  <a:ext uri="{FF2B5EF4-FFF2-40B4-BE49-F238E27FC236}">
                    <a16:creationId xmlns:a16="http://schemas.microsoft.com/office/drawing/2014/main" id="{3829C786-58BF-37E4-6734-FE0545001F62}"/>
                  </a:ext>
                </a:extLst>
              </p:cNvPr>
              <p:cNvSpPr txBox="1"/>
              <p:nvPr/>
            </p:nvSpPr>
            <p:spPr>
              <a:xfrm rot="16200000">
                <a:off x="-3142776" y="2998521"/>
                <a:ext cx="6854539" cy="523220"/>
              </a:xfrm>
              <a:prstGeom prst="rect">
                <a:avLst/>
              </a:prstGeom>
              <a:noFill/>
            </p:spPr>
            <p:txBody>
              <a:bodyPr wrap="square" rtlCol="0">
                <a:spAutoFit/>
              </a:bodyPr>
              <a:lstStyle/>
              <a:p>
                <a:pPr algn="r"/>
                <a:r>
                  <a:rPr lang="es-ES" sz="2800" dirty="0"/>
                  <a:t>Clusters WEN             Galaxies</a:t>
                </a:r>
                <a14:m>
                  <m:oMath xmlns:m="http://schemas.openxmlformats.org/officeDocument/2006/math">
                    <m:r>
                      <a:rPr lang="es-ES" sz="2800" b="0" i="0" dirty="0" smtClean="0">
                        <a:latin typeface="Cambria Math" panose="02040503050406030204" pitchFamily="18" charset="0"/>
                      </a:rPr>
                      <m:t>            </m:t>
                    </m:r>
                    <m:r>
                      <a:rPr lang="es-ES" sz="2800" i="1" dirty="0" smtClean="0">
                        <a:latin typeface="Cambria Math" panose="02040503050406030204" pitchFamily="18" charset="0"/>
                      </a:rPr>
                      <m:t>          </m:t>
                    </m:r>
                  </m:oMath>
                </a14:m>
                <a:r>
                  <a:rPr lang="es-ES" sz="2800" dirty="0"/>
                  <a:t> </a:t>
                </a:r>
                <a:endParaRPr lang="x-none" sz="2800" dirty="0"/>
              </a:p>
            </p:txBody>
          </p:sp>
        </mc:Choice>
        <mc:Fallback xmlns="">
          <p:sp>
            <p:nvSpPr>
              <p:cNvPr id="23" name="TextBox 2">
                <a:extLst>
                  <a:ext uri="{FF2B5EF4-FFF2-40B4-BE49-F238E27FC236}">
                    <a16:creationId xmlns:a16="http://schemas.microsoft.com/office/drawing/2014/main" xmlns="" xmlns:a14="http://schemas.microsoft.com/office/drawing/2010/main" id="{3829C786-58BF-37E4-6734-FE0545001F62}"/>
                  </a:ext>
                </a:extLst>
              </p:cNvPr>
              <p:cNvSpPr txBox="1">
                <a:spLocks noRot="1" noChangeAspect="1" noMove="1" noResize="1" noEditPoints="1" noAdjustHandles="1" noChangeArrowheads="1" noChangeShapeType="1" noTextEdit="1"/>
              </p:cNvSpPr>
              <p:nvPr/>
            </p:nvSpPr>
            <p:spPr>
              <a:xfrm rot="16200000">
                <a:off x="-3142776" y="2998521"/>
                <a:ext cx="6854539" cy="523220"/>
              </a:xfrm>
              <a:prstGeom prst="rect">
                <a:avLst/>
              </a:prstGeom>
              <a:blipFill rotWithShape="0">
                <a:blip r:embed="rId5"/>
                <a:stretch>
                  <a:fillRect l="-11628" r="-32558"/>
                </a:stretch>
              </a:blipFill>
            </p:spPr>
            <p:txBody>
              <a:bodyPr/>
              <a:lstStyle/>
              <a:p>
                <a:r>
                  <a:rPr lang="es-ES">
                    <a:noFill/>
                  </a:rPr>
                  <a:t> </a:t>
                </a:r>
              </a:p>
            </p:txBody>
          </p:sp>
        </mc:Fallback>
      </mc:AlternateContent>
      <p:sp>
        <p:nvSpPr>
          <p:cNvPr id="6" name="CuadroTexto 5">
            <a:extLst>
              <a:ext uri="{FF2B5EF4-FFF2-40B4-BE49-F238E27FC236}">
                <a16:creationId xmlns:a16="http://schemas.microsoft.com/office/drawing/2014/main" id="{11E49BE5-3C9D-05A8-0CAA-5F00E086E2D3}"/>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12" name="CuadroTexto 11">
            <a:extLst>
              <a:ext uri="{FF2B5EF4-FFF2-40B4-BE49-F238E27FC236}">
                <a16:creationId xmlns:a16="http://schemas.microsoft.com/office/drawing/2014/main" id="{E996876A-FF1F-A7A3-ADC5-4206E755AF47}"/>
              </a:ext>
            </a:extLst>
          </p:cNvPr>
          <p:cNvSpPr txBox="1"/>
          <p:nvPr/>
        </p:nvSpPr>
        <p:spPr>
          <a:xfrm>
            <a:off x="4079876" y="6502733"/>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4" name="CuadroTexto 13">
            <a:extLst>
              <a:ext uri="{FF2B5EF4-FFF2-40B4-BE49-F238E27FC236}">
                <a16:creationId xmlns:a16="http://schemas.microsoft.com/office/drawing/2014/main" id="{EFC57734-251B-B8CD-5F3C-77659026B34F}"/>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Tree>
    <p:extLst>
      <p:ext uri="{BB962C8B-B14F-4D97-AF65-F5344CB8AC3E}">
        <p14:creationId xmlns:p14="http://schemas.microsoft.com/office/powerpoint/2010/main" val="2516463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p:cNvSpPr>
            <a:spLocks noGrp="1"/>
          </p:cNvSpPr>
          <p:nvPr>
            <p:ph type="title"/>
          </p:nvPr>
        </p:nvSpPr>
        <p:spPr>
          <a:xfrm>
            <a:off x="0" y="10894"/>
            <a:ext cx="12192000" cy="397070"/>
          </a:xfrm>
        </p:spPr>
        <p:txBody>
          <a:bodyPr anchor="t">
            <a:noAutofit/>
          </a:bodyPr>
          <a:lstStyle/>
          <a:p>
            <a:r>
              <a:rPr lang="es-ES" sz="2000" b="1" dirty="0" err="1">
                <a:solidFill>
                  <a:srgbClr val="FFFFFF"/>
                </a:solidFill>
              </a:rPr>
              <a:t>Appendix</a:t>
            </a:r>
            <a:endParaRPr lang="es-ES" sz="2000" b="1" dirty="0">
              <a:solidFill>
                <a:srgbClr val="FFFFFF"/>
              </a:solidFill>
            </a:endParaRPr>
          </a:p>
        </p:txBody>
      </p:sp>
      <p:sp>
        <p:nvSpPr>
          <p:cNvPr id="4" name="Rectángulo 3"/>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Imagen 4"/>
          <p:cNvPicPr>
            <a:picLocks noChangeAspect="1"/>
          </p:cNvPicPr>
          <p:nvPr/>
        </p:nvPicPr>
        <p:blipFill rotWithShape="1">
          <a:blip r:embed="rId2" cstate="print">
            <a:extLst>
              <a:ext uri="{28A0092B-C50C-407E-A947-70E740481C1C}">
                <a14:useLocalDpi xmlns:a14="http://schemas.microsoft.com/office/drawing/2010/main" val="0"/>
              </a:ext>
            </a:extLst>
          </a:blip>
          <a:srcRect t="49789" b="2791"/>
          <a:stretch/>
        </p:blipFill>
        <p:spPr>
          <a:xfrm>
            <a:off x="6096000" y="1218597"/>
            <a:ext cx="5795976" cy="4122660"/>
          </a:xfrm>
          <a:prstGeom prst="rect">
            <a:avLst/>
          </a:prstGeom>
        </p:spPr>
      </p:pic>
      <p:pic>
        <p:nvPicPr>
          <p:cNvPr id="11" name="Imagen 10"/>
          <p:cNvPicPr>
            <a:picLocks noChangeAspect="1"/>
          </p:cNvPicPr>
          <p:nvPr/>
        </p:nvPicPr>
        <p:blipFill rotWithShape="1">
          <a:blip r:embed="rId2" cstate="print">
            <a:extLst>
              <a:ext uri="{28A0092B-C50C-407E-A947-70E740481C1C}">
                <a14:useLocalDpi xmlns:a14="http://schemas.microsoft.com/office/drawing/2010/main" val="0"/>
              </a:ext>
            </a:extLst>
          </a:blip>
          <a:srcRect t="3704" b="49659"/>
          <a:stretch/>
        </p:blipFill>
        <p:spPr>
          <a:xfrm>
            <a:off x="202691" y="1218597"/>
            <a:ext cx="5893309" cy="4122660"/>
          </a:xfrm>
          <a:prstGeom prst="rect">
            <a:avLst/>
          </a:prstGeom>
        </p:spPr>
      </p:pic>
      <p:sp>
        <p:nvSpPr>
          <p:cNvPr id="6" name="CuadroTexto 5">
            <a:extLst>
              <a:ext uri="{FF2B5EF4-FFF2-40B4-BE49-F238E27FC236}">
                <a16:creationId xmlns:a16="http://schemas.microsoft.com/office/drawing/2014/main" id="{D118A8E9-F884-EEFB-F580-851577275F39}"/>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12" name="CuadroTexto 11">
            <a:extLst>
              <a:ext uri="{FF2B5EF4-FFF2-40B4-BE49-F238E27FC236}">
                <a16:creationId xmlns:a16="http://schemas.microsoft.com/office/drawing/2014/main" id="{15FC542F-ABA4-0405-1F9F-2C1B332FADCD}"/>
              </a:ext>
            </a:extLst>
          </p:cNvPr>
          <p:cNvSpPr txBox="1"/>
          <p:nvPr/>
        </p:nvSpPr>
        <p:spPr>
          <a:xfrm>
            <a:off x="4079876" y="6502733"/>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3" name="CuadroTexto 12">
            <a:extLst>
              <a:ext uri="{FF2B5EF4-FFF2-40B4-BE49-F238E27FC236}">
                <a16:creationId xmlns:a16="http://schemas.microsoft.com/office/drawing/2014/main" id="{90B2F2AA-EFD8-E63D-49D2-571AF7623736}"/>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Tree>
    <p:extLst>
      <p:ext uri="{BB962C8B-B14F-4D97-AF65-F5344CB8AC3E}">
        <p14:creationId xmlns:p14="http://schemas.microsoft.com/office/powerpoint/2010/main" val="1877076494"/>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5C2E0-DD09-B4DA-EB94-55CAFC6C431E}"/>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C741D31A-65DC-28A6-9510-8F6C8E8EC55D}"/>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a:extLst>
              <a:ext uri="{FF2B5EF4-FFF2-40B4-BE49-F238E27FC236}">
                <a16:creationId xmlns:a16="http://schemas.microsoft.com/office/drawing/2014/main" id="{4C2A0D0C-FD06-A555-591A-7E39AF8503A0}"/>
              </a:ext>
            </a:extLst>
          </p:cNvPr>
          <p:cNvSpPr>
            <a:spLocks noGrp="1"/>
          </p:cNvSpPr>
          <p:nvPr>
            <p:ph type="title"/>
          </p:nvPr>
        </p:nvSpPr>
        <p:spPr>
          <a:xfrm>
            <a:off x="0" y="10894"/>
            <a:ext cx="12192000" cy="397070"/>
          </a:xfrm>
        </p:spPr>
        <p:txBody>
          <a:bodyPr anchor="t">
            <a:noAutofit/>
          </a:bodyPr>
          <a:lstStyle/>
          <a:p>
            <a:r>
              <a:rPr lang="es-ES" sz="2000" b="1" dirty="0" err="1">
                <a:solidFill>
                  <a:srgbClr val="FFFFFF"/>
                </a:solidFill>
              </a:rPr>
              <a:t>Brief</a:t>
            </a:r>
            <a:r>
              <a:rPr lang="es-ES" sz="2000" b="1" dirty="0">
                <a:solidFill>
                  <a:srgbClr val="FFFFFF"/>
                </a:solidFill>
              </a:rPr>
              <a:t> </a:t>
            </a:r>
            <a:r>
              <a:rPr lang="es-ES" sz="2000" b="1" dirty="0" err="1">
                <a:solidFill>
                  <a:srgbClr val="FFFFFF"/>
                </a:solidFill>
              </a:rPr>
              <a:t>History</a:t>
            </a:r>
            <a:r>
              <a:rPr lang="es-ES" sz="2000" b="1" dirty="0">
                <a:solidFill>
                  <a:srgbClr val="FFFFFF"/>
                </a:solidFill>
              </a:rPr>
              <a:t> </a:t>
            </a:r>
            <a:r>
              <a:rPr lang="es-ES" sz="2000" b="1" dirty="0" err="1">
                <a:solidFill>
                  <a:srgbClr val="FFFFFF"/>
                </a:solidFill>
              </a:rPr>
              <a:t>of</a:t>
            </a:r>
            <a:r>
              <a:rPr lang="es-ES" sz="2000" b="1" dirty="0">
                <a:solidFill>
                  <a:srgbClr val="FFFFFF"/>
                </a:solidFill>
              </a:rPr>
              <a:t> </a:t>
            </a:r>
            <a:r>
              <a:rPr lang="es-ES" sz="2000" b="1" dirty="0" err="1">
                <a:solidFill>
                  <a:srgbClr val="FFFFFF"/>
                </a:solidFill>
              </a:rPr>
              <a:t>Gravitational</a:t>
            </a:r>
            <a:r>
              <a:rPr lang="es-ES" sz="2000" b="1" dirty="0">
                <a:solidFill>
                  <a:srgbClr val="FFFFFF"/>
                </a:solidFill>
              </a:rPr>
              <a:t> </a:t>
            </a:r>
            <a:r>
              <a:rPr lang="es-ES" sz="2000" b="1" dirty="0" err="1">
                <a:solidFill>
                  <a:srgbClr val="FFFFFF"/>
                </a:solidFill>
              </a:rPr>
              <a:t>Lensing</a:t>
            </a:r>
            <a:br>
              <a:rPr lang="es-ES" sz="2000" b="1" dirty="0">
                <a:solidFill>
                  <a:srgbClr val="FFFFFF"/>
                </a:solidFill>
              </a:rPr>
            </a:br>
            <a:endParaRPr lang="es-ES" sz="2000" b="1" dirty="0">
              <a:solidFill>
                <a:srgbClr val="FFFFFF"/>
              </a:solidFill>
            </a:endParaRPr>
          </a:p>
        </p:txBody>
      </p:sp>
      <p:sp>
        <p:nvSpPr>
          <p:cNvPr id="4" name="Rectángulo 3">
            <a:extLst>
              <a:ext uri="{FF2B5EF4-FFF2-40B4-BE49-F238E27FC236}">
                <a16:creationId xmlns:a16="http://schemas.microsoft.com/office/drawing/2014/main" id="{2E00221E-C59D-FB24-FD1F-1B158F5778D8}"/>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a:extLst>
              <a:ext uri="{FF2B5EF4-FFF2-40B4-BE49-F238E27FC236}">
                <a16:creationId xmlns:a16="http://schemas.microsoft.com/office/drawing/2014/main" id="{8ECFF72B-9BE4-3A2E-7BD3-3BD877FE7CC9}"/>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11" name="CuadroTexto 10">
            <a:extLst>
              <a:ext uri="{FF2B5EF4-FFF2-40B4-BE49-F238E27FC236}">
                <a16:creationId xmlns:a16="http://schemas.microsoft.com/office/drawing/2014/main" id="{CB279183-B585-6364-960C-DA72E9C0D33B}"/>
              </a:ext>
            </a:extLst>
          </p:cNvPr>
          <p:cNvSpPr txBox="1"/>
          <p:nvPr/>
        </p:nvSpPr>
        <p:spPr>
          <a:xfrm>
            <a:off x="4079876" y="6502734"/>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8" name="CuadroTexto 17">
            <a:extLst>
              <a:ext uri="{FF2B5EF4-FFF2-40B4-BE49-F238E27FC236}">
                <a16:creationId xmlns:a16="http://schemas.microsoft.com/office/drawing/2014/main" id="{C63436AA-EDCE-E864-7465-C2B65FFBA85D}"/>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
        <p:nvSpPr>
          <p:cNvPr id="6" name="CuadroTexto 5">
            <a:extLst>
              <a:ext uri="{FF2B5EF4-FFF2-40B4-BE49-F238E27FC236}">
                <a16:creationId xmlns:a16="http://schemas.microsoft.com/office/drawing/2014/main" id="{0755EB5E-E43F-373F-E657-5EC7DF8FDF39}"/>
              </a:ext>
            </a:extLst>
          </p:cNvPr>
          <p:cNvSpPr txBox="1"/>
          <p:nvPr/>
        </p:nvSpPr>
        <p:spPr>
          <a:xfrm>
            <a:off x="408062" y="5792623"/>
            <a:ext cx="2032864" cy="276999"/>
          </a:xfrm>
          <a:prstGeom prst="rect">
            <a:avLst/>
          </a:prstGeom>
          <a:noFill/>
        </p:spPr>
        <p:txBody>
          <a:bodyPr wrap="none" rtlCol="0">
            <a:spAutoFit/>
          </a:bodyPr>
          <a:lstStyle/>
          <a:p>
            <a:r>
              <a:rPr lang="es-ES" sz="1200" dirty="0"/>
              <a:t>Henry Cavendish (1731-1810)</a:t>
            </a:r>
          </a:p>
        </p:txBody>
      </p:sp>
      <p:sp>
        <p:nvSpPr>
          <p:cNvPr id="14" name="Marcador de contenido 2">
            <a:extLst>
              <a:ext uri="{FF2B5EF4-FFF2-40B4-BE49-F238E27FC236}">
                <a16:creationId xmlns:a16="http://schemas.microsoft.com/office/drawing/2014/main" id="{FF42181F-2AAD-C098-4B4E-5C486E15FBBD}"/>
              </a:ext>
            </a:extLst>
          </p:cNvPr>
          <p:cNvSpPr>
            <a:spLocks noGrp="1"/>
          </p:cNvSpPr>
          <p:nvPr>
            <p:ph idx="1"/>
          </p:nvPr>
        </p:nvSpPr>
        <p:spPr>
          <a:xfrm>
            <a:off x="0" y="487130"/>
            <a:ext cx="12192000" cy="947179"/>
          </a:xfrm>
        </p:spPr>
        <p:txBody>
          <a:bodyPr>
            <a:normAutofit/>
          </a:bodyPr>
          <a:lstStyle/>
          <a:p>
            <a:pPr marL="0" indent="0" algn="ctr">
              <a:buNone/>
            </a:pPr>
            <a:r>
              <a:rPr lang="es-ES" dirty="0"/>
              <a:t>T</a:t>
            </a:r>
            <a:r>
              <a:rPr lang="es-ES" dirty="0">
                <a:effectLst/>
              </a:rPr>
              <a:t>rue </a:t>
            </a:r>
            <a:r>
              <a:rPr lang="es-ES" dirty="0" err="1"/>
              <a:t>N</a:t>
            </a:r>
            <a:r>
              <a:rPr lang="es-ES" dirty="0" err="1">
                <a:effectLst/>
              </a:rPr>
              <a:t>ature</a:t>
            </a:r>
            <a:r>
              <a:rPr lang="es-ES" dirty="0">
                <a:effectLst/>
              </a:rPr>
              <a:t> </a:t>
            </a:r>
            <a:r>
              <a:rPr lang="es-ES" dirty="0" err="1">
                <a:effectLst/>
              </a:rPr>
              <a:t>of</a:t>
            </a:r>
            <a:r>
              <a:rPr lang="es-ES" dirty="0">
                <a:effectLst/>
              </a:rPr>
              <a:t> Light</a:t>
            </a:r>
          </a:p>
          <a:p>
            <a:pPr marL="0" indent="0" algn="ctr">
              <a:buNone/>
            </a:pPr>
            <a:r>
              <a:rPr lang="es-ES" sz="2400" dirty="0"/>
              <a:t>s. XVIII</a:t>
            </a:r>
          </a:p>
        </p:txBody>
      </p:sp>
      <p:pic>
        <p:nvPicPr>
          <p:cNvPr id="7174" name="Picture 6" descr="Henry Cavendish fue quien determinó la composición del agua, por hidrógeno  y oxígeno - Alef">
            <a:extLst>
              <a:ext uri="{FF2B5EF4-FFF2-40B4-BE49-F238E27FC236}">
                <a16:creationId xmlns:a16="http://schemas.microsoft.com/office/drawing/2014/main" id="{84DD5A4B-D7BA-81CB-ACD3-6664DFDB30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062" y="1992679"/>
            <a:ext cx="3005285" cy="3827485"/>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descr="Diagrama&#10;&#10;Descripción generada automáticamente">
            <a:extLst>
              <a:ext uri="{FF2B5EF4-FFF2-40B4-BE49-F238E27FC236}">
                <a16:creationId xmlns:a16="http://schemas.microsoft.com/office/drawing/2014/main" id="{8FA3AE16-D84E-26E6-A744-2944C91613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4500" y="1682285"/>
            <a:ext cx="3683000" cy="4470400"/>
          </a:xfrm>
          <a:prstGeom prst="rect">
            <a:avLst/>
          </a:prstGeom>
          <a:effectLst>
            <a:softEdge rad="94427"/>
          </a:effectLst>
        </p:spPr>
      </p:pic>
    </p:spTree>
    <p:extLst>
      <p:ext uri="{BB962C8B-B14F-4D97-AF65-F5344CB8AC3E}">
        <p14:creationId xmlns:p14="http://schemas.microsoft.com/office/powerpoint/2010/main" val="413031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AF853-AFD8-0F28-7420-4C48D5348A78}"/>
            </a:ext>
          </a:extLst>
        </p:cNvPr>
        <p:cNvGrpSpPr/>
        <p:nvPr/>
      </p:nvGrpSpPr>
      <p:grpSpPr>
        <a:xfrm>
          <a:off x="0" y="0"/>
          <a:ext cx="0" cy="0"/>
          <a:chOff x="0" y="0"/>
          <a:chExt cx="0" cy="0"/>
        </a:xfrm>
      </p:grpSpPr>
      <p:sp>
        <p:nvSpPr>
          <p:cNvPr id="15" name="Rectángulo redondeado 14">
            <a:extLst>
              <a:ext uri="{FF2B5EF4-FFF2-40B4-BE49-F238E27FC236}">
                <a16:creationId xmlns:a16="http://schemas.microsoft.com/office/drawing/2014/main" id="{CFB2AE77-6BF9-3BEC-6DA5-553BB5B427B5}"/>
              </a:ext>
            </a:extLst>
          </p:cNvPr>
          <p:cNvSpPr/>
          <p:nvPr/>
        </p:nvSpPr>
        <p:spPr>
          <a:xfrm>
            <a:off x="8974665" y="3217380"/>
            <a:ext cx="2048933" cy="1236134"/>
          </a:xfrm>
          <a:prstGeom prst="roundRect">
            <a:avLst>
              <a:gd name="adj" fmla="val 13238"/>
            </a:avLst>
          </a:prstGeom>
          <a:solidFill>
            <a:srgbClr val="E0ECE4"/>
          </a:solidFill>
          <a:ln>
            <a:solidFill>
              <a:srgbClr val="63A378"/>
            </a:solidFill>
          </a:ln>
          <a:effectLst>
            <a:outerShdw blurRad="339502"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Rectángulo 6">
            <a:extLst>
              <a:ext uri="{FF2B5EF4-FFF2-40B4-BE49-F238E27FC236}">
                <a16:creationId xmlns:a16="http://schemas.microsoft.com/office/drawing/2014/main" id="{B3DC294D-1DBC-5360-4F27-C73E3A6CE305}"/>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a:extLst>
              <a:ext uri="{FF2B5EF4-FFF2-40B4-BE49-F238E27FC236}">
                <a16:creationId xmlns:a16="http://schemas.microsoft.com/office/drawing/2014/main" id="{413DDB2B-BD9C-C286-7555-2D0EEC0FA11F}"/>
              </a:ext>
            </a:extLst>
          </p:cNvPr>
          <p:cNvSpPr>
            <a:spLocks noGrp="1"/>
          </p:cNvSpPr>
          <p:nvPr>
            <p:ph type="title"/>
          </p:nvPr>
        </p:nvSpPr>
        <p:spPr>
          <a:xfrm>
            <a:off x="0" y="10894"/>
            <a:ext cx="12192000" cy="397070"/>
          </a:xfrm>
        </p:spPr>
        <p:txBody>
          <a:bodyPr anchor="t">
            <a:noAutofit/>
          </a:bodyPr>
          <a:lstStyle/>
          <a:p>
            <a:r>
              <a:rPr lang="es-ES" sz="2000" b="1" dirty="0" err="1">
                <a:solidFill>
                  <a:srgbClr val="FFFFFF"/>
                </a:solidFill>
              </a:rPr>
              <a:t>Brief</a:t>
            </a:r>
            <a:r>
              <a:rPr lang="es-ES" sz="2000" b="1" dirty="0">
                <a:solidFill>
                  <a:srgbClr val="FFFFFF"/>
                </a:solidFill>
              </a:rPr>
              <a:t> </a:t>
            </a:r>
            <a:r>
              <a:rPr lang="es-ES" sz="2000" b="1" dirty="0" err="1">
                <a:solidFill>
                  <a:srgbClr val="FFFFFF"/>
                </a:solidFill>
              </a:rPr>
              <a:t>History</a:t>
            </a:r>
            <a:r>
              <a:rPr lang="es-ES" sz="2000" b="1" dirty="0">
                <a:solidFill>
                  <a:srgbClr val="FFFFFF"/>
                </a:solidFill>
              </a:rPr>
              <a:t> </a:t>
            </a:r>
            <a:r>
              <a:rPr lang="es-ES" sz="2000" b="1" dirty="0" err="1">
                <a:solidFill>
                  <a:srgbClr val="FFFFFF"/>
                </a:solidFill>
              </a:rPr>
              <a:t>of</a:t>
            </a:r>
            <a:r>
              <a:rPr lang="es-ES" sz="2000" b="1" dirty="0">
                <a:solidFill>
                  <a:srgbClr val="FFFFFF"/>
                </a:solidFill>
              </a:rPr>
              <a:t> </a:t>
            </a:r>
            <a:r>
              <a:rPr lang="es-ES" sz="2000" b="1" dirty="0" err="1">
                <a:solidFill>
                  <a:srgbClr val="FFFFFF"/>
                </a:solidFill>
              </a:rPr>
              <a:t>Gravitational</a:t>
            </a:r>
            <a:r>
              <a:rPr lang="es-ES" sz="2000" b="1" dirty="0">
                <a:solidFill>
                  <a:srgbClr val="FFFFFF"/>
                </a:solidFill>
              </a:rPr>
              <a:t> </a:t>
            </a:r>
            <a:r>
              <a:rPr lang="es-ES" sz="2000" b="1" dirty="0" err="1">
                <a:solidFill>
                  <a:srgbClr val="FFFFFF"/>
                </a:solidFill>
              </a:rPr>
              <a:t>Lensing</a:t>
            </a:r>
            <a:br>
              <a:rPr lang="es-ES" sz="2000" b="1" dirty="0">
                <a:solidFill>
                  <a:srgbClr val="FFFFFF"/>
                </a:solidFill>
              </a:rPr>
            </a:br>
            <a:endParaRPr lang="es-ES" sz="2000" b="1" dirty="0">
              <a:solidFill>
                <a:srgbClr val="FFFFFF"/>
              </a:solidFill>
            </a:endParaRPr>
          </a:p>
        </p:txBody>
      </p:sp>
      <p:sp>
        <p:nvSpPr>
          <p:cNvPr id="4" name="Rectángulo 3">
            <a:extLst>
              <a:ext uri="{FF2B5EF4-FFF2-40B4-BE49-F238E27FC236}">
                <a16:creationId xmlns:a16="http://schemas.microsoft.com/office/drawing/2014/main" id="{9F4CE22C-3772-EA37-1512-9F5726C26CE2}"/>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a:extLst>
              <a:ext uri="{FF2B5EF4-FFF2-40B4-BE49-F238E27FC236}">
                <a16:creationId xmlns:a16="http://schemas.microsoft.com/office/drawing/2014/main" id="{FFFBBA8C-6108-9F2B-CF93-53A160787323}"/>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11" name="CuadroTexto 10">
            <a:extLst>
              <a:ext uri="{FF2B5EF4-FFF2-40B4-BE49-F238E27FC236}">
                <a16:creationId xmlns:a16="http://schemas.microsoft.com/office/drawing/2014/main" id="{06A9EC70-63D1-5AFD-976C-75A9B0A4BE07}"/>
              </a:ext>
            </a:extLst>
          </p:cNvPr>
          <p:cNvSpPr txBox="1"/>
          <p:nvPr/>
        </p:nvSpPr>
        <p:spPr>
          <a:xfrm>
            <a:off x="4079876" y="6502734"/>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8" name="CuadroTexto 17">
            <a:extLst>
              <a:ext uri="{FF2B5EF4-FFF2-40B4-BE49-F238E27FC236}">
                <a16:creationId xmlns:a16="http://schemas.microsoft.com/office/drawing/2014/main" id="{89FCD424-56CD-5C31-3F66-050275841E98}"/>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
        <p:nvSpPr>
          <p:cNvPr id="6" name="CuadroTexto 5">
            <a:extLst>
              <a:ext uri="{FF2B5EF4-FFF2-40B4-BE49-F238E27FC236}">
                <a16:creationId xmlns:a16="http://schemas.microsoft.com/office/drawing/2014/main" id="{B92CDA23-1551-F63F-4BAF-6CAB42859A40}"/>
              </a:ext>
            </a:extLst>
          </p:cNvPr>
          <p:cNvSpPr txBox="1"/>
          <p:nvPr/>
        </p:nvSpPr>
        <p:spPr>
          <a:xfrm>
            <a:off x="408062" y="5792623"/>
            <a:ext cx="2625719" cy="276999"/>
          </a:xfrm>
          <a:prstGeom prst="rect">
            <a:avLst/>
          </a:prstGeom>
          <a:noFill/>
        </p:spPr>
        <p:txBody>
          <a:bodyPr wrap="none" rtlCol="0">
            <a:spAutoFit/>
          </a:bodyPr>
          <a:lstStyle/>
          <a:p>
            <a:r>
              <a:rPr lang="es-ES" sz="1200" dirty="0"/>
              <a:t>Johann Georg </a:t>
            </a:r>
            <a:r>
              <a:rPr lang="es-ES" sz="1200" dirty="0" err="1"/>
              <a:t>von</a:t>
            </a:r>
            <a:r>
              <a:rPr lang="es-ES" sz="1200" dirty="0"/>
              <a:t> </a:t>
            </a:r>
            <a:r>
              <a:rPr lang="es-ES" sz="1200" dirty="0" err="1"/>
              <a:t>Soldner</a:t>
            </a:r>
            <a:r>
              <a:rPr lang="es-ES" sz="1200" dirty="0"/>
              <a:t> (1776-1833)</a:t>
            </a:r>
          </a:p>
        </p:txBody>
      </p:sp>
      <p:sp>
        <p:nvSpPr>
          <p:cNvPr id="14" name="Marcador de contenido 2">
            <a:extLst>
              <a:ext uri="{FF2B5EF4-FFF2-40B4-BE49-F238E27FC236}">
                <a16:creationId xmlns:a16="http://schemas.microsoft.com/office/drawing/2014/main" id="{04133D41-076C-FC31-0921-D967588E65C9}"/>
              </a:ext>
            </a:extLst>
          </p:cNvPr>
          <p:cNvSpPr>
            <a:spLocks noGrp="1"/>
          </p:cNvSpPr>
          <p:nvPr>
            <p:ph idx="1"/>
          </p:nvPr>
        </p:nvSpPr>
        <p:spPr>
          <a:xfrm>
            <a:off x="0" y="487130"/>
            <a:ext cx="12192000" cy="947179"/>
          </a:xfrm>
        </p:spPr>
        <p:txBody>
          <a:bodyPr>
            <a:normAutofit/>
          </a:bodyPr>
          <a:lstStyle/>
          <a:p>
            <a:pPr marL="0" indent="0" algn="ctr">
              <a:buNone/>
            </a:pPr>
            <a:r>
              <a:rPr lang="es-ES" dirty="0"/>
              <a:t>T</a:t>
            </a:r>
            <a:r>
              <a:rPr lang="es-ES" dirty="0">
                <a:effectLst/>
              </a:rPr>
              <a:t>rue </a:t>
            </a:r>
            <a:r>
              <a:rPr lang="es-ES" dirty="0" err="1"/>
              <a:t>N</a:t>
            </a:r>
            <a:r>
              <a:rPr lang="es-ES" dirty="0" err="1">
                <a:effectLst/>
              </a:rPr>
              <a:t>ature</a:t>
            </a:r>
            <a:r>
              <a:rPr lang="es-ES" dirty="0">
                <a:effectLst/>
              </a:rPr>
              <a:t> </a:t>
            </a:r>
            <a:r>
              <a:rPr lang="es-ES" dirty="0" err="1">
                <a:effectLst/>
              </a:rPr>
              <a:t>of</a:t>
            </a:r>
            <a:r>
              <a:rPr lang="es-ES" dirty="0">
                <a:effectLst/>
              </a:rPr>
              <a:t> Light</a:t>
            </a:r>
          </a:p>
          <a:p>
            <a:pPr marL="0" indent="0" algn="ctr">
              <a:buNone/>
            </a:pPr>
            <a:r>
              <a:rPr lang="es-ES" sz="2400" dirty="0"/>
              <a:t>s. XIX</a:t>
            </a:r>
          </a:p>
        </p:txBody>
      </p:sp>
      <p:pic>
        <p:nvPicPr>
          <p:cNvPr id="10" name="Imagen 9" descr="Diagrama&#10;&#10;Descripción generada automáticamente">
            <a:extLst>
              <a:ext uri="{FF2B5EF4-FFF2-40B4-BE49-F238E27FC236}">
                <a16:creationId xmlns:a16="http://schemas.microsoft.com/office/drawing/2014/main" id="{FA7171E9-A61C-2511-D07B-7C5B18852A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4500" y="1682285"/>
            <a:ext cx="3683000" cy="4470400"/>
          </a:xfrm>
          <a:prstGeom prst="rect">
            <a:avLst/>
          </a:prstGeom>
          <a:effectLst>
            <a:softEdge rad="94427"/>
          </a:effectLst>
        </p:spPr>
      </p:pic>
      <p:pic>
        <p:nvPicPr>
          <p:cNvPr id="9" name="Picture 2">
            <a:extLst>
              <a:ext uri="{FF2B5EF4-FFF2-40B4-BE49-F238E27FC236}">
                <a16:creationId xmlns:a16="http://schemas.microsoft.com/office/drawing/2014/main" id="{EE058B3B-DCA4-81A2-6B4F-0AA32A55C6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062" y="2003742"/>
            <a:ext cx="3382046" cy="382748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12" name="CuadroTexto 11">
                <a:extLst>
                  <a:ext uri="{FF2B5EF4-FFF2-40B4-BE49-F238E27FC236}">
                    <a16:creationId xmlns:a16="http://schemas.microsoft.com/office/drawing/2014/main" id="{FF78ECAD-C121-DE04-0502-F195AB1C53D3}"/>
                  </a:ext>
                </a:extLst>
              </p:cNvPr>
              <p:cNvSpPr txBox="1"/>
              <p:nvPr/>
            </p:nvSpPr>
            <p:spPr>
              <a:xfrm>
                <a:off x="7806266" y="3395134"/>
                <a:ext cx="4385733" cy="880626"/>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sSub>
                        <m:sSubPr>
                          <m:ctrlPr>
                            <a:rPr lang="es-ES" sz="2800" b="0" i="1" smtClean="0">
                              <a:latin typeface="Cambria Math" panose="02040503050406030204" pitchFamily="18" charset="0"/>
                            </a:rPr>
                          </m:ctrlPr>
                        </m:sSubPr>
                        <m:e>
                          <m:acc>
                            <m:accPr>
                              <m:chr m:val="̂"/>
                              <m:ctrlPr>
                                <a:rPr lang="es-ES" sz="2800" b="0" i="1" smtClean="0">
                                  <a:latin typeface="Cambria Math" panose="02040503050406030204" pitchFamily="18" charset="0"/>
                                </a:rPr>
                              </m:ctrlPr>
                            </m:accPr>
                            <m:e>
                              <m:r>
                                <a:rPr lang="es-ES" sz="2800" b="0" i="1" smtClean="0">
                                  <a:latin typeface="Cambria Math" panose="02040503050406030204" pitchFamily="18" charset="0"/>
                                </a:rPr>
                                <m:t>𝛼</m:t>
                              </m:r>
                            </m:e>
                          </m:acc>
                        </m:e>
                        <m:sub>
                          <m:r>
                            <a:rPr lang="es-ES" sz="2800" b="0" i="1" smtClean="0">
                              <a:latin typeface="Cambria Math" panose="02040503050406030204" pitchFamily="18" charset="0"/>
                            </a:rPr>
                            <m:t>𝑁</m:t>
                          </m:r>
                        </m:sub>
                      </m:sSub>
                      <m:r>
                        <a:rPr lang="es-ES" sz="2800" b="0" i="1" smtClean="0">
                          <a:latin typeface="Cambria Math" panose="02040503050406030204" pitchFamily="18" charset="0"/>
                        </a:rPr>
                        <m:t>=</m:t>
                      </m:r>
                      <m:f>
                        <m:fPr>
                          <m:ctrlPr>
                            <a:rPr lang="es-ES" sz="2800" b="0" i="1" smtClean="0">
                              <a:latin typeface="Cambria Math" panose="02040503050406030204" pitchFamily="18" charset="0"/>
                              <a:ea typeface="Cambria Math" panose="02040503050406030204" pitchFamily="18" charset="0"/>
                            </a:rPr>
                          </m:ctrlPr>
                        </m:fPr>
                        <m:num>
                          <m:r>
                            <a:rPr lang="es-ES" sz="2800" b="0" i="1" smtClean="0">
                              <a:latin typeface="Cambria Math" panose="02040503050406030204" pitchFamily="18" charset="0"/>
                              <a:ea typeface="Cambria Math" panose="02040503050406030204" pitchFamily="18" charset="0"/>
                            </a:rPr>
                            <m:t>2</m:t>
                          </m:r>
                          <m:r>
                            <a:rPr lang="es-ES" sz="2800" b="0" i="1" smtClean="0">
                              <a:latin typeface="Cambria Math" panose="02040503050406030204" pitchFamily="18" charset="0"/>
                              <a:ea typeface="Cambria Math" panose="02040503050406030204" pitchFamily="18" charset="0"/>
                            </a:rPr>
                            <m:t>𝐺𝑀</m:t>
                          </m:r>
                        </m:num>
                        <m:den>
                          <m:sSup>
                            <m:sSupPr>
                              <m:ctrlPr>
                                <a:rPr lang="es-ES" sz="2800" b="0" i="1" smtClean="0">
                                  <a:latin typeface="Cambria Math" panose="02040503050406030204" pitchFamily="18" charset="0"/>
                                  <a:ea typeface="Cambria Math" panose="02040503050406030204" pitchFamily="18" charset="0"/>
                                </a:rPr>
                              </m:ctrlPr>
                            </m:sSupPr>
                            <m:e>
                              <m:r>
                                <a:rPr lang="es-ES" sz="2800" b="0" i="1" smtClean="0">
                                  <a:latin typeface="Cambria Math" panose="02040503050406030204" pitchFamily="18" charset="0"/>
                                  <a:ea typeface="Cambria Math" panose="02040503050406030204" pitchFamily="18" charset="0"/>
                                </a:rPr>
                                <m:t>𝜉</m:t>
                              </m:r>
                              <m:r>
                                <a:rPr lang="es-ES" sz="2800" b="0" i="1" smtClean="0">
                                  <a:latin typeface="Cambria Math" panose="02040503050406030204" pitchFamily="18" charset="0"/>
                                  <a:ea typeface="Cambria Math" panose="02040503050406030204" pitchFamily="18" charset="0"/>
                                </a:rPr>
                                <m:t> </m:t>
                              </m:r>
                              <m:r>
                                <a:rPr lang="es-ES" sz="2800" b="0" i="1" smtClean="0">
                                  <a:latin typeface="Cambria Math" panose="02040503050406030204" pitchFamily="18" charset="0"/>
                                  <a:ea typeface="Cambria Math" panose="02040503050406030204" pitchFamily="18" charset="0"/>
                                </a:rPr>
                                <m:t>𝑐</m:t>
                              </m:r>
                            </m:e>
                            <m:sup>
                              <m:r>
                                <a:rPr lang="es-ES" sz="2800" b="0" i="1" smtClean="0">
                                  <a:latin typeface="Cambria Math" panose="02040503050406030204" pitchFamily="18" charset="0"/>
                                  <a:ea typeface="Cambria Math" panose="02040503050406030204" pitchFamily="18" charset="0"/>
                                </a:rPr>
                                <m:t>2</m:t>
                              </m:r>
                            </m:sup>
                          </m:sSup>
                        </m:den>
                      </m:f>
                    </m:oMath>
                  </m:oMathPara>
                </a14:m>
                <a:endParaRPr lang="es-ES" sz="2800" dirty="0"/>
              </a:p>
            </p:txBody>
          </p:sp>
        </mc:Choice>
        <mc:Fallback>
          <p:sp>
            <p:nvSpPr>
              <p:cNvPr id="12" name="CuadroTexto 11">
                <a:extLst>
                  <a:ext uri="{FF2B5EF4-FFF2-40B4-BE49-F238E27FC236}">
                    <a16:creationId xmlns:a16="http://schemas.microsoft.com/office/drawing/2014/main" id="{FF78ECAD-C121-DE04-0502-F195AB1C53D3}"/>
                  </a:ext>
                </a:extLst>
              </p:cNvPr>
              <p:cNvSpPr txBox="1">
                <a:spLocks noRot="1" noChangeAspect="1" noMove="1" noResize="1" noEditPoints="1" noAdjustHandles="1" noChangeArrowheads="1" noChangeShapeType="1" noTextEdit="1"/>
              </p:cNvSpPr>
              <p:nvPr/>
            </p:nvSpPr>
            <p:spPr>
              <a:xfrm>
                <a:off x="7806266" y="3395134"/>
                <a:ext cx="4385733" cy="880626"/>
              </a:xfrm>
              <a:prstGeom prst="rect">
                <a:avLst/>
              </a:prstGeom>
              <a:blipFill>
                <a:blip r:embed="rId4"/>
                <a:stretch>
                  <a:fillRect t="-2857" b="-20000"/>
                </a:stretch>
              </a:blipFill>
            </p:spPr>
            <p:txBody>
              <a:bodyPr/>
              <a:lstStyle/>
              <a:p>
                <a:r>
                  <a:rPr lang="es-ES">
                    <a:noFill/>
                  </a:rPr>
                  <a:t> </a:t>
                </a:r>
              </a:p>
            </p:txBody>
          </p:sp>
        </mc:Fallback>
      </mc:AlternateContent>
      <p:sp>
        <p:nvSpPr>
          <p:cNvPr id="13" name="CuadroTexto 12">
            <a:extLst>
              <a:ext uri="{FF2B5EF4-FFF2-40B4-BE49-F238E27FC236}">
                <a16:creationId xmlns:a16="http://schemas.microsoft.com/office/drawing/2014/main" id="{7C472A3B-A90E-5CC2-79A2-05DB0029D525}"/>
              </a:ext>
            </a:extLst>
          </p:cNvPr>
          <p:cNvSpPr txBox="1"/>
          <p:nvPr/>
        </p:nvSpPr>
        <p:spPr>
          <a:xfrm>
            <a:off x="7806267" y="2617410"/>
            <a:ext cx="4385733" cy="461665"/>
          </a:xfrm>
          <a:prstGeom prst="rect">
            <a:avLst/>
          </a:prstGeom>
          <a:noFill/>
        </p:spPr>
        <p:txBody>
          <a:bodyPr wrap="square" rtlCol="0">
            <a:spAutoFit/>
          </a:bodyPr>
          <a:lstStyle/>
          <a:p>
            <a:pPr algn="ctr"/>
            <a:r>
              <a:rPr lang="es-ES" sz="2400" dirty="0" err="1"/>
              <a:t>Deflection</a:t>
            </a:r>
            <a:r>
              <a:rPr lang="es-ES" sz="2400" dirty="0"/>
              <a:t> angle</a:t>
            </a:r>
          </a:p>
        </p:txBody>
      </p:sp>
      <p:sp>
        <p:nvSpPr>
          <p:cNvPr id="16" name="CuadroTexto 15">
            <a:extLst>
              <a:ext uri="{FF2B5EF4-FFF2-40B4-BE49-F238E27FC236}">
                <a16:creationId xmlns:a16="http://schemas.microsoft.com/office/drawing/2014/main" id="{D17520C7-C4E8-1D8C-9418-9F674F381784}"/>
              </a:ext>
            </a:extLst>
          </p:cNvPr>
          <p:cNvSpPr txBox="1"/>
          <p:nvPr/>
        </p:nvSpPr>
        <p:spPr>
          <a:xfrm>
            <a:off x="9595815" y="1833959"/>
            <a:ext cx="806631" cy="461665"/>
          </a:xfrm>
          <a:prstGeom prst="rect">
            <a:avLst/>
          </a:prstGeom>
          <a:noFill/>
        </p:spPr>
        <p:txBody>
          <a:bodyPr wrap="none" rtlCol="0">
            <a:spAutoFit/>
          </a:bodyPr>
          <a:lstStyle/>
          <a:p>
            <a:r>
              <a:rPr lang="es-ES" sz="2400" dirty="0"/>
              <a:t>1804</a:t>
            </a:r>
          </a:p>
        </p:txBody>
      </p:sp>
      <mc:AlternateContent xmlns:mc="http://schemas.openxmlformats.org/markup-compatibility/2006">
        <mc:Choice xmlns:a14="http://schemas.microsoft.com/office/drawing/2010/main" Requires="a14">
          <p:sp>
            <p:nvSpPr>
              <p:cNvPr id="20" name="CuadroTexto 19">
                <a:extLst>
                  <a:ext uri="{FF2B5EF4-FFF2-40B4-BE49-F238E27FC236}">
                    <a16:creationId xmlns:a16="http://schemas.microsoft.com/office/drawing/2014/main" id="{16D0A7CB-DE5F-D661-1AEA-9501B1A98D23}"/>
                  </a:ext>
                </a:extLst>
              </p:cNvPr>
              <p:cNvSpPr txBox="1"/>
              <p:nvPr/>
            </p:nvSpPr>
            <p:spPr>
              <a:xfrm>
                <a:off x="7806263" y="5107492"/>
                <a:ext cx="4385733" cy="430887"/>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sSub>
                        <m:sSubPr>
                          <m:ctrlPr>
                            <a:rPr lang="es-ES" sz="2800" b="0" i="1" smtClean="0">
                              <a:latin typeface="Cambria Math" panose="02040503050406030204" pitchFamily="18" charset="0"/>
                            </a:rPr>
                          </m:ctrlPr>
                        </m:sSubPr>
                        <m:e>
                          <m:acc>
                            <m:accPr>
                              <m:chr m:val="̂"/>
                              <m:ctrlPr>
                                <a:rPr lang="es-ES" sz="2800" b="0" i="1" smtClean="0">
                                  <a:latin typeface="Cambria Math" panose="02040503050406030204" pitchFamily="18" charset="0"/>
                                </a:rPr>
                              </m:ctrlPr>
                            </m:accPr>
                            <m:e>
                              <m:r>
                                <a:rPr lang="es-ES" sz="2800" b="0" i="1" smtClean="0">
                                  <a:latin typeface="Cambria Math" panose="02040503050406030204" pitchFamily="18" charset="0"/>
                                </a:rPr>
                                <m:t>𝛼</m:t>
                              </m:r>
                            </m:e>
                          </m:acc>
                        </m:e>
                        <m:sub>
                          <m:r>
                            <a:rPr lang="es-ES" sz="2800" b="0" i="1" smtClean="0">
                              <a:latin typeface="Cambria Math" panose="02040503050406030204" pitchFamily="18" charset="0"/>
                            </a:rPr>
                            <m:t>𝑁</m:t>
                          </m:r>
                        </m:sub>
                      </m:sSub>
                      <m:d>
                        <m:dPr>
                          <m:ctrlPr>
                            <a:rPr lang="es-ES" sz="2800" b="0" i="1" smtClean="0">
                              <a:latin typeface="Cambria Math" panose="02040503050406030204" pitchFamily="18" charset="0"/>
                            </a:rPr>
                          </m:ctrlPr>
                        </m:dPr>
                        <m:e>
                          <m:r>
                            <a:rPr lang="es-ES" sz="2800" b="0" i="1" smtClean="0">
                              <a:latin typeface="Cambria Math" panose="02040503050406030204" pitchFamily="18" charset="0"/>
                            </a:rPr>
                            <m:t>𝑆𝑢𝑛</m:t>
                          </m:r>
                        </m:e>
                      </m:d>
                      <m:r>
                        <a:rPr lang="es-ES" sz="2800" b="0" i="1" smtClean="0">
                          <a:latin typeface="Cambria Math" panose="02040503050406030204" pitchFamily="18" charset="0"/>
                        </a:rPr>
                        <m:t>=0.875′′</m:t>
                      </m:r>
                    </m:oMath>
                  </m:oMathPara>
                </a14:m>
                <a:endParaRPr lang="es-ES" sz="3200" dirty="0"/>
              </a:p>
            </p:txBody>
          </p:sp>
        </mc:Choice>
        <mc:Fallback>
          <p:sp>
            <p:nvSpPr>
              <p:cNvPr id="20" name="CuadroTexto 19">
                <a:extLst>
                  <a:ext uri="{FF2B5EF4-FFF2-40B4-BE49-F238E27FC236}">
                    <a16:creationId xmlns:a16="http://schemas.microsoft.com/office/drawing/2014/main" id="{16D0A7CB-DE5F-D661-1AEA-9501B1A98D23}"/>
                  </a:ext>
                </a:extLst>
              </p:cNvPr>
              <p:cNvSpPr txBox="1">
                <a:spLocks noRot="1" noChangeAspect="1" noMove="1" noResize="1" noEditPoints="1" noAdjustHandles="1" noChangeArrowheads="1" noChangeShapeType="1" noTextEdit="1"/>
              </p:cNvSpPr>
              <p:nvPr/>
            </p:nvSpPr>
            <p:spPr>
              <a:xfrm>
                <a:off x="7806263" y="5107492"/>
                <a:ext cx="4385733" cy="430887"/>
              </a:xfrm>
              <a:prstGeom prst="rect">
                <a:avLst/>
              </a:prstGeom>
              <a:blipFill>
                <a:blip r:embed="rId5"/>
                <a:stretch>
                  <a:fillRect t="-17143" b="-11429"/>
                </a:stretch>
              </a:blipFill>
            </p:spPr>
            <p:txBody>
              <a:bodyPr/>
              <a:lstStyle/>
              <a:p>
                <a:r>
                  <a:rPr lang="es-ES">
                    <a:noFill/>
                  </a:rPr>
                  <a:t> </a:t>
                </a:r>
              </a:p>
            </p:txBody>
          </p:sp>
        </mc:Fallback>
      </mc:AlternateContent>
    </p:spTree>
    <p:extLst>
      <p:ext uri="{BB962C8B-B14F-4D97-AF65-F5344CB8AC3E}">
        <p14:creationId xmlns:p14="http://schemas.microsoft.com/office/powerpoint/2010/main" val="33836510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7E81F-6140-6273-A696-816E0FB47A28}"/>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B926DDB8-890F-FDF4-923F-F4BD81E350B9}"/>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a:extLst>
              <a:ext uri="{FF2B5EF4-FFF2-40B4-BE49-F238E27FC236}">
                <a16:creationId xmlns:a16="http://schemas.microsoft.com/office/drawing/2014/main" id="{047F7C82-E549-39F3-5531-94B425D05F72}"/>
              </a:ext>
            </a:extLst>
          </p:cNvPr>
          <p:cNvSpPr>
            <a:spLocks noGrp="1"/>
          </p:cNvSpPr>
          <p:nvPr>
            <p:ph type="title"/>
          </p:nvPr>
        </p:nvSpPr>
        <p:spPr>
          <a:xfrm>
            <a:off x="0" y="10894"/>
            <a:ext cx="12192000" cy="397070"/>
          </a:xfrm>
        </p:spPr>
        <p:txBody>
          <a:bodyPr anchor="t">
            <a:noAutofit/>
          </a:bodyPr>
          <a:lstStyle/>
          <a:p>
            <a:r>
              <a:rPr lang="es-ES" sz="2000" b="1" dirty="0" err="1">
                <a:solidFill>
                  <a:srgbClr val="FFFFFF"/>
                </a:solidFill>
              </a:rPr>
              <a:t>Brief</a:t>
            </a:r>
            <a:r>
              <a:rPr lang="es-ES" sz="2000" b="1" dirty="0">
                <a:solidFill>
                  <a:srgbClr val="FFFFFF"/>
                </a:solidFill>
              </a:rPr>
              <a:t> </a:t>
            </a:r>
            <a:r>
              <a:rPr lang="es-ES" sz="2000" b="1" dirty="0" err="1">
                <a:solidFill>
                  <a:srgbClr val="FFFFFF"/>
                </a:solidFill>
              </a:rPr>
              <a:t>History</a:t>
            </a:r>
            <a:r>
              <a:rPr lang="es-ES" sz="2000" b="1" dirty="0">
                <a:solidFill>
                  <a:srgbClr val="FFFFFF"/>
                </a:solidFill>
              </a:rPr>
              <a:t> </a:t>
            </a:r>
            <a:r>
              <a:rPr lang="es-ES" sz="2000" b="1" dirty="0" err="1">
                <a:solidFill>
                  <a:srgbClr val="FFFFFF"/>
                </a:solidFill>
              </a:rPr>
              <a:t>of</a:t>
            </a:r>
            <a:r>
              <a:rPr lang="es-ES" sz="2000" b="1" dirty="0">
                <a:solidFill>
                  <a:srgbClr val="FFFFFF"/>
                </a:solidFill>
              </a:rPr>
              <a:t> </a:t>
            </a:r>
            <a:r>
              <a:rPr lang="es-ES" sz="2000" b="1" dirty="0" err="1">
                <a:solidFill>
                  <a:srgbClr val="FFFFFF"/>
                </a:solidFill>
              </a:rPr>
              <a:t>Gravitational</a:t>
            </a:r>
            <a:r>
              <a:rPr lang="es-ES" sz="2000" b="1" dirty="0">
                <a:solidFill>
                  <a:srgbClr val="FFFFFF"/>
                </a:solidFill>
              </a:rPr>
              <a:t> </a:t>
            </a:r>
            <a:r>
              <a:rPr lang="es-ES" sz="2000" b="1" dirty="0" err="1">
                <a:solidFill>
                  <a:srgbClr val="FFFFFF"/>
                </a:solidFill>
              </a:rPr>
              <a:t>Lensing</a:t>
            </a:r>
            <a:br>
              <a:rPr lang="es-ES" sz="2000" b="1" dirty="0">
                <a:solidFill>
                  <a:srgbClr val="FFFFFF"/>
                </a:solidFill>
              </a:rPr>
            </a:br>
            <a:endParaRPr lang="es-ES" sz="2000" b="1" dirty="0">
              <a:solidFill>
                <a:srgbClr val="FFFFFF"/>
              </a:solidFill>
            </a:endParaRPr>
          </a:p>
        </p:txBody>
      </p:sp>
      <p:sp>
        <p:nvSpPr>
          <p:cNvPr id="4" name="Rectángulo 3">
            <a:extLst>
              <a:ext uri="{FF2B5EF4-FFF2-40B4-BE49-F238E27FC236}">
                <a16:creationId xmlns:a16="http://schemas.microsoft.com/office/drawing/2014/main" id="{14EF66C7-1E39-6669-B68A-EBE4BD02A9B9}"/>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a:extLst>
              <a:ext uri="{FF2B5EF4-FFF2-40B4-BE49-F238E27FC236}">
                <a16:creationId xmlns:a16="http://schemas.microsoft.com/office/drawing/2014/main" id="{B15932E5-4035-54DA-447A-4F135C4886F1}"/>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11" name="CuadroTexto 10">
            <a:extLst>
              <a:ext uri="{FF2B5EF4-FFF2-40B4-BE49-F238E27FC236}">
                <a16:creationId xmlns:a16="http://schemas.microsoft.com/office/drawing/2014/main" id="{11A7BB02-FEAC-59BD-9162-06B76FAADEDA}"/>
              </a:ext>
            </a:extLst>
          </p:cNvPr>
          <p:cNvSpPr txBox="1"/>
          <p:nvPr/>
        </p:nvSpPr>
        <p:spPr>
          <a:xfrm>
            <a:off x="4079876" y="6502734"/>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8" name="CuadroTexto 17">
            <a:extLst>
              <a:ext uri="{FF2B5EF4-FFF2-40B4-BE49-F238E27FC236}">
                <a16:creationId xmlns:a16="http://schemas.microsoft.com/office/drawing/2014/main" id="{4989B4AE-3F24-DCA1-DCBA-349675A4EE7A}"/>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
        <p:nvSpPr>
          <p:cNvPr id="14" name="Marcador de contenido 2">
            <a:extLst>
              <a:ext uri="{FF2B5EF4-FFF2-40B4-BE49-F238E27FC236}">
                <a16:creationId xmlns:a16="http://schemas.microsoft.com/office/drawing/2014/main" id="{C74C39B3-61D0-8924-B386-83FE3C560380}"/>
              </a:ext>
            </a:extLst>
          </p:cNvPr>
          <p:cNvSpPr>
            <a:spLocks noGrp="1"/>
          </p:cNvSpPr>
          <p:nvPr>
            <p:ph idx="1"/>
          </p:nvPr>
        </p:nvSpPr>
        <p:spPr>
          <a:xfrm>
            <a:off x="0" y="487130"/>
            <a:ext cx="12192000" cy="947179"/>
          </a:xfrm>
        </p:spPr>
        <p:txBody>
          <a:bodyPr>
            <a:normAutofit/>
          </a:bodyPr>
          <a:lstStyle/>
          <a:p>
            <a:pPr marL="0" indent="0" algn="ctr">
              <a:buNone/>
            </a:pPr>
            <a:r>
              <a:rPr lang="es-ES" dirty="0"/>
              <a:t>T</a:t>
            </a:r>
            <a:r>
              <a:rPr lang="es-ES" dirty="0">
                <a:effectLst/>
              </a:rPr>
              <a:t>rue </a:t>
            </a:r>
            <a:r>
              <a:rPr lang="es-ES" dirty="0" err="1"/>
              <a:t>N</a:t>
            </a:r>
            <a:r>
              <a:rPr lang="es-ES" dirty="0" err="1">
                <a:effectLst/>
              </a:rPr>
              <a:t>ature</a:t>
            </a:r>
            <a:r>
              <a:rPr lang="es-ES" dirty="0">
                <a:effectLst/>
              </a:rPr>
              <a:t> </a:t>
            </a:r>
            <a:r>
              <a:rPr lang="es-ES" dirty="0" err="1">
                <a:effectLst/>
              </a:rPr>
              <a:t>of</a:t>
            </a:r>
            <a:r>
              <a:rPr lang="es-ES" dirty="0">
                <a:effectLst/>
              </a:rPr>
              <a:t> Light</a:t>
            </a:r>
          </a:p>
          <a:p>
            <a:pPr marL="0" indent="0" algn="ctr">
              <a:buNone/>
            </a:pPr>
            <a:r>
              <a:rPr lang="es-ES" sz="2400" dirty="0"/>
              <a:t>s. XIX</a:t>
            </a:r>
          </a:p>
        </p:txBody>
      </p:sp>
      <p:pic>
        <p:nvPicPr>
          <p:cNvPr id="6148" name="Picture 4" descr="Thomas Young | RCP Museum">
            <a:extLst>
              <a:ext uri="{FF2B5EF4-FFF2-40B4-BE49-F238E27FC236}">
                <a16:creationId xmlns:a16="http://schemas.microsoft.com/office/drawing/2014/main" id="{14F9A989-443D-C9E6-F5BC-8CE137946B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930" y="2540001"/>
            <a:ext cx="3164265" cy="3170594"/>
          </a:xfrm>
          <a:prstGeom prst="rect">
            <a:avLst/>
          </a:prstGeom>
          <a:noFill/>
          <a:extLst>
            <a:ext uri="{909E8E84-426E-40DD-AFC4-6F175D3DCCD1}">
              <a14:hiddenFill xmlns:a14="http://schemas.microsoft.com/office/drawing/2010/main">
                <a:solidFill>
                  <a:srgbClr val="FFFFFF"/>
                </a:solidFill>
              </a14:hiddenFill>
            </a:ext>
          </a:extLst>
        </p:spPr>
      </p:pic>
      <p:sp>
        <p:nvSpPr>
          <p:cNvPr id="17" name="CuadroTexto 16">
            <a:extLst>
              <a:ext uri="{FF2B5EF4-FFF2-40B4-BE49-F238E27FC236}">
                <a16:creationId xmlns:a16="http://schemas.microsoft.com/office/drawing/2014/main" id="{A0D571DF-0BAD-CA26-14C0-929CC2D9CCA5}"/>
              </a:ext>
            </a:extLst>
          </p:cNvPr>
          <p:cNvSpPr txBox="1"/>
          <p:nvPr/>
        </p:nvSpPr>
        <p:spPr>
          <a:xfrm>
            <a:off x="542930" y="5731806"/>
            <a:ext cx="1896417" cy="276999"/>
          </a:xfrm>
          <a:prstGeom prst="rect">
            <a:avLst/>
          </a:prstGeom>
          <a:noFill/>
        </p:spPr>
        <p:txBody>
          <a:bodyPr wrap="none" rtlCol="0">
            <a:spAutoFit/>
          </a:bodyPr>
          <a:lstStyle/>
          <a:p>
            <a:r>
              <a:rPr lang="es-ES" sz="1200" dirty="0"/>
              <a:t>Thomas Young (1831-1879)</a:t>
            </a:r>
          </a:p>
        </p:txBody>
      </p:sp>
      <p:pic>
        <p:nvPicPr>
          <p:cNvPr id="6150" name="Picture 6" descr="Thomas Young hizo el experimento más bello de la historia de la física -  Libertad Digital">
            <a:extLst>
              <a:ext uri="{FF2B5EF4-FFF2-40B4-BE49-F238E27FC236}">
                <a16:creationId xmlns:a16="http://schemas.microsoft.com/office/drawing/2014/main" id="{0905EF68-EFD9-05E7-EF19-F54A2A3406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1174" y="2590800"/>
            <a:ext cx="5040887" cy="3170593"/>
          </a:xfrm>
          <a:prstGeom prst="rect">
            <a:avLst/>
          </a:prstGeom>
          <a:noFill/>
          <a:extLst>
            <a:ext uri="{909E8E84-426E-40DD-AFC4-6F175D3DCCD1}">
              <a14:hiddenFill xmlns:a14="http://schemas.microsoft.com/office/drawing/2010/main">
                <a:solidFill>
                  <a:srgbClr val="FFFFFF"/>
                </a:solidFill>
              </a14:hiddenFill>
            </a:ext>
          </a:extLst>
        </p:spPr>
      </p:pic>
      <p:sp>
        <p:nvSpPr>
          <p:cNvPr id="22" name="CuadroTexto 21">
            <a:extLst>
              <a:ext uri="{FF2B5EF4-FFF2-40B4-BE49-F238E27FC236}">
                <a16:creationId xmlns:a16="http://schemas.microsoft.com/office/drawing/2014/main" id="{4B39DD7B-AFCA-6C7F-2655-6202DB65B7E1}"/>
              </a:ext>
            </a:extLst>
          </p:cNvPr>
          <p:cNvSpPr txBox="1"/>
          <p:nvPr/>
        </p:nvSpPr>
        <p:spPr>
          <a:xfrm>
            <a:off x="5111173" y="1804179"/>
            <a:ext cx="5040887" cy="707886"/>
          </a:xfrm>
          <a:prstGeom prst="rect">
            <a:avLst/>
          </a:prstGeom>
          <a:noFill/>
        </p:spPr>
        <p:txBody>
          <a:bodyPr wrap="square" rtlCol="0">
            <a:spAutoFit/>
          </a:bodyPr>
          <a:lstStyle/>
          <a:p>
            <a:pPr algn="ctr"/>
            <a:r>
              <a:rPr lang="es-ES" sz="2000" dirty="0" err="1"/>
              <a:t>Double-slit</a:t>
            </a:r>
            <a:r>
              <a:rPr lang="es-ES" sz="2000" dirty="0"/>
              <a:t> </a:t>
            </a:r>
            <a:r>
              <a:rPr lang="es-ES" sz="2000" dirty="0" err="1"/>
              <a:t>experiment</a:t>
            </a:r>
            <a:endParaRPr lang="es-ES" sz="2000" dirty="0"/>
          </a:p>
          <a:p>
            <a:pPr algn="ctr"/>
            <a:r>
              <a:rPr lang="es-ES" sz="2000" dirty="0"/>
              <a:t>1802</a:t>
            </a:r>
          </a:p>
        </p:txBody>
      </p:sp>
    </p:spTree>
    <p:extLst>
      <p:ext uri="{BB962C8B-B14F-4D97-AF65-F5344CB8AC3E}">
        <p14:creationId xmlns:p14="http://schemas.microsoft.com/office/powerpoint/2010/main" val="29311223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9EBE5-303B-14EE-0BEF-9809CA0E616C}"/>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AC44C1A5-123B-0199-E716-3002DCF3C44B}"/>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a:extLst>
              <a:ext uri="{FF2B5EF4-FFF2-40B4-BE49-F238E27FC236}">
                <a16:creationId xmlns:a16="http://schemas.microsoft.com/office/drawing/2014/main" id="{E2227D33-C2EC-C8F2-79E7-48C7B29C7014}"/>
              </a:ext>
            </a:extLst>
          </p:cNvPr>
          <p:cNvSpPr>
            <a:spLocks noGrp="1"/>
          </p:cNvSpPr>
          <p:nvPr>
            <p:ph type="title"/>
          </p:nvPr>
        </p:nvSpPr>
        <p:spPr>
          <a:xfrm>
            <a:off x="0" y="10894"/>
            <a:ext cx="12192000" cy="397070"/>
          </a:xfrm>
        </p:spPr>
        <p:txBody>
          <a:bodyPr anchor="t">
            <a:noAutofit/>
          </a:bodyPr>
          <a:lstStyle/>
          <a:p>
            <a:r>
              <a:rPr lang="es-ES" sz="2000" b="1" dirty="0" err="1">
                <a:solidFill>
                  <a:srgbClr val="FFFFFF"/>
                </a:solidFill>
              </a:rPr>
              <a:t>Brief</a:t>
            </a:r>
            <a:r>
              <a:rPr lang="es-ES" sz="2000" b="1" dirty="0">
                <a:solidFill>
                  <a:srgbClr val="FFFFFF"/>
                </a:solidFill>
              </a:rPr>
              <a:t> </a:t>
            </a:r>
            <a:r>
              <a:rPr lang="es-ES" sz="2000" b="1" dirty="0" err="1">
                <a:solidFill>
                  <a:srgbClr val="FFFFFF"/>
                </a:solidFill>
              </a:rPr>
              <a:t>History</a:t>
            </a:r>
            <a:r>
              <a:rPr lang="es-ES" sz="2000" b="1" dirty="0">
                <a:solidFill>
                  <a:srgbClr val="FFFFFF"/>
                </a:solidFill>
              </a:rPr>
              <a:t> </a:t>
            </a:r>
            <a:r>
              <a:rPr lang="es-ES" sz="2000" b="1" dirty="0" err="1">
                <a:solidFill>
                  <a:srgbClr val="FFFFFF"/>
                </a:solidFill>
              </a:rPr>
              <a:t>of</a:t>
            </a:r>
            <a:r>
              <a:rPr lang="es-ES" sz="2000" b="1" dirty="0">
                <a:solidFill>
                  <a:srgbClr val="FFFFFF"/>
                </a:solidFill>
              </a:rPr>
              <a:t> </a:t>
            </a:r>
            <a:r>
              <a:rPr lang="es-ES" sz="2000" b="1" dirty="0" err="1">
                <a:solidFill>
                  <a:srgbClr val="FFFFFF"/>
                </a:solidFill>
              </a:rPr>
              <a:t>Gravitational</a:t>
            </a:r>
            <a:r>
              <a:rPr lang="es-ES" sz="2000" b="1" dirty="0">
                <a:solidFill>
                  <a:srgbClr val="FFFFFF"/>
                </a:solidFill>
              </a:rPr>
              <a:t> </a:t>
            </a:r>
            <a:r>
              <a:rPr lang="es-ES" sz="2000" b="1" dirty="0" err="1">
                <a:solidFill>
                  <a:srgbClr val="FFFFFF"/>
                </a:solidFill>
              </a:rPr>
              <a:t>Lensing</a:t>
            </a:r>
            <a:br>
              <a:rPr lang="es-ES" sz="2000" b="1" dirty="0">
                <a:solidFill>
                  <a:srgbClr val="FFFFFF"/>
                </a:solidFill>
              </a:rPr>
            </a:br>
            <a:endParaRPr lang="es-ES" sz="2000" b="1" dirty="0">
              <a:solidFill>
                <a:srgbClr val="FFFFFF"/>
              </a:solidFill>
            </a:endParaRPr>
          </a:p>
        </p:txBody>
      </p:sp>
      <p:sp>
        <p:nvSpPr>
          <p:cNvPr id="4" name="Rectángulo 3">
            <a:extLst>
              <a:ext uri="{FF2B5EF4-FFF2-40B4-BE49-F238E27FC236}">
                <a16:creationId xmlns:a16="http://schemas.microsoft.com/office/drawing/2014/main" id="{C252B42B-AB80-30D4-C700-5E6376AA3B98}"/>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a:extLst>
              <a:ext uri="{FF2B5EF4-FFF2-40B4-BE49-F238E27FC236}">
                <a16:creationId xmlns:a16="http://schemas.microsoft.com/office/drawing/2014/main" id="{B5F7985C-FA7A-AC6B-1453-52F208FD5DF7}"/>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11" name="CuadroTexto 10">
            <a:extLst>
              <a:ext uri="{FF2B5EF4-FFF2-40B4-BE49-F238E27FC236}">
                <a16:creationId xmlns:a16="http://schemas.microsoft.com/office/drawing/2014/main" id="{010E987C-1CC9-EA8F-FC02-A57D4C8D508F}"/>
              </a:ext>
            </a:extLst>
          </p:cNvPr>
          <p:cNvSpPr txBox="1"/>
          <p:nvPr/>
        </p:nvSpPr>
        <p:spPr>
          <a:xfrm>
            <a:off x="4079876" y="6502734"/>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8" name="CuadroTexto 17">
            <a:extLst>
              <a:ext uri="{FF2B5EF4-FFF2-40B4-BE49-F238E27FC236}">
                <a16:creationId xmlns:a16="http://schemas.microsoft.com/office/drawing/2014/main" id="{FE0ADBAA-9FF4-9742-C8E5-946AF53C61A0}"/>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
        <p:nvSpPr>
          <p:cNvPr id="14" name="Marcador de contenido 2">
            <a:extLst>
              <a:ext uri="{FF2B5EF4-FFF2-40B4-BE49-F238E27FC236}">
                <a16:creationId xmlns:a16="http://schemas.microsoft.com/office/drawing/2014/main" id="{3F148FCD-F04A-24B3-33F7-8FE26E584F9A}"/>
              </a:ext>
            </a:extLst>
          </p:cNvPr>
          <p:cNvSpPr>
            <a:spLocks noGrp="1"/>
          </p:cNvSpPr>
          <p:nvPr>
            <p:ph idx="1"/>
          </p:nvPr>
        </p:nvSpPr>
        <p:spPr>
          <a:xfrm>
            <a:off x="0" y="487130"/>
            <a:ext cx="12192000" cy="947179"/>
          </a:xfrm>
        </p:spPr>
        <p:txBody>
          <a:bodyPr>
            <a:normAutofit/>
          </a:bodyPr>
          <a:lstStyle/>
          <a:p>
            <a:pPr marL="0" indent="0" algn="ctr">
              <a:buNone/>
            </a:pPr>
            <a:r>
              <a:rPr lang="es-ES" dirty="0"/>
              <a:t>T</a:t>
            </a:r>
            <a:r>
              <a:rPr lang="es-ES" dirty="0">
                <a:effectLst/>
              </a:rPr>
              <a:t>rue </a:t>
            </a:r>
            <a:r>
              <a:rPr lang="es-ES" dirty="0" err="1"/>
              <a:t>N</a:t>
            </a:r>
            <a:r>
              <a:rPr lang="es-ES" dirty="0" err="1">
                <a:effectLst/>
              </a:rPr>
              <a:t>ature</a:t>
            </a:r>
            <a:r>
              <a:rPr lang="es-ES" dirty="0">
                <a:effectLst/>
              </a:rPr>
              <a:t> </a:t>
            </a:r>
            <a:r>
              <a:rPr lang="es-ES" dirty="0" err="1">
                <a:effectLst/>
              </a:rPr>
              <a:t>of</a:t>
            </a:r>
            <a:r>
              <a:rPr lang="es-ES" dirty="0">
                <a:effectLst/>
              </a:rPr>
              <a:t> Light</a:t>
            </a:r>
          </a:p>
          <a:p>
            <a:pPr marL="0" indent="0" algn="ctr">
              <a:buNone/>
            </a:pPr>
            <a:r>
              <a:rPr lang="es-ES" sz="2400" dirty="0"/>
              <a:t>s. XIX</a:t>
            </a:r>
          </a:p>
        </p:txBody>
      </p:sp>
      <p:sp>
        <p:nvSpPr>
          <p:cNvPr id="17" name="CuadroTexto 16">
            <a:extLst>
              <a:ext uri="{FF2B5EF4-FFF2-40B4-BE49-F238E27FC236}">
                <a16:creationId xmlns:a16="http://schemas.microsoft.com/office/drawing/2014/main" id="{8EB2D38D-952E-D2FC-5C29-68E04121083C}"/>
              </a:ext>
            </a:extLst>
          </p:cNvPr>
          <p:cNvSpPr txBox="1"/>
          <p:nvPr/>
        </p:nvSpPr>
        <p:spPr>
          <a:xfrm>
            <a:off x="542930" y="5731806"/>
            <a:ext cx="2314480" cy="276999"/>
          </a:xfrm>
          <a:prstGeom prst="rect">
            <a:avLst/>
          </a:prstGeom>
          <a:noFill/>
        </p:spPr>
        <p:txBody>
          <a:bodyPr wrap="none" rtlCol="0">
            <a:spAutoFit/>
          </a:bodyPr>
          <a:lstStyle/>
          <a:p>
            <a:r>
              <a:rPr lang="es-ES" sz="1200" dirty="0" err="1"/>
              <a:t>Augustin</a:t>
            </a:r>
            <a:r>
              <a:rPr lang="es-ES" sz="1200" dirty="0"/>
              <a:t>-Jean Fresnel(1788-1827)</a:t>
            </a:r>
          </a:p>
        </p:txBody>
      </p:sp>
      <p:sp>
        <p:nvSpPr>
          <p:cNvPr id="22" name="CuadroTexto 21">
            <a:extLst>
              <a:ext uri="{FF2B5EF4-FFF2-40B4-BE49-F238E27FC236}">
                <a16:creationId xmlns:a16="http://schemas.microsoft.com/office/drawing/2014/main" id="{B988709E-F01B-E664-9CD4-C204C4B2FCA3}"/>
              </a:ext>
            </a:extLst>
          </p:cNvPr>
          <p:cNvSpPr txBox="1"/>
          <p:nvPr/>
        </p:nvSpPr>
        <p:spPr>
          <a:xfrm>
            <a:off x="4988458" y="1890340"/>
            <a:ext cx="5374742" cy="707886"/>
          </a:xfrm>
          <a:prstGeom prst="rect">
            <a:avLst/>
          </a:prstGeom>
          <a:noFill/>
        </p:spPr>
        <p:txBody>
          <a:bodyPr wrap="square" rtlCol="0">
            <a:spAutoFit/>
          </a:bodyPr>
          <a:lstStyle/>
          <a:p>
            <a:pPr algn="ctr"/>
            <a:r>
              <a:rPr lang="es-ES" sz="2000" dirty="0" err="1"/>
              <a:t>E</a:t>
            </a:r>
            <a:r>
              <a:rPr lang="es-ES" sz="2000" dirty="0" err="1">
                <a:effectLst/>
              </a:rPr>
              <a:t>quations</a:t>
            </a:r>
            <a:r>
              <a:rPr lang="es-ES" sz="2000" dirty="0">
                <a:effectLst/>
              </a:rPr>
              <a:t> </a:t>
            </a:r>
            <a:r>
              <a:rPr lang="es-ES" sz="2000" dirty="0" err="1">
                <a:effectLst/>
              </a:rPr>
              <a:t>for</a:t>
            </a:r>
            <a:r>
              <a:rPr lang="es-ES" sz="2000" dirty="0">
                <a:effectLst/>
              </a:rPr>
              <a:t> </a:t>
            </a:r>
            <a:r>
              <a:rPr lang="es-ES" sz="2000" dirty="0" err="1">
                <a:effectLst/>
              </a:rPr>
              <a:t>calculating</a:t>
            </a:r>
            <a:r>
              <a:rPr lang="es-ES" sz="2000" dirty="0">
                <a:effectLst/>
              </a:rPr>
              <a:t> light </a:t>
            </a:r>
            <a:r>
              <a:rPr lang="es-ES" sz="2000" dirty="0" err="1">
                <a:effectLst/>
              </a:rPr>
              <a:t>diffraction</a:t>
            </a:r>
            <a:r>
              <a:rPr lang="es-ES" sz="2000" dirty="0">
                <a:effectLst/>
              </a:rPr>
              <a:t> </a:t>
            </a:r>
            <a:r>
              <a:rPr lang="es-ES" sz="2000" dirty="0" err="1">
                <a:effectLst/>
              </a:rPr>
              <a:t>patterns</a:t>
            </a:r>
            <a:r>
              <a:rPr lang="es-ES" sz="2000" dirty="0">
                <a:effectLst/>
              </a:rPr>
              <a:t> </a:t>
            </a:r>
            <a:endParaRPr lang="es-ES" sz="2000" dirty="0"/>
          </a:p>
          <a:p>
            <a:pPr algn="ctr"/>
            <a:r>
              <a:rPr lang="es-ES" sz="2000" dirty="0"/>
              <a:t>1818</a:t>
            </a:r>
          </a:p>
        </p:txBody>
      </p:sp>
      <p:pic>
        <p:nvPicPr>
          <p:cNvPr id="9218" name="Picture 2" descr="Augustin Fresnel - Wikipedia, la enciclopedia libre">
            <a:extLst>
              <a:ext uri="{FF2B5EF4-FFF2-40B4-BE49-F238E27FC236}">
                <a16:creationId xmlns:a16="http://schemas.microsoft.com/office/drawing/2014/main" id="{26867998-7AAF-FC9D-ACD1-C9E601B21C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335" y="2005698"/>
            <a:ext cx="2949338" cy="3704897"/>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49F40938-5753-A3E9-8AB4-2A1F839CC0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4822" y="2586141"/>
            <a:ext cx="7668843" cy="3124454"/>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AADA1BD5-540F-F6FA-1A05-E22220EC0952}"/>
              </a:ext>
            </a:extLst>
          </p:cNvPr>
          <p:cNvSpPr txBox="1"/>
          <p:nvPr/>
        </p:nvSpPr>
        <p:spPr>
          <a:xfrm>
            <a:off x="3977896" y="5710595"/>
            <a:ext cx="8646465" cy="338554"/>
          </a:xfrm>
          <a:prstGeom prst="rect">
            <a:avLst/>
          </a:prstGeom>
          <a:noFill/>
        </p:spPr>
        <p:txBody>
          <a:bodyPr wrap="square">
            <a:spAutoFit/>
          </a:bodyPr>
          <a:lstStyle/>
          <a:p>
            <a:r>
              <a:rPr lang="es-ES" sz="1600" b="1" dirty="0"/>
              <a:t>Fuente:</a:t>
            </a:r>
            <a:r>
              <a:rPr lang="es-ES" sz="1600" dirty="0"/>
              <a:t> Adaptado de </a:t>
            </a:r>
            <a:r>
              <a:rPr lang="es-ES" sz="1600" i="1" dirty="0"/>
              <a:t>Halliday, Resnick &amp; Walker, Fundamentals </a:t>
            </a:r>
            <a:r>
              <a:rPr lang="es-ES" sz="1600" i="1" dirty="0" err="1"/>
              <a:t>of</a:t>
            </a:r>
            <a:r>
              <a:rPr lang="es-ES" sz="1600" i="1" dirty="0"/>
              <a:t> </a:t>
            </a:r>
            <a:r>
              <a:rPr lang="es-ES" sz="1600" i="1" dirty="0" err="1"/>
              <a:t>Physics</a:t>
            </a:r>
            <a:r>
              <a:rPr lang="es-ES" sz="1600" dirty="0"/>
              <a:t>, sección 38-2.</a:t>
            </a:r>
          </a:p>
        </p:txBody>
      </p:sp>
    </p:spTree>
    <p:extLst>
      <p:ext uri="{BB962C8B-B14F-4D97-AF65-F5344CB8AC3E}">
        <p14:creationId xmlns:p14="http://schemas.microsoft.com/office/powerpoint/2010/main" val="2811792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AD652-43C3-0A9D-CEEA-24199B5A6F65}"/>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E8520597-E0C4-1E30-D4F3-051277D69EB2}"/>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a:extLst>
              <a:ext uri="{FF2B5EF4-FFF2-40B4-BE49-F238E27FC236}">
                <a16:creationId xmlns:a16="http://schemas.microsoft.com/office/drawing/2014/main" id="{30639F71-3B82-CC21-4A6D-D49DF8240966}"/>
              </a:ext>
            </a:extLst>
          </p:cNvPr>
          <p:cNvSpPr>
            <a:spLocks noGrp="1"/>
          </p:cNvSpPr>
          <p:nvPr>
            <p:ph type="title"/>
          </p:nvPr>
        </p:nvSpPr>
        <p:spPr>
          <a:xfrm>
            <a:off x="0" y="10894"/>
            <a:ext cx="12192000" cy="397070"/>
          </a:xfrm>
        </p:spPr>
        <p:txBody>
          <a:bodyPr anchor="t">
            <a:noAutofit/>
          </a:bodyPr>
          <a:lstStyle/>
          <a:p>
            <a:r>
              <a:rPr lang="es-ES" sz="2000" b="1" dirty="0" err="1">
                <a:solidFill>
                  <a:srgbClr val="FFFFFF"/>
                </a:solidFill>
              </a:rPr>
              <a:t>Brief</a:t>
            </a:r>
            <a:r>
              <a:rPr lang="es-ES" sz="2000" b="1" dirty="0">
                <a:solidFill>
                  <a:srgbClr val="FFFFFF"/>
                </a:solidFill>
              </a:rPr>
              <a:t> </a:t>
            </a:r>
            <a:r>
              <a:rPr lang="es-ES" sz="2000" b="1" dirty="0" err="1">
                <a:solidFill>
                  <a:srgbClr val="FFFFFF"/>
                </a:solidFill>
              </a:rPr>
              <a:t>History</a:t>
            </a:r>
            <a:r>
              <a:rPr lang="es-ES" sz="2000" b="1" dirty="0">
                <a:solidFill>
                  <a:srgbClr val="FFFFFF"/>
                </a:solidFill>
              </a:rPr>
              <a:t> </a:t>
            </a:r>
            <a:r>
              <a:rPr lang="es-ES" sz="2000" b="1" dirty="0" err="1">
                <a:solidFill>
                  <a:srgbClr val="FFFFFF"/>
                </a:solidFill>
              </a:rPr>
              <a:t>of</a:t>
            </a:r>
            <a:r>
              <a:rPr lang="es-ES" sz="2000" b="1" dirty="0">
                <a:solidFill>
                  <a:srgbClr val="FFFFFF"/>
                </a:solidFill>
              </a:rPr>
              <a:t> </a:t>
            </a:r>
            <a:r>
              <a:rPr lang="es-ES" sz="2000" b="1" dirty="0" err="1">
                <a:solidFill>
                  <a:srgbClr val="FFFFFF"/>
                </a:solidFill>
              </a:rPr>
              <a:t>Gravitational</a:t>
            </a:r>
            <a:r>
              <a:rPr lang="es-ES" sz="2000" b="1" dirty="0">
                <a:solidFill>
                  <a:srgbClr val="FFFFFF"/>
                </a:solidFill>
              </a:rPr>
              <a:t> </a:t>
            </a:r>
            <a:r>
              <a:rPr lang="es-ES" sz="2000" b="1" dirty="0" err="1">
                <a:solidFill>
                  <a:srgbClr val="FFFFFF"/>
                </a:solidFill>
              </a:rPr>
              <a:t>Lensing</a:t>
            </a:r>
            <a:br>
              <a:rPr lang="es-ES" sz="2000" b="1" dirty="0">
                <a:solidFill>
                  <a:srgbClr val="FFFFFF"/>
                </a:solidFill>
              </a:rPr>
            </a:br>
            <a:endParaRPr lang="es-ES" sz="2000" b="1" dirty="0">
              <a:solidFill>
                <a:srgbClr val="FFFFFF"/>
              </a:solidFill>
            </a:endParaRPr>
          </a:p>
        </p:txBody>
      </p:sp>
      <p:sp>
        <p:nvSpPr>
          <p:cNvPr id="4" name="Rectángulo 3">
            <a:extLst>
              <a:ext uri="{FF2B5EF4-FFF2-40B4-BE49-F238E27FC236}">
                <a16:creationId xmlns:a16="http://schemas.microsoft.com/office/drawing/2014/main" id="{A660C38E-406B-C7C9-EFF3-A16CE638E1B9}"/>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a:extLst>
              <a:ext uri="{FF2B5EF4-FFF2-40B4-BE49-F238E27FC236}">
                <a16:creationId xmlns:a16="http://schemas.microsoft.com/office/drawing/2014/main" id="{95D526AA-C960-DBBF-0CE0-833137CF2F9F}"/>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11" name="CuadroTexto 10">
            <a:extLst>
              <a:ext uri="{FF2B5EF4-FFF2-40B4-BE49-F238E27FC236}">
                <a16:creationId xmlns:a16="http://schemas.microsoft.com/office/drawing/2014/main" id="{C0B9BD80-5B66-4173-B85F-600C5407834B}"/>
              </a:ext>
            </a:extLst>
          </p:cNvPr>
          <p:cNvSpPr txBox="1"/>
          <p:nvPr/>
        </p:nvSpPr>
        <p:spPr>
          <a:xfrm>
            <a:off x="4079876" y="6502734"/>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8" name="CuadroTexto 17">
            <a:extLst>
              <a:ext uri="{FF2B5EF4-FFF2-40B4-BE49-F238E27FC236}">
                <a16:creationId xmlns:a16="http://schemas.microsoft.com/office/drawing/2014/main" id="{8CD9BE32-DA65-2BD8-3592-3DFEA86911CF}"/>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
        <p:nvSpPr>
          <p:cNvPr id="14" name="Marcador de contenido 2">
            <a:extLst>
              <a:ext uri="{FF2B5EF4-FFF2-40B4-BE49-F238E27FC236}">
                <a16:creationId xmlns:a16="http://schemas.microsoft.com/office/drawing/2014/main" id="{CBCD3069-CD86-BC00-B4A0-6A8893CC4AA7}"/>
              </a:ext>
            </a:extLst>
          </p:cNvPr>
          <p:cNvSpPr>
            <a:spLocks noGrp="1"/>
          </p:cNvSpPr>
          <p:nvPr>
            <p:ph idx="1"/>
          </p:nvPr>
        </p:nvSpPr>
        <p:spPr>
          <a:xfrm>
            <a:off x="0" y="487130"/>
            <a:ext cx="12192000" cy="947179"/>
          </a:xfrm>
        </p:spPr>
        <p:txBody>
          <a:bodyPr>
            <a:normAutofit/>
          </a:bodyPr>
          <a:lstStyle/>
          <a:p>
            <a:pPr marL="0" indent="0" algn="ctr">
              <a:buNone/>
            </a:pPr>
            <a:r>
              <a:rPr lang="es-ES" dirty="0"/>
              <a:t>T</a:t>
            </a:r>
            <a:r>
              <a:rPr lang="es-ES" dirty="0">
                <a:effectLst/>
              </a:rPr>
              <a:t>rue </a:t>
            </a:r>
            <a:r>
              <a:rPr lang="es-ES" dirty="0" err="1"/>
              <a:t>N</a:t>
            </a:r>
            <a:r>
              <a:rPr lang="es-ES" dirty="0" err="1">
                <a:effectLst/>
              </a:rPr>
              <a:t>ature</a:t>
            </a:r>
            <a:r>
              <a:rPr lang="es-ES" dirty="0">
                <a:effectLst/>
              </a:rPr>
              <a:t> </a:t>
            </a:r>
            <a:r>
              <a:rPr lang="es-ES" dirty="0" err="1">
                <a:effectLst/>
              </a:rPr>
              <a:t>of</a:t>
            </a:r>
            <a:r>
              <a:rPr lang="es-ES" dirty="0">
                <a:effectLst/>
              </a:rPr>
              <a:t> Light</a:t>
            </a:r>
          </a:p>
          <a:p>
            <a:pPr marL="0" indent="0" algn="ctr">
              <a:buNone/>
            </a:pPr>
            <a:r>
              <a:rPr lang="es-ES" sz="2400" dirty="0"/>
              <a:t>s. XIX</a:t>
            </a:r>
          </a:p>
        </p:txBody>
      </p:sp>
      <p:sp>
        <p:nvSpPr>
          <p:cNvPr id="22" name="CuadroTexto 21">
            <a:extLst>
              <a:ext uri="{FF2B5EF4-FFF2-40B4-BE49-F238E27FC236}">
                <a16:creationId xmlns:a16="http://schemas.microsoft.com/office/drawing/2014/main" id="{FA444EA1-B62D-F1D9-0F8A-1C3FDA7FEE22}"/>
              </a:ext>
            </a:extLst>
          </p:cNvPr>
          <p:cNvSpPr txBox="1"/>
          <p:nvPr/>
        </p:nvSpPr>
        <p:spPr>
          <a:xfrm>
            <a:off x="4988458" y="1890340"/>
            <a:ext cx="5374742" cy="707886"/>
          </a:xfrm>
          <a:prstGeom prst="rect">
            <a:avLst/>
          </a:prstGeom>
          <a:noFill/>
        </p:spPr>
        <p:txBody>
          <a:bodyPr wrap="square" rtlCol="0">
            <a:spAutoFit/>
          </a:bodyPr>
          <a:lstStyle/>
          <a:p>
            <a:pPr algn="ctr"/>
            <a:r>
              <a:rPr lang="es-ES" sz="2000" dirty="0" err="1"/>
              <a:t>Electromagnetic</a:t>
            </a:r>
            <a:r>
              <a:rPr lang="es-ES" sz="2000" dirty="0"/>
              <a:t> </a:t>
            </a:r>
            <a:r>
              <a:rPr lang="es-ES" sz="2000" dirty="0" err="1"/>
              <a:t>Waves</a:t>
            </a:r>
            <a:endParaRPr lang="es-ES" sz="2000" dirty="0"/>
          </a:p>
          <a:p>
            <a:pPr algn="ctr"/>
            <a:r>
              <a:rPr lang="es-ES" sz="2000" dirty="0"/>
              <a:t>1865</a:t>
            </a:r>
          </a:p>
        </p:txBody>
      </p:sp>
      <p:pic>
        <p:nvPicPr>
          <p:cNvPr id="3" name="Picture 2" descr="James C. Maxwell - Quotes, Inventions &amp; Facts">
            <a:extLst>
              <a:ext uri="{FF2B5EF4-FFF2-40B4-BE49-F238E27FC236}">
                <a16:creationId xmlns:a16="http://schemas.microsoft.com/office/drawing/2014/main" id="{8332D986-9C9C-5679-73B2-1CD50FCF51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930" y="2275630"/>
            <a:ext cx="3434966" cy="3434966"/>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8CB1EF8B-FA45-6293-AE0B-F11BEA2440B9}"/>
              </a:ext>
            </a:extLst>
          </p:cNvPr>
          <p:cNvSpPr txBox="1"/>
          <p:nvPr/>
        </p:nvSpPr>
        <p:spPr>
          <a:xfrm>
            <a:off x="542930" y="5710595"/>
            <a:ext cx="2288255" cy="276999"/>
          </a:xfrm>
          <a:prstGeom prst="rect">
            <a:avLst/>
          </a:prstGeom>
          <a:noFill/>
        </p:spPr>
        <p:txBody>
          <a:bodyPr wrap="none" rtlCol="0">
            <a:spAutoFit/>
          </a:bodyPr>
          <a:lstStyle/>
          <a:p>
            <a:r>
              <a:rPr lang="es-ES" sz="1200" dirty="0"/>
              <a:t>James Clerk Maxwell (1831-1879)</a:t>
            </a:r>
          </a:p>
        </p:txBody>
      </p:sp>
      <p:pic>
        <p:nvPicPr>
          <p:cNvPr id="10242" name="Picture 2" descr="Computational Electromagnetics (CEM) - Katedra elektromagnetického pole  Fakulta elektrotechnická">
            <a:extLst>
              <a:ext uri="{FF2B5EF4-FFF2-40B4-BE49-F238E27FC236}">
                <a16:creationId xmlns:a16="http://schemas.microsoft.com/office/drawing/2014/main" id="{BC7E45F3-B1D1-22EF-37EE-6F58D571B8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7003" y="2565209"/>
            <a:ext cx="5230285" cy="3145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1951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15DAE5-CF1A-0B0A-453A-50EA913C07A7}"/>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A527629D-98F6-2F7E-C9E8-014307DBCA3F}"/>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a:extLst>
              <a:ext uri="{FF2B5EF4-FFF2-40B4-BE49-F238E27FC236}">
                <a16:creationId xmlns:a16="http://schemas.microsoft.com/office/drawing/2014/main" id="{3A4CDCAF-1D00-36D3-247E-FD51BEED1D18}"/>
              </a:ext>
            </a:extLst>
          </p:cNvPr>
          <p:cNvSpPr>
            <a:spLocks noGrp="1"/>
          </p:cNvSpPr>
          <p:nvPr>
            <p:ph type="title"/>
          </p:nvPr>
        </p:nvSpPr>
        <p:spPr>
          <a:xfrm>
            <a:off x="0" y="10894"/>
            <a:ext cx="12192000" cy="397070"/>
          </a:xfrm>
        </p:spPr>
        <p:txBody>
          <a:bodyPr anchor="t">
            <a:noAutofit/>
          </a:bodyPr>
          <a:lstStyle/>
          <a:p>
            <a:r>
              <a:rPr lang="es-ES" sz="2000" b="1" dirty="0" err="1">
                <a:solidFill>
                  <a:srgbClr val="FFFFFF"/>
                </a:solidFill>
              </a:rPr>
              <a:t>Brief</a:t>
            </a:r>
            <a:r>
              <a:rPr lang="es-ES" sz="2000" b="1" dirty="0">
                <a:solidFill>
                  <a:srgbClr val="FFFFFF"/>
                </a:solidFill>
              </a:rPr>
              <a:t> </a:t>
            </a:r>
            <a:r>
              <a:rPr lang="es-ES" sz="2000" b="1" dirty="0" err="1">
                <a:solidFill>
                  <a:srgbClr val="FFFFFF"/>
                </a:solidFill>
              </a:rPr>
              <a:t>History</a:t>
            </a:r>
            <a:r>
              <a:rPr lang="es-ES" sz="2000" b="1" dirty="0">
                <a:solidFill>
                  <a:srgbClr val="FFFFFF"/>
                </a:solidFill>
              </a:rPr>
              <a:t> </a:t>
            </a:r>
            <a:r>
              <a:rPr lang="es-ES" sz="2000" b="1" dirty="0" err="1">
                <a:solidFill>
                  <a:srgbClr val="FFFFFF"/>
                </a:solidFill>
              </a:rPr>
              <a:t>of</a:t>
            </a:r>
            <a:r>
              <a:rPr lang="es-ES" sz="2000" b="1" dirty="0">
                <a:solidFill>
                  <a:srgbClr val="FFFFFF"/>
                </a:solidFill>
              </a:rPr>
              <a:t> </a:t>
            </a:r>
            <a:r>
              <a:rPr lang="es-ES" sz="2000" b="1" dirty="0" err="1">
                <a:solidFill>
                  <a:srgbClr val="FFFFFF"/>
                </a:solidFill>
              </a:rPr>
              <a:t>Gravitational</a:t>
            </a:r>
            <a:r>
              <a:rPr lang="es-ES" sz="2000" b="1" dirty="0">
                <a:solidFill>
                  <a:srgbClr val="FFFFFF"/>
                </a:solidFill>
              </a:rPr>
              <a:t> </a:t>
            </a:r>
            <a:r>
              <a:rPr lang="es-ES" sz="2000" b="1" dirty="0" err="1">
                <a:solidFill>
                  <a:srgbClr val="FFFFFF"/>
                </a:solidFill>
              </a:rPr>
              <a:t>Lensing</a:t>
            </a:r>
            <a:br>
              <a:rPr lang="es-ES" sz="2000" b="1" dirty="0">
                <a:solidFill>
                  <a:srgbClr val="FFFFFF"/>
                </a:solidFill>
              </a:rPr>
            </a:br>
            <a:endParaRPr lang="es-ES" sz="2000" b="1" dirty="0">
              <a:solidFill>
                <a:srgbClr val="FFFFFF"/>
              </a:solidFill>
            </a:endParaRPr>
          </a:p>
        </p:txBody>
      </p:sp>
      <p:sp>
        <p:nvSpPr>
          <p:cNvPr id="4" name="Rectángulo 3">
            <a:extLst>
              <a:ext uri="{FF2B5EF4-FFF2-40B4-BE49-F238E27FC236}">
                <a16:creationId xmlns:a16="http://schemas.microsoft.com/office/drawing/2014/main" id="{E11EE4FF-CB77-90CA-9989-42645C02D154}"/>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Marcador de contenido 2">
            <a:extLst>
              <a:ext uri="{FF2B5EF4-FFF2-40B4-BE49-F238E27FC236}">
                <a16:creationId xmlns:a16="http://schemas.microsoft.com/office/drawing/2014/main" id="{58C405E8-760A-089B-5859-669B28D4667A}"/>
              </a:ext>
            </a:extLst>
          </p:cNvPr>
          <p:cNvSpPr>
            <a:spLocks noGrp="1"/>
          </p:cNvSpPr>
          <p:nvPr>
            <p:ph idx="1"/>
          </p:nvPr>
        </p:nvSpPr>
        <p:spPr>
          <a:xfrm>
            <a:off x="0" y="487130"/>
            <a:ext cx="12192000" cy="947179"/>
          </a:xfrm>
        </p:spPr>
        <p:txBody>
          <a:bodyPr>
            <a:normAutofit/>
          </a:bodyPr>
          <a:lstStyle/>
          <a:p>
            <a:pPr marL="0" indent="0" algn="ctr">
              <a:buNone/>
            </a:pPr>
            <a:r>
              <a:rPr lang="es-ES" dirty="0"/>
              <a:t>T</a:t>
            </a:r>
            <a:r>
              <a:rPr lang="es-ES" dirty="0">
                <a:effectLst/>
              </a:rPr>
              <a:t>rue </a:t>
            </a:r>
            <a:r>
              <a:rPr lang="es-ES" dirty="0" err="1"/>
              <a:t>N</a:t>
            </a:r>
            <a:r>
              <a:rPr lang="es-ES" dirty="0" err="1">
                <a:effectLst/>
              </a:rPr>
              <a:t>ature</a:t>
            </a:r>
            <a:r>
              <a:rPr lang="es-ES" dirty="0">
                <a:effectLst/>
              </a:rPr>
              <a:t> </a:t>
            </a:r>
            <a:r>
              <a:rPr lang="es-ES" dirty="0" err="1">
                <a:effectLst/>
              </a:rPr>
              <a:t>of</a:t>
            </a:r>
            <a:r>
              <a:rPr lang="es-ES" dirty="0">
                <a:effectLst/>
              </a:rPr>
              <a:t> Light</a:t>
            </a:r>
          </a:p>
          <a:p>
            <a:pPr marL="0" indent="0" algn="ctr">
              <a:buNone/>
            </a:pPr>
            <a:r>
              <a:rPr lang="es-ES" sz="2400" dirty="0"/>
              <a:t>s. XIX</a:t>
            </a:r>
          </a:p>
        </p:txBody>
      </p:sp>
      <p:sp>
        <p:nvSpPr>
          <p:cNvPr id="5" name="CuadroTexto 4">
            <a:extLst>
              <a:ext uri="{FF2B5EF4-FFF2-40B4-BE49-F238E27FC236}">
                <a16:creationId xmlns:a16="http://schemas.microsoft.com/office/drawing/2014/main" id="{849BA3E0-2D80-33F8-9CD7-7006B3D9A067}"/>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11" name="CuadroTexto 10">
            <a:extLst>
              <a:ext uri="{FF2B5EF4-FFF2-40B4-BE49-F238E27FC236}">
                <a16:creationId xmlns:a16="http://schemas.microsoft.com/office/drawing/2014/main" id="{433C210A-2708-3269-4964-835FD2F28B48}"/>
              </a:ext>
            </a:extLst>
          </p:cNvPr>
          <p:cNvSpPr txBox="1"/>
          <p:nvPr/>
        </p:nvSpPr>
        <p:spPr>
          <a:xfrm>
            <a:off x="4079876" y="6502734"/>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8" name="CuadroTexto 17">
            <a:extLst>
              <a:ext uri="{FF2B5EF4-FFF2-40B4-BE49-F238E27FC236}">
                <a16:creationId xmlns:a16="http://schemas.microsoft.com/office/drawing/2014/main" id="{EAEF3F1F-E3BB-3F2F-1E33-32743D35FA07}"/>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pic>
        <p:nvPicPr>
          <p:cNvPr id="1026" name="Picture 2" descr="Isaac Newton - Wikipedia, la enciclopedia libre">
            <a:extLst>
              <a:ext uri="{FF2B5EF4-FFF2-40B4-BE49-F238E27FC236}">
                <a16:creationId xmlns:a16="http://schemas.microsoft.com/office/drawing/2014/main" id="{95E2AF62-C98D-C0B4-9CDA-18519ABCDDD1}"/>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8155072" y="2118416"/>
            <a:ext cx="2949338" cy="3550054"/>
          </a:xfrm>
          <a:prstGeom prst="rect">
            <a:avLst/>
          </a:prstGeom>
          <a:noFill/>
          <a:extLst>
            <a:ext uri="{909E8E84-426E-40DD-AFC4-6F175D3DCCD1}">
              <a14:hiddenFill xmlns:a14="http://schemas.microsoft.com/office/drawing/2010/main">
                <a:solidFill>
                  <a:srgbClr val="FFFFFF"/>
                </a:solidFill>
              </a14:hiddenFill>
            </a:ext>
          </a:extLst>
        </p:spPr>
      </p:pic>
      <p:sp>
        <p:nvSpPr>
          <p:cNvPr id="21" name="CuadroTexto 20">
            <a:extLst>
              <a:ext uri="{FF2B5EF4-FFF2-40B4-BE49-F238E27FC236}">
                <a16:creationId xmlns:a16="http://schemas.microsoft.com/office/drawing/2014/main" id="{2F2A2BC9-6F9A-8789-44D7-71EF0455D46C}"/>
              </a:ext>
            </a:extLst>
          </p:cNvPr>
          <p:cNvSpPr txBox="1"/>
          <p:nvPr/>
        </p:nvSpPr>
        <p:spPr>
          <a:xfrm>
            <a:off x="8155072" y="5724155"/>
            <a:ext cx="2027799" cy="276999"/>
          </a:xfrm>
          <a:prstGeom prst="rect">
            <a:avLst/>
          </a:prstGeom>
          <a:noFill/>
        </p:spPr>
        <p:txBody>
          <a:bodyPr wrap="none" rtlCol="0">
            <a:spAutoFit/>
          </a:bodyPr>
          <a:lstStyle/>
          <a:p>
            <a:r>
              <a:rPr lang="es-ES" sz="1200" dirty="0">
                <a:solidFill>
                  <a:schemeClr val="bg1">
                    <a:lumMod val="75000"/>
                  </a:schemeClr>
                </a:solidFill>
              </a:rPr>
              <a:t>Sir Isaac Newton (1643-1727)</a:t>
            </a:r>
          </a:p>
        </p:txBody>
      </p:sp>
      <p:pic>
        <p:nvPicPr>
          <p:cNvPr id="1028" name="Picture 4" descr="Christiaan Huygens - Wikipedia, la enciclopedia libre">
            <a:extLst>
              <a:ext uri="{FF2B5EF4-FFF2-40B4-BE49-F238E27FC236}">
                <a16:creationId xmlns:a16="http://schemas.microsoft.com/office/drawing/2014/main" id="{365EC48D-C426-C9B9-A1F0-4ED81EF9D5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247" y="2136001"/>
            <a:ext cx="2709380" cy="3550053"/>
          </a:xfrm>
          <a:prstGeom prst="rect">
            <a:avLst/>
          </a:prstGeom>
          <a:noFill/>
          <a:extLst>
            <a:ext uri="{909E8E84-426E-40DD-AFC4-6F175D3DCCD1}">
              <a14:hiddenFill xmlns:a14="http://schemas.microsoft.com/office/drawing/2010/main">
                <a:solidFill>
                  <a:srgbClr val="FFFFFF"/>
                </a:solidFill>
              </a14:hiddenFill>
            </a:ext>
          </a:extLst>
        </p:spPr>
      </p:pic>
      <p:sp>
        <p:nvSpPr>
          <p:cNvPr id="22" name="CuadroTexto 21">
            <a:extLst>
              <a:ext uri="{FF2B5EF4-FFF2-40B4-BE49-F238E27FC236}">
                <a16:creationId xmlns:a16="http://schemas.microsoft.com/office/drawing/2014/main" id="{CA389CC7-A370-F0AA-7B9E-7E0F74BF756F}"/>
              </a:ext>
            </a:extLst>
          </p:cNvPr>
          <p:cNvSpPr txBox="1"/>
          <p:nvPr/>
        </p:nvSpPr>
        <p:spPr>
          <a:xfrm>
            <a:off x="685247" y="5686835"/>
            <a:ext cx="2343014" cy="276999"/>
          </a:xfrm>
          <a:prstGeom prst="rect">
            <a:avLst/>
          </a:prstGeom>
          <a:noFill/>
        </p:spPr>
        <p:txBody>
          <a:bodyPr wrap="none" rtlCol="0">
            <a:spAutoFit/>
          </a:bodyPr>
          <a:lstStyle/>
          <a:p>
            <a:r>
              <a:rPr lang="es-ES" sz="1200" b="0" i="0" dirty="0">
                <a:effectLst/>
                <a:latin typeface="Linux Libertine"/>
              </a:rPr>
              <a:t>Christiaan Huygens (1629-1695)</a:t>
            </a:r>
          </a:p>
        </p:txBody>
      </p:sp>
      <p:pic>
        <p:nvPicPr>
          <p:cNvPr id="1030" name="Picture 6" descr="Photons in Light Bulb Print. Art Prints, Posters &amp; Puzzles from ...">
            <a:hlinkClick r:id="rId4"/>
            <a:extLst>
              <a:ext uri="{FF2B5EF4-FFF2-40B4-BE49-F238E27FC236}">
                <a16:creationId xmlns:a16="http://schemas.microsoft.com/office/drawing/2014/main" id="{10633A44-50C7-08C1-CF36-E515193145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9849" y="2336227"/>
            <a:ext cx="3810000" cy="3149600"/>
          </a:xfrm>
          <a:prstGeom prst="rect">
            <a:avLst/>
          </a:prstGeom>
          <a:noFill/>
          <a:effectLst>
            <a:softEdge rad="249027"/>
          </a:effectLst>
          <a:extLst>
            <a:ext uri="{909E8E84-426E-40DD-AFC4-6F175D3DCCD1}">
              <a14:hiddenFill xmlns:a14="http://schemas.microsoft.com/office/drawing/2010/main">
                <a:solidFill>
                  <a:srgbClr val="FFFFFF"/>
                </a:solidFill>
              </a14:hiddenFill>
            </a:ext>
          </a:extLst>
        </p:spPr>
      </p:pic>
      <p:sp>
        <p:nvSpPr>
          <p:cNvPr id="25" name="CuadroTexto 24">
            <a:extLst>
              <a:ext uri="{FF2B5EF4-FFF2-40B4-BE49-F238E27FC236}">
                <a16:creationId xmlns:a16="http://schemas.microsoft.com/office/drawing/2014/main" id="{4A5F7C39-022C-04AC-069E-3456C0A3E879}"/>
              </a:ext>
            </a:extLst>
          </p:cNvPr>
          <p:cNvSpPr txBox="1"/>
          <p:nvPr/>
        </p:nvSpPr>
        <p:spPr>
          <a:xfrm>
            <a:off x="685248" y="1434309"/>
            <a:ext cx="2709380" cy="707886"/>
          </a:xfrm>
          <a:prstGeom prst="rect">
            <a:avLst/>
          </a:prstGeom>
          <a:noFill/>
        </p:spPr>
        <p:txBody>
          <a:bodyPr wrap="square" rtlCol="0">
            <a:spAutoFit/>
          </a:bodyPr>
          <a:lstStyle/>
          <a:p>
            <a:pPr algn="ctr"/>
            <a:r>
              <a:rPr lang="es-ES" sz="2000" dirty="0"/>
              <a:t>Wave </a:t>
            </a:r>
            <a:r>
              <a:rPr lang="es-ES" sz="2000" dirty="0" err="1"/>
              <a:t>theory</a:t>
            </a:r>
            <a:endParaRPr lang="es-ES" sz="2000" dirty="0"/>
          </a:p>
          <a:p>
            <a:pPr algn="ctr"/>
            <a:r>
              <a:rPr lang="es-ES" sz="2000" dirty="0"/>
              <a:t>1690</a:t>
            </a:r>
          </a:p>
        </p:txBody>
      </p:sp>
      <p:sp>
        <p:nvSpPr>
          <p:cNvPr id="26" name="CuadroTexto 25">
            <a:extLst>
              <a:ext uri="{FF2B5EF4-FFF2-40B4-BE49-F238E27FC236}">
                <a16:creationId xmlns:a16="http://schemas.microsoft.com/office/drawing/2014/main" id="{236E19B9-AE84-9875-376E-3B95A15585A9}"/>
              </a:ext>
            </a:extLst>
          </p:cNvPr>
          <p:cNvSpPr txBox="1"/>
          <p:nvPr/>
        </p:nvSpPr>
        <p:spPr>
          <a:xfrm>
            <a:off x="8155072" y="1434309"/>
            <a:ext cx="2949338" cy="707886"/>
          </a:xfrm>
          <a:prstGeom prst="rect">
            <a:avLst/>
          </a:prstGeom>
          <a:noFill/>
        </p:spPr>
        <p:txBody>
          <a:bodyPr wrap="square" rtlCol="0">
            <a:spAutoFit/>
          </a:bodyPr>
          <a:lstStyle/>
          <a:p>
            <a:pPr algn="ctr"/>
            <a:r>
              <a:rPr lang="es-ES" sz="2000" dirty="0">
                <a:solidFill>
                  <a:schemeClr val="bg1">
                    <a:lumMod val="75000"/>
                  </a:schemeClr>
                </a:solidFill>
              </a:rPr>
              <a:t>Corpuscular </a:t>
            </a:r>
            <a:r>
              <a:rPr lang="es-ES" sz="2000" dirty="0" err="1">
                <a:solidFill>
                  <a:schemeClr val="bg1">
                    <a:lumMod val="75000"/>
                  </a:schemeClr>
                </a:solidFill>
              </a:rPr>
              <a:t>theory</a:t>
            </a:r>
            <a:endParaRPr lang="es-ES" sz="2000" dirty="0">
              <a:solidFill>
                <a:schemeClr val="bg1">
                  <a:lumMod val="75000"/>
                </a:schemeClr>
              </a:solidFill>
            </a:endParaRPr>
          </a:p>
          <a:p>
            <a:pPr algn="ctr"/>
            <a:r>
              <a:rPr lang="es-ES" sz="2000" dirty="0">
                <a:solidFill>
                  <a:schemeClr val="bg1">
                    <a:lumMod val="75000"/>
                  </a:schemeClr>
                </a:solidFill>
              </a:rPr>
              <a:t>1704</a:t>
            </a:r>
          </a:p>
        </p:txBody>
      </p:sp>
      <p:pic>
        <p:nvPicPr>
          <p:cNvPr id="6" name="Picture 6" descr="Photons in Light Bulb Print. Art Prints, Posters &amp; Puzzles from ...">
            <a:hlinkClick r:id="rId4"/>
            <a:extLst>
              <a:ext uri="{FF2B5EF4-FFF2-40B4-BE49-F238E27FC236}">
                <a16:creationId xmlns:a16="http://schemas.microsoft.com/office/drawing/2014/main" id="{86518F48-4471-93BF-7664-C7958AB79A7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57" r="45096" b="557"/>
          <a:stretch/>
        </p:blipFill>
        <p:spPr bwMode="auto">
          <a:xfrm flipH="1">
            <a:off x="5571067" y="2319294"/>
            <a:ext cx="2091849" cy="3149600"/>
          </a:xfrm>
          <a:prstGeom prst="rect">
            <a:avLst/>
          </a:prstGeom>
          <a:noFill/>
          <a:effectLst>
            <a:softEdge rad="249027"/>
          </a:effectLst>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7723E2AA-44E0-7EC4-DD75-67FED7B1A2CF}"/>
              </a:ext>
            </a:extLst>
          </p:cNvPr>
          <p:cNvSpPr txBox="1"/>
          <p:nvPr/>
        </p:nvSpPr>
        <p:spPr>
          <a:xfrm>
            <a:off x="3394627" y="1866740"/>
            <a:ext cx="4760444" cy="584775"/>
          </a:xfrm>
          <a:prstGeom prst="rect">
            <a:avLst/>
          </a:prstGeom>
          <a:noFill/>
        </p:spPr>
        <p:txBody>
          <a:bodyPr wrap="square">
            <a:spAutoFit/>
          </a:bodyPr>
          <a:lstStyle/>
          <a:p>
            <a:pPr algn="ctr"/>
            <a:r>
              <a:rPr lang="es-ES" sz="3200" dirty="0" err="1"/>
              <a:t>Gravity</a:t>
            </a:r>
            <a:r>
              <a:rPr lang="es-ES" sz="3200" dirty="0"/>
              <a:t> </a:t>
            </a:r>
            <a:r>
              <a:rPr lang="es-ES" sz="3200" dirty="0" err="1"/>
              <a:t>affects</a:t>
            </a:r>
            <a:r>
              <a:rPr lang="es-ES" sz="3200" dirty="0"/>
              <a:t> light</a:t>
            </a:r>
          </a:p>
        </p:txBody>
      </p:sp>
    </p:spTree>
    <p:extLst>
      <p:ext uri="{BB962C8B-B14F-4D97-AF65-F5344CB8AC3E}">
        <p14:creationId xmlns:p14="http://schemas.microsoft.com/office/powerpoint/2010/main" val="1158815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1500"/>
                                  </p:stCondLst>
                                  <p:childTnLst>
                                    <p:animEffect transition="out" filter="fade">
                                      <p:cBhvr>
                                        <p:cTn id="6" dur="3000"/>
                                        <p:tgtEl>
                                          <p:spTgt spid="9"/>
                                        </p:tgtEl>
                                      </p:cBhvr>
                                    </p:animEffect>
                                    <p:set>
                                      <p:cBhvr>
                                        <p:cTn id="7" dur="1" fill="hold">
                                          <p:stCondLst>
                                            <p:cond delay="2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5023E-2271-CB6E-0030-DADAFE5C7F79}"/>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A2A38190-00F8-23F4-EAF0-D187F4BD9976}"/>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a:extLst>
              <a:ext uri="{FF2B5EF4-FFF2-40B4-BE49-F238E27FC236}">
                <a16:creationId xmlns:a16="http://schemas.microsoft.com/office/drawing/2014/main" id="{C1D3DACD-468C-2CD4-9CD1-90C25A75F25E}"/>
              </a:ext>
            </a:extLst>
          </p:cNvPr>
          <p:cNvSpPr>
            <a:spLocks noGrp="1"/>
          </p:cNvSpPr>
          <p:nvPr>
            <p:ph type="title"/>
          </p:nvPr>
        </p:nvSpPr>
        <p:spPr>
          <a:xfrm>
            <a:off x="0" y="10894"/>
            <a:ext cx="12192000" cy="397070"/>
          </a:xfrm>
        </p:spPr>
        <p:txBody>
          <a:bodyPr anchor="t">
            <a:noAutofit/>
          </a:bodyPr>
          <a:lstStyle/>
          <a:p>
            <a:r>
              <a:rPr lang="es-ES" sz="2000" b="1" dirty="0" err="1">
                <a:solidFill>
                  <a:srgbClr val="FFFFFF"/>
                </a:solidFill>
              </a:rPr>
              <a:t>Brief</a:t>
            </a:r>
            <a:r>
              <a:rPr lang="es-ES" sz="2000" b="1" dirty="0">
                <a:solidFill>
                  <a:srgbClr val="FFFFFF"/>
                </a:solidFill>
              </a:rPr>
              <a:t> </a:t>
            </a:r>
            <a:r>
              <a:rPr lang="es-ES" sz="2000" b="1" dirty="0" err="1">
                <a:solidFill>
                  <a:srgbClr val="FFFFFF"/>
                </a:solidFill>
              </a:rPr>
              <a:t>History</a:t>
            </a:r>
            <a:r>
              <a:rPr lang="es-ES" sz="2000" b="1" dirty="0">
                <a:solidFill>
                  <a:srgbClr val="FFFFFF"/>
                </a:solidFill>
              </a:rPr>
              <a:t> </a:t>
            </a:r>
            <a:r>
              <a:rPr lang="es-ES" sz="2000" b="1" dirty="0" err="1">
                <a:solidFill>
                  <a:srgbClr val="FFFFFF"/>
                </a:solidFill>
              </a:rPr>
              <a:t>of</a:t>
            </a:r>
            <a:r>
              <a:rPr lang="es-ES" sz="2000" b="1" dirty="0">
                <a:solidFill>
                  <a:srgbClr val="FFFFFF"/>
                </a:solidFill>
              </a:rPr>
              <a:t> </a:t>
            </a:r>
            <a:r>
              <a:rPr lang="es-ES" sz="2000" b="1" dirty="0" err="1">
                <a:solidFill>
                  <a:srgbClr val="FFFFFF"/>
                </a:solidFill>
              </a:rPr>
              <a:t>Gravitational</a:t>
            </a:r>
            <a:r>
              <a:rPr lang="es-ES" sz="2000" b="1" dirty="0">
                <a:solidFill>
                  <a:srgbClr val="FFFFFF"/>
                </a:solidFill>
              </a:rPr>
              <a:t> </a:t>
            </a:r>
            <a:r>
              <a:rPr lang="es-ES" sz="2000" b="1" dirty="0" err="1">
                <a:solidFill>
                  <a:srgbClr val="FFFFFF"/>
                </a:solidFill>
              </a:rPr>
              <a:t>Lensing</a:t>
            </a:r>
            <a:br>
              <a:rPr lang="es-ES" sz="2000" b="1" dirty="0">
                <a:solidFill>
                  <a:srgbClr val="FFFFFF"/>
                </a:solidFill>
              </a:rPr>
            </a:br>
            <a:endParaRPr lang="es-ES" sz="2000" b="1" dirty="0">
              <a:solidFill>
                <a:srgbClr val="FFFFFF"/>
              </a:solidFill>
            </a:endParaRPr>
          </a:p>
        </p:txBody>
      </p:sp>
      <p:sp>
        <p:nvSpPr>
          <p:cNvPr id="4" name="Rectángulo 3">
            <a:extLst>
              <a:ext uri="{FF2B5EF4-FFF2-40B4-BE49-F238E27FC236}">
                <a16:creationId xmlns:a16="http://schemas.microsoft.com/office/drawing/2014/main" id="{1955D9BE-7AA1-9EB6-4FAC-3E27309EADDF}"/>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a:extLst>
              <a:ext uri="{FF2B5EF4-FFF2-40B4-BE49-F238E27FC236}">
                <a16:creationId xmlns:a16="http://schemas.microsoft.com/office/drawing/2014/main" id="{F0EE87C9-7E9E-F437-77BA-32624736D06F}"/>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11" name="CuadroTexto 10">
            <a:extLst>
              <a:ext uri="{FF2B5EF4-FFF2-40B4-BE49-F238E27FC236}">
                <a16:creationId xmlns:a16="http://schemas.microsoft.com/office/drawing/2014/main" id="{4C780B26-A4CA-5635-28E5-C84170839035}"/>
              </a:ext>
            </a:extLst>
          </p:cNvPr>
          <p:cNvSpPr txBox="1"/>
          <p:nvPr/>
        </p:nvSpPr>
        <p:spPr>
          <a:xfrm>
            <a:off x="4079876" y="6502734"/>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8" name="CuadroTexto 17">
            <a:extLst>
              <a:ext uri="{FF2B5EF4-FFF2-40B4-BE49-F238E27FC236}">
                <a16:creationId xmlns:a16="http://schemas.microsoft.com/office/drawing/2014/main" id="{86625E51-B953-23CE-B14D-9803332BC526}"/>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
        <p:nvSpPr>
          <p:cNvPr id="6" name="CuadroTexto 5">
            <a:extLst>
              <a:ext uri="{FF2B5EF4-FFF2-40B4-BE49-F238E27FC236}">
                <a16:creationId xmlns:a16="http://schemas.microsoft.com/office/drawing/2014/main" id="{2114F894-63BB-3224-DF02-184993F9C37B}"/>
              </a:ext>
            </a:extLst>
          </p:cNvPr>
          <p:cNvSpPr txBox="1"/>
          <p:nvPr/>
        </p:nvSpPr>
        <p:spPr>
          <a:xfrm>
            <a:off x="408062" y="5792623"/>
            <a:ext cx="1901290" cy="276999"/>
          </a:xfrm>
          <a:prstGeom prst="rect">
            <a:avLst/>
          </a:prstGeom>
          <a:noFill/>
        </p:spPr>
        <p:txBody>
          <a:bodyPr wrap="none" rtlCol="0">
            <a:spAutoFit/>
          </a:bodyPr>
          <a:lstStyle/>
          <a:p>
            <a:r>
              <a:rPr lang="es-ES" sz="1200" dirty="0"/>
              <a:t>Albert Einstein (1879-1955)</a:t>
            </a:r>
          </a:p>
        </p:txBody>
      </p:sp>
      <p:sp>
        <p:nvSpPr>
          <p:cNvPr id="14" name="Marcador de contenido 2">
            <a:extLst>
              <a:ext uri="{FF2B5EF4-FFF2-40B4-BE49-F238E27FC236}">
                <a16:creationId xmlns:a16="http://schemas.microsoft.com/office/drawing/2014/main" id="{5529EFE9-DFFD-3FF7-9362-C16ABE6FF040}"/>
              </a:ext>
            </a:extLst>
          </p:cNvPr>
          <p:cNvSpPr>
            <a:spLocks noGrp="1"/>
          </p:cNvSpPr>
          <p:nvPr>
            <p:ph idx="1"/>
          </p:nvPr>
        </p:nvSpPr>
        <p:spPr>
          <a:xfrm>
            <a:off x="0" y="487130"/>
            <a:ext cx="12192000" cy="947179"/>
          </a:xfrm>
        </p:spPr>
        <p:txBody>
          <a:bodyPr>
            <a:normAutofit/>
          </a:bodyPr>
          <a:lstStyle/>
          <a:p>
            <a:pPr marL="0" indent="0" algn="ctr">
              <a:buNone/>
            </a:pPr>
            <a:r>
              <a:rPr lang="es-ES" dirty="0"/>
              <a:t>T</a:t>
            </a:r>
            <a:r>
              <a:rPr lang="es-ES" dirty="0">
                <a:effectLst/>
              </a:rPr>
              <a:t>rue </a:t>
            </a:r>
            <a:r>
              <a:rPr lang="es-ES" dirty="0" err="1"/>
              <a:t>N</a:t>
            </a:r>
            <a:r>
              <a:rPr lang="es-ES" dirty="0" err="1">
                <a:effectLst/>
              </a:rPr>
              <a:t>ature</a:t>
            </a:r>
            <a:r>
              <a:rPr lang="es-ES" dirty="0">
                <a:effectLst/>
              </a:rPr>
              <a:t> </a:t>
            </a:r>
            <a:r>
              <a:rPr lang="es-ES" dirty="0" err="1">
                <a:effectLst/>
              </a:rPr>
              <a:t>of</a:t>
            </a:r>
            <a:r>
              <a:rPr lang="es-ES" dirty="0">
                <a:effectLst/>
              </a:rPr>
              <a:t> Light</a:t>
            </a:r>
          </a:p>
          <a:p>
            <a:pPr marL="0" indent="0" algn="ctr">
              <a:buNone/>
            </a:pPr>
            <a:r>
              <a:rPr lang="es-ES" sz="2400" dirty="0"/>
              <a:t>s. XX</a:t>
            </a:r>
          </a:p>
        </p:txBody>
      </p:sp>
      <p:sp>
        <p:nvSpPr>
          <p:cNvPr id="16" name="CuadroTexto 15">
            <a:extLst>
              <a:ext uri="{FF2B5EF4-FFF2-40B4-BE49-F238E27FC236}">
                <a16:creationId xmlns:a16="http://schemas.microsoft.com/office/drawing/2014/main" id="{C6BD843C-3114-6E45-345F-80A5981DA054}"/>
              </a:ext>
            </a:extLst>
          </p:cNvPr>
          <p:cNvSpPr txBox="1"/>
          <p:nvPr/>
        </p:nvSpPr>
        <p:spPr>
          <a:xfrm>
            <a:off x="3790108" y="1513475"/>
            <a:ext cx="8401892" cy="461665"/>
          </a:xfrm>
          <a:prstGeom prst="rect">
            <a:avLst/>
          </a:prstGeom>
          <a:noFill/>
        </p:spPr>
        <p:txBody>
          <a:bodyPr wrap="square" rtlCol="0">
            <a:spAutoFit/>
          </a:bodyPr>
          <a:lstStyle/>
          <a:p>
            <a:pPr algn="ctr"/>
            <a:r>
              <a:rPr lang="es-ES" sz="2400" dirty="0"/>
              <a:t>1907</a:t>
            </a:r>
          </a:p>
        </p:txBody>
      </p:sp>
      <p:pic>
        <p:nvPicPr>
          <p:cNvPr id="20482" name="Picture 2" descr="Albert Einstein - Wikipedia, la enciclopedia libre">
            <a:extLst>
              <a:ext uri="{FF2B5EF4-FFF2-40B4-BE49-F238E27FC236}">
                <a16:creationId xmlns:a16="http://schemas.microsoft.com/office/drawing/2014/main" id="{DFD71CDD-ECAF-85FD-0CB3-7FD5BE14A4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062" y="1606252"/>
            <a:ext cx="3382046" cy="4186371"/>
          </a:xfrm>
          <a:prstGeom prst="rect">
            <a:avLst/>
          </a:prstGeom>
          <a:noFill/>
          <a:extLst>
            <a:ext uri="{909E8E84-426E-40DD-AFC4-6F175D3DCCD1}">
              <a14:hiddenFill xmlns:a14="http://schemas.microsoft.com/office/drawing/2010/main">
                <a:solidFill>
                  <a:srgbClr val="FFFFFF"/>
                </a:solidFill>
              </a14:hiddenFill>
            </a:ext>
          </a:extLst>
        </p:spPr>
      </p:pic>
      <p:sp>
        <p:nvSpPr>
          <p:cNvPr id="19" name="CuadroTexto 18">
            <a:extLst>
              <a:ext uri="{FF2B5EF4-FFF2-40B4-BE49-F238E27FC236}">
                <a16:creationId xmlns:a16="http://schemas.microsoft.com/office/drawing/2014/main" id="{B553B207-F4ED-294E-BF76-ADC042732C54}"/>
              </a:ext>
            </a:extLst>
          </p:cNvPr>
          <p:cNvSpPr txBox="1"/>
          <p:nvPr/>
        </p:nvSpPr>
        <p:spPr>
          <a:xfrm>
            <a:off x="3790108" y="1992668"/>
            <a:ext cx="8401892" cy="523220"/>
          </a:xfrm>
          <a:prstGeom prst="rect">
            <a:avLst/>
          </a:prstGeom>
          <a:noFill/>
        </p:spPr>
        <p:txBody>
          <a:bodyPr wrap="square" rtlCol="0">
            <a:spAutoFit/>
          </a:bodyPr>
          <a:lstStyle/>
          <a:p>
            <a:pPr algn="ctr"/>
            <a:r>
              <a:rPr lang="es-ES" sz="2800" dirty="0" err="1"/>
              <a:t>Principle</a:t>
            </a:r>
            <a:r>
              <a:rPr lang="es-ES" sz="2800" dirty="0"/>
              <a:t> </a:t>
            </a:r>
            <a:r>
              <a:rPr lang="es-ES" sz="2800" dirty="0" err="1"/>
              <a:t>of</a:t>
            </a:r>
            <a:r>
              <a:rPr lang="es-ES" sz="2800" dirty="0"/>
              <a:t> </a:t>
            </a:r>
            <a:r>
              <a:rPr lang="es-ES" sz="2800" dirty="0" err="1"/>
              <a:t>Equivalence</a:t>
            </a:r>
            <a:endParaRPr lang="es-ES" sz="2800" dirty="0"/>
          </a:p>
        </p:txBody>
      </p:sp>
      <p:sp>
        <p:nvSpPr>
          <p:cNvPr id="22" name="CuadroTexto 21">
            <a:extLst>
              <a:ext uri="{FF2B5EF4-FFF2-40B4-BE49-F238E27FC236}">
                <a16:creationId xmlns:a16="http://schemas.microsoft.com/office/drawing/2014/main" id="{E670D0D4-845F-31E4-CFE4-03179E1BD361}"/>
              </a:ext>
            </a:extLst>
          </p:cNvPr>
          <p:cNvSpPr txBox="1"/>
          <p:nvPr/>
        </p:nvSpPr>
        <p:spPr>
          <a:xfrm>
            <a:off x="3790108" y="6021394"/>
            <a:ext cx="8401892" cy="461665"/>
          </a:xfrm>
          <a:prstGeom prst="rect">
            <a:avLst/>
          </a:prstGeom>
          <a:noFill/>
        </p:spPr>
        <p:txBody>
          <a:bodyPr wrap="square">
            <a:spAutoFit/>
          </a:bodyPr>
          <a:lstStyle/>
          <a:p>
            <a:pPr algn="ctr"/>
            <a:r>
              <a:rPr lang="es-ES" sz="2400" dirty="0" err="1">
                <a:latin typeface="NimbusRomNo9L"/>
              </a:rPr>
              <a:t>P</a:t>
            </a:r>
            <a:r>
              <a:rPr lang="es-ES" sz="2400" dirty="0" err="1">
                <a:effectLst/>
                <a:latin typeface="NimbusRomNo9L"/>
              </a:rPr>
              <a:t>hysically</a:t>
            </a:r>
            <a:r>
              <a:rPr lang="es-ES" sz="2400" dirty="0">
                <a:effectLst/>
                <a:latin typeface="NimbusRomNo9L"/>
              </a:rPr>
              <a:t> </a:t>
            </a:r>
            <a:r>
              <a:rPr lang="es-ES" sz="2400" dirty="0" err="1">
                <a:effectLst/>
                <a:latin typeface="NimbusRomNo9L"/>
              </a:rPr>
              <a:t>equivalent</a:t>
            </a:r>
            <a:r>
              <a:rPr lang="es-ES" sz="2400" dirty="0">
                <a:effectLst/>
                <a:latin typeface="NimbusRomNo9L"/>
              </a:rPr>
              <a:t> </a:t>
            </a:r>
            <a:endParaRPr lang="es-ES" sz="2400" dirty="0"/>
          </a:p>
        </p:txBody>
      </p:sp>
      <p:sp>
        <p:nvSpPr>
          <p:cNvPr id="23" name="Rectángulo 22">
            <a:extLst>
              <a:ext uri="{FF2B5EF4-FFF2-40B4-BE49-F238E27FC236}">
                <a16:creationId xmlns:a16="http://schemas.microsoft.com/office/drawing/2014/main" id="{8AA11974-264E-65B2-A9EF-2CDA843BE4F8}"/>
              </a:ext>
            </a:extLst>
          </p:cNvPr>
          <p:cNvSpPr/>
          <p:nvPr/>
        </p:nvSpPr>
        <p:spPr>
          <a:xfrm>
            <a:off x="5455946" y="3028012"/>
            <a:ext cx="1524000" cy="2506134"/>
          </a:xfrm>
          <a:prstGeom prst="rect">
            <a:avLst/>
          </a:prstGeom>
          <a:solidFill>
            <a:srgbClr val="9EC6AB"/>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0484" name="Picture 4" descr="Tierra - Qué es, estructura, definición y concepto">
            <a:extLst>
              <a:ext uri="{FF2B5EF4-FFF2-40B4-BE49-F238E27FC236}">
                <a16:creationId xmlns:a16="http://schemas.microsoft.com/office/drawing/2014/main" id="{8969547B-A93C-6D14-E0A5-8E018127B6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377" r="23404" b="79085"/>
          <a:stretch/>
        </p:blipFill>
        <p:spPr bwMode="auto">
          <a:xfrm>
            <a:off x="3975190" y="4627370"/>
            <a:ext cx="4129820" cy="1434309"/>
          </a:xfrm>
          <a:prstGeom prst="rect">
            <a:avLst/>
          </a:prstGeom>
          <a:noFill/>
          <a:extLst>
            <a:ext uri="{909E8E84-426E-40DD-AFC4-6F175D3DCCD1}">
              <a14:hiddenFill xmlns:a14="http://schemas.microsoft.com/office/drawing/2010/main">
                <a:solidFill>
                  <a:srgbClr val="FFFFFF"/>
                </a:solidFill>
              </a14:hiddenFill>
            </a:ext>
          </a:extLst>
        </p:spPr>
      </p:pic>
      <p:pic>
        <p:nvPicPr>
          <p:cNvPr id="25" name="Gráfico 24" descr="Hombre con relleno sólido">
            <a:extLst>
              <a:ext uri="{FF2B5EF4-FFF2-40B4-BE49-F238E27FC236}">
                <a16:creationId xmlns:a16="http://schemas.microsoft.com/office/drawing/2014/main" id="{C6C5DC27-077B-CE68-967D-5E5FFD35D78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39119" y="3832457"/>
            <a:ext cx="1757654" cy="1757654"/>
          </a:xfrm>
          <a:prstGeom prst="rect">
            <a:avLst/>
          </a:prstGeom>
        </p:spPr>
      </p:pic>
      <mc:AlternateContent xmlns:mc="http://schemas.openxmlformats.org/markup-compatibility/2006">
        <mc:Choice xmlns:a14="http://schemas.microsoft.com/office/drawing/2010/main" Requires="a14">
          <p:sp>
            <p:nvSpPr>
              <p:cNvPr id="27" name="CuadroTexto 26">
                <a:extLst>
                  <a:ext uri="{FF2B5EF4-FFF2-40B4-BE49-F238E27FC236}">
                    <a16:creationId xmlns:a16="http://schemas.microsoft.com/office/drawing/2014/main" id="{E8868C99-50A6-D153-9534-C88BFB88D739}"/>
                  </a:ext>
                </a:extLst>
              </p:cNvPr>
              <p:cNvSpPr txBox="1"/>
              <p:nvPr/>
            </p:nvSpPr>
            <p:spPr>
              <a:xfrm>
                <a:off x="5612657" y="3484839"/>
                <a:ext cx="1341329" cy="276999"/>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s-ES" b="0" i="1" smtClean="0">
                          <a:latin typeface="Cambria Math" panose="02040503050406030204" pitchFamily="18" charset="0"/>
                        </a:rPr>
                        <m:t>𝑔</m:t>
                      </m:r>
                      <m:r>
                        <a:rPr lang="es-ES" b="0" i="1" smtClean="0">
                          <a:latin typeface="Cambria Math" panose="02040503050406030204" pitchFamily="18" charset="0"/>
                        </a:rPr>
                        <m:t>=9.8</m:t>
                      </m:r>
                      <m:r>
                        <a:rPr lang="es-ES" b="0" i="1" smtClean="0">
                          <a:latin typeface="Cambria Math" panose="02040503050406030204" pitchFamily="18" charset="0"/>
                        </a:rPr>
                        <m:t>𝑚</m:t>
                      </m:r>
                      <m:r>
                        <a:rPr lang="es-ES" b="0" i="1" smtClean="0">
                          <a:latin typeface="Cambria Math" panose="02040503050406030204" pitchFamily="18" charset="0"/>
                        </a:rPr>
                        <m:t>/</m:t>
                      </m:r>
                      <m:sSup>
                        <m:sSupPr>
                          <m:ctrlPr>
                            <a:rPr lang="es-ES" b="0" i="1" smtClean="0">
                              <a:latin typeface="Cambria Math" panose="02040503050406030204" pitchFamily="18" charset="0"/>
                            </a:rPr>
                          </m:ctrlPr>
                        </m:sSupPr>
                        <m:e>
                          <m:r>
                            <a:rPr lang="es-ES" b="0" i="1" smtClean="0">
                              <a:latin typeface="Cambria Math" panose="02040503050406030204" pitchFamily="18" charset="0"/>
                            </a:rPr>
                            <m:t>𝑠</m:t>
                          </m:r>
                        </m:e>
                        <m:sup>
                          <m:r>
                            <a:rPr lang="es-ES" b="0" i="1" smtClean="0">
                              <a:latin typeface="Cambria Math" panose="02040503050406030204" pitchFamily="18" charset="0"/>
                            </a:rPr>
                            <m:t>2</m:t>
                          </m:r>
                        </m:sup>
                      </m:sSup>
                    </m:oMath>
                  </m:oMathPara>
                </a14:m>
                <a:endParaRPr lang="es-ES" dirty="0"/>
              </a:p>
            </p:txBody>
          </p:sp>
        </mc:Choice>
        <mc:Fallback>
          <p:sp>
            <p:nvSpPr>
              <p:cNvPr id="27" name="CuadroTexto 26">
                <a:extLst>
                  <a:ext uri="{FF2B5EF4-FFF2-40B4-BE49-F238E27FC236}">
                    <a16:creationId xmlns:a16="http://schemas.microsoft.com/office/drawing/2014/main" id="{E8868C99-50A6-D153-9534-C88BFB88D739}"/>
                  </a:ext>
                </a:extLst>
              </p:cNvPr>
              <p:cNvSpPr txBox="1">
                <a:spLocks noRot="1" noChangeAspect="1" noMove="1" noResize="1" noEditPoints="1" noAdjustHandles="1" noChangeArrowheads="1" noChangeShapeType="1" noTextEdit="1"/>
              </p:cNvSpPr>
              <p:nvPr/>
            </p:nvSpPr>
            <p:spPr>
              <a:xfrm>
                <a:off x="5612657" y="3484839"/>
                <a:ext cx="1341329" cy="276999"/>
              </a:xfrm>
              <a:prstGeom prst="rect">
                <a:avLst/>
              </a:prstGeom>
              <a:blipFill>
                <a:blip r:embed="rId6"/>
                <a:stretch>
                  <a:fillRect l="-4717" t="-4348" r="-1887" b="-34783"/>
                </a:stretch>
              </a:blipFill>
            </p:spPr>
            <p:txBody>
              <a:bodyPr/>
              <a:lstStyle/>
              <a:p>
                <a:r>
                  <a:rPr lang="es-ES">
                    <a:noFill/>
                  </a:rPr>
                  <a:t> </a:t>
                </a:r>
              </a:p>
            </p:txBody>
          </p:sp>
        </mc:Fallback>
      </mc:AlternateContent>
      <p:sp>
        <p:nvSpPr>
          <p:cNvPr id="28" name="Flecha abajo 27">
            <a:extLst>
              <a:ext uri="{FF2B5EF4-FFF2-40B4-BE49-F238E27FC236}">
                <a16:creationId xmlns:a16="http://schemas.microsoft.com/office/drawing/2014/main" id="{3E54B881-0ADA-6840-1FE1-A7253C034E3B}"/>
              </a:ext>
            </a:extLst>
          </p:cNvPr>
          <p:cNvSpPr/>
          <p:nvPr/>
        </p:nvSpPr>
        <p:spPr>
          <a:xfrm>
            <a:off x="5528803" y="4495462"/>
            <a:ext cx="304800" cy="660400"/>
          </a:xfrm>
          <a:prstGeom prst="downArrow">
            <a:avLst/>
          </a:prstGeom>
          <a:solidFill>
            <a:srgbClr val="63A37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Rectángulo 28">
            <a:extLst>
              <a:ext uri="{FF2B5EF4-FFF2-40B4-BE49-F238E27FC236}">
                <a16:creationId xmlns:a16="http://schemas.microsoft.com/office/drawing/2014/main" id="{4BCF3666-431C-10BA-44FA-F56040101A10}"/>
              </a:ext>
            </a:extLst>
          </p:cNvPr>
          <p:cNvSpPr/>
          <p:nvPr/>
        </p:nvSpPr>
        <p:spPr>
          <a:xfrm>
            <a:off x="9269678" y="3011249"/>
            <a:ext cx="1524000" cy="2506134"/>
          </a:xfrm>
          <a:prstGeom prst="rect">
            <a:avLst/>
          </a:prstGeom>
          <a:solidFill>
            <a:srgbClr val="9EC6AB"/>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0" name="Gráfico 29" descr="Hombre con relleno sólido">
            <a:extLst>
              <a:ext uri="{FF2B5EF4-FFF2-40B4-BE49-F238E27FC236}">
                <a16:creationId xmlns:a16="http://schemas.microsoft.com/office/drawing/2014/main" id="{CEF8A0C2-6004-B58B-6CB1-690B94180AC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52851" y="3815694"/>
            <a:ext cx="1757654" cy="1757654"/>
          </a:xfrm>
          <a:prstGeom prst="rect">
            <a:avLst/>
          </a:prstGeom>
        </p:spPr>
      </p:pic>
      <mc:AlternateContent xmlns:mc="http://schemas.openxmlformats.org/markup-compatibility/2006">
        <mc:Choice xmlns:a14="http://schemas.microsoft.com/office/drawing/2010/main" Requires="a14">
          <p:sp>
            <p:nvSpPr>
              <p:cNvPr id="31" name="CuadroTexto 30">
                <a:extLst>
                  <a:ext uri="{FF2B5EF4-FFF2-40B4-BE49-F238E27FC236}">
                    <a16:creationId xmlns:a16="http://schemas.microsoft.com/office/drawing/2014/main" id="{10F7AC2D-E933-19F6-8C07-76C42E0D5624}"/>
                  </a:ext>
                </a:extLst>
              </p:cNvPr>
              <p:cNvSpPr txBox="1"/>
              <p:nvPr/>
            </p:nvSpPr>
            <p:spPr>
              <a:xfrm>
                <a:off x="9435913" y="3484839"/>
                <a:ext cx="1341329" cy="276999"/>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s-ES" b="0" i="1" smtClean="0">
                          <a:latin typeface="Cambria Math" panose="02040503050406030204" pitchFamily="18" charset="0"/>
                        </a:rPr>
                        <m:t>𝑔</m:t>
                      </m:r>
                      <m:r>
                        <a:rPr lang="es-ES" b="0" i="1" smtClean="0">
                          <a:latin typeface="Cambria Math" panose="02040503050406030204" pitchFamily="18" charset="0"/>
                        </a:rPr>
                        <m:t>=9.8</m:t>
                      </m:r>
                      <m:r>
                        <a:rPr lang="es-ES" b="0" i="1" smtClean="0">
                          <a:latin typeface="Cambria Math" panose="02040503050406030204" pitchFamily="18" charset="0"/>
                        </a:rPr>
                        <m:t>𝑚</m:t>
                      </m:r>
                      <m:r>
                        <a:rPr lang="es-ES" b="0" i="1" smtClean="0">
                          <a:latin typeface="Cambria Math" panose="02040503050406030204" pitchFamily="18" charset="0"/>
                        </a:rPr>
                        <m:t>/</m:t>
                      </m:r>
                      <m:sSup>
                        <m:sSupPr>
                          <m:ctrlPr>
                            <a:rPr lang="es-ES" b="0" i="1" smtClean="0">
                              <a:latin typeface="Cambria Math" panose="02040503050406030204" pitchFamily="18" charset="0"/>
                            </a:rPr>
                          </m:ctrlPr>
                        </m:sSupPr>
                        <m:e>
                          <m:r>
                            <a:rPr lang="es-ES" b="0" i="1" smtClean="0">
                              <a:latin typeface="Cambria Math" panose="02040503050406030204" pitchFamily="18" charset="0"/>
                            </a:rPr>
                            <m:t>𝑠</m:t>
                          </m:r>
                        </m:e>
                        <m:sup>
                          <m:r>
                            <a:rPr lang="es-ES" b="0" i="1" smtClean="0">
                              <a:latin typeface="Cambria Math" panose="02040503050406030204" pitchFamily="18" charset="0"/>
                            </a:rPr>
                            <m:t>2</m:t>
                          </m:r>
                        </m:sup>
                      </m:sSup>
                    </m:oMath>
                  </m:oMathPara>
                </a14:m>
                <a:endParaRPr lang="es-ES" dirty="0"/>
              </a:p>
            </p:txBody>
          </p:sp>
        </mc:Choice>
        <mc:Fallback>
          <p:sp>
            <p:nvSpPr>
              <p:cNvPr id="31" name="CuadroTexto 30">
                <a:extLst>
                  <a:ext uri="{FF2B5EF4-FFF2-40B4-BE49-F238E27FC236}">
                    <a16:creationId xmlns:a16="http://schemas.microsoft.com/office/drawing/2014/main" id="{10F7AC2D-E933-19F6-8C07-76C42E0D5624}"/>
                  </a:ext>
                </a:extLst>
              </p:cNvPr>
              <p:cNvSpPr txBox="1">
                <a:spLocks noRot="1" noChangeAspect="1" noMove="1" noResize="1" noEditPoints="1" noAdjustHandles="1" noChangeArrowheads="1" noChangeShapeType="1" noTextEdit="1"/>
              </p:cNvSpPr>
              <p:nvPr/>
            </p:nvSpPr>
            <p:spPr>
              <a:xfrm>
                <a:off x="9435913" y="3484839"/>
                <a:ext cx="1341329" cy="276999"/>
              </a:xfrm>
              <a:prstGeom prst="rect">
                <a:avLst/>
              </a:prstGeom>
              <a:blipFill>
                <a:blip r:embed="rId7"/>
                <a:stretch>
                  <a:fillRect l="-4717" t="-4348" r="-1887" b="-34783"/>
                </a:stretch>
              </a:blipFill>
            </p:spPr>
            <p:txBody>
              <a:bodyPr/>
              <a:lstStyle/>
              <a:p>
                <a:r>
                  <a:rPr lang="es-ES">
                    <a:noFill/>
                  </a:rPr>
                  <a:t> </a:t>
                </a:r>
              </a:p>
            </p:txBody>
          </p:sp>
        </mc:Fallback>
      </mc:AlternateContent>
      <p:sp>
        <p:nvSpPr>
          <p:cNvPr id="32" name="Flecha abajo 31">
            <a:extLst>
              <a:ext uri="{FF2B5EF4-FFF2-40B4-BE49-F238E27FC236}">
                <a16:creationId xmlns:a16="http://schemas.microsoft.com/office/drawing/2014/main" id="{F2E6F00D-8FC9-F5A5-F1B6-54A0D7B65B89}"/>
              </a:ext>
            </a:extLst>
          </p:cNvPr>
          <p:cNvSpPr/>
          <p:nvPr/>
        </p:nvSpPr>
        <p:spPr>
          <a:xfrm>
            <a:off x="9352059" y="4495462"/>
            <a:ext cx="304800" cy="660400"/>
          </a:xfrm>
          <a:prstGeom prst="downArrow">
            <a:avLst/>
          </a:prstGeom>
          <a:solidFill>
            <a:srgbClr val="63A37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0490" name="Picture 10" descr="Cohete Espacio Astronave - GIF gratis en Pixabay">
            <a:extLst>
              <a:ext uri="{FF2B5EF4-FFF2-40B4-BE49-F238E27FC236}">
                <a16:creationId xmlns:a16="http://schemas.microsoft.com/office/drawing/2014/main" id="{E5E8736A-E9FB-1749-50E5-9AB9166BBDF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70744"/>
          <a:stretch/>
        </p:blipFill>
        <p:spPr bwMode="auto">
          <a:xfrm>
            <a:off x="8400895" y="5556245"/>
            <a:ext cx="3251705" cy="1061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2525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F97AC-F91C-7169-8C03-B7ACBA6EED4B}"/>
            </a:ext>
          </a:extLst>
        </p:cNvPr>
        <p:cNvGrpSpPr/>
        <p:nvPr/>
      </p:nvGrpSpPr>
      <p:grpSpPr>
        <a:xfrm>
          <a:off x="0" y="0"/>
          <a:ext cx="0" cy="0"/>
          <a:chOff x="0" y="0"/>
          <a:chExt cx="0" cy="0"/>
        </a:xfrm>
      </p:grpSpPr>
      <p:pic>
        <p:nvPicPr>
          <p:cNvPr id="21512" name="Picture 8" descr="Universo - Wikipedia, la enciclopedia libre">
            <a:extLst>
              <a:ext uri="{FF2B5EF4-FFF2-40B4-BE49-F238E27FC236}">
                <a16:creationId xmlns:a16="http://schemas.microsoft.com/office/drawing/2014/main" id="{84E350A9-11F9-3E81-57F7-9971268564EE}"/>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4526923" y="2629288"/>
            <a:ext cx="3382046" cy="3382046"/>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a:extLst>
              <a:ext uri="{FF2B5EF4-FFF2-40B4-BE49-F238E27FC236}">
                <a16:creationId xmlns:a16="http://schemas.microsoft.com/office/drawing/2014/main" id="{3A95E14A-A7CD-7735-DEC8-B430B9E10EC1}"/>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a:extLst>
              <a:ext uri="{FF2B5EF4-FFF2-40B4-BE49-F238E27FC236}">
                <a16:creationId xmlns:a16="http://schemas.microsoft.com/office/drawing/2014/main" id="{56062D17-E779-D8C7-A28A-B125811DD94B}"/>
              </a:ext>
            </a:extLst>
          </p:cNvPr>
          <p:cNvSpPr>
            <a:spLocks noGrp="1"/>
          </p:cNvSpPr>
          <p:nvPr>
            <p:ph type="title"/>
          </p:nvPr>
        </p:nvSpPr>
        <p:spPr>
          <a:xfrm>
            <a:off x="0" y="10894"/>
            <a:ext cx="12192000" cy="397070"/>
          </a:xfrm>
        </p:spPr>
        <p:txBody>
          <a:bodyPr anchor="t">
            <a:noAutofit/>
          </a:bodyPr>
          <a:lstStyle/>
          <a:p>
            <a:r>
              <a:rPr lang="es-ES" sz="2000" b="1" dirty="0" err="1">
                <a:solidFill>
                  <a:srgbClr val="FFFFFF"/>
                </a:solidFill>
              </a:rPr>
              <a:t>Brief</a:t>
            </a:r>
            <a:r>
              <a:rPr lang="es-ES" sz="2000" b="1" dirty="0">
                <a:solidFill>
                  <a:srgbClr val="FFFFFF"/>
                </a:solidFill>
              </a:rPr>
              <a:t> </a:t>
            </a:r>
            <a:r>
              <a:rPr lang="es-ES" sz="2000" b="1" dirty="0" err="1">
                <a:solidFill>
                  <a:srgbClr val="FFFFFF"/>
                </a:solidFill>
              </a:rPr>
              <a:t>History</a:t>
            </a:r>
            <a:r>
              <a:rPr lang="es-ES" sz="2000" b="1" dirty="0">
                <a:solidFill>
                  <a:srgbClr val="FFFFFF"/>
                </a:solidFill>
              </a:rPr>
              <a:t> </a:t>
            </a:r>
            <a:r>
              <a:rPr lang="es-ES" sz="2000" b="1" dirty="0" err="1">
                <a:solidFill>
                  <a:srgbClr val="FFFFFF"/>
                </a:solidFill>
              </a:rPr>
              <a:t>of</a:t>
            </a:r>
            <a:r>
              <a:rPr lang="es-ES" sz="2000" b="1" dirty="0">
                <a:solidFill>
                  <a:srgbClr val="FFFFFF"/>
                </a:solidFill>
              </a:rPr>
              <a:t> </a:t>
            </a:r>
            <a:r>
              <a:rPr lang="es-ES" sz="2000" b="1" dirty="0" err="1">
                <a:solidFill>
                  <a:srgbClr val="FFFFFF"/>
                </a:solidFill>
              </a:rPr>
              <a:t>Gravitational</a:t>
            </a:r>
            <a:r>
              <a:rPr lang="es-ES" sz="2000" b="1" dirty="0">
                <a:solidFill>
                  <a:srgbClr val="FFFFFF"/>
                </a:solidFill>
              </a:rPr>
              <a:t> </a:t>
            </a:r>
            <a:r>
              <a:rPr lang="es-ES" sz="2000" b="1" dirty="0" err="1">
                <a:solidFill>
                  <a:srgbClr val="FFFFFF"/>
                </a:solidFill>
              </a:rPr>
              <a:t>Lensing</a:t>
            </a:r>
            <a:br>
              <a:rPr lang="es-ES" sz="2000" b="1" dirty="0">
                <a:solidFill>
                  <a:srgbClr val="FFFFFF"/>
                </a:solidFill>
              </a:rPr>
            </a:br>
            <a:endParaRPr lang="es-ES" sz="2000" b="1" dirty="0">
              <a:solidFill>
                <a:srgbClr val="FFFFFF"/>
              </a:solidFill>
            </a:endParaRPr>
          </a:p>
        </p:txBody>
      </p:sp>
      <p:sp>
        <p:nvSpPr>
          <p:cNvPr id="4" name="Rectángulo 3">
            <a:extLst>
              <a:ext uri="{FF2B5EF4-FFF2-40B4-BE49-F238E27FC236}">
                <a16:creationId xmlns:a16="http://schemas.microsoft.com/office/drawing/2014/main" id="{00990B18-BF86-D112-65CA-093000FAA0B1}"/>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a:extLst>
              <a:ext uri="{FF2B5EF4-FFF2-40B4-BE49-F238E27FC236}">
                <a16:creationId xmlns:a16="http://schemas.microsoft.com/office/drawing/2014/main" id="{62C28607-BD4D-A069-5356-0888B7590742}"/>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11" name="CuadroTexto 10">
            <a:extLst>
              <a:ext uri="{FF2B5EF4-FFF2-40B4-BE49-F238E27FC236}">
                <a16:creationId xmlns:a16="http://schemas.microsoft.com/office/drawing/2014/main" id="{05F8BCB4-B0ED-A2F6-B6B7-11263C31B517}"/>
              </a:ext>
            </a:extLst>
          </p:cNvPr>
          <p:cNvSpPr txBox="1"/>
          <p:nvPr/>
        </p:nvSpPr>
        <p:spPr>
          <a:xfrm>
            <a:off x="4079876" y="6502734"/>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8" name="CuadroTexto 17">
            <a:extLst>
              <a:ext uri="{FF2B5EF4-FFF2-40B4-BE49-F238E27FC236}">
                <a16:creationId xmlns:a16="http://schemas.microsoft.com/office/drawing/2014/main" id="{DC086AB9-74C3-3709-0C8E-504E5DA1D48F}"/>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
        <p:nvSpPr>
          <p:cNvPr id="6" name="CuadroTexto 5">
            <a:extLst>
              <a:ext uri="{FF2B5EF4-FFF2-40B4-BE49-F238E27FC236}">
                <a16:creationId xmlns:a16="http://schemas.microsoft.com/office/drawing/2014/main" id="{0EAD3AA9-4495-67C2-DBCE-57A82D47A64D}"/>
              </a:ext>
            </a:extLst>
          </p:cNvPr>
          <p:cNvSpPr txBox="1"/>
          <p:nvPr/>
        </p:nvSpPr>
        <p:spPr>
          <a:xfrm>
            <a:off x="408062" y="5792623"/>
            <a:ext cx="1901290" cy="276999"/>
          </a:xfrm>
          <a:prstGeom prst="rect">
            <a:avLst/>
          </a:prstGeom>
          <a:noFill/>
        </p:spPr>
        <p:txBody>
          <a:bodyPr wrap="none" rtlCol="0">
            <a:spAutoFit/>
          </a:bodyPr>
          <a:lstStyle/>
          <a:p>
            <a:r>
              <a:rPr lang="es-ES" sz="1200" dirty="0"/>
              <a:t>Albert Einstein (1879-1955)</a:t>
            </a:r>
          </a:p>
        </p:txBody>
      </p:sp>
      <p:sp>
        <p:nvSpPr>
          <p:cNvPr id="14" name="Marcador de contenido 2">
            <a:extLst>
              <a:ext uri="{FF2B5EF4-FFF2-40B4-BE49-F238E27FC236}">
                <a16:creationId xmlns:a16="http://schemas.microsoft.com/office/drawing/2014/main" id="{4117F083-BFEC-FC0C-0FC4-B8120CD08E47}"/>
              </a:ext>
            </a:extLst>
          </p:cNvPr>
          <p:cNvSpPr>
            <a:spLocks noGrp="1"/>
          </p:cNvSpPr>
          <p:nvPr>
            <p:ph idx="1"/>
          </p:nvPr>
        </p:nvSpPr>
        <p:spPr>
          <a:xfrm>
            <a:off x="0" y="487130"/>
            <a:ext cx="12192000" cy="947179"/>
          </a:xfrm>
        </p:spPr>
        <p:txBody>
          <a:bodyPr>
            <a:normAutofit/>
          </a:bodyPr>
          <a:lstStyle/>
          <a:p>
            <a:pPr marL="0" indent="0" algn="ctr">
              <a:buNone/>
            </a:pPr>
            <a:r>
              <a:rPr lang="es-ES" dirty="0"/>
              <a:t>T</a:t>
            </a:r>
            <a:r>
              <a:rPr lang="es-ES" dirty="0">
                <a:effectLst/>
              </a:rPr>
              <a:t>rue </a:t>
            </a:r>
            <a:r>
              <a:rPr lang="es-ES" dirty="0" err="1"/>
              <a:t>N</a:t>
            </a:r>
            <a:r>
              <a:rPr lang="es-ES" dirty="0" err="1">
                <a:effectLst/>
              </a:rPr>
              <a:t>ature</a:t>
            </a:r>
            <a:r>
              <a:rPr lang="es-ES" dirty="0">
                <a:effectLst/>
              </a:rPr>
              <a:t> </a:t>
            </a:r>
            <a:r>
              <a:rPr lang="es-ES" dirty="0" err="1">
                <a:effectLst/>
              </a:rPr>
              <a:t>of</a:t>
            </a:r>
            <a:r>
              <a:rPr lang="es-ES" dirty="0">
                <a:effectLst/>
              </a:rPr>
              <a:t> Light</a:t>
            </a:r>
          </a:p>
          <a:p>
            <a:pPr marL="0" indent="0" algn="ctr">
              <a:buNone/>
            </a:pPr>
            <a:r>
              <a:rPr lang="es-ES" sz="2400" dirty="0"/>
              <a:t>s. XX</a:t>
            </a:r>
          </a:p>
        </p:txBody>
      </p:sp>
      <p:sp>
        <p:nvSpPr>
          <p:cNvPr id="16" name="CuadroTexto 15">
            <a:extLst>
              <a:ext uri="{FF2B5EF4-FFF2-40B4-BE49-F238E27FC236}">
                <a16:creationId xmlns:a16="http://schemas.microsoft.com/office/drawing/2014/main" id="{6231646F-8ADB-D500-1851-FA25B621F747}"/>
              </a:ext>
            </a:extLst>
          </p:cNvPr>
          <p:cNvSpPr txBox="1"/>
          <p:nvPr/>
        </p:nvSpPr>
        <p:spPr>
          <a:xfrm>
            <a:off x="3790108" y="1513475"/>
            <a:ext cx="8401892" cy="461665"/>
          </a:xfrm>
          <a:prstGeom prst="rect">
            <a:avLst/>
          </a:prstGeom>
          <a:noFill/>
        </p:spPr>
        <p:txBody>
          <a:bodyPr wrap="square" rtlCol="0">
            <a:spAutoFit/>
          </a:bodyPr>
          <a:lstStyle/>
          <a:p>
            <a:pPr algn="ctr"/>
            <a:r>
              <a:rPr lang="es-ES" sz="2400" dirty="0"/>
              <a:t>1907</a:t>
            </a:r>
          </a:p>
        </p:txBody>
      </p:sp>
      <p:pic>
        <p:nvPicPr>
          <p:cNvPr id="20482" name="Picture 2" descr="Albert Einstein - Wikipedia, la enciclopedia libre">
            <a:extLst>
              <a:ext uri="{FF2B5EF4-FFF2-40B4-BE49-F238E27FC236}">
                <a16:creationId xmlns:a16="http://schemas.microsoft.com/office/drawing/2014/main" id="{5CAE2B7D-B4A3-4294-A9CE-2032176E7F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062" y="1606252"/>
            <a:ext cx="3382046" cy="4186371"/>
          </a:xfrm>
          <a:prstGeom prst="rect">
            <a:avLst/>
          </a:prstGeom>
          <a:noFill/>
          <a:extLst>
            <a:ext uri="{909E8E84-426E-40DD-AFC4-6F175D3DCCD1}">
              <a14:hiddenFill xmlns:a14="http://schemas.microsoft.com/office/drawing/2010/main">
                <a:solidFill>
                  <a:srgbClr val="FFFFFF"/>
                </a:solidFill>
              </a14:hiddenFill>
            </a:ext>
          </a:extLst>
        </p:spPr>
      </p:pic>
      <p:sp>
        <p:nvSpPr>
          <p:cNvPr id="19" name="CuadroTexto 18">
            <a:extLst>
              <a:ext uri="{FF2B5EF4-FFF2-40B4-BE49-F238E27FC236}">
                <a16:creationId xmlns:a16="http://schemas.microsoft.com/office/drawing/2014/main" id="{ADC3870D-26F4-7F17-6B8B-2A9A4A00B595}"/>
              </a:ext>
            </a:extLst>
          </p:cNvPr>
          <p:cNvSpPr txBox="1"/>
          <p:nvPr/>
        </p:nvSpPr>
        <p:spPr>
          <a:xfrm>
            <a:off x="3790108" y="1992668"/>
            <a:ext cx="8401892" cy="523220"/>
          </a:xfrm>
          <a:prstGeom prst="rect">
            <a:avLst/>
          </a:prstGeom>
          <a:noFill/>
        </p:spPr>
        <p:txBody>
          <a:bodyPr wrap="square" rtlCol="0">
            <a:spAutoFit/>
          </a:bodyPr>
          <a:lstStyle/>
          <a:p>
            <a:pPr algn="ctr"/>
            <a:r>
              <a:rPr lang="es-ES" sz="2800" dirty="0" err="1"/>
              <a:t>Principle</a:t>
            </a:r>
            <a:r>
              <a:rPr lang="es-ES" sz="2800" dirty="0"/>
              <a:t> </a:t>
            </a:r>
            <a:r>
              <a:rPr lang="es-ES" sz="2800" dirty="0" err="1"/>
              <a:t>of</a:t>
            </a:r>
            <a:r>
              <a:rPr lang="es-ES" sz="2800" dirty="0"/>
              <a:t> </a:t>
            </a:r>
            <a:r>
              <a:rPr lang="es-ES" sz="2800" dirty="0" err="1"/>
              <a:t>Equivalence</a:t>
            </a:r>
            <a:endParaRPr lang="es-ES" sz="2800" dirty="0"/>
          </a:p>
        </p:txBody>
      </p:sp>
      <p:sp>
        <p:nvSpPr>
          <p:cNvPr id="22" name="CuadroTexto 21">
            <a:extLst>
              <a:ext uri="{FF2B5EF4-FFF2-40B4-BE49-F238E27FC236}">
                <a16:creationId xmlns:a16="http://schemas.microsoft.com/office/drawing/2014/main" id="{C8B106C7-FDC4-6311-A5B2-9FEADBDEEACD}"/>
              </a:ext>
            </a:extLst>
          </p:cNvPr>
          <p:cNvSpPr txBox="1"/>
          <p:nvPr/>
        </p:nvSpPr>
        <p:spPr>
          <a:xfrm>
            <a:off x="3790108" y="6021394"/>
            <a:ext cx="8401892" cy="461665"/>
          </a:xfrm>
          <a:prstGeom prst="rect">
            <a:avLst/>
          </a:prstGeom>
          <a:noFill/>
        </p:spPr>
        <p:txBody>
          <a:bodyPr wrap="square">
            <a:spAutoFit/>
          </a:bodyPr>
          <a:lstStyle/>
          <a:p>
            <a:pPr algn="ctr"/>
            <a:r>
              <a:rPr lang="es-ES" sz="2400" dirty="0" err="1">
                <a:latin typeface="NimbusRomNo9L"/>
              </a:rPr>
              <a:t>P</a:t>
            </a:r>
            <a:r>
              <a:rPr lang="es-ES" sz="2400" dirty="0" err="1">
                <a:effectLst/>
                <a:latin typeface="NimbusRomNo9L"/>
              </a:rPr>
              <a:t>hysically</a:t>
            </a:r>
            <a:r>
              <a:rPr lang="es-ES" sz="2400" dirty="0">
                <a:effectLst/>
                <a:latin typeface="NimbusRomNo9L"/>
              </a:rPr>
              <a:t> </a:t>
            </a:r>
            <a:r>
              <a:rPr lang="es-ES" sz="2400" dirty="0" err="1">
                <a:effectLst/>
                <a:latin typeface="NimbusRomNo9L"/>
              </a:rPr>
              <a:t>equivalent</a:t>
            </a:r>
            <a:r>
              <a:rPr lang="es-ES" sz="2400" dirty="0">
                <a:effectLst/>
                <a:latin typeface="NimbusRomNo9L"/>
              </a:rPr>
              <a:t> </a:t>
            </a:r>
            <a:endParaRPr lang="es-ES" sz="2400" dirty="0"/>
          </a:p>
        </p:txBody>
      </p:sp>
      <p:sp>
        <p:nvSpPr>
          <p:cNvPr id="23" name="Rectángulo 22">
            <a:extLst>
              <a:ext uri="{FF2B5EF4-FFF2-40B4-BE49-F238E27FC236}">
                <a16:creationId xmlns:a16="http://schemas.microsoft.com/office/drawing/2014/main" id="{2C8FC9B8-2D22-24FF-AA73-96BAB17337E0}"/>
              </a:ext>
            </a:extLst>
          </p:cNvPr>
          <p:cNvSpPr/>
          <p:nvPr/>
        </p:nvSpPr>
        <p:spPr>
          <a:xfrm>
            <a:off x="5455946" y="3028012"/>
            <a:ext cx="1524000" cy="2506134"/>
          </a:xfrm>
          <a:prstGeom prst="rect">
            <a:avLst/>
          </a:prstGeom>
          <a:solidFill>
            <a:srgbClr val="9EC6AB"/>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5" name="Gráfico 24" descr="Hombre con relleno sólido">
            <a:extLst>
              <a:ext uri="{FF2B5EF4-FFF2-40B4-BE49-F238E27FC236}">
                <a16:creationId xmlns:a16="http://schemas.microsoft.com/office/drawing/2014/main" id="{DA99DC36-3792-90A8-ABB8-745623FCF4F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39119" y="3369164"/>
            <a:ext cx="1757654" cy="1757654"/>
          </a:xfrm>
          <a:prstGeom prst="rect">
            <a:avLst/>
          </a:prstGeom>
        </p:spPr>
      </p:pic>
      <p:sp>
        <p:nvSpPr>
          <p:cNvPr id="29" name="Rectángulo 28">
            <a:extLst>
              <a:ext uri="{FF2B5EF4-FFF2-40B4-BE49-F238E27FC236}">
                <a16:creationId xmlns:a16="http://schemas.microsoft.com/office/drawing/2014/main" id="{D0760DE3-D4A7-AE69-5EF5-A99D72A73E0C}"/>
              </a:ext>
            </a:extLst>
          </p:cNvPr>
          <p:cNvSpPr/>
          <p:nvPr/>
        </p:nvSpPr>
        <p:spPr>
          <a:xfrm>
            <a:off x="9652045" y="-2620520"/>
            <a:ext cx="1524000" cy="2506134"/>
          </a:xfrm>
          <a:prstGeom prst="rect">
            <a:avLst/>
          </a:prstGeom>
          <a:solidFill>
            <a:srgbClr val="9EC6AB"/>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 name="Gráfico 2" descr="Hombre con relleno sólido">
            <a:extLst>
              <a:ext uri="{FF2B5EF4-FFF2-40B4-BE49-F238E27FC236}">
                <a16:creationId xmlns:a16="http://schemas.microsoft.com/office/drawing/2014/main" id="{ACDF0028-AF5C-6E42-7A50-5B577C49536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61115" y="-2268310"/>
            <a:ext cx="1757654" cy="1757654"/>
          </a:xfrm>
          <a:prstGeom prst="rect">
            <a:avLst/>
          </a:prstGeom>
        </p:spPr>
      </p:pic>
    </p:spTree>
    <p:extLst>
      <p:ext uri="{BB962C8B-B14F-4D97-AF65-F5344CB8AC3E}">
        <p14:creationId xmlns:p14="http://schemas.microsoft.com/office/powerpoint/2010/main" val="536525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200" fill="hold">
                                          <p:stCondLst>
                                            <p:cond delay="0"/>
                                          </p:stCondLst>
                                        </p:cTn>
                                        <p:tgtEl>
                                          <p:spTgt spid="25"/>
                                        </p:tgtEl>
                                        <p:attrNameLst>
                                          <p:attrName>r</p:attrName>
                                        </p:attrNameLst>
                                      </p:cBhvr>
                                    </p:animRot>
                                    <p:animRot by="-240000">
                                      <p:cBhvr>
                                        <p:cTn id="7" dur="400" fill="hold">
                                          <p:stCondLst>
                                            <p:cond delay="400"/>
                                          </p:stCondLst>
                                        </p:cTn>
                                        <p:tgtEl>
                                          <p:spTgt spid="25"/>
                                        </p:tgtEl>
                                        <p:attrNameLst>
                                          <p:attrName>r</p:attrName>
                                        </p:attrNameLst>
                                      </p:cBhvr>
                                    </p:animRot>
                                    <p:animRot by="240000">
                                      <p:cBhvr>
                                        <p:cTn id="8" dur="400" fill="hold">
                                          <p:stCondLst>
                                            <p:cond delay="800"/>
                                          </p:stCondLst>
                                        </p:cTn>
                                        <p:tgtEl>
                                          <p:spTgt spid="25"/>
                                        </p:tgtEl>
                                        <p:attrNameLst>
                                          <p:attrName>r</p:attrName>
                                        </p:attrNameLst>
                                      </p:cBhvr>
                                    </p:animRot>
                                    <p:animRot by="-240000">
                                      <p:cBhvr>
                                        <p:cTn id="9" dur="400" fill="hold">
                                          <p:stCondLst>
                                            <p:cond delay="1200"/>
                                          </p:stCondLst>
                                        </p:cTn>
                                        <p:tgtEl>
                                          <p:spTgt spid="25"/>
                                        </p:tgtEl>
                                        <p:attrNameLst>
                                          <p:attrName>r</p:attrName>
                                        </p:attrNameLst>
                                      </p:cBhvr>
                                    </p:animRot>
                                    <p:animRot by="120000">
                                      <p:cBhvr>
                                        <p:cTn id="10" dur="400" fill="hold">
                                          <p:stCondLst>
                                            <p:cond delay="1600"/>
                                          </p:stCondLst>
                                        </p:cTn>
                                        <p:tgtEl>
                                          <p:spTgt spid="2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repeatCount="indefinite" fill="hold" nodeType="clickEffect">
                                  <p:stCondLst>
                                    <p:cond delay="0"/>
                                  </p:stCondLst>
                                  <p:endCondLst>
                                    <p:cond evt="onNext" delay="0">
                                      <p:tgtEl>
                                        <p:sldTgt/>
                                      </p:tgtEl>
                                    </p:cond>
                                  </p:endCondLst>
                                  <p:childTnLst>
                                    <p:animRot by="120000">
                                      <p:cBhvr>
                                        <p:cTn id="14" dur="200" fill="hold">
                                          <p:stCondLst>
                                            <p:cond delay="0"/>
                                          </p:stCondLst>
                                        </p:cTn>
                                        <p:tgtEl>
                                          <p:spTgt spid="3"/>
                                        </p:tgtEl>
                                        <p:attrNameLst>
                                          <p:attrName>r</p:attrName>
                                        </p:attrNameLst>
                                      </p:cBhvr>
                                    </p:animRot>
                                    <p:animRot by="-240000">
                                      <p:cBhvr>
                                        <p:cTn id="15" dur="400" fill="hold">
                                          <p:stCondLst>
                                            <p:cond delay="400"/>
                                          </p:stCondLst>
                                        </p:cTn>
                                        <p:tgtEl>
                                          <p:spTgt spid="3"/>
                                        </p:tgtEl>
                                        <p:attrNameLst>
                                          <p:attrName>r</p:attrName>
                                        </p:attrNameLst>
                                      </p:cBhvr>
                                    </p:animRot>
                                    <p:animRot by="240000">
                                      <p:cBhvr>
                                        <p:cTn id="16" dur="400" fill="hold">
                                          <p:stCondLst>
                                            <p:cond delay="800"/>
                                          </p:stCondLst>
                                        </p:cTn>
                                        <p:tgtEl>
                                          <p:spTgt spid="3"/>
                                        </p:tgtEl>
                                        <p:attrNameLst>
                                          <p:attrName>r</p:attrName>
                                        </p:attrNameLst>
                                      </p:cBhvr>
                                    </p:animRot>
                                    <p:animRot by="-240000">
                                      <p:cBhvr>
                                        <p:cTn id="17" dur="400" fill="hold">
                                          <p:stCondLst>
                                            <p:cond delay="1200"/>
                                          </p:stCondLst>
                                        </p:cTn>
                                        <p:tgtEl>
                                          <p:spTgt spid="3"/>
                                        </p:tgtEl>
                                        <p:attrNameLst>
                                          <p:attrName>r</p:attrName>
                                        </p:attrNameLst>
                                      </p:cBhvr>
                                    </p:animRot>
                                    <p:animRot by="120000">
                                      <p:cBhvr>
                                        <p:cTn id="18" dur="400" fill="hold">
                                          <p:stCondLst>
                                            <p:cond delay="1600"/>
                                          </p:stCondLst>
                                        </p:cTn>
                                        <p:tgtEl>
                                          <p:spTgt spid="3"/>
                                        </p:tgtEl>
                                        <p:attrNameLst>
                                          <p:attrName>r</p:attrName>
                                        </p:attrNameLst>
                                      </p:cBhvr>
                                    </p:animRot>
                                  </p:childTnLst>
                                </p:cTn>
                              </p:par>
                              <p:par>
                                <p:cTn id="19" presetID="0" presetClass="path" presetSubtype="0" repeatCount="indefinite" fill="hold" grpId="0" nodeType="withEffect">
                                  <p:stCondLst>
                                    <p:cond delay="0"/>
                                  </p:stCondLst>
                                  <p:endCondLst>
                                    <p:cond evt="onNext" delay="0">
                                      <p:tgtEl>
                                        <p:sldTgt/>
                                      </p:tgtEl>
                                    </p:cond>
                                  </p:endCondLst>
                                  <p:childTnLst>
                                    <p:animMotion origin="layout" path="M 0 0 L 0 1.5426 " pathEditMode="relative" ptsTypes="AA">
                                      <p:cBhvr>
                                        <p:cTn id="20" dur="5000" fill="hold"/>
                                        <p:tgtEl>
                                          <p:spTgt spid="29"/>
                                        </p:tgtEl>
                                        <p:attrNameLst>
                                          <p:attrName>ppt_x</p:attrName>
                                          <p:attrName>ppt_y</p:attrName>
                                        </p:attrNameLst>
                                      </p:cBhvr>
                                    </p:animMotion>
                                  </p:childTnLst>
                                </p:cTn>
                              </p:par>
                              <p:par>
                                <p:cTn id="21" presetID="0" presetClass="path" presetSubtype="0" repeatCount="indefinite" fill="hold" nodeType="withEffect">
                                  <p:stCondLst>
                                    <p:cond delay="0"/>
                                  </p:stCondLst>
                                  <p:endCondLst>
                                    <p:cond evt="onNext" delay="0">
                                      <p:tgtEl>
                                        <p:sldTgt/>
                                      </p:tgtEl>
                                    </p:cond>
                                  </p:endCondLst>
                                  <p:childTnLst>
                                    <p:animMotion origin="layout" path="M 0 0 L 0 1.5426 " pathEditMode="relative" ptsTypes="AA">
                                      <p:cBhvr>
                                        <p:cTn id="22" dur="5000" fill="hold"/>
                                        <p:tgtEl>
                                          <p:spTgt spid="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F4CA7-6ED1-4FC9-B0C4-0687F1311610}"/>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3569CD36-E9A0-83AA-4019-EA7A6767F025}"/>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a:extLst>
              <a:ext uri="{FF2B5EF4-FFF2-40B4-BE49-F238E27FC236}">
                <a16:creationId xmlns:a16="http://schemas.microsoft.com/office/drawing/2014/main" id="{34C0BD5B-56C9-ACC3-6312-0BCC25DA8338}"/>
              </a:ext>
            </a:extLst>
          </p:cNvPr>
          <p:cNvSpPr>
            <a:spLocks noGrp="1"/>
          </p:cNvSpPr>
          <p:nvPr>
            <p:ph type="title"/>
          </p:nvPr>
        </p:nvSpPr>
        <p:spPr>
          <a:xfrm>
            <a:off x="0" y="10894"/>
            <a:ext cx="12192000" cy="397070"/>
          </a:xfrm>
        </p:spPr>
        <p:txBody>
          <a:bodyPr anchor="t">
            <a:noAutofit/>
          </a:bodyPr>
          <a:lstStyle/>
          <a:p>
            <a:r>
              <a:rPr lang="es-ES" sz="2000" b="1" dirty="0" err="1">
                <a:solidFill>
                  <a:srgbClr val="FFFFFF"/>
                </a:solidFill>
              </a:rPr>
              <a:t>Brief</a:t>
            </a:r>
            <a:r>
              <a:rPr lang="es-ES" sz="2000" b="1" dirty="0">
                <a:solidFill>
                  <a:srgbClr val="FFFFFF"/>
                </a:solidFill>
              </a:rPr>
              <a:t> </a:t>
            </a:r>
            <a:r>
              <a:rPr lang="es-ES" sz="2000" b="1" dirty="0" err="1">
                <a:solidFill>
                  <a:srgbClr val="FFFFFF"/>
                </a:solidFill>
              </a:rPr>
              <a:t>History</a:t>
            </a:r>
            <a:r>
              <a:rPr lang="es-ES" sz="2000" b="1" dirty="0">
                <a:solidFill>
                  <a:srgbClr val="FFFFFF"/>
                </a:solidFill>
              </a:rPr>
              <a:t> </a:t>
            </a:r>
            <a:r>
              <a:rPr lang="es-ES" sz="2000" b="1" dirty="0" err="1">
                <a:solidFill>
                  <a:srgbClr val="FFFFFF"/>
                </a:solidFill>
              </a:rPr>
              <a:t>of</a:t>
            </a:r>
            <a:r>
              <a:rPr lang="es-ES" sz="2000" b="1" dirty="0">
                <a:solidFill>
                  <a:srgbClr val="FFFFFF"/>
                </a:solidFill>
              </a:rPr>
              <a:t> </a:t>
            </a:r>
            <a:r>
              <a:rPr lang="es-ES" sz="2000" b="1" dirty="0" err="1">
                <a:solidFill>
                  <a:srgbClr val="FFFFFF"/>
                </a:solidFill>
              </a:rPr>
              <a:t>Gravitational</a:t>
            </a:r>
            <a:r>
              <a:rPr lang="es-ES" sz="2000" b="1" dirty="0">
                <a:solidFill>
                  <a:srgbClr val="FFFFFF"/>
                </a:solidFill>
              </a:rPr>
              <a:t> </a:t>
            </a:r>
            <a:r>
              <a:rPr lang="es-ES" sz="2000" b="1" dirty="0" err="1">
                <a:solidFill>
                  <a:srgbClr val="FFFFFF"/>
                </a:solidFill>
              </a:rPr>
              <a:t>Lensing</a:t>
            </a:r>
            <a:br>
              <a:rPr lang="es-ES" sz="2000" b="1" dirty="0">
                <a:solidFill>
                  <a:srgbClr val="FFFFFF"/>
                </a:solidFill>
              </a:rPr>
            </a:br>
            <a:endParaRPr lang="es-ES" sz="2000" b="1" dirty="0">
              <a:solidFill>
                <a:srgbClr val="FFFFFF"/>
              </a:solidFill>
            </a:endParaRPr>
          </a:p>
        </p:txBody>
      </p:sp>
      <p:sp>
        <p:nvSpPr>
          <p:cNvPr id="4" name="Rectángulo 3">
            <a:extLst>
              <a:ext uri="{FF2B5EF4-FFF2-40B4-BE49-F238E27FC236}">
                <a16:creationId xmlns:a16="http://schemas.microsoft.com/office/drawing/2014/main" id="{709E2D93-B2C0-3E56-DEA4-E2B6CEB8D629}"/>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a:extLst>
              <a:ext uri="{FF2B5EF4-FFF2-40B4-BE49-F238E27FC236}">
                <a16:creationId xmlns:a16="http://schemas.microsoft.com/office/drawing/2014/main" id="{77D49898-8997-A3A4-A330-8D0FDC738F46}"/>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11" name="CuadroTexto 10">
            <a:extLst>
              <a:ext uri="{FF2B5EF4-FFF2-40B4-BE49-F238E27FC236}">
                <a16:creationId xmlns:a16="http://schemas.microsoft.com/office/drawing/2014/main" id="{87E80767-FC09-2C54-1952-15C114F48435}"/>
              </a:ext>
            </a:extLst>
          </p:cNvPr>
          <p:cNvSpPr txBox="1"/>
          <p:nvPr/>
        </p:nvSpPr>
        <p:spPr>
          <a:xfrm>
            <a:off x="4079876" y="6502734"/>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8" name="CuadroTexto 17">
            <a:extLst>
              <a:ext uri="{FF2B5EF4-FFF2-40B4-BE49-F238E27FC236}">
                <a16:creationId xmlns:a16="http://schemas.microsoft.com/office/drawing/2014/main" id="{E29E8A90-27BF-FD58-8FBA-959D25E64C46}"/>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
        <p:nvSpPr>
          <p:cNvPr id="6" name="CuadroTexto 5">
            <a:extLst>
              <a:ext uri="{FF2B5EF4-FFF2-40B4-BE49-F238E27FC236}">
                <a16:creationId xmlns:a16="http://schemas.microsoft.com/office/drawing/2014/main" id="{41A5AA46-E121-A9EB-A9AA-CB2079CB8704}"/>
              </a:ext>
            </a:extLst>
          </p:cNvPr>
          <p:cNvSpPr txBox="1"/>
          <p:nvPr/>
        </p:nvSpPr>
        <p:spPr>
          <a:xfrm>
            <a:off x="408062" y="5792623"/>
            <a:ext cx="1901290" cy="276999"/>
          </a:xfrm>
          <a:prstGeom prst="rect">
            <a:avLst/>
          </a:prstGeom>
          <a:noFill/>
        </p:spPr>
        <p:txBody>
          <a:bodyPr wrap="none" rtlCol="0">
            <a:spAutoFit/>
          </a:bodyPr>
          <a:lstStyle/>
          <a:p>
            <a:r>
              <a:rPr lang="es-ES" sz="1200" dirty="0"/>
              <a:t>Albert Einstein (1879-1955)</a:t>
            </a:r>
          </a:p>
        </p:txBody>
      </p:sp>
      <p:sp>
        <p:nvSpPr>
          <p:cNvPr id="14" name="Marcador de contenido 2">
            <a:extLst>
              <a:ext uri="{FF2B5EF4-FFF2-40B4-BE49-F238E27FC236}">
                <a16:creationId xmlns:a16="http://schemas.microsoft.com/office/drawing/2014/main" id="{83D1C7AA-63DE-485C-4055-D309B3C36E38}"/>
              </a:ext>
            </a:extLst>
          </p:cNvPr>
          <p:cNvSpPr>
            <a:spLocks noGrp="1"/>
          </p:cNvSpPr>
          <p:nvPr>
            <p:ph idx="1"/>
          </p:nvPr>
        </p:nvSpPr>
        <p:spPr>
          <a:xfrm>
            <a:off x="0" y="487130"/>
            <a:ext cx="12192000" cy="947179"/>
          </a:xfrm>
        </p:spPr>
        <p:txBody>
          <a:bodyPr>
            <a:normAutofit/>
          </a:bodyPr>
          <a:lstStyle/>
          <a:p>
            <a:pPr marL="0" indent="0" algn="ctr">
              <a:buNone/>
            </a:pPr>
            <a:r>
              <a:rPr lang="es-ES" dirty="0"/>
              <a:t>T</a:t>
            </a:r>
            <a:r>
              <a:rPr lang="es-ES" dirty="0">
                <a:effectLst/>
              </a:rPr>
              <a:t>rue </a:t>
            </a:r>
            <a:r>
              <a:rPr lang="es-ES" dirty="0" err="1"/>
              <a:t>N</a:t>
            </a:r>
            <a:r>
              <a:rPr lang="es-ES" dirty="0" err="1">
                <a:effectLst/>
              </a:rPr>
              <a:t>ature</a:t>
            </a:r>
            <a:r>
              <a:rPr lang="es-ES" dirty="0">
                <a:effectLst/>
              </a:rPr>
              <a:t> </a:t>
            </a:r>
            <a:r>
              <a:rPr lang="es-ES" dirty="0" err="1">
                <a:effectLst/>
              </a:rPr>
              <a:t>of</a:t>
            </a:r>
            <a:r>
              <a:rPr lang="es-ES" dirty="0">
                <a:effectLst/>
              </a:rPr>
              <a:t> Light</a:t>
            </a:r>
          </a:p>
          <a:p>
            <a:pPr marL="0" indent="0" algn="ctr">
              <a:buNone/>
            </a:pPr>
            <a:r>
              <a:rPr lang="es-ES" sz="2400" dirty="0"/>
              <a:t>s. XX</a:t>
            </a:r>
          </a:p>
        </p:txBody>
      </p:sp>
      <p:sp>
        <p:nvSpPr>
          <p:cNvPr id="16" name="CuadroTexto 15">
            <a:extLst>
              <a:ext uri="{FF2B5EF4-FFF2-40B4-BE49-F238E27FC236}">
                <a16:creationId xmlns:a16="http://schemas.microsoft.com/office/drawing/2014/main" id="{2459E449-ECCA-2B93-20FF-D7AE2EFD6BD7}"/>
              </a:ext>
            </a:extLst>
          </p:cNvPr>
          <p:cNvSpPr txBox="1"/>
          <p:nvPr/>
        </p:nvSpPr>
        <p:spPr>
          <a:xfrm>
            <a:off x="3790108" y="1513475"/>
            <a:ext cx="8401892" cy="461665"/>
          </a:xfrm>
          <a:prstGeom prst="rect">
            <a:avLst/>
          </a:prstGeom>
          <a:noFill/>
        </p:spPr>
        <p:txBody>
          <a:bodyPr wrap="square" rtlCol="0">
            <a:spAutoFit/>
          </a:bodyPr>
          <a:lstStyle/>
          <a:p>
            <a:pPr algn="ctr"/>
            <a:r>
              <a:rPr lang="es-ES" sz="2400" dirty="0"/>
              <a:t>1907</a:t>
            </a:r>
          </a:p>
        </p:txBody>
      </p:sp>
      <p:pic>
        <p:nvPicPr>
          <p:cNvPr id="20482" name="Picture 2" descr="Albert Einstein - Wikipedia, la enciclopedia libre">
            <a:extLst>
              <a:ext uri="{FF2B5EF4-FFF2-40B4-BE49-F238E27FC236}">
                <a16:creationId xmlns:a16="http://schemas.microsoft.com/office/drawing/2014/main" id="{29D76C3A-83DD-8CA5-FD75-3616BFBFD7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062" y="1606252"/>
            <a:ext cx="3382046" cy="4186371"/>
          </a:xfrm>
          <a:prstGeom prst="rect">
            <a:avLst/>
          </a:prstGeom>
          <a:noFill/>
          <a:extLst>
            <a:ext uri="{909E8E84-426E-40DD-AFC4-6F175D3DCCD1}">
              <a14:hiddenFill xmlns:a14="http://schemas.microsoft.com/office/drawing/2010/main">
                <a:solidFill>
                  <a:srgbClr val="FFFFFF"/>
                </a:solidFill>
              </a14:hiddenFill>
            </a:ext>
          </a:extLst>
        </p:spPr>
      </p:pic>
      <p:sp>
        <p:nvSpPr>
          <p:cNvPr id="19" name="CuadroTexto 18">
            <a:extLst>
              <a:ext uri="{FF2B5EF4-FFF2-40B4-BE49-F238E27FC236}">
                <a16:creationId xmlns:a16="http://schemas.microsoft.com/office/drawing/2014/main" id="{37E78436-AC6C-5BCD-D46D-13E92EBF87BA}"/>
              </a:ext>
            </a:extLst>
          </p:cNvPr>
          <p:cNvSpPr txBox="1"/>
          <p:nvPr/>
        </p:nvSpPr>
        <p:spPr>
          <a:xfrm>
            <a:off x="3790108" y="1992668"/>
            <a:ext cx="8401892" cy="523220"/>
          </a:xfrm>
          <a:prstGeom prst="rect">
            <a:avLst/>
          </a:prstGeom>
          <a:noFill/>
        </p:spPr>
        <p:txBody>
          <a:bodyPr wrap="square" rtlCol="0">
            <a:spAutoFit/>
          </a:bodyPr>
          <a:lstStyle/>
          <a:p>
            <a:pPr algn="ctr"/>
            <a:r>
              <a:rPr lang="es-ES" sz="2800" dirty="0" err="1"/>
              <a:t>Principle</a:t>
            </a:r>
            <a:r>
              <a:rPr lang="es-ES" sz="2800" dirty="0"/>
              <a:t> </a:t>
            </a:r>
            <a:r>
              <a:rPr lang="es-ES" sz="2800" dirty="0" err="1"/>
              <a:t>of</a:t>
            </a:r>
            <a:r>
              <a:rPr lang="es-ES" sz="2800" dirty="0"/>
              <a:t> </a:t>
            </a:r>
            <a:r>
              <a:rPr lang="es-ES" sz="2800" dirty="0" err="1"/>
              <a:t>Equivalence</a:t>
            </a:r>
            <a:endParaRPr lang="es-ES" sz="2800" dirty="0"/>
          </a:p>
        </p:txBody>
      </p:sp>
      <p:sp>
        <p:nvSpPr>
          <p:cNvPr id="12" name="CuadroTexto 11">
            <a:extLst>
              <a:ext uri="{FF2B5EF4-FFF2-40B4-BE49-F238E27FC236}">
                <a16:creationId xmlns:a16="http://schemas.microsoft.com/office/drawing/2014/main" id="{1EDC19A6-BE70-A219-7D31-18770B5258DF}"/>
              </a:ext>
            </a:extLst>
          </p:cNvPr>
          <p:cNvSpPr txBox="1"/>
          <p:nvPr/>
        </p:nvSpPr>
        <p:spPr>
          <a:xfrm>
            <a:off x="4646585" y="3429000"/>
            <a:ext cx="6688937" cy="1261884"/>
          </a:xfrm>
          <a:prstGeom prst="rect">
            <a:avLst/>
          </a:prstGeom>
          <a:noFill/>
        </p:spPr>
        <p:txBody>
          <a:bodyPr wrap="square">
            <a:spAutoFit/>
          </a:bodyPr>
          <a:lstStyle/>
          <a:p>
            <a:pPr algn="ctr"/>
            <a:r>
              <a:rPr lang="es-ES" sz="2400" dirty="0" err="1"/>
              <a:t>only</a:t>
            </a:r>
            <a:r>
              <a:rPr lang="es-ES" sz="2400" dirty="0"/>
              <a:t> can be true </a:t>
            </a:r>
            <a:r>
              <a:rPr lang="es-ES" sz="2400" dirty="0" err="1"/>
              <a:t>if</a:t>
            </a:r>
            <a:r>
              <a:rPr lang="es-ES" sz="2400" dirty="0"/>
              <a:t> </a:t>
            </a:r>
            <a:r>
              <a:rPr lang="es-ES" sz="2400" dirty="0" err="1"/>
              <a:t>gravity</a:t>
            </a:r>
            <a:r>
              <a:rPr lang="es-ES" sz="2400" dirty="0"/>
              <a:t> </a:t>
            </a:r>
            <a:r>
              <a:rPr lang="es-ES" sz="2400" dirty="0" err="1"/>
              <a:t>is</a:t>
            </a:r>
            <a:r>
              <a:rPr lang="es-ES" sz="2400" dirty="0"/>
              <a:t> </a:t>
            </a:r>
            <a:r>
              <a:rPr lang="es-ES" sz="2400" dirty="0" err="1"/>
              <a:t>to</a:t>
            </a:r>
            <a:r>
              <a:rPr lang="es-ES" sz="2400" dirty="0"/>
              <a:t> be </a:t>
            </a:r>
            <a:r>
              <a:rPr lang="es-ES" sz="2400" dirty="0" err="1"/>
              <a:t>understood</a:t>
            </a:r>
            <a:r>
              <a:rPr lang="es-ES" sz="2400" dirty="0"/>
              <a:t> as a </a:t>
            </a:r>
            <a:r>
              <a:rPr lang="es-ES" sz="2800" i="1" dirty="0" err="1"/>
              <a:t>manifestation</a:t>
            </a:r>
            <a:r>
              <a:rPr lang="es-ES" sz="2800" i="1" dirty="0"/>
              <a:t> </a:t>
            </a:r>
            <a:r>
              <a:rPr lang="es-ES" sz="2800" i="1" dirty="0" err="1"/>
              <a:t>of</a:t>
            </a:r>
            <a:r>
              <a:rPr lang="es-ES" sz="2800" i="1" dirty="0"/>
              <a:t> </a:t>
            </a:r>
            <a:r>
              <a:rPr lang="es-ES" sz="2800" i="1" dirty="0" err="1"/>
              <a:t>spacetime</a:t>
            </a:r>
            <a:r>
              <a:rPr lang="es-ES" sz="2800" i="1" dirty="0"/>
              <a:t> </a:t>
            </a:r>
            <a:r>
              <a:rPr lang="es-ES" sz="2800" i="1" dirty="0" err="1"/>
              <a:t>curvature</a:t>
            </a:r>
            <a:r>
              <a:rPr lang="es-ES" sz="2800" i="1" dirty="0"/>
              <a:t> </a:t>
            </a:r>
            <a:endParaRPr lang="es-ES" sz="2400" i="1" dirty="0"/>
          </a:p>
          <a:p>
            <a:pPr algn="ctr"/>
            <a:r>
              <a:rPr lang="es-ES" sz="2400" dirty="0" err="1"/>
              <a:t>rather</a:t>
            </a:r>
            <a:r>
              <a:rPr lang="es-ES" sz="2400" dirty="0"/>
              <a:t> </a:t>
            </a:r>
            <a:r>
              <a:rPr lang="es-ES" sz="2400" dirty="0" err="1"/>
              <a:t>than</a:t>
            </a:r>
            <a:r>
              <a:rPr lang="es-ES" sz="2400" dirty="0"/>
              <a:t> as a </a:t>
            </a:r>
            <a:r>
              <a:rPr lang="es-ES" sz="2400" dirty="0" err="1"/>
              <a:t>conventional</a:t>
            </a:r>
            <a:r>
              <a:rPr lang="es-ES" sz="2400" dirty="0"/>
              <a:t> </a:t>
            </a:r>
            <a:r>
              <a:rPr lang="es-ES" sz="2400" dirty="0" err="1"/>
              <a:t>force</a:t>
            </a:r>
            <a:endParaRPr lang="es-ES" sz="2400" dirty="0"/>
          </a:p>
        </p:txBody>
      </p:sp>
    </p:spTree>
    <p:extLst>
      <p:ext uri="{BB962C8B-B14F-4D97-AF65-F5344CB8AC3E}">
        <p14:creationId xmlns:p14="http://schemas.microsoft.com/office/powerpoint/2010/main" val="1016819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66BCBF-D169-BC52-47DE-D5A5AA98DACB}"/>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4158F6DF-5E96-1931-06D4-3B70E993C24F}"/>
              </a:ext>
            </a:extLst>
          </p:cNvPr>
          <p:cNvSpPr>
            <a:spLocks noGrp="1"/>
          </p:cNvSpPr>
          <p:nvPr>
            <p:ph idx="1"/>
          </p:nvPr>
        </p:nvSpPr>
        <p:spPr/>
        <p:txBody>
          <a:bodyPr/>
          <a:lstStyle/>
          <a:p>
            <a:endParaRPr lang="es-ES"/>
          </a:p>
        </p:txBody>
      </p:sp>
      <p:pic>
        <p:nvPicPr>
          <p:cNvPr id="3079" name="Picture 7" descr="El telescopio Hubble de la NASA detectó una galaxia inactiva ...">
            <a:extLst>
              <a:ext uri="{FF2B5EF4-FFF2-40B4-BE49-F238E27FC236}">
                <a16:creationId xmlns:a16="http://schemas.microsoft.com/office/drawing/2014/main" id="{CFD10722-E72B-856B-0A46-85ADCA065A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790" b="8071"/>
          <a:stretch/>
        </p:blipFill>
        <p:spPr bwMode="auto">
          <a:xfrm>
            <a:off x="-1" y="0"/>
            <a:ext cx="1222638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805435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C5177-7681-33A4-7AAC-CEEC0599FD56}"/>
            </a:ext>
          </a:extLst>
        </p:cNvPr>
        <p:cNvGrpSpPr/>
        <p:nvPr/>
      </p:nvGrpSpPr>
      <p:grpSpPr>
        <a:xfrm>
          <a:off x="0" y="0"/>
          <a:ext cx="0" cy="0"/>
          <a:chOff x="0" y="0"/>
          <a:chExt cx="0" cy="0"/>
        </a:xfrm>
      </p:grpSpPr>
      <p:sp>
        <p:nvSpPr>
          <p:cNvPr id="22" name="Explosión 1 21">
            <a:extLst>
              <a:ext uri="{FF2B5EF4-FFF2-40B4-BE49-F238E27FC236}">
                <a16:creationId xmlns:a16="http://schemas.microsoft.com/office/drawing/2014/main" id="{1F2F88D3-3CF3-AA00-B1C3-0D5A21EB395E}"/>
              </a:ext>
            </a:extLst>
          </p:cNvPr>
          <p:cNvSpPr/>
          <p:nvPr/>
        </p:nvSpPr>
        <p:spPr>
          <a:xfrm>
            <a:off x="6646374" y="5227149"/>
            <a:ext cx="2623327" cy="1130948"/>
          </a:xfrm>
          <a:prstGeom prst="irregularSeal1">
            <a:avLst/>
          </a:prstGeom>
          <a:solidFill>
            <a:srgbClr val="9EC6AB"/>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t>I </a:t>
            </a:r>
            <a:r>
              <a:rPr lang="es-ES" dirty="0" err="1"/>
              <a:t>agree</a:t>
            </a:r>
            <a:r>
              <a:rPr lang="es-ES" dirty="0"/>
              <a:t>!</a:t>
            </a:r>
          </a:p>
        </p:txBody>
      </p:sp>
      <p:sp>
        <p:nvSpPr>
          <p:cNvPr id="7" name="Rectángulo 6">
            <a:extLst>
              <a:ext uri="{FF2B5EF4-FFF2-40B4-BE49-F238E27FC236}">
                <a16:creationId xmlns:a16="http://schemas.microsoft.com/office/drawing/2014/main" id="{4632C348-509D-E8E6-926D-71D5A95D207B}"/>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a:extLst>
              <a:ext uri="{FF2B5EF4-FFF2-40B4-BE49-F238E27FC236}">
                <a16:creationId xmlns:a16="http://schemas.microsoft.com/office/drawing/2014/main" id="{4DD988EB-0EF7-B864-0AEB-95CE794F55BC}"/>
              </a:ext>
            </a:extLst>
          </p:cNvPr>
          <p:cNvSpPr>
            <a:spLocks noGrp="1"/>
          </p:cNvSpPr>
          <p:nvPr>
            <p:ph type="title"/>
          </p:nvPr>
        </p:nvSpPr>
        <p:spPr>
          <a:xfrm>
            <a:off x="0" y="10894"/>
            <a:ext cx="12192000" cy="397070"/>
          </a:xfrm>
        </p:spPr>
        <p:txBody>
          <a:bodyPr anchor="t">
            <a:noAutofit/>
          </a:bodyPr>
          <a:lstStyle/>
          <a:p>
            <a:r>
              <a:rPr lang="es-ES" sz="2000" b="1" dirty="0" err="1">
                <a:solidFill>
                  <a:srgbClr val="FFFFFF"/>
                </a:solidFill>
              </a:rPr>
              <a:t>Brief</a:t>
            </a:r>
            <a:r>
              <a:rPr lang="es-ES" sz="2000" b="1" dirty="0">
                <a:solidFill>
                  <a:srgbClr val="FFFFFF"/>
                </a:solidFill>
              </a:rPr>
              <a:t> </a:t>
            </a:r>
            <a:r>
              <a:rPr lang="es-ES" sz="2000" b="1" dirty="0" err="1">
                <a:solidFill>
                  <a:srgbClr val="FFFFFF"/>
                </a:solidFill>
              </a:rPr>
              <a:t>History</a:t>
            </a:r>
            <a:r>
              <a:rPr lang="es-ES" sz="2000" b="1" dirty="0">
                <a:solidFill>
                  <a:srgbClr val="FFFFFF"/>
                </a:solidFill>
              </a:rPr>
              <a:t> </a:t>
            </a:r>
            <a:r>
              <a:rPr lang="es-ES" sz="2000" b="1" dirty="0" err="1">
                <a:solidFill>
                  <a:srgbClr val="FFFFFF"/>
                </a:solidFill>
              </a:rPr>
              <a:t>of</a:t>
            </a:r>
            <a:r>
              <a:rPr lang="es-ES" sz="2000" b="1" dirty="0">
                <a:solidFill>
                  <a:srgbClr val="FFFFFF"/>
                </a:solidFill>
              </a:rPr>
              <a:t> </a:t>
            </a:r>
            <a:r>
              <a:rPr lang="es-ES" sz="2000" b="1" dirty="0" err="1">
                <a:solidFill>
                  <a:srgbClr val="FFFFFF"/>
                </a:solidFill>
              </a:rPr>
              <a:t>Gravitational</a:t>
            </a:r>
            <a:r>
              <a:rPr lang="es-ES" sz="2000" b="1" dirty="0">
                <a:solidFill>
                  <a:srgbClr val="FFFFFF"/>
                </a:solidFill>
              </a:rPr>
              <a:t> </a:t>
            </a:r>
            <a:r>
              <a:rPr lang="es-ES" sz="2000" b="1" dirty="0" err="1">
                <a:solidFill>
                  <a:srgbClr val="FFFFFF"/>
                </a:solidFill>
              </a:rPr>
              <a:t>Lensing</a:t>
            </a:r>
            <a:br>
              <a:rPr lang="es-ES" sz="2000" b="1" dirty="0">
                <a:solidFill>
                  <a:srgbClr val="FFFFFF"/>
                </a:solidFill>
              </a:rPr>
            </a:br>
            <a:endParaRPr lang="es-ES" sz="2000" b="1" dirty="0">
              <a:solidFill>
                <a:srgbClr val="FFFFFF"/>
              </a:solidFill>
            </a:endParaRPr>
          </a:p>
        </p:txBody>
      </p:sp>
      <p:sp>
        <p:nvSpPr>
          <p:cNvPr id="4" name="Rectángulo 3">
            <a:extLst>
              <a:ext uri="{FF2B5EF4-FFF2-40B4-BE49-F238E27FC236}">
                <a16:creationId xmlns:a16="http://schemas.microsoft.com/office/drawing/2014/main" id="{35099770-AA9E-050C-AC99-A151EB017C48}"/>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a:extLst>
              <a:ext uri="{FF2B5EF4-FFF2-40B4-BE49-F238E27FC236}">
                <a16:creationId xmlns:a16="http://schemas.microsoft.com/office/drawing/2014/main" id="{AA2E3B74-6FB8-60C0-597F-43F83C0A6E60}"/>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11" name="CuadroTexto 10">
            <a:extLst>
              <a:ext uri="{FF2B5EF4-FFF2-40B4-BE49-F238E27FC236}">
                <a16:creationId xmlns:a16="http://schemas.microsoft.com/office/drawing/2014/main" id="{5592721C-2D94-BE1F-03F2-002364D0672A}"/>
              </a:ext>
            </a:extLst>
          </p:cNvPr>
          <p:cNvSpPr txBox="1"/>
          <p:nvPr/>
        </p:nvSpPr>
        <p:spPr>
          <a:xfrm>
            <a:off x="4079876" y="6502734"/>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8" name="CuadroTexto 17">
            <a:extLst>
              <a:ext uri="{FF2B5EF4-FFF2-40B4-BE49-F238E27FC236}">
                <a16:creationId xmlns:a16="http://schemas.microsoft.com/office/drawing/2014/main" id="{B8F38334-519F-5488-DB06-9C12808EEB62}"/>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
        <p:nvSpPr>
          <p:cNvPr id="6" name="CuadroTexto 5">
            <a:extLst>
              <a:ext uri="{FF2B5EF4-FFF2-40B4-BE49-F238E27FC236}">
                <a16:creationId xmlns:a16="http://schemas.microsoft.com/office/drawing/2014/main" id="{C341E1E6-9855-4A7F-C3E8-BB106CB6B752}"/>
              </a:ext>
            </a:extLst>
          </p:cNvPr>
          <p:cNvSpPr txBox="1"/>
          <p:nvPr/>
        </p:nvSpPr>
        <p:spPr>
          <a:xfrm>
            <a:off x="408062" y="5792623"/>
            <a:ext cx="1901290" cy="276999"/>
          </a:xfrm>
          <a:prstGeom prst="rect">
            <a:avLst/>
          </a:prstGeom>
          <a:noFill/>
        </p:spPr>
        <p:txBody>
          <a:bodyPr wrap="none" rtlCol="0">
            <a:spAutoFit/>
          </a:bodyPr>
          <a:lstStyle/>
          <a:p>
            <a:r>
              <a:rPr lang="es-ES" sz="1200" dirty="0"/>
              <a:t>Albert Einstein (1879-1955)</a:t>
            </a:r>
          </a:p>
        </p:txBody>
      </p:sp>
      <p:sp>
        <p:nvSpPr>
          <p:cNvPr id="14" name="Marcador de contenido 2">
            <a:extLst>
              <a:ext uri="{FF2B5EF4-FFF2-40B4-BE49-F238E27FC236}">
                <a16:creationId xmlns:a16="http://schemas.microsoft.com/office/drawing/2014/main" id="{6ACDAA77-40DE-F8DF-B485-0A207AA66F9A}"/>
              </a:ext>
            </a:extLst>
          </p:cNvPr>
          <p:cNvSpPr>
            <a:spLocks noGrp="1"/>
          </p:cNvSpPr>
          <p:nvPr>
            <p:ph idx="1"/>
          </p:nvPr>
        </p:nvSpPr>
        <p:spPr>
          <a:xfrm>
            <a:off x="0" y="487130"/>
            <a:ext cx="12192000" cy="947179"/>
          </a:xfrm>
        </p:spPr>
        <p:txBody>
          <a:bodyPr>
            <a:normAutofit/>
          </a:bodyPr>
          <a:lstStyle/>
          <a:p>
            <a:pPr marL="0" indent="0" algn="ctr">
              <a:buNone/>
            </a:pPr>
            <a:r>
              <a:rPr lang="es-ES" dirty="0"/>
              <a:t>T</a:t>
            </a:r>
            <a:r>
              <a:rPr lang="es-ES" dirty="0">
                <a:effectLst/>
              </a:rPr>
              <a:t>rue </a:t>
            </a:r>
            <a:r>
              <a:rPr lang="es-ES" dirty="0" err="1"/>
              <a:t>N</a:t>
            </a:r>
            <a:r>
              <a:rPr lang="es-ES" dirty="0" err="1">
                <a:effectLst/>
              </a:rPr>
              <a:t>ature</a:t>
            </a:r>
            <a:r>
              <a:rPr lang="es-ES" dirty="0">
                <a:effectLst/>
              </a:rPr>
              <a:t> </a:t>
            </a:r>
            <a:r>
              <a:rPr lang="es-ES" dirty="0" err="1">
                <a:effectLst/>
              </a:rPr>
              <a:t>of</a:t>
            </a:r>
            <a:r>
              <a:rPr lang="es-ES" dirty="0">
                <a:effectLst/>
              </a:rPr>
              <a:t> Light</a:t>
            </a:r>
          </a:p>
          <a:p>
            <a:pPr marL="0" indent="0" algn="ctr">
              <a:buNone/>
            </a:pPr>
            <a:r>
              <a:rPr lang="es-ES" sz="2400" dirty="0"/>
              <a:t>s. XX</a:t>
            </a:r>
          </a:p>
        </p:txBody>
      </p:sp>
      <p:sp>
        <p:nvSpPr>
          <p:cNvPr id="16" name="CuadroTexto 15">
            <a:extLst>
              <a:ext uri="{FF2B5EF4-FFF2-40B4-BE49-F238E27FC236}">
                <a16:creationId xmlns:a16="http://schemas.microsoft.com/office/drawing/2014/main" id="{41C0CD26-95B8-A641-F76B-E880B03F3A41}"/>
              </a:ext>
            </a:extLst>
          </p:cNvPr>
          <p:cNvSpPr txBox="1"/>
          <p:nvPr/>
        </p:nvSpPr>
        <p:spPr>
          <a:xfrm>
            <a:off x="3790108" y="1513475"/>
            <a:ext cx="8401892" cy="461665"/>
          </a:xfrm>
          <a:prstGeom prst="rect">
            <a:avLst/>
          </a:prstGeom>
          <a:noFill/>
        </p:spPr>
        <p:txBody>
          <a:bodyPr wrap="square" rtlCol="0">
            <a:spAutoFit/>
          </a:bodyPr>
          <a:lstStyle/>
          <a:p>
            <a:pPr algn="ctr"/>
            <a:r>
              <a:rPr lang="es-ES" sz="2400" dirty="0"/>
              <a:t>1911</a:t>
            </a:r>
          </a:p>
        </p:txBody>
      </p:sp>
      <p:pic>
        <p:nvPicPr>
          <p:cNvPr id="20482" name="Picture 2" descr="Albert Einstein - Wikipedia, la enciclopedia libre">
            <a:extLst>
              <a:ext uri="{FF2B5EF4-FFF2-40B4-BE49-F238E27FC236}">
                <a16:creationId xmlns:a16="http://schemas.microsoft.com/office/drawing/2014/main" id="{1AEAB1AB-8DA3-ABF3-A0F2-A228F3AADE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062" y="1606252"/>
            <a:ext cx="3382046" cy="4186371"/>
          </a:xfrm>
          <a:prstGeom prst="rect">
            <a:avLst/>
          </a:prstGeom>
          <a:noFill/>
          <a:extLst>
            <a:ext uri="{909E8E84-426E-40DD-AFC4-6F175D3DCCD1}">
              <a14:hiddenFill xmlns:a14="http://schemas.microsoft.com/office/drawing/2010/main">
                <a:solidFill>
                  <a:srgbClr val="FFFFFF"/>
                </a:solidFill>
              </a14:hiddenFill>
            </a:ext>
          </a:extLst>
        </p:spPr>
      </p:pic>
      <p:sp>
        <p:nvSpPr>
          <p:cNvPr id="19" name="CuadroTexto 18">
            <a:extLst>
              <a:ext uri="{FF2B5EF4-FFF2-40B4-BE49-F238E27FC236}">
                <a16:creationId xmlns:a16="http://schemas.microsoft.com/office/drawing/2014/main" id="{52E7F59D-AA02-EF24-6E0A-8BC836371B41}"/>
              </a:ext>
            </a:extLst>
          </p:cNvPr>
          <p:cNvSpPr txBox="1"/>
          <p:nvPr/>
        </p:nvSpPr>
        <p:spPr>
          <a:xfrm>
            <a:off x="3790108" y="1992668"/>
            <a:ext cx="8401892" cy="523220"/>
          </a:xfrm>
          <a:prstGeom prst="rect">
            <a:avLst/>
          </a:prstGeom>
          <a:noFill/>
        </p:spPr>
        <p:txBody>
          <a:bodyPr wrap="square" rtlCol="0">
            <a:spAutoFit/>
          </a:bodyPr>
          <a:lstStyle/>
          <a:p>
            <a:pPr algn="ctr"/>
            <a:r>
              <a:rPr lang="es-ES" sz="2800" dirty="0" err="1"/>
              <a:t>Theory</a:t>
            </a:r>
            <a:r>
              <a:rPr lang="es-ES" sz="2800" dirty="0"/>
              <a:t> </a:t>
            </a:r>
            <a:r>
              <a:rPr lang="es-ES" sz="2800" dirty="0" err="1"/>
              <a:t>of</a:t>
            </a:r>
            <a:r>
              <a:rPr lang="es-ES" sz="2800" dirty="0"/>
              <a:t> </a:t>
            </a:r>
            <a:r>
              <a:rPr lang="es-ES" sz="2800" dirty="0" err="1"/>
              <a:t>Special</a:t>
            </a:r>
            <a:r>
              <a:rPr lang="es-ES" sz="2800" dirty="0"/>
              <a:t> </a:t>
            </a:r>
            <a:r>
              <a:rPr lang="es-ES" sz="2800" dirty="0" err="1"/>
              <a:t>Relativity</a:t>
            </a:r>
            <a:endParaRPr lang="es-ES" sz="2800" dirty="0"/>
          </a:p>
        </p:txBody>
      </p:sp>
      <p:sp>
        <p:nvSpPr>
          <p:cNvPr id="3" name="Rectángulo redondeado 2">
            <a:extLst>
              <a:ext uri="{FF2B5EF4-FFF2-40B4-BE49-F238E27FC236}">
                <a16:creationId xmlns:a16="http://schemas.microsoft.com/office/drawing/2014/main" id="{83908BA5-FF75-631A-44AE-FA16568B1478}"/>
              </a:ext>
            </a:extLst>
          </p:cNvPr>
          <p:cNvSpPr/>
          <p:nvPr/>
        </p:nvSpPr>
        <p:spPr>
          <a:xfrm>
            <a:off x="6966586" y="3724046"/>
            <a:ext cx="2048933" cy="1236134"/>
          </a:xfrm>
          <a:prstGeom prst="roundRect">
            <a:avLst>
              <a:gd name="adj" fmla="val 13238"/>
            </a:avLst>
          </a:prstGeom>
          <a:solidFill>
            <a:srgbClr val="E0ECE4"/>
          </a:solidFill>
          <a:ln>
            <a:solidFill>
              <a:srgbClr val="63A378"/>
            </a:solidFill>
          </a:ln>
          <a:effectLst>
            <a:outerShdw blurRad="339502"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mc:AlternateContent xmlns:mc="http://schemas.openxmlformats.org/markup-compatibility/2006">
        <mc:Choice xmlns:a14="http://schemas.microsoft.com/office/drawing/2010/main" Requires="a14">
          <p:sp>
            <p:nvSpPr>
              <p:cNvPr id="8" name="CuadroTexto 7">
                <a:extLst>
                  <a:ext uri="{FF2B5EF4-FFF2-40B4-BE49-F238E27FC236}">
                    <a16:creationId xmlns:a16="http://schemas.microsoft.com/office/drawing/2014/main" id="{2BC69084-DDF2-4B7A-99E3-5C34AEB40C68}"/>
                  </a:ext>
                </a:extLst>
              </p:cNvPr>
              <p:cNvSpPr txBox="1"/>
              <p:nvPr/>
            </p:nvSpPr>
            <p:spPr>
              <a:xfrm>
                <a:off x="5798187" y="3901800"/>
                <a:ext cx="4385733" cy="880626"/>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sSub>
                        <m:sSubPr>
                          <m:ctrlPr>
                            <a:rPr lang="es-ES" sz="2800" b="0" i="1" smtClean="0">
                              <a:latin typeface="Cambria Math" panose="02040503050406030204" pitchFamily="18" charset="0"/>
                            </a:rPr>
                          </m:ctrlPr>
                        </m:sSubPr>
                        <m:e>
                          <m:acc>
                            <m:accPr>
                              <m:chr m:val="̂"/>
                              <m:ctrlPr>
                                <a:rPr lang="es-ES" sz="2800" b="0" i="1" smtClean="0">
                                  <a:latin typeface="Cambria Math" panose="02040503050406030204" pitchFamily="18" charset="0"/>
                                </a:rPr>
                              </m:ctrlPr>
                            </m:accPr>
                            <m:e>
                              <m:r>
                                <a:rPr lang="es-ES" sz="2800" b="0" i="1" smtClean="0">
                                  <a:latin typeface="Cambria Math" panose="02040503050406030204" pitchFamily="18" charset="0"/>
                                </a:rPr>
                                <m:t>𝛼</m:t>
                              </m:r>
                            </m:e>
                          </m:acc>
                        </m:e>
                        <m:sub>
                          <m:r>
                            <a:rPr lang="es-ES" sz="2800" b="0" i="1" smtClean="0">
                              <a:latin typeface="Cambria Math" panose="02040503050406030204" pitchFamily="18" charset="0"/>
                            </a:rPr>
                            <m:t>𝑁</m:t>
                          </m:r>
                        </m:sub>
                      </m:sSub>
                      <m:r>
                        <a:rPr lang="es-ES" sz="2800" b="0" i="1" smtClean="0">
                          <a:latin typeface="Cambria Math" panose="02040503050406030204" pitchFamily="18" charset="0"/>
                        </a:rPr>
                        <m:t>=</m:t>
                      </m:r>
                      <m:f>
                        <m:fPr>
                          <m:ctrlPr>
                            <a:rPr lang="es-ES" sz="2800" b="0" i="1" smtClean="0">
                              <a:latin typeface="Cambria Math" panose="02040503050406030204" pitchFamily="18" charset="0"/>
                              <a:ea typeface="Cambria Math" panose="02040503050406030204" pitchFamily="18" charset="0"/>
                            </a:rPr>
                          </m:ctrlPr>
                        </m:fPr>
                        <m:num>
                          <m:r>
                            <a:rPr lang="es-ES" sz="2800" b="0" i="1" smtClean="0">
                              <a:latin typeface="Cambria Math" panose="02040503050406030204" pitchFamily="18" charset="0"/>
                              <a:ea typeface="Cambria Math" panose="02040503050406030204" pitchFamily="18" charset="0"/>
                            </a:rPr>
                            <m:t>2</m:t>
                          </m:r>
                          <m:r>
                            <a:rPr lang="es-ES" sz="2800" b="0" i="1" smtClean="0">
                              <a:latin typeface="Cambria Math" panose="02040503050406030204" pitchFamily="18" charset="0"/>
                              <a:ea typeface="Cambria Math" panose="02040503050406030204" pitchFamily="18" charset="0"/>
                            </a:rPr>
                            <m:t>𝐺𝑀</m:t>
                          </m:r>
                        </m:num>
                        <m:den>
                          <m:sSup>
                            <m:sSupPr>
                              <m:ctrlPr>
                                <a:rPr lang="es-ES" sz="2800" b="0" i="1" smtClean="0">
                                  <a:latin typeface="Cambria Math" panose="02040503050406030204" pitchFamily="18" charset="0"/>
                                  <a:ea typeface="Cambria Math" panose="02040503050406030204" pitchFamily="18" charset="0"/>
                                </a:rPr>
                              </m:ctrlPr>
                            </m:sSupPr>
                            <m:e>
                              <m:r>
                                <a:rPr lang="es-ES" sz="2800" b="0" i="1" smtClean="0">
                                  <a:latin typeface="Cambria Math" panose="02040503050406030204" pitchFamily="18" charset="0"/>
                                  <a:ea typeface="Cambria Math" panose="02040503050406030204" pitchFamily="18" charset="0"/>
                                </a:rPr>
                                <m:t>𝜉</m:t>
                              </m:r>
                              <m:r>
                                <a:rPr lang="es-ES" sz="2800" b="0" i="1" smtClean="0">
                                  <a:latin typeface="Cambria Math" panose="02040503050406030204" pitchFamily="18" charset="0"/>
                                  <a:ea typeface="Cambria Math" panose="02040503050406030204" pitchFamily="18" charset="0"/>
                                </a:rPr>
                                <m:t> </m:t>
                              </m:r>
                              <m:r>
                                <a:rPr lang="es-ES" sz="2800" b="0" i="1" smtClean="0">
                                  <a:latin typeface="Cambria Math" panose="02040503050406030204" pitchFamily="18" charset="0"/>
                                  <a:ea typeface="Cambria Math" panose="02040503050406030204" pitchFamily="18" charset="0"/>
                                </a:rPr>
                                <m:t>𝑐</m:t>
                              </m:r>
                            </m:e>
                            <m:sup>
                              <m:r>
                                <a:rPr lang="es-ES" sz="2800" b="0" i="1" smtClean="0">
                                  <a:latin typeface="Cambria Math" panose="02040503050406030204" pitchFamily="18" charset="0"/>
                                  <a:ea typeface="Cambria Math" panose="02040503050406030204" pitchFamily="18" charset="0"/>
                                </a:rPr>
                                <m:t>2</m:t>
                              </m:r>
                            </m:sup>
                          </m:sSup>
                        </m:den>
                      </m:f>
                    </m:oMath>
                  </m:oMathPara>
                </a14:m>
                <a:endParaRPr lang="es-ES" sz="2800" dirty="0"/>
              </a:p>
            </p:txBody>
          </p:sp>
        </mc:Choice>
        <mc:Fallback>
          <p:sp>
            <p:nvSpPr>
              <p:cNvPr id="8" name="CuadroTexto 7">
                <a:extLst>
                  <a:ext uri="{FF2B5EF4-FFF2-40B4-BE49-F238E27FC236}">
                    <a16:creationId xmlns:a16="http://schemas.microsoft.com/office/drawing/2014/main" id="{2BC69084-DDF2-4B7A-99E3-5C34AEB40C68}"/>
                  </a:ext>
                </a:extLst>
              </p:cNvPr>
              <p:cNvSpPr txBox="1">
                <a:spLocks noRot="1" noChangeAspect="1" noMove="1" noResize="1" noEditPoints="1" noAdjustHandles="1" noChangeArrowheads="1" noChangeShapeType="1" noTextEdit="1"/>
              </p:cNvSpPr>
              <p:nvPr/>
            </p:nvSpPr>
            <p:spPr>
              <a:xfrm>
                <a:off x="5798187" y="3901800"/>
                <a:ext cx="4385733" cy="880626"/>
              </a:xfrm>
              <a:prstGeom prst="rect">
                <a:avLst/>
              </a:prstGeom>
              <a:blipFill>
                <a:blip r:embed="rId3"/>
                <a:stretch>
                  <a:fillRect t="-1429" b="-20000"/>
                </a:stretch>
              </a:blipFill>
            </p:spPr>
            <p:txBody>
              <a:bodyPr/>
              <a:lstStyle/>
              <a:p>
                <a:r>
                  <a:rPr lang="es-ES">
                    <a:noFill/>
                  </a:rPr>
                  <a:t> </a:t>
                </a:r>
              </a:p>
            </p:txBody>
          </p:sp>
        </mc:Fallback>
      </mc:AlternateContent>
      <p:sp>
        <p:nvSpPr>
          <p:cNvPr id="9" name="CuadroTexto 8">
            <a:extLst>
              <a:ext uri="{FF2B5EF4-FFF2-40B4-BE49-F238E27FC236}">
                <a16:creationId xmlns:a16="http://schemas.microsoft.com/office/drawing/2014/main" id="{BAD795CA-8B18-ECFF-BFD9-FD3578999CAD}"/>
              </a:ext>
            </a:extLst>
          </p:cNvPr>
          <p:cNvSpPr txBox="1"/>
          <p:nvPr/>
        </p:nvSpPr>
        <p:spPr>
          <a:xfrm>
            <a:off x="5798188" y="3124076"/>
            <a:ext cx="4385733" cy="461665"/>
          </a:xfrm>
          <a:prstGeom prst="rect">
            <a:avLst/>
          </a:prstGeom>
          <a:noFill/>
        </p:spPr>
        <p:txBody>
          <a:bodyPr wrap="square" rtlCol="0">
            <a:spAutoFit/>
          </a:bodyPr>
          <a:lstStyle/>
          <a:p>
            <a:pPr algn="ctr"/>
            <a:r>
              <a:rPr lang="es-ES" sz="2400" dirty="0" err="1"/>
              <a:t>Deflection</a:t>
            </a:r>
            <a:r>
              <a:rPr lang="es-ES" sz="2400" dirty="0"/>
              <a:t> angle</a:t>
            </a:r>
          </a:p>
        </p:txBody>
      </p:sp>
      <p:pic>
        <p:nvPicPr>
          <p:cNvPr id="17" name="Picture 6" descr="Henry Cavendish fue quien determinó la composición del agua, por hidrógeno  y oxígeno - Alef">
            <a:extLst>
              <a:ext uri="{FF2B5EF4-FFF2-40B4-BE49-F238E27FC236}">
                <a16:creationId xmlns:a16="http://schemas.microsoft.com/office/drawing/2014/main" id="{EDEB49FC-0141-0D4C-4D33-9A7B955E34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29498" y="4896762"/>
            <a:ext cx="1168398" cy="148805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EA342D72-E9E7-F22E-28E1-75F11DFF29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5415" y="4902688"/>
            <a:ext cx="1297316" cy="1468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4288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 grpId="0" animBg="1"/>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F9378-B6F8-9ADF-01DF-3645548EE2C0}"/>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EF8CAA73-0ABB-2A62-4CA3-9A2EFBB68CF5}"/>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a:extLst>
              <a:ext uri="{FF2B5EF4-FFF2-40B4-BE49-F238E27FC236}">
                <a16:creationId xmlns:a16="http://schemas.microsoft.com/office/drawing/2014/main" id="{C3555BD7-C1BF-E4DC-D1EF-0391B8609B4B}"/>
              </a:ext>
            </a:extLst>
          </p:cNvPr>
          <p:cNvSpPr>
            <a:spLocks noGrp="1"/>
          </p:cNvSpPr>
          <p:nvPr>
            <p:ph type="title"/>
          </p:nvPr>
        </p:nvSpPr>
        <p:spPr>
          <a:xfrm>
            <a:off x="0" y="10894"/>
            <a:ext cx="12192000" cy="397070"/>
          </a:xfrm>
        </p:spPr>
        <p:txBody>
          <a:bodyPr anchor="t">
            <a:noAutofit/>
          </a:bodyPr>
          <a:lstStyle/>
          <a:p>
            <a:r>
              <a:rPr lang="es-ES" sz="2000" b="1" dirty="0" err="1">
                <a:solidFill>
                  <a:srgbClr val="FFFFFF"/>
                </a:solidFill>
              </a:rPr>
              <a:t>Brief</a:t>
            </a:r>
            <a:r>
              <a:rPr lang="es-ES" sz="2000" b="1" dirty="0">
                <a:solidFill>
                  <a:srgbClr val="FFFFFF"/>
                </a:solidFill>
              </a:rPr>
              <a:t> </a:t>
            </a:r>
            <a:r>
              <a:rPr lang="es-ES" sz="2000" b="1" dirty="0" err="1">
                <a:solidFill>
                  <a:srgbClr val="FFFFFF"/>
                </a:solidFill>
              </a:rPr>
              <a:t>History</a:t>
            </a:r>
            <a:r>
              <a:rPr lang="es-ES" sz="2000" b="1" dirty="0">
                <a:solidFill>
                  <a:srgbClr val="FFFFFF"/>
                </a:solidFill>
              </a:rPr>
              <a:t> </a:t>
            </a:r>
            <a:r>
              <a:rPr lang="es-ES" sz="2000" b="1" dirty="0" err="1">
                <a:solidFill>
                  <a:srgbClr val="FFFFFF"/>
                </a:solidFill>
              </a:rPr>
              <a:t>of</a:t>
            </a:r>
            <a:r>
              <a:rPr lang="es-ES" sz="2000" b="1" dirty="0">
                <a:solidFill>
                  <a:srgbClr val="FFFFFF"/>
                </a:solidFill>
              </a:rPr>
              <a:t> </a:t>
            </a:r>
            <a:r>
              <a:rPr lang="es-ES" sz="2000" b="1" dirty="0" err="1">
                <a:solidFill>
                  <a:srgbClr val="FFFFFF"/>
                </a:solidFill>
              </a:rPr>
              <a:t>Gravitational</a:t>
            </a:r>
            <a:r>
              <a:rPr lang="es-ES" sz="2000" b="1" dirty="0">
                <a:solidFill>
                  <a:srgbClr val="FFFFFF"/>
                </a:solidFill>
              </a:rPr>
              <a:t> </a:t>
            </a:r>
            <a:r>
              <a:rPr lang="es-ES" sz="2000" b="1" dirty="0" err="1">
                <a:solidFill>
                  <a:srgbClr val="FFFFFF"/>
                </a:solidFill>
              </a:rPr>
              <a:t>Lensing</a:t>
            </a:r>
            <a:br>
              <a:rPr lang="es-ES" sz="2000" b="1" dirty="0">
                <a:solidFill>
                  <a:srgbClr val="FFFFFF"/>
                </a:solidFill>
              </a:rPr>
            </a:br>
            <a:endParaRPr lang="es-ES" sz="2000" b="1" dirty="0">
              <a:solidFill>
                <a:srgbClr val="FFFFFF"/>
              </a:solidFill>
            </a:endParaRPr>
          </a:p>
        </p:txBody>
      </p:sp>
      <p:sp>
        <p:nvSpPr>
          <p:cNvPr id="4" name="Rectángulo 3">
            <a:extLst>
              <a:ext uri="{FF2B5EF4-FFF2-40B4-BE49-F238E27FC236}">
                <a16:creationId xmlns:a16="http://schemas.microsoft.com/office/drawing/2014/main" id="{C2876AAB-4D40-F467-0CC6-5911457E08AE}"/>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a:extLst>
              <a:ext uri="{FF2B5EF4-FFF2-40B4-BE49-F238E27FC236}">
                <a16:creationId xmlns:a16="http://schemas.microsoft.com/office/drawing/2014/main" id="{A865B8D5-E93E-8B38-A829-374B145A9A5E}"/>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11" name="CuadroTexto 10">
            <a:extLst>
              <a:ext uri="{FF2B5EF4-FFF2-40B4-BE49-F238E27FC236}">
                <a16:creationId xmlns:a16="http://schemas.microsoft.com/office/drawing/2014/main" id="{22EB2AD9-A459-5A06-5C35-34DF67A19915}"/>
              </a:ext>
            </a:extLst>
          </p:cNvPr>
          <p:cNvSpPr txBox="1"/>
          <p:nvPr/>
        </p:nvSpPr>
        <p:spPr>
          <a:xfrm>
            <a:off x="4079876" y="6502734"/>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8" name="CuadroTexto 17">
            <a:extLst>
              <a:ext uri="{FF2B5EF4-FFF2-40B4-BE49-F238E27FC236}">
                <a16:creationId xmlns:a16="http://schemas.microsoft.com/office/drawing/2014/main" id="{8D308B9B-66A9-2C7A-9EB2-F80BF5671D08}"/>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
        <p:nvSpPr>
          <p:cNvPr id="6" name="CuadroTexto 5">
            <a:extLst>
              <a:ext uri="{FF2B5EF4-FFF2-40B4-BE49-F238E27FC236}">
                <a16:creationId xmlns:a16="http://schemas.microsoft.com/office/drawing/2014/main" id="{F7740DF6-3906-0548-B15C-03A374AA0E81}"/>
              </a:ext>
            </a:extLst>
          </p:cNvPr>
          <p:cNvSpPr txBox="1"/>
          <p:nvPr/>
        </p:nvSpPr>
        <p:spPr>
          <a:xfrm>
            <a:off x="408062" y="5792623"/>
            <a:ext cx="2033314" cy="276999"/>
          </a:xfrm>
          <a:prstGeom prst="rect">
            <a:avLst/>
          </a:prstGeom>
          <a:noFill/>
        </p:spPr>
        <p:txBody>
          <a:bodyPr wrap="none" rtlCol="0">
            <a:spAutoFit/>
          </a:bodyPr>
          <a:lstStyle/>
          <a:p>
            <a:r>
              <a:rPr lang="es-ES" sz="1200" dirty="0"/>
              <a:t>Erwin </a:t>
            </a:r>
            <a:r>
              <a:rPr lang="es-ES" sz="1200" dirty="0" err="1"/>
              <a:t>Freundlich</a:t>
            </a:r>
            <a:r>
              <a:rPr lang="es-ES" sz="1200" dirty="0"/>
              <a:t> (1885-1964)</a:t>
            </a:r>
          </a:p>
        </p:txBody>
      </p:sp>
      <p:sp>
        <p:nvSpPr>
          <p:cNvPr id="14" name="Marcador de contenido 2">
            <a:extLst>
              <a:ext uri="{FF2B5EF4-FFF2-40B4-BE49-F238E27FC236}">
                <a16:creationId xmlns:a16="http://schemas.microsoft.com/office/drawing/2014/main" id="{1422887D-CA0F-922F-4240-A63B6F54D85D}"/>
              </a:ext>
            </a:extLst>
          </p:cNvPr>
          <p:cNvSpPr>
            <a:spLocks noGrp="1"/>
          </p:cNvSpPr>
          <p:nvPr>
            <p:ph idx="1"/>
          </p:nvPr>
        </p:nvSpPr>
        <p:spPr>
          <a:xfrm>
            <a:off x="0" y="487130"/>
            <a:ext cx="12192000" cy="947179"/>
          </a:xfrm>
        </p:spPr>
        <p:txBody>
          <a:bodyPr>
            <a:normAutofit/>
          </a:bodyPr>
          <a:lstStyle/>
          <a:p>
            <a:pPr marL="0" indent="0" algn="ctr">
              <a:buNone/>
            </a:pPr>
            <a:r>
              <a:rPr lang="es-ES" dirty="0"/>
              <a:t>T</a:t>
            </a:r>
            <a:r>
              <a:rPr lang="es-ES" dirty="0">
                <a:effectLst/>
              </a:rPr>
              <a:t>rue </a:t>
            </a:r>
            <a:r>
              <a:rPr lang="es-ES" dirty="0" err="1"/>
              <a:t>N</a:t>
            </a:r>
            <a:r>
              <a:rPr lang="es-ES" dirty="0" err="1">
                <a:effectLst/>
              </a:rPr>
              <a:t>ature</a:t>
            </a:r>
            <a:r>
              <a:rPr lang="es-ES" dirty="0">
                <a:effectLst/>
              </a:rPr>
              <a:t> </a:t>
            </a:r>
            <a:r>
              <a:rPr lang="es-ES" dirty="0" err="1">
                <a:effectLst/>
              </a:rPr>
              <a:t>of</a:t>
            </a:r>
            <a:r>
              <a:rPr lang="es-ES" dirty="0">
                <a:effectLst/>
              </a:rPr>
              <a:t> Light</a:t>
            </a:r>
          </a:p>
          <a:p>
            <a:pPr marL="0" indent="0" algn="ctr">
              <a:buNone/>
            </a:pPr>
            <a:r>
              <a:rPr lang="es-ES" sz="2400" dirty="0"/>
              <a:t>s. XX</a:t>
            </a:r>
          </a:p>
        </p:txBody>
      </p:sp>
      <p:pic>
        <p:nvPicPr>
          <p:cNvPr id="25602" name="Picture 2" descr="Erwin Finlay-Freundlich - Wikipedia, la enciclopedia libre">
            <a:extLst>
              <a:ext uri="{FF2B5EF4-FFF2-40B4-BE49-F238E27FC236}">
                <a16:creationId xmlns:a16="http://schemas.microsoft.com/office/drawing/2014/main" id="{AB703D36-481D-132D-CABB-106531E5FA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061" y="1586936"/>
            <a:ext cx="3009695" cy="4205687"/>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descr="Gráfico&#10;&#10;Descripción generada automáticamente con confianza media">
            <a:extLst>
              <a:ext uri="{FF2B5EF4-FFF2-40B4-BE49-F238E27FC236}">
                <a16:creationId xmlns:a16="http://schemas.microsoft.com/office/drawing/2014/main" id="{38EA75CA-D68F-83BF-6BC8-0D26F99C5A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2569" y="2644688"/>
            <a:ext cx="8115510" cy="2849594"/>
          </a:xfrm>
          <a:prstGeom prst="rect">
            <a:avLst/>
          </a:prstGeom>
          <a:effectLst>
            <a:softEdge rad="66428"/>
          </a:effectLst>
        </p:spPr>
      </p:pic>
      <p:sp>
        <p:nvSpPr>
          <p:cNvPr id="17" name="CuadroTexto 16">
            <a:extLst>
              <a:ext uri="{FF2B5EF4-FFF2-40B4-BE49-F238E27FC236}">
                <a16:creationId xmlns:a16="http://schemas.microsoft.com/office/drawing/2014/main" id="{5B814356-B257-0176-8AE3-35EFFE95A877}"/>
              </a:ext>
            </a:extLst>
          </p:cNvPr>
          <p:cNvSpPr txBox="1"/>
          <p:nvPr/>
        </p:nvSpPr>
        <p:spPr>
          <a:xfrm>
            <a:off x="3802569" y="1954563"/>
            <a:ext cx="8115510" cy="461665"/>
          </a:xfrm>
          <a:prstGeom prst="rect">
            <a:avLst/>
          </a:prstGeom>
          <a:noFill/>
        </p:spPr>
        <p:txBody>
          <a:bodyPr wrap="square">
            <a:spAutoFit/>
          </a:bodyPr>
          <a:lstStyle/>
          <a:p>
            <a:pPr algn="ctr"/>
            <a:r>
              <a:rPr lang="es-ES" sz="2400" dirty="0" err="1"/>
              <a:t>D</a:t>
            </a:r>
            <a:r>
              <a:rPr lang="es-ES" sz="2400" dirty="0" err="1">
                <a:effectLst/>
              </a:rPr>
              <a:t>uring</a:t>
            </a:r>
            <a:r>
              <a:rPr lang="es-ES" sz="2400" dirty="0">
                <a:effectLst/>
              </a:rPr>
              <a:t> a total </a:t>
            </a:r>
            <a:r>
              <a:rPr lang="es-ES" sz="2400" i="1" dirty="0">
                <a:effectLst/>
              </a:rPr>
              <a:t>solar eclipse </a:t>
            </a:r>
            <a:endParaRPr lang="es-ES" sz="2400" i="1" dirty="0"/>
          </a:p>
        </p:txBody>
      </p:sp>
    </p:spTree>
    <p:extLst>
      <p:ext uri="{BB962C8B-B14F-4D97-AF65-F5344CB8AC3E}">
        <p14:creationId xmlns:p14="http://schemas.microsoft.com/office/powerpoint/2010/main" val="2036213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F23B2-AEC8-F840-FC40-D7C4D3A63FDC}"/>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A9CE7A0D-6DEC-8008-9656-E0E3E3C27535}"/>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a:extLst>
              <a:ext uri="{FF2B5EF4-FFF2-40B4-BE49-F238E27FC236}">
                <a16:creationId xmlns:a16="http://schemas.microsoft.com/office/drawing/2014/main" id="{178DBE71-0FBB-6CCE-4514-ADDE69DFD193}"/>
              </a:ext>
            </a:extLst>
          </p:cNvPr>
          <p:cNvSpPr>
            <a:spLocks noGrp="1"/>
          </p:cNvSpPr>
          <p:nvPr>
            <p:ph type="title"/>
          </p:nvPr>
        </p:nvSpPr>
        <p:spPr>
          <a:xfrm>
            <a:off x="0" y="10894"/>
            <a:ext cx="12192000" cy="397070"/>
          </a:xfrm>
        </p:spPr>
        <p:txBody>
          <a:bodyPr anchor="t">
            <a:noAutofit/>
          </a:bodyPr>
          <a:lstStyle/>
          <a:p>
            <a:r>
              <a:rPr lang="es-ES" sz="2000" b="1" dirty="0" err="1">
                <a:solidFill>
                  <a:srgbClr val="FFFFFF"/>
                </a:solidFill>
              </a:rPr>
              <a:t>Brief</a:t>
            </a:r>
            <a:r>
              <a:rPr lang="es-ES" sz="2000" b="1" dirty="0">
                <a:solidFill>
                  <a:srgbClr val="FFFFFF"/>
                </a:solidFill>
              </a:rPr>
              <a:t> </a:t>
            </a:r>
            <a:r>
              <a:rPr lang="es-ES" sz="2000" b="1" dirty="0" err="1">
                <a:solidFill>
                  <a:srgbClr val="FFFFFF"/>
                </a:solidFill>
              </a:rPr>
              <a:t>History</a:t>
            </a:r>
            <a:r>
              <a:rPr lang="es-ES" sz="2000" b="1" dirty="0">
                <a:solidFill>
                  <a:srgbClr val="FFFFFF"/>
                </a:solidFill>
              </a:rPr>
              <a:t> </a:t>
            </a:r>
            <a:r>
              <a:rPr lang="es-ES" sz="2000" b="1" dirty="0" err="1">
                <a:solidFill>
                  <a:srgbClr val="FFFFFF"/>
                </a:solidFill>
              </a:rPr>
              <a:t>of</a:t>
            </a:r>
            <a:r>
              <a:rPr lang="es-ES" sz="2000" b="1" dirty="0">
                <a:solidFill>
                  <a:srgbClr val="FFFFFF"/>
                </a:solidFill>
              </a:rPr>
              <a:t> </a:t>
            </a:r>
            <a:r>
              <a:rPr lang="es-ES" sz="2000" b="1" dirty="0" err="1">
                <a:solidFill>
                  <a:srgbClr val="FFFFFF"/>
                </a:solidFill>
              </a:rPr>
              <a:t>Gravitational</a:t>
            </a:r>
            <a:r>
              <a:rPr lang="es-ES" sz="2000" b="1" dirty="0">
                <a:solidFill>
                  <a:srgbClr val="FFFFFF"/>
                </a:solidFill>
              </a:rPr>
              <a:t> </a:t>
            </a:r>
            <a:r>
              <a:rPr lang="es-ES" sz="2000" b="1" dirty="0" err="1">
                <a:solidFill>
                  <a:srgbClr val="FFFFFF"/>
                </a:solidFill>
              </a:rPr>
              <a:t>Lensing</a:t>
            </a:r>
            <a:br>
              <a:rPr lang="es-ES" sz="2000" b="1" dirty="0">
                <a:solidFill>
                  <a:srgbClr val="FFFFFF"/>
                </a:solidFill>
              </a:rPr>
            </a:br>
            <a:endParaRPr lang="es-ES" sz="2000" b="1" dirty="0">
              <a:solidFill>
                <a:srgbClr val="FFFFFF"/>
              </a:solidFill>
            </a:endParaRPr>
          </a:p>
        </p:txBody>
      </p:sp>
      <p:sp>
        <p:nvSpPr>
          <p:cNvPr id="4" name="Rectángulo 3">
            <a:extLst>
              <a:ext uri="{FF2B5EF4-FFF2-40B4-BE49-F238E27FC236}">
                <a16:creationId xmlns:a16="http://schemas.microsoft.com/office/drawing/2014/main" id="{F21948DA-9F6C-3384-1E18-F377D80A1D8D}"/>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a:extLst>
              <a:ext uri="{FF2B5EF4-FFF2-40B4-BE49-F238E27FC236}">
                <a16:creationId xmlns:a16="http://schemas.microsoft.com/office/drawing/2014/main" id="{5B9F77DE-A4F1-0401-FF40-EDCF668E54E4}"/>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11" name="CuadroTexto 10">
            <a:extLst>
              <a:ext uri="{FF2B5EF4-FFF2-40B4-BE49-F238E27FC236}">
                <a16:creationId xmlns:a16="http://schemas.microsoft.com/office/drawing/2014/main" id="{81DA9D30-96DD-165F-9AE5-56AA8E5E9BAC}"/>
              </a:ext>
            </a:extLst>
          </p:cNvPr>
          <p:cNvSpPr txBox="1"/>
          <p:nvPr/>
        </p:nvSpPr>
        <p:spPr>
          <a:xfrm>
            <a:off x="4079876" y="6502734"/>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8" name="CuadroTexto 17">
            <a:extLst>
              <a:ext uri="{FF2B5EF4-FFF2-40B4-BE49-F238E27FC236}">
                <a16:creationId xmlns:a16="http://schemas.microsoft.com/office/drawing/2014/main" id="{A96530BD-3D4E-832B-11D0-9303D1761778}"/>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
        <p:nvSpPr>
          <p:cNvPr id="14" name="Marcador de contenido 2">
            <a:extLst>
              <a:ext uri="{FF2B5EF4-FFF2-40B4-BE49-F238E27FC236}">
                <a16:creationId xmlns:a16="http://schemas.microsoft.com/office/drawing/2014/main" id="{639116E0-B7A8-204A-B531-85116FCA8262}"/>
              </a:ext>
            </a:extLst>
          </p:cNvPr>
          <p:cNvSpPr>
            <a:spLocks noGrp="1"/>
          </p:cNvSpPr>
          <p:nvPr>
            <p:ph idx="1"/>
          </p:nvPr>
        </p:nvSpPr>
        <p:spPr>
          <a:xfrm>
            <a:off x="0" y="487130"/>
            <a:ext cx="12192000" cy="947179"/>
          </a:xfrm>
        </p:spPr>
        <p:txBody>
          <a:bodyPr>
            <a:normAutofit/>
          </a:bodyPr>
          <a:lstStyle/>
          <a:p>
            <a:pPr marL="0" indent="0" algn="ctr">
              <a:buNone/>
            </a:pPr>
            <a:r>
              <a:rPr lang="es-ES" dirty="0" err="1"/>
              <a:t>The</a:t>
            </a:r>
            <a:r>
              <a:rPr lang="es-ES" dirty="0"/>
              <a:t> Eclipse </a:t>
            </a:r>
            <a:r>
              <a:rPr lang="es-ES" dirty="0" err="1"/>
              <a:t>Expeditions</a:t>
            </a:r>
            <a:endParaRPr lang="es-ES" dirty="0">
              <a:effectLst/>
            </a:endParaRPr>
          </a:p>
          <a:p>
            <a:pPr marL="0" indent="0" algn="ctr">
              <a:buNone/>
            </a:pPr>
            <a:r>
              <a:rPr lang="es-ES" sz="2400" dirty="0"/>
              <a:t>s. XX</a:t>
            </a:r>
          </a:p>
        </p:txBody>
      </p:sp>
      <p:pic>
        <p:nvPicPr>
          <p:cNvPr id="26626" name="Picture 2" descr="dibujo a mano alzada del mapa del mundo. 14219833 PNG">
            <a:extLst>
              <a:ext uri="{FF2B5EF4-FFF2-40B4-BE49-F238E27FC236}">
                <a16:creationId xmlns:a16="http://schemas.microsoft.com/office/drawing/2014/main" id="{466C8A49-FE33-FB4F-A588-6CD09233A1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0955" y="1513475"/>
            <a:ext cx="7041045" cy="400702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3" name="CuadroTexto 2">
                <a:extLst>
                  <a:ext uri="{FF2B5EF4-FFF2-40B4-BE49-F238E27FC236}">
                    <a16:creationId xmlns:a16="http://schemas.microsoft.com/office/drawing/2014/main" id="{83F2FD96-5441-F0BC-8E26-04A66783FDEE}"/>
                  </a:ext>
                </a:extLst>
              </p:cNvPr>
              <p:cNvSpPr txBox="1"/>
              <p:nvPr/>
            </p:nvSpPr>
            <p:spPr>
              <a:xfrm>
                <a:off x="-1" y="1513475"/>
                <a:ext cx="8280821" cy="661015"/>
              </a:xfrm>
              <a:prstGeom prst="rect">
                <a:avLst/>
              </a:prstGeom>
              <a:noFill/>
            </p:spPr>
            <p:txBody>
              <a:bodyPr wrap="square" rtlCol="0">
                <a:spAutoFit/>
              </a:bodyPr>
              <a:lstStyle/>
              <a:p>
                <a:pPr marL="457200" indent="-457200">
                  <a:buClr>
                    <a:srgbClr val="62A176"/>
                  </a:buClr>
                  <a:buFont typeface="Wingdings" pitchFamily="2" charset="2"/>
                  <a:buChar char="Ø"/>
                </a:pPr>
                <a14:m>
                  <m:oMath xmlns:m="http://schemas.openxmlformats.org/officeDocument/2006/math">
                    <m:m>
                      <m:mPr>
                        <m:mcs>
                          <m:mc>
                            <m:mcPr>
                              <m:count m:val="1"/>
                              <m:mcJc m:val="center"/>
                            </m:mcPr>
                          </m:mc>
                        </m:mcs>
                        <m:ctrlPr>
                          <a:rPr lang="es-ES" sz="2000" smtClean="0">
                            <a:latin typeface="Cambria Math" panose="02040503050406030204" pitchFamily="18" charset="0"/>
                          </a:rPr>
                        </m:ctrlPr>
                      </m:mPr>
                      <m:mr>
                        <m:e>
                          <m:r>
                            <m:rPr>
                              <m:nor/>
                            </m:rPr>
                            <a:rPr lang="es-ES" sz="2000" b="0" i="1" smtClean="0">
                              <a:latin typeface="Cambria Math" panose="02040503050406030204" pitchFamily="18" charset="0"/>
                            </a:rPr>
                            <m:t>10 </m:t>
                          </m:r>
                          <m:r>
                            <m:rPr>
                              <m:nor/>
                            </m:rPr>
                            <a:rPr lang="es-ES" sz="2000" i="1" dirty="0"/>
                            <m:t>October</m:t>
                          </m:r>
                          <m:r>
                            <m:rPr>
                              <m:nor/>
                            </m:rPr>
                            <a:rPr lang="es-ES" sz="2000" b="0" i="1" dirty="0" smtClean="0"/>
                            <m:t> 1912</m:t>
                          </m:r>
                        </m:e>
                      </m:mr>
                      <m:mr>
                        <m:e>
                          <m:r>
                            <m:rPr>
                              <m:sty m:val="p"/>
                            </m:rPr>
                            <a:rPr lang="es-ES" sz="2000" b="0" i="0" smtClean="0">
                              <a:latin typeface="Cambria Math" panose="02040503050406030204" pitchFamily="18" charset="0"/>
                            </a:rPr>
                            <m:t>Argentine</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Observatory</m:t>
                          </m:r>
                        </m:e>
                      </m:mr>
                    </m:m>
                  </m:oMath>
                </a14:m>
                <a:endParaRPr lang="es-ES" sz="2000" dirty="0"/>
              </a:p>
            </p:txBody>
          </p:sp>
        </mc:Choice>
        <mc:Fallback>
          <p:sp>
            <p:nvSpPr>
              <p:cNvPr id="3" name="CuadroTexto 2">
                <a:extLst>
                  <a:ext uri="{FF2B5EF4-FFF2-40B4-BE49-F238E27FC236}">
                    <a16:creationId xmlns:a16="http://schemas.microsoft.com/office/drawing/2014/main" id="{83F2FD96-5441-F0BC-8E26-04A66783FDEE}"/>
                  </a:ext>
                </a:extLst>
              </p:cNvPr>
              <p:cNvSpPr txBox="1">
                <a:spLocks noRot="1" noChangeAspect="1" noMove="1" noResize="1" noEditPoints="1" noAdjustHandles="1" noChangeArrowheads="1" noChangeShapeType="1" noTextEdit="1"/>
              </p:cNvSpPr>
              <p:nvPr/>
            </p:nvSpPr>
            <p:spPr>
              <a:xfrm>
                <a:off x="-1" y="1513475"/>
                <a:ext cx="8280821" cy="661015"/>
              </a:xfrm>
              <a:prstGeom prst="rect">
                <a:avLst/>
              </a:prstGeom>
              <a:blipFill>
                <a:blip r:embed="rId3"/>
                <a:stretch>
                  <a:fillRect l="-613" t="-9434" b="-11321"/>
                </a:stretch>
              </a:blipFill>
            </p:spPr>
            <p:txBody>
              <a:bodyPr/>
              <a:lstStyle/>
              <a:p>
                <a:r>
                  <a:rPr lang="es-ES">
                    <a:noFill/>
                  </a:rPr>
                  <a:t> </a:t>
                </a:r>
              </a:p>
            </p:txBody>
          </p:sp>
        </mc:Fallback>
      </mc:AlternateContent>
      <p:sp>
        <p:nvSpPr>
          <p:cNvPr id="8" name="Cruz 7">
            <a:extLst>
              <a:ext uri="{FF2B5EF4-FFF2-40B4-BE49-F238E27FC236}">
                <a16:creationId xmlns:a16="http://schemas.microsoft.com/office/drawing/2014/main" id="{359C7152-C38C-D3BF-B958-DC0F02C207A7}"/>
              </a:ext>
            </a:extLst>
          </p:cNvPr>
          <p:cNvSpPr/>
          <p:nvPr/>
        </p:nvSpPr>
        <p:spPr>
          <a:xfrm rot="2697822">
            <a:off x="7286627" y="4129087"/>
            <a:ext cx="360000" cy="360000"/>
          </a:xfrm>
          <a:prstGeom prst="plus">
            <a:avLst>
              <a:gd name="adj" fmla="val 41471"/>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699404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8D162-A77B-C029-9ABD-F9C88AC802EA}"/>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168CF649-701A-21B6-3DF9-17136E7CA41E}"/>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a:extLst>
              <a:ext uri="{FF2B5EF4-FFF2-40B4-BE49-F238E27FC236}">
                <a16:creationId xmlns:a16="http://schemas.microsoft.com/office/drawing/2014/main" id="{49AC1944-D190-5F2D-19C1-373E12D15B93}"/>
              </a:ext>
            </a:extLst>
          </p:cNvPr>
          <p:cNvSpPr>
            <a:spLocks noGrp="1"/>
          </p:cNvSpPr>
          <p:nvPr>
            <p:ph type="title"/>
          </p:nvPr>
        </p:nvSpPr>
        <p:spPr>
          <a:xfrm>
            <a:off x="0" y="10894"/>
            <a:ext cx="12192000" cy="397070"/>
          </a:xfrm>
        </p:spPr>
        <p:txBody>
          <a:bodyPr anchor="t">
            <a:noAutofit/>
          </a:bodyPr>
          <a:lstStyle/>
          <a:p>
            <a:r>
              <a:rPr lang="es-ES" sz="2000" b="1" dirty="0" err="1">
                <a:solidFill>
                  <a:srgbClr val="FFFFFF"/>
                </a:solidFill>
              </a:rPr>
              <a:t>Brief</a:t>
            </a:r>
            <a:r>
              <a:rPr lang="es-ES" sz="2000" b="1" dirty="0">
                <a:solidFill>
                  <a:srgbClr val="FFFFFF"/>
                </a:solidFill>
              </a:rPr>
              <a:t> </a:t>
            </a:r>
            <a:r>
              <a:rPr lang="es-ES" sz="2000" b="1" dirty="0" err="1">
                <a:solidFill>
                  <a:srgbClr val="FFFFFF"/>
                </a:solidFill>
              </a:rPr>
              <a:t>History</a:t>
            </a:r>
            <a:r>
              <a:rPr lang="es-ES" sz="2000" b="1" dirty="0">
                <a:solidFill>
                  <a:srgbClr val="FFFFFF"/>
                </a:solidFill>
              </a:rPr>
              <a:t> </a:t>
            </a:r>
            <a:r>
              <a:rPr lang="es-ES" sz="2000" b="1" dirty="0" err="1">
                <a:solidFill>
                  <a:srgbClr val="FFFFFF"/>
                </a:solidFill>
              </a:rPr>
              <a:t>of</a:t>
            </a:r>
            <a:r>
              <a:rPr lang="es-ES" sz="2000" b="1" dirty="0">
                <a:solidFill>
                  <a:srgbClr val="FFFFFF"/>
                </a:solidFill>
              </a:rPr>
              <a:t> </a:t>
            </a:r>
            <a:r>
              <a:rPr lang="es-ES" sz="2000" b="1" dirty="0" err="1">
                <a:solidFill>
                  <a:srgbClr val="FFFFFF"/>
                </a:solidFill>
              </a:rPr>
              <a:t>Gravitational</a:t>
            </a:r>
            <a:r>
              <a:rPr lang="es-ES" sz="2000" b="1" dirty="0">
                <a:solidFill>
                  <a:srgbClr val="FFFFFF"/>
                </a:solidFill>
              </a:rPr>
              <a:t> </a:t>
            </a:r>
            <a:r>
              <a:rPr lang="es-ES" sz="2000" b="1" dirty="0" err="1">
                <a:solidFill>
                  <a:srgbClr val="FFFFFF"/>
                </a:solidFill>
              </a:rPr>
              <a:t>Lensing</a:t>
            </a:r>
            <a:br>
              <a:rPr lang="es-ES" sz="2000" b="1" dirty="0">
                <a:solidFill>
                  <a:srgbClr val="FFFFFF"/>
                </a:solidFill>
              </a:rPr>
            </a:br>
            <a:endParaRPr lang="es-ES" sz="2000" b="1" dirty="0">
              <a:solidFill>
                <a:srgbClr val="FFFFFF"/>
              </a:solidFill>
            </a:endParaRPr>
          </a:p>
        </p:txBody>
      </p:sp>
      <p:sp>
        <p:nvSpPr>
          <p:cNvPr id="4" name="Rectángulo 3">
            <a:extLst>
              <a:ext uri="{FF2B5EF4-FFF2-40B4-BE49-F238E27FC236}">
                <a16:creationId xmlns:a16="http://schemas.microsoft.com/office/drawing/2014/main" id="{FCDE1986-93B2-62D5-5B84-5379C5587E88}"/>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a:extLst>
              <a:ext uri="{FF2B5EF4-FFF2-40B4-BE49-F238E27FC236}">
                <a16:creationId xmlns:a16="http://schemas.microsoft.com/office/drawing/2014/main" id="{42000895-5088-19B2-0AF6-9D027BD58F8F}"/>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11" name="CuadroTexto 10">
            <a:extLst>
              <a:ext uri="{FF2B5EF4-FFF2-40B4-BE49-F238E27FC236}">
                <a16:creationId xmlns:a16="http://schemas.microsoft.com/office/drawing/2014/main" id="{FF6A14E3-697F-682F-374B-2C10D68AD8DB}"/>
              </a:ext>
            </a:extLst>
          </p:cNvPr>
          <p:cNvSpPr txBox="1"/>
          <p:nvPr/>
        </p:nvSpPr>
        <p:spPr>
          <a:xfrm>
            <a:off x="4079876" y="6502734"/>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8" name="CuadroTexto 17">
            <a:extLst>
              <a:ext uri="{FF2B5EF4-FFF2-40B4-BE49-F238E27FC236}">
                <a16:creationId xmlns:a16="http://schemas.microsoft.com/office/drawing/2014/main" id="{61CEAF78-F086-A108-D962-DEF682F5A932}"/>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
        <p:nvSpPr>
          <p:cNvPr id="14" name="Marcador de contenido 2">
            <a:extLst>
              <a:ext uri="{FF2B5EF4-FFF2-40B4-BE49-F238E27FC236}">
                <a16:creationId xmlns:a16="http://schemas.microsoft.com/office/drawing/2014/main" id="{D112E6E5-50E3-DF57-5009-1A11F1388E77}"/>
              </a:ext>
            </a:extLst>
          </p:cNvPr>
          <p:cNvSpPr>
            <a:spLocks noGrp="1"/>
          </p:cNvSpPr>
          <p:nvPr>
            <p:ph idx="1"/>
          </p:nvPr>
        </p:nvSpPr>
        <p:spPr>
          <a:xfrm>
            <a:off x="0" y="487130"/>
            <a:ext cx="12192000" cy="947179"/>
          </a:xfrm>
        </p:spPr>
        <p:txBody>
          <a:bodyPr>
            <a:normAutofit/>
          </a:bodyPr>
          <a:lstStyle/>
          <a:p>
            <a:pPr marL="0" indent="0" algn="ctr">
              <a:buNone/>
            </a:pPr>
            <a:r>
              <a:rPr lang="es-ES" dirty="0" err="1"/>
              <a:t>The</a:t>
            </a:r>
            <a:r>
              <a:rPr lang="es-ES" dirty="0"/>
              <a:t> Eclipse </a:t>
            </a:r>
            <a:r>
              <a:rPr lang="es-ES" dirty="0" err="1"/>
              <a:t>Expeditions</a:t>
            </a:r>
            <a:endParaRPr lang="es-ES" dirty="0">
              <a:effectLst/>
            </a:endParaRPr>
          </a:p>
          <a:p>
            <a:pPr marL="0" indent="0" algn="ctr">
              <a:buNone/>
            </a:pPr>
            <a:r>
              <a:rPr lang="es-ES" sz="2400" dirty="0"/>
              <a:t>s. XX</a:t>
            </a:r>
          </a:p>
        </p:txBody>
      </p:sp>
      <p:pic>
        <p:nvPicPr>
          <p:cNvPr id="26626" name="Picture 2" descr="dibujo a mano alzada del mapa del mundo. 14219833 PNG">
            <a:extLst>
              <a:ext uri="{FF2B5EF4-FFF2-40B4-BE49-F238E27FC236}">
                <a16:creationId xmlns:a16="http://schemas.microsoft.com/office/drawing/2014/main" id="{32CDB163-0FF6-6B4C-515A-2B190E3DE6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0955" y="1513475"/>
            <a:ext cx="7041045" cy="400702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3" name="CuadroTexto 2">
                <a:extLst>
                  <a:ext uri="{FF2B5EF4-FFF2-40B4-BE49-F238E27FC236}">
                    <a16:creationId xmlns:a16="http://schemas.microsoft.com/office/drawing/2014/main" id="{0E3EFF32-C96C-C258-BE06-D649CB493561}"/>
                  </a:ext>
                </a:extLst>
              </p:cNvPr>
              <p:cNvSpPr txBox="1"/>
              <p:nvPr/>
            </p:nvSpPr>
            <p:spPr>
              <a:xfrm>
                <a:off x="-1" y="1513475"/>
                <a:ext cx="8280821" cy="661015"/>
              </a:xfrm>
              <a:prstGeom prst="rect">
                <a:avLst/>
              </a:prstGeom>
              <a:noFill/>
            </p:spPr>
            <p:txBody>
              <a:bodyPr wrap="square" rtlCol="0">
                <a:spAutoFit/>
              </a:bodyPr>
              <a:lstStyle/>
              <a:p>
                <a:pPr marL="457200" indent="-457200">
                  <a:buClr>
                    <a:srgbClr val="62A176"/>
                  </a:buClr>
                  <a:buFont typeface="Wingdings" pitchFamily="2" charset="2"/>
                  <a:buChar char="Ø"/>
                </a:pPr>
                <a14:m>
                  <m:oMath xmlns:m="http://schemas.openxmlformats.org/officeDocument/2006/math">
                    <m:m>
                      <m:mPr>
                        <m:mcs>
                          <m:mc>
                            <m:mcPr>
                              <m:count m:val="1"/>
                              <m:mcJc m:val="center"/>
                            </m:mcPr>
                          </m:mc>
                        </m:mcs>
                        <m:ctrlPr>
                          <a:rPr lang="es-ES" sz="2000" smtClean="0">
                            <a:latin typeface="Cambria Math" panose="02040503050406030204" pitchFamily="18" charset="0"/>
                          </a:rPr>
                        </m:ctrlPr>
                      </m:mPr>
                      <m:mr>
                        <m:e>
                          <m:r>
                            <m:rPr>
                              <m:nor/>
                            </m:rPr>
                            <a:rPr lang="es-ES" sz="2000" b="0" i="1" smtClean="0">
                              <a:latin typeface="Cambria Math" panose="02040503050406030204" pitchFamily="18" charset="0"/>
                            </a:rPr>
                            <m:t>10 </m:t>
                          </m:r>
                          <m:r>
                            <m:rPr>
                              <m:nor/>
                            </m:rPr>
                            <a:rPr lang="es-ES" sz="2000" i="1" dirty="0"/>
                            <m:t>October</m:t>
                          </m:r>
                          <m:r>
                            <m:rPr>
                              <m:nor/>
                            </m:rPr>
                            <a:rPr lang="es-ES" sz="2000" b="0" i="1" dirty="0" smtClean="0"/>
                            <m:t> 1912</m:t>
                          </m:r>
                        </m:e>
                      </m:mr>
                      <m:mr>
                        <m:e>
                          <m:r>
                            <m:rPr>
                              <m:sty m:val="p"/>
                            </m:rPr>
                            <a:rPr lang="es-ES" sz="2000" b="0" i="0" smtClean="0">
                              <a:latin typeface="Cambria Math" panose="02040503050406030204" pitchFamily="18" charset="0"/>
                            </a:rPr>
                            <m:t>Argentine</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Observatory</m:t>
                          </m:r>
                        </m:e>
                      </m:mr>
                    </m:m>
                    <m:r>
                      <a:rPr lang="es-ES" sz="2000" b="0" i="0" smtClean="0">
                        <a:latin typeface="Cambria Math" panose="02040503050406030204" pitchFamily="18" charset="0"/>
                      </a:rPr>
                      <m:t>→</m:t>
                    </m:r>
                    <m:r>
                      <m:rPr>
                        <m:sty m:val="p"/>
                      </m:rPr>
                      <a:rPr lang="es-ES" sz="2000" b="0" i="0" smtClean="0">
                        <a:latin typeface="Cambria Math" panose="02040503050406030204" pitchFamily="18" charset="0"/>
                      </a:rPr>
                      <m:t>Storm</m:t>
                    </m:r>
                  </m:oMath>
                </a14:m>
                <a:r>
                  <a:rPr lang="es-ES" sz="2000" dirty="0">
                    <a:sym typeface="Wingdings" pitchFamily="2" charset="2"/>
                  </a:rPr>
                  <a:t> </a:t>
                </a:r>
                <a:endParaRPr lang="es-ES" sz="2000" dirty="0"/>
              </a:p>
            </p:txBody>
          </p:sp>
        </mc:Choice>
        <mc:Fallback>
          <p:sp>
            <p:nvSpPr>
              <p:cNvPr id="3" name="CuadroTexto 2">
                <a:extLst>
                  <a:ext uri="{FF2B5EF4-FFF2-40B4-BE49-F238E27FC236}">
                    <a16:creationId xmlns:a16="http://schemas.microsoft.com/office/drawing/2014/main" id="{0E3EFF32-C96C-C258-BE06-D649CB493561}"/>
                  </a:ext>
                </a:extLst>
              </p:cNvPr>
              <p:cNvSpPr txBox="1">
                <a:spLocks noRot="1" noChangeAspect="1" noMove="1" noResize="1" noEditPoints="1" noAdjustHandles="1" noChangeArrowheads="1" noChangeShapeType="1" noTextEdit="1"/>
              </p:cNvSpPr>
              <p:nvPr/>
            </p:nvSpPr>
            <p:spPr>
              <a:xfrm>
                <a:off x="-1" y="1513475"/>
                <a:ext cx="8280821" cy="661015"/>
              </a:xfrm>
              <a:prstGeom prst="rect">
                <a:avLst/>
              </a:prstGeom>
              <a:blipFill>
                <a:blip r:embed="rId3"/>
                <a:stretch>
                  <a:fillRect l="-613" t="-9434" b="-11321"/>
                </a:stretch>
              </a:blipFill>
            </p:spPr>
            <p:txBody>
              <a:bodyPr/>
              <a:lstStyle/>
              <a:p>
                <a:r>
                  <a:rPr lang="es-ES">
                    <a:noFill/>
                  </a:rPr>
                  <a:t> </a:t>
                </a:r>
              </a:p>
            </p:txBody>
          </p:sp>
        </mc:Fallback>
      </mc:AlternateContent>
      <p:sp>
        <p:nvSpPr>
          <p:cNvPr id="8" name="Cruz 7">
            <a:extLst>
              <a:ext uri="{FF2B5EF4-FFF2-40B4-BE49-F238E27FC236}">
                <a16:creationId xmlns:a16="http://schemas.microsoft.com/office/drawing/2014/main" id="{DAB5D924-F116-E38D-636F-83F54FF2E0A6}"/>
              </a:ext>
            </a:extLst>
          </p:cNvPr>
          <p:cNvSpPr/>
          <p:nvPr/>
        </p:nvSpPr>
        <p:spPr>
          <a:xfrm rot="2697822">
            <a:off x="7286627" y="4129087"/>
            <a:ext cx="360000" cy="360000"/>
          </a:xfrm>
          <a:prstGeom prst="plus">
            <a:avLst>
              <a:gd name="adj" fmla="val 41471"/>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076917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B72B8D-E8AF-5B41-D2DE-C6C81284DC04}"/>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0817D217-4080-1C07-EBCB-8310E3EA39B7}"/>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a:extLst>
              <a:ext uri="{FF2B5EF4-FFF2-40B4-BE49-F238E27FC236}">
                <a16:creationId xmlns:a16="http://schemas.microsoft.com/office/drawing/2014/main" id="{6D080910-8962-D3E0-D109-135B86250FBF}"/>
              </a:ext>
            </a:extLst>
          </p:cNvPr>
          <p:cNvSpPr>
            <a:spLocks noGrp="1"/>
          </p:cNvSpPr>
          <p:nvPr>
            <p:ph type="title"/>
          </p:nvPr>
        </p:nvSpPr>
        <p:spPr>
          <a:xfrm>
            <a:off x="0" y="10894"/>
            <a:ext cx="12192000" cy="397070"/>
          </a:xfrm>
        </p:spPr>
        <p:txBody>
          <a:bodyPr anchor="t">
            <a:noAutofit/>
          </a:bodyPr>
          <a:lstStyle/>
          <a:p>
            <a:r>
              <a:rPr lang="es-ES" sz="2000" b="1" dirty="0" err="1">
                <a:solidFill>
                  <a:srgbClr val="FFFFFF"/>
                </a:solidFill>
              </a:rPr>
              <a:t>Brief</a:t>
            </a:r>
            <a:r>
              <a:rPr lang="es-ES" sz="2000" b="1" dirty="0">
                <a:solidFill>
                  <a:srgbClr val="FFFFFF"/>
                </a:solidFill>
              </a:rPr>
              <a:t> </a:t>
            </a:r>
            <a:r>
              <a:rPr lang="es-ES" sz="2000" b="1" dirty="0" err="1">
                <a:solidFill>
                  <a:srgbClr val="FFFFFF"/>
                </a:solidFill>
              </a:rPr>
              <a:t>History</a:t>
            </a:r>
            <a:r>
              <a:rPr lang="es-ES" sz="2000" b="1" dirty="0">
                <a:solidFill>
                  <a:srgbClr val="FFFFFF"/>
                </a:solidFill>
              </a:rPr>
              <a:t> </a:t>
            </a:r>
            <a:r>
              <a:rPr lang="es-ES" sz="2000" b="1" dirty="0" err="1">
                <a:solidFill>
                  <a:srgbClr val="FFFFFF"/>
                </a:solidFill>
              </a:rPr>
              <a:t>of</a:t>
            </a:r>
            <a:r>
              <a:rPr lang="es-ES" sz="2000" b="1" dirty="0">
                <a:solidFill>
                  <a:srgbClr val="FFFFFF"/>
                </a:solidFill>
              </a:rPr>
              <a:t> </a:t>
            </a:r>
            <a:r>
              <a:rPr lang="es-ES" sz="2000" b="1" dirty="0" err="1">
                <a:solidFill>
                  <a:srgbClr val="FFFFFF"/>
                </a:solidFill>
              </a:rPr>
              <a:t>Gravitational</a:t>
            </a:r>
            <a:r>
              <a:rPr lang="es-ES" sz="2000" b="1" dirty="0">
                <a:solidFill>
                  <a:srgbClr val="FFFFFF"/>
                </a:solidFill>
              </a:rPr>
              <a:t> </a:t>
            </a:r>
            <a:r>
              <a:rPr lang="es-ES" sz="2000" b="1" dirty="0" err="1">
                <a:solidFill>
                  <a:srgbClr val="FFFFFF"/>
                </a:solidFill>
              </a:rPr>
              <a:t>Lensing</a:t>
            </a:r>
            <a:br>
              <a:rPr lang="es-ES" sz="2000" b="1" dirty="0">
                <a:solidFill>
                  <a:srgbClr val="FFFFFF"/>
                </a:solidFill>
              </a:rPr>
            </a:br>
            <a:endParaRPr lang="es-ES" sz="2000" b="1" dirty="0">
              <a:solidFill>
                <a:srgbClr val="FFFFFF"/>
              </a:solidFill>
            </a:endParaRPr>
          </a:p>
        </p:txBody>
      </p:sp>
      <p:sp>
        <p:nvSpPr>
          <p:cNvPr id="4" name="Rectángulo 3">
            <a:extLst>
              <a:ext uri="{FF2B5EF4-FFF2-40B4-BE49-F238E27FC236}">
                <a16:creationId xmlns:a16="http://schemas.microsoft.com/office/drawing/2014/main" id="{7CF5FB2D-4F9C-5D0B-E8AD-4B9921F89F42}"/>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a:extLst>
              <a:ext uri="{FF2B5EF4-FFF2-40B4-BE49-F238E27FC236}">
                <a16:creationId xmlns:a16="http://schemas.microsoft.com/office/drawing/2014/main" id="{128AA814-002B-3787-0AE9-5C2163C8E4E7}"/>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11" name="CuadroTexto 10">
            <a:extLst>
              <a:ext uri="{FF2B5EF4-FFF2-40B4-BE49-F238E27FC236}">
                <a16:creationId xmlns:a16="http://schemas.microsoft.com/office/drawing/2014/main" id="{54295E16-B62C-E31A-128A-3713DCB192B5}"/>
              </a:ext>
            </a:extLst>
          </p:cNvPr>
          <p:cNvSpPr txBox="1"/>
          <p:nvPr/>
        </p:nvSpPr>
        <p:spPr>
          <a:xfrm>
            <a:off x="4079876" y="6502734"/>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8" name="CuadroTexto 17">
            <a:extLst>
              <a:ext uri="{FF2B5EF4-FFF2-40B4-BE49-F238E27FC236}">
                <a16:creationId xmlns:a16="http://schemas.microsoft.com/office/drawing/2014/main" id="{03F6A05B-AE87-A651-1D99-AF28C78C73BF}"/>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
        <p:nvSpPr>
          <p:cNvPr id="14" name="Marcador de contenido 2">
            <a:extLst>
              <a:ext uri="{FF2B5EF4-FFF2-40B4-BE49-F238E27FC236}">
                <a16:creationId xmlns:a16="http://schemas.microsoft.com/office/drawing/2014/main" id="{398DEBDF-491A-416D-23D6-190C142646EF}"/>
              </a:ext>
            </a:extLst>
          </p:cNvPr>
          <p:cNvSpPr>
            <a:spLocks noGrp="1"/>
          </p:cNvSpPr>
          <p:nvPr>
            <p:ph idx="1"/>
          </p:nvPr>
        </p:nvSpPr>
        <p:spPr>
          <a:xfrm>
            <a:off x="0" y="487130"/>
            <a:ext cx="12192000" cy="947179"/>
          </a:xfrm>
        </p:spPr>
        <p:txBody>
          <a:bodyPr>
            <a:normAutofit/>
          </a:bodyPr>
          <a:lstStyle/>
          <a:p>
            <a:pPr marL="0" indent="0" algn="ctr">
              <a:buNone/>
            </a:pPr>
            <a:r>
              <a:rPr lang="es-ES" dirty="0" err="1"/>
              <a:t>The</a:t>
            </a:r>
            <a:r>
              <a:rPr lang="es-ES" dirty="0"/>
              <a:t> Eclipse </a:t>
            </a:r>
            <a:r>
              <a:rPr lang="es-ES" dirty="0" err="1"/>
              <a:t>Expeditions</a:t>
            </a:r>
            <a:endParaRPr lang="es-ES" dirty="0">
              <a:effectLst/>
            </a:endParaRPr>
          </a:p>
          <a:p>
            <a:pPr marL="0" indent="0" algn="ctr">
              <a:buNone/>
            </a:pPr>
            <a:r>
              <a:rPr lang="es-ES" sz="2400" dirty="0"/>
              <a:t>s. XX</a:t>
            </a:r>
          </a:p>
        </p:txBody>
      </p:sp>
      <p:pic>
        <p:nvPicPr>
          <p:cNvPr id="26626" name="Picture 2" descr="dibujo a mano alzada del mapa del mundo. 14219833 PNG">
            <a:extLst>
              <a:ext uri="{FF2B5EF4-FFF2-40B4-BE49-F238E27FC236}">
                <a16:creationId xmlns:a16="http://schemas.microsoft.com/office/drawing/2014/main" id="{4B2D0745-8147-8DAD-AA6B-B71195774D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0955" y="1513475"/>
            <a:ext cx="7041045" cy="400702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3" name="CuadroTexto 2">
                <a:extLst>
                  <a:ext uri="{FF2B5EF4-FFF2-40B4-BE49-F238E27FC236}">
                    <a16:creationId xmlns:a16="http://schemas.microsoft.com/office/drawing/2014/main" id="{45308676-66D6-422F-1A8B-D5A4D18E9DF5}"/>
                  </a:ext>
                </a:extLst>
              </p:cNvPr>
              <p:cNvSpPr txBox="1"/>
              <p:nvPr/>
            </p:nvSpPr>
            <p:spPr>
              <a:xfrm>
                <a:off x="-1" y="1513475"/>
                <a:ext cx="8280821" cy="2450094"/>
              </a:xfrm>
              <a:prstGeom prst="rect">
                <a:avLst/>
              </a:prstGeom>
              <a:noFill/>
            </p:spPr>
            <p:txBody>
              <a:bodyPr wrap="square" rtlCol="0">
                <a:spAutoFit/>
              </a:bodyPr>
              <a:lstStyle/>
              <a:p>
                <a:pPr marL="457200" indent="-457200">
                  <a:buClr>
                    <a:srgbClr val="62A176"/>
                  </a:buClr>
                  <a:buFont typeface="Wingdings" pitchFamily="2" charset="2"/>
                  <a:buChar char="Ø"/>
                </a:pPr>
                <a14:m>
                  <m:oMath xmlns:m="http://schemas.openxmlformats.org/officeDocument/2006/math">
                    <m:m>
                      <m:mPr>
                        <m:mcs>
                          <m:mc>
                            <m:mcPr>
                              <m:count m:val="1"/>
                              <m:mcJc m:val="center"/>
                            </m:mcPr>
                          </m:mc>
                        </m:mcs>
                        <m:ctrlPr>
                          <a:rPr lang="es-ES" sz="2000" smtClean="0">
                            <a:latin typeface="Cambria Math" panose="02040503050406030204" pitchFamily="18" charset="0"/>
                          </a:rPr>
                        </m:ctrlPr>
                      </m:mPr>
                      <m:mr>
                        <m:e>
                          <m:r>
                            <m:rPr>
                              <m:nor/>
                            </m:rPr>
                            <a:rPr lang="es-ES" sz="2000" b="0" i="1" smtClean="0">
                              <a:latin typeface="Cambria Math" panose="02040503050406030204" pitchFamily="18" charset="0"/>
                            </a:rPr>
                            <m:t>10 </m:t>
                          </m:r>
                          <m:r>
                            <m:rPr>
                              <m:nor/>
                            </m:rPr>
                            <a:rPr lang="es-ES" sz="2000" i="1" dirty="0"/>
                            <m:t>October</m:t>
                          </m:r>
                          <m:r>
                            <m:rPr>
                              <m:nor/>
                            </m:rPr>
                            <a:rPr lang="es-ES" sz="2000" b="0" i="1" dirty="0" smtClean="0"/>
                            <m:t> 1912</m:t>
                          </m:r>
                        </m:e>
                      </m:mr>
                      <m:mr>
                        <m:e>
                          <m:r>
                            <m:rPr>
                              <m:sty m:val="p"/>
                            </m:rPr>
                            <a:rPr lang="es-ES" sz="2000" b="0" i="0" smtClean="0">
                              <a:latin typeface="Cambria Math" panose="02040503050406030204" pitchFamily="18" charset="0"/>
                            </a:rPr>
                            <m:t>Argentine</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Observatory</m:t>
                          </m:r>
                        </m:e>
                      </m:mr>
                    </m:m>
                    <m:r>
                      <a:rPr lang="es-ES" sz="2000" b="0" i="0" smtClean="0">
                        <a:latin typeface="Cambria Math" panose="02040503050406030204" pitchFamily="18" charset="0"/>
                      </a:rPr>
                      <m:t>→</m:t>
                    </m:r>
                    <m:r>
                      <m:rPr>
                        <m:sty m:val="p"/>
                      </m:rPr>
                      <a:rPr lang="es-ES" sz="2000" b="0" i="0" smtClean="0">
                        <a:latin typeface="Cambria Math" panose="02040503050406030204" pitchFamily="18" charset="0"/>
                      </a:rPr>
                      <m:t>Storm</m:t>
                    </m:r>
                  </m:oMath>
                </a14:m>
                <a:r>
                  <a:rPr lang="es-ES" sz="2000" dirty="0">
                    <a:sym typeface="Wingdings" pitchFamily="2" charset="2"/>
                  </a:rPr>
                  <a:t> </a:t>
                </a:r>
              </a:p>
              <a:p>
                <a:pPr marL="457200" indent="-457200">
                  <a:buClr>
                    <a:srgbClr val="62A176"/>
                  </a:buClr>
                  <a:buFont typeface="Wingdings" pitchFamily="2" charset="2"/>
                  <a:buChar char="Ø"/>
                </a:pPr>
                <a:endParaRPr lang="es-ES" sz="2000" dirty="0">
                  <a:sym typeface="Wingdings" pitchFamily="2" charset="2"/>
                </a:endParaRPr>
              </a:p>
              <a:p>
                <a:pPr marL="457200" indent="-457200">
                  <a:buClr>
                    <a:srgbClr val="62A176"/>
                  </a:buClr>
                  <a:buFont typeface="Wingdings" pitchFamily="2" charset="2"/>
                  <a:buChar char="Ø"/>
                </a:pPr>
                <a14:m>
                  <m:oMath xmlns:m="http://schemas.openxmlformats.org/officeDocument/2006/math">
                    <m:m>
                      <m:mPr>
                        <m:mcs>
                          <m:mc>
                            <m:mcPr>
                              <m:count m:val="1"/>
                              <m:mcJc m:val="center"/>
                            </m:mcPr>
                          </m:mc>
                        </m:mcs>
                        <m:ctrlPr>
                          <a:rPr lang="es-ES" sz="2000" b="0" i="1" smtClean="0">
                            <a:latin typeface="Cambria Math" panose="02040503050406030204" pitchFamily="18" charset="0"/>
                          </a:rPr>
                        </m:ctrlPr>
                      </m:mPr>
                      <m:mr>
                        <m:e>
                          <m:r>
                            <m:rPr>
                              <m:brk m:alnAt="7"/>
                            </m:rPr>
                            <a:rPr lang="es-ES" sz="2000" b="0" i="1" smtClean="0">
                              <a:latin typeface="Cambria Math" panose="02040503050406030204" pitchFamily="18" charset="0"/>
                            </a:rPr>
                            <m:t>21 </m:t>
                          </m:r>
                          <m:r>
                            <a:rPr lang="es-ES" sz="2000" b="0" i="1" smtClean="0">
                              <a:latin typeface="Cambria Math" panose="02040503050406030204" pitchFamily="18" charset="0"/>
                            </a:rPr>
                            <m:t>𝐴𝑢𝑔𝑢𝑠𝑡</m:t>
                          </m:r>
                          <m:r>
                            <a:rPr lang="es-ES" sz="2000" b="0" i="1" smtClean="0">
                              <a:latin typeface="Cambria Math" panose="02040503050406030204" pitchFamily="18" charset="0"/>
                            </a:rPr>
                            <m:t> 1914</m:t>
                          </m:r>
                        </m:e>
                      </m:mr>
                      <m:mr>
                        <m:e>
                          <m:sSup>
                            <m:sSupPr>
                              <m:ctrlPr>
                                <a:rPr lang="es-ES" sz="2000" b="0" i="0" smtClean="0">
                                  <a:latin typeface="Cambria Math" panose="02040503050406030204" pitchFamily="18" charset="0"/>
                                </a:rPr>
                              </m:ctrlPr>
                            </m:sSupPr>
                            <m:e>
                              <m:r>
                                <m:rPr>
                                  <m:sty m:val="p"/>
                                </m:rPr>
                                <a:rPr lang="es-ES" sz="2000" b="0" i="0" smtClean="0">
                                  <a:latin typeface="Cambria Math" panose="02040503050406030204" pitchFamily="18" charset="0"/>
                                </a:rPr>
                                <m:t>Freundlich</m:t>
                              </m:r>
                            </m:e>
                            <m:sup>
                              <m:r>
                                <a:rPr lang="es-ES" sz="2000" b="0" i="0" smtClean="0">
                                  <a:latin typeface="Cambria Math" panose="02040503050406030204" pitchFamily="18" charset="0"/>
                                </a:rPr>
                                <m:t>′</m:t>
                              </m:r>
                            </m:sup>
                          </m:sSup>
                          <m:r>
                            <m:rPr>
                              <m:sty m:val="p"/>
                            </m:rPr>
                            <a:rPr lang="es-ES" sz="2000" b="0" i="0" smtClean="0">
                              <a:latin typeface="Cambria Math" panose="02040503050406030204" pitchFamily="18" charset="0"/>
                            </a:rPr>
                            <m:t>s</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Team</m:t>
                          </m:r>
                        </m:e>
                      </m:mr>
                      <m:mr>
                        <m:e>
                          <m:m>
                            <m:mPr>
                              <m:mcs>
                                <m:mc>
                                  <m:mcPr>
                                    <m:count m:val="1"/>
                                    <m:mcJc m:val="center"/>
                                  </m:mcPr>
                                </m:mc>
                              </m:mcs>
                              <m:ctrlPr>
                                <a:rPr lang="es-ES" sz="2000" b="0" smtClean="0">
                                  <a:latin typeface="Cambria Math" panose="02040503050406030204" pitchFamily="18" charset="0"/>
                                </a:rPr>
                              </m:ctrlPr>
                            </m:mPr>
                            <m:mr>
                              <m:e>
                                <m:r>
                                  <m:rPr>
                                    <m:sty m:val="p"/>
                                  </m:rPr>
                                  <a:rPr lang="es-ES" sz="2000" i="0">
                                    <a:latin typeface="Cambria Math" panose="02040503050406030204" pitchFamily="18" charset="0"/>
                                  </a:rPr>
                                  <m:t>Argentine</m:t>
                                </m:r>
                                <m:r>
                                  <a:rPr lang="es-ES" sz="2000" i="0">
                                    <a:latin typeface="Cambria Math" panose="02040503050406030204" pitchFamily="18" charset="0"/>
                                  </a:rPr>
                                  <m:t> </m:t>
                                </m:r>
                                <m:r>
                                  <m:rPr>
                                    <m:sty m:val="p"/>
                                  </m:rPr>
                                  <a:rPr lang="es-ES" sz="2000" i="0">
                                    <a:latin typeface="Cambria Math" panose="02040503050406030204" pitchFamily="18" charset="0"/>
                                  </a:rPr>
                                  <m:t>Observatory</m:t>
                                </m:r>
                              </m:e>
                            </m:mr>
                            <m:mr>
                              <m:e>
                                <m:r>
                                  <m:rPr>
                                    <m:sty m:val="p"/>
                                  </m:rPr>
                                  <a:rPr lang="es-ES" sz="2000" b="0" i="0" smtClean="0">
                                    <a:latin typeface="Cambria Math" panose="02040503050406030204" pitchFamily="18" charset="0"/>
                                  </a:rPr>
                                  <m:t>Lick</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Observatory</m:t>
                                </m:r>
                              </m:e>
                            </m:mr>
                          </m:m>
                        </m:e>
                      </m:mr>
                    </m:m>
                  </m:oMath>
                </a14:m>
                <a:endParaRPr lang="es-ES" sz="2000" dirty="0"/>
              </a:p>
              <a:p>
                <a:pPr marL="457200" indent="-457200">
                  <a:buClr>
                    <a:srgbClr val="62A176"/>
                  </a:buClr>
                  <a:buFont typeface="Wingdings" pitchFamily="2" charset="2"/>
                  <a:buChar char="Ø"/>
                </a:pPr>
                <a:endParaRPr lang="es-ES" sz="2000" dirty="0"/>
              </a:p>
            </p:txBody>
          </p:sp>
        </mc:Choice>
        <mc:Fallback>
          <p:sp>
            <p:nvSpPr>
              <p:cNvPr id="3" name="CuadroTexto 2">
                <a:extLst>
                  <a:ext uri="{FF2B5EF4-FFF2-40B4-BE49-F238E27FC236}">
                    <a16:creationId xmlns:a16="http://schemas.microsoft.com/office/drawing/2014/main" id="{45308676-66D6-422F-1A8B-D5A4D18E9DF5}"/>
                  </a:ext>
                </a:extLst>
              </p:cNvPr>
              <p:cNvSpPr txBox="1">
                <a:spLocks noRot="1" noChangeAspect="1" noMove="1" noResize="1" noEditPoints="1" noAdjustHandles="1" noChangeArrowheads="1" noChangeShapeType="1" noTextEdit="1"/>
              </p:cNvSpPr>
              <p:nvPr/>
            </p:nvSpPr>
            <p:spPr>
              <a:xfrm>
                <a:off x="-1" y="1513475"/>
                <a:ext cx="8280821" cy="2450094"/>
              </a:xfrm>
              <a:prstGeom prst="rect">
                <a:avLst/>
              </a:prstGeom>
              <a:blipFill>
                <a:blip r:embed="rId3"/>
                <a:stretch>
                  <a:fillRect l="-613" t="-2591"/>
                </a:stretch>
              </a:blipFill>
            </p:spPr>
            <p:txBody>
              <a:bodyPr/>
              <a:lstStyle/>
              <a:p>
                <a:r>
                  <a:rPr lang="es-ES">
                    <a:noFill/>
                  </a:rPr>
                  <a:t> </a:t>
                </a:r>
              </a:p>
            </p:txBody>
          </p:sp>
        </mc:Fallback>
      </mc:AlternateContent>
      <p:sp>
        <p:nvSpPr>
          <p:cNvPr id="8" name="Cruz 7">
            <a:extLst>
              <a:ext uri="{FF2B5EF4-FFF2-40B4-BE49-F238E27FC236}">
                <a16:creationId xmlns:a16="http://schemas.microsoft.com/office/drawing/2014/main" id="{2C6F6021-CF37-775C-2F76-68850FA729C7}"/>
              </a:ext>
            </a:extLst>
          </p:cNvPr>
          <p:cNvSpPr/>
          <p:nvPr/>
        </p:nvSpPr>
        <p:spPr>
          <a:xfrm rot="2697822">
            <a:off x="7272337" y="4117293"/>
            <a:ext cx="360000" cy="360000"/>
          </a:xfrm>
          <a:prstGeom prst="plus">
            <a:avLst>
              <a:gd name="adj" fmla="val 41471"/>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Cruz 5">
            <a:extLst>
              <a:ext uri="{FF2B5EF4-FFF2-40B4-BE49-F238E27FC236}">
                <a16:creationId xmlns:a16="http://schemas.microsoft.com/office/drawing/2014/main" id="{740F7C9E-D996-82DB-AFCB-2EBA3CA3BAC6}"/>
              </a:ext>
            </a:extLst>
          </p:cNvPr>
          <p:cNvSpPr/>
          <p:nvPr/>
        </p:nvSpPr>
        <p:spPr>
          <a:xfrm rot="2697822">
            <a:off x="9087989" y="2551388"/>
            <a:ext cx="360000" cy="360000"/>
          </a:xfrm>
          <a:prstGeom prst="plus">
            <a:avLst>
              <a:gd name="adj" fmla="val 41471"/>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ruz 8">
            <a:extLst>
              <a:ext uri="{FF2B5EF4-FFF2-40B4-BE49-F238E27FC236}">
                <a16:creationId xmlns:a16="http://schemas.microsoft.com/office/drawing/2014/main" id="{E66864C1-78EC-C1CD-082E-5F6138DD806D}"/>
              </a:ext>
            </a:extLst>
          </p:cNvPr>
          <p:cNvSpPr/>
          <p:nvPr/>
        </p:nvSpPr>
        <p:spPr>
          <a:xfrm rot="2697822">
            <a:off x="9408938" y="2526704"/>
            <a:ext cx="360000" cy="360000"/>
          </a:xfrm>
          <a:prstGeom prst="plus">
            <a:avLst>
              <a:gd name="adj" fmla="val 41471"/>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Cruz 9">
            <a:extLst>
              <a:ext uri="{FF2B5EF4-FFF2-40B4-BE49-F238E27FC236}">
                <a16:creationId xmlns:a16="http://schemas.microsoft.com/office/drawing/2014/main" id="{43B98DA5-08D7-18BB-F836-E850FA7A7819}"/>
              </a:ext>
            </a:extLst>
          </p:cNvPr>
          <p:cNvSpPr/>
          <p:nvPr/>
        </p:nvSpPr>
        <p:spPr>
          <a:xfrm rot="2697822">
            <a:off x="9216708" y="2813080"/>
            <a:ext cx="360000" cy="360000"/>
          </a:xfrm>
          <a:prstGeom prst="plus">
            <a:avLst>
              <a:gd name="adj" fmla="val 41471"/>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446544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78570-776E-54FB-8BF6-556217966F31}"/>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AB62733E-5E72-1B4E-E2A5-1D7F1AECE7FC}"/>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a:extLst>
              <a:ext uri="{FF2B5EF4-FFF2-40B4-BE49-F238E27FC236}">
                <a16:creationId xmlns:a16="http://schemas.microsoft.com/office/drawing/2014/main" id="{F69718F6-A0C7-946F-DCA2-8CE11646D338}"/>
              </a:ext>
            </a:extLst>
          </p:cNvPr>
          <p:cNvSpPr>
            <a:spLocks noGrp="1"/>
          </p:cNvSpPr>
          <p:nvPr>
            <p:ph type="title"/>
          </p:nvPr>
        </p:nvSpPr>
        <p:spPr>
          <a:xfrm>
            <a:off x="0" y="10894"/>
            <a:ext cx="12192000" cy="397070"/>
          </a:xfrm>
        </p:spPr>
        <p:txBody>
          <a:bodyPr anchor="t">
            <a:noAutofit/>
          </a:bodyPr>
          <a:lstStyle/>
          <a:p>
            <a:r>
              <a:rPr lang="es-ES" sz="2000" b="1" dirty="0" err="1">
                <a:solidFill>
                  <a:srgbClr val="FFFFFF"/>
                </a:solidFill>
              </a:rPr>
              <a:t>Brief</a:t>
            </a:r>
            <a:r>
              <a:rPr lang="es-ES" sz="2000" b="1" dirty="0">
                <a:solidFill>
                  <a:srgbClr val="FFFFFF"/>
                </a:solidFill>
              </a:rPr>
              <a:t> </a:t>
            </a:r>
            <a:r>
              <a:rPr lang="es-ES" sz="2000" b="1" dirty="0" err="1">
                <a:solidFill>
                  <a:srgbClr val="FFFFFF"/>
                </a:solidFill>
              </a:rPr>
              <a:t>History</a:t>
            </a:r>
            <a:r>
              <a:rPr lang="es-ES" sz="2000" b="1" dirty="0">
                <a:solidFill>
                  <a:srgbClr val="FFFFFF"/>
                </a:solidFill>
              </a:rPr>
              <a:t> </a:t>
            </a:r>
            <a:r>
              <a:rPr lang="es-ES" sz="2000" b="1" dirty="0" err="1">
                <a:solidFill>
                  <a:srgbClr val="FFFFFF"/>
                </a:solidFill>
              </a:rPr>
              <a:t>of</a:t>
            </a:r>
            <a:r>
              <a:rPr lang="es-ES" sz="2000" b="1" dirty="0">
                <a:solidFill>
                  <a:srgbClr val="FFFFFF"/>
                </a:solidFill>
              </a:rPr>
              <a:t> </a:t>
            </a:r>
            <a:r>
              <a:rPr lang="es-ES" sz="2000" b="1" dirty="0" err="1">
                <a:solidFill>
                  <a:srgbClr val="FFFFFF"/>
                </a:solidFill>
              </a:rPr>
              <a:t>Gravitational</a:t>
            </a:r>
            <a:r>
              <a:rPr lang="es-ES" sz="2000" b="1" dirty="0">
                <a:solidFill>
                  <a:srgbClr val="FFFFFF"/>
                </a:solidFill>
              </a:rPr>
              <a:t> </a:t>
            </a:r>
            <a:r>
              <a:rPr lang="es-ES" sz="2000" b="1" dirty="0" err="1">
                <a:solidFill>
                  <a:srgbClr val="FFFFFF"/>
                </a:solidFill>
              </a:rPr>
              <a:t>Lensing</a:t>
            </a:r>
            <a:br>
              <a:rPr lang="es-ES" sz="2000" b="1" dirty="0">
                <a:solidFill>
                  <a:srgbClr val="FFFFFF"/>
                </a:solidFill>
              </a:rPr>
            </a:br>
            <a:endParaRPr lang="es-ES" sz="2000" b="1" dirty="0">
              <a:solidFill>
                <a:srgbClr val="FFFFFF"/>
              </a:solidFill>
            </a:endParaRPr>
          </a:p>
        </p:txBody>
      </p:sp>
      <p:sp>
        <p:nvSpPr>
          <p:cNvPr id="4" name="Rectángulo 3">
            <a:extLst>
              <a:ext uri="{FF2B5EF4-FFF2-40B4-BE49-F238E27FC236}">
                <a16:creationId xmlns:a16="http://schemas.microsoft.com/office/drawing/2014/main" id="{02D99A7E-CAE9-6C67-3A90-48C4A2F5AFF7}"/>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a:extLst>
              <a:ext uri="{FF2B5EF4-FFF2-40B4-BE49-F238E27FC236}">
                <a16:creationId xmlns:a16="http://schemas.microsoft.com/office/drawing/2014/main" id="{8A439EEC-0570-64AC-A6D3-5A0B9365DF51}"/>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11" name="CuadroTexto 10">
            <a:extLst>
              <a:ext uri="{FF2B5EF4-FFF2-40B4-BE49-F238E27FC236}">
                <a16:creationId xmlns:a16="http://schemas.microsoft.com/office/drawing/2014/main" id="{CF47C256-AEED-127B-97AB-EF992683243B}"/>
              </a:ext>
            </a:extLst>
          </p:cNvPr>
          <p:cNvSpPr txBox="1"/>
          <p:nvPr/>
        </p:nvSpPr>
        <p:spPr>
          <a:xfrm>
            <a:off x="4079876" y="6502734"/>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8" name="CuadroTexto 17">
            <a:extLst>
              <a:ext uri="{FF2B5EF4-FFF2-40B4-BE49-F238E27FC236}">
                <a16:creationId xmlns:a16="http://schemas.microsoft.com/office/drawing/2014/main" id="{BFC44436-318B-5B7B-6A07-0B24C7D179E7}"/>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
        <p:nvSpPr>
          <p:cNvPr id="14" name="Marcador de contenido 2">
            <a:extLst>
              <a:ext uri="{FF2B5EF4-FFF2-40B4-BE49-F238E27FC236}">
                <a16:creationId xmlns:a16="http://schemas.microsoft.com/office/drawing/2014/main" id="{A047D9EF-CB8F-F4F9-A3ED-1E3FCC054628}"/>
              </a:ext>
            </a:extLst>
          </p:cNvPr>
          <p:cNvSpPr>
            <a:spLocks noGrp="1"/>
          </p:cNvSpPr>
          <p:nvPr>
            <p:ph idx="1"/>
          </p:nvPr>
        </p:nvSpPr>
        <p:spPr>
          <a:xfrm>
            <a:off x="0" y="487130"/>
            <a:ext cx="12192000" cy="947179"/>
          </a:xfrm>
        </p:spPr>
        <p:txBody>
          <a:bodyPr>
            <a:normAutofit/>
          </a:bodyPr>
          <a:lstStyle/>
          <a:p>
            <a:pPr marL="0" indent="0" algn="ctr">
              <a:buNone/>
            </a:pPr>
            <a:r>
              <a:rPr lang="es-ES" dirty="0" err="1"/>
              <a:t>The</a:t>
            </a:r>
            <a:r>
              <a:rPr lang="es-ES" dirty="0"/>
              <a:t> Eclipse </a:t>
            </a:r>
            <a:r>
              <a:rPr lang="es-ES" dirty="0" err="1"/>
              <a:t>Expeditions</a:t>
            </a:r>
            <a:endParaRPr lang="es-ES" dirty="0">
              <a:effectLst/>
            </a:endParaRPr>
          </a:p>
          <a:p>
            <a:pPr marL="0" indent="0" algn="ctr">
              <a:buNone/>
            </a:pPr>
            <a:r>
              <a:rPr lang="es-ES" sz="2400" dirty="0"/>
              <a:t>s. XX</a:t>
            </a:r>
          </a:p>
        </p:txBody>
      </p:sp>
      <p:pic>
        <p:nvPicPr>
          <p:cNvPr id="26626" name="Picture 2" descr="dibujo a mano alzada del mapa del mundo. 14219833 PNG">
            <a:extLst>
              <a:ext uri="{FF2B5EF4-FFF2-40B4-BE49-F238E27FC236}">
                <a16:creationId xmlns:a16="http://schemas.microsoft.com/office/drawing/2014/main" id="{6EB62D36-C31F-6076-DE6F-B92ADDF984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0955" y="1513475"/>
            <a:ext cx="7041045" cy="400702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3" name="CuadroTexto 2">
                <a:extLst>
                  <a:ext uri="{FF2B5EF4-FFF2-40B4-BE49-F238E27FC236}">
                    <a16:creationId xmlns:a16="http://schemas.microsoft.com/office/drawing/2014/main" id="{53731202-F33B-9D1E-4AEA-423439F50534}"/>
                  </a:ext>
                </a:extLst>
              </p:cNvPr>
              <p:cNvSpPr txBox="1"/>
              <p:nvPr/>
            </p:nvSpPr>
            <p:spPr>
              <a:xfrm>
                <a:off x="-1" y="1513475"/>
                <a:ext cx="8280821" cy="2450094"/>
              </a:xfrm>
              <a:prstGeom prst="rect">
                <a:avLst/>
              </a:prstGeom>
              <a:noFill/>
            </p:spPr>
            <p:txBody>
              <a:bodyPr wrap="square" rtlCol="0">
                <a:spAutoFit/>
              </a:bodyPr>
              <a:lstStyle/>
              <a:p>
                <a:pPr marL="457200" indent="-457200">
                  <a:buClr>
                    <a:srgbClr val="62A176"/>
                  </a:buClr>
                  <a:buFont typeface="Wingdings" pitchFamily="2" charset="2"/>
                  <a:buChar char="Ø"/>
                </a:pPr>
                <a14:m>
                  <m:oMath xmlns:m="http://schemas.openxmlformats.org/officeDocument/2006/math">
                    <m:m>
                      <m:mPr>
                        <m:mcs>
                          <m:mc>
                            <m:mcPr>
                              <m:count m:val="1"/>
                              <m:mcJc m:val="center"/>
                            </m:mcPr>
                          </m:mc>
                        </m:mcs>
                        <m:ctrlPr>
                          <a:rPr lang="es-ES" sz="2000" smtClean="0">
                            <a:latin typeface="Cambria Math" panose="02040503050406030204" pitchFamily="18" charset="0"/>
                          </a:rPr>
                        </m:ctrlPr>
                      </m:mPr>
                      <m:mr>
                        <m:e>
                          <m:r>
                            <m:rPr>
                              <m:nor/>
                            </m:rPr>
                            <a:rPr lang="es-ES" sz="2000" b="0" i="1" smtClean="0">
                              <a:latin typeface="Cambria Math" panose="02040503050406030204" pitchFamily="18" charset="0"/>
                            </a:rPr>
                            <m:t>10 </m:t>
                          </m:r>
                          <m:r>
                            <m:rPr>
                              <m:nor/>
                            </m:rPr>
                            <a:rPr lang="es-ES" sz="2000" i="1" dirty="0"/>
                            <m:t>October</m:t>
                          </m:r>
                          <m:r>
                            <m:rPr>
                              <m:nor/>
                            </m:rPr>
                            <a:rPr lang="es-ES" sz="2000" b="0" i="1" dirty="0" smtClean="0"/>
                            <m:t> 1912</m:t>
                          </m:r>
                        </m:e>
                      </m:mr>
                      <m:mr>
                        <m:e>
                          <m:r>
                            <m:rPr>
                              <m:sty m:val="p"/>
                            </m:rPr>
                            <a:rPr lang="es-ES" sz="2000" b="0" i="0" smtClean="0">
                              <a:latin typeface="Cambria Math" panose="02040503050406030204" pitchFamily="18" charset="0"/>
                            </a:rPr>
                            <m:t>Argentine</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Observatory</m:t>
                          </m:r>
                        </m:e>
                      </m:mr>
                    </m:m>
                    <m:r>
                      <a:rPr lang="es-ES" sz="2000" b="0" i="0" smtClean="0">
                        <a:latin typeface="Cambria Math" panose="02040503050406030204" pitchFamily="18" charset="0"/>
                      </a:rPr>
                      <m:t>→</m:t>
                    </m:r>
                    <m:r>
                      <m:rPr>
                        <m:sty m:val="p"/>
                      </m:rPr>
                      <a:rPr lang="es-ES" sz="2000" b="0" i="0" smtClean="0">
                        <a:latin typeface="Cambria Math" panose="02040503050406030204" pitchFamily="18" charset="0"/>
                      </a:rPr>
                      <m:t>Storm</m:t>
                    </m:r>
                  </m:oMath>
                </a14:m>
                <a:r>
                  <a:rPr lang="es-ES" sz="2000" dirty="0">
                    <a:sym typeface="Wingdings" pitchFamily="2" charset="2"/>
                  </a:rPr>
                  <a:t> </a:t>
                </a:r>
              </a:p>
              <a:p>
                <a:pPr marL="457200" indent="-457200">
                  <a:buClr>
                    <a:srgbClr val="62A176"/>
                  </a:buClr>
                  <a:buFont typeface="Wingdings" pitchFamily="2" charset="2"/>
                  <a:buChar char="Ø"/>
                </a:pPr>
                <a:endParaRPr lang="es-ES" sz="2000" dirty="0">
                  <a:sym typeface="Wingdings" pitchFamily="2" charset="2"/>
                </a:endParaRPr>
              </a:p>
              <a:p>
                <a:pPr marL="457200" indent="-457200">
                  <a:buClr>
                    <a:srgbClr val="62A176"/>
                  </a:buClr>
                  <a:buFont typeface="Wingdings" pitchFamily="2" charset="2"/>
                  <a:buChar char="Ø"/>
                </a:pPr>
                <a14:m>
                  <m:oMath xmlns:m="http://schemas.openxmlformats.org/officeDocument/2006/math">
                    <m:m>
                      <m:mPr>
                        <m:mcs>
                          <m:mc>
                            <m:mcPr>
                              <m:count m:val="1"/>
                              <m:mcJc m:val="center"/>
                            </m:mcPr>
                          </m:mc>
                        </m:mcs>
                        <m:ctrlPr>
                          <a:rPr lang="es-ES" sz="2000" b="0" i="1" smtClean="0">
                            <a:latin typeface="Cambria Math" panose="02040503050406030204" pitchFamily="18" charset="0"/>
                          </a:rPr>
                        </m:ctrlPr>
                      </m:mPr>
                      <m:mr>
                        <m:e>
                          <m:r>
                            <m:rPr>
                              <m:brk m:alnAt="7"/>
                            </m:rPr>
                            <a:rPr lang="es-ES" sz="2000" b="0" i="1" smtClean="0">
                              <a:latin typeface="Cambria Math" panose="02040503050406030204" pitchFamily="18" charset="0"/>
                            </a:rPr>
                            <m:t>21 </m:t>
                          </m:r>
                          <m:r>
                            <a:rPr lang="es-ES" sz="2000" b="0" i="1" smtClean="0">
                              <a:latin typeface="Cambria Math" panose="02040503050406030204" pitchFamily="18" charset="0"/>
                            </a:rPr>
                            <m:t>𝐴𝑢𝑔𝑢𝑠𝑡</m:t>
                          </m:r>
                          <m:r>
                            <a:rPr lang="es-ES" sz="2000" b="0" i="1" smtClean="0">
                              <a:latin typeface="Cambria Math" panose="02040503050406030204" pitchFamily="18" charset="0"/>
                            </a:rPr>
                            <m:t> 1914</m:t>
                          </m:r>
                        </m:e>
                      </m:mr>
                      <m:mr>
                        <m:e>
                          <m:sSup>
                            <m:sSupPr>
                              <m:ctrlPr>
                                <a:rPr lang="es-ES" sz="2000" b="0" i="0" smtClean="0">
                                  <a:latin typeface="Cambria Math" panose="02040503050406030204" pitchFamily="18" charset="0"/>
                                </a:rPr>
                              </m:ctrlPr>
                            </m:sSupPr>
                            <m:e>
                              <m:r>
                                <m:rPr>
                                  <m:sty m:val="p"/>
                                </m:rPr>
                                <a:rPr lang="es-ES" sz="2000" b="0" i="0" smtClean="0">
                                  <a:latin typeface="Cambria Math" panose="02040503050406030204" pitchFamily="18" charset="0"/>
                                </a:rPr>
                                <m:t>Freundlich</m:t>
                              </m:r>
                            </m:e>
                            <m:sup>
                              <m:r>
                                <a:rPr lang="es-ES" sz="2000" b="0" i="0" smtClean="0">
                                  <a:latin typeface="Cambria Math" panose="02040503050406030204" pitchFamily="18" charset="0"/>
                                </a:rPr>
                                <m:t>′</m:t>
                              </m:r>
                            </m:sup>
                          </m:sSup>
                          <m:r>
                            <m:rPr>
                              <m:sty m:val="p"/>
                            </m:rPr>
                            <a:rPr lang="es-ES" sz="2000" b="0" i="0" smtClean="0">
                              <a:latin typeface="Cambria Math" panose="02040503050406030204" pitchFamily="18" charset="0"/>
                            </a:rPr>
                            <m:t>s</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Team</m:t>
                          </m:r>
                        </m:e>
                      </m:mr>
                      <m:mr>
                        <m:e>
                          <m:m>
                            <m:mPr>
                              <m:mcs>
                                <m:mc>
                                  <m:mcPr>
                                    <m:count m:val="1"/>
                                    <m:mcJc m:val="center"/>
                                  </m:mcPr>
                                </m:mc>
                              </m:mcs>
                              <m:ctrlPr>
                                <a:rPr lang="es-ES" sz="2000" b="0" smtClean="0">
                                  <a:latin typeface="Cambria Math" panose="02040503050406030204" pitchFamily="18" charset="0"/>
                                </a:rPr>
                              </m:ctrlPr>
                            </m:mPr>
                            <m:mr>
                              <m:e>
                                <m:r>
                                  <m:rPr>
                                    <m:sty m:val="p"/>
                                  </m:rPr>
                                  <a:rPr lang="es-ES" sz="2000" i="0">
                                    <a:latin typeface="Cambria Math" panose="02040503050406030204" pitchFamily="18" charset="0"/>
                                  </a:rPr>
                                  <m:t>Argentine</m:t>
                                </m:r>
                                <m:r>
                                  <a:rPr lang="es-ES" sz="2000" i="0">
                                    <a:latin typeface="Cambria Math" panose="02040503050406030204" pitchFamily="18" charset="0"/>
                                  </a:rPr>
                                  <m:t> </m:t>
                                </m:r>
                                <m:r>
                                  <m:rPr>
                                    <m:sty m:val="p"/>
                                  </m:rPr>
                                  <a:rPr lang="es-ES" sz="2000" i="0">
                                    <a:latin typeface="Cambria Math" panose="02040503050406030204" pitchFamily="18" charset="0"/>
                                  </a:rPr>
                                  <m:t>Observatory</m:t>
                                </m:r>
                              </m:e>
                            </m:mr>
                            <m:mr>
                              <m:e>
                                <m:r>
                                  <m:rPr>
                                    <m:sty m:val="p"/>
                                  </m:rPr>
                                  <a:rPr lang="es-ES" sz="2000" b="0" i="0" smtClean="0">
                                    <a:latin typeface="Cambria Math" panose="02040503050406030204" pitchFamily="18" charset="0"/>
                                  </a:rPr>
                                  <m:t>Lick</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Observatory</m:t>
                                </m:r>
                              </m:e>
                            </m:mr>
                          </m:m>
                        </m:e>
                      </m:mr>
                    </m:m>
                    <m:r>
                      <a:rPr lang="es-ES" sz="2000" b="0" i="0" smtClean="0">
                        <a:latin typeface="Cambria Math" panose="02040503050406030204" pitchFamily="18" charset="0"/>
                      </a:rPr>
                      <m:t>→</m:t>
                    </m:r>
                    <m:r>
                      <m:rPr>
                        <m:sty m:val="p"/>
                      </m:rPr>
                      <a:rPr lang="es-ES" sz="2000" b="0" i="0" smtClean="0">
                        <a:latin typeface="Cambria Math" panose="02040503050406030204" pitchFamily="18" charset="0"/>
                      </a:rPr>
                      <m:t>World</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War</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I</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broke</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out</m:t>
                    </m:r>
                  </m:oMath>
                </a14:m>
                <a:r>
                  <a:rPr lang="es-ES" sz="2000" dirty="0">
                    <a:sym typeface="Wingdings" pitchFamily="2" charset="2"/>
                  </a:rPr>
                  <a:t> </a:t>
                </a:r>
                <a:endParaRPr lang="es-ES" sz="2000" dirty="0"/>
              </a:p>
              <a:p>
                <a:pPr marL="457200" indent="-457200">
                  <a:buClr>
                    <a:srgbClr val="62A176"/>
                  </a:buClr>
                  <a:buFont typeface="Wingdings" pitchFamily="2" charset="2"/>
                  <a:buChar char="Ø"/>
                </a:pPr>
                <a:endParaRPr lang="es-ES" sz="2000" dirty="0"/>
              </a:p>
            </p:txBody>
          </p:sp>
        </mc:Choice>
        <mc:Fallback>
          <p:sp>
            <p:nvSpPr>
              <p:cNvPr id="3" name="CuadroTexto 2">
                <a:extLst>
                  <a:ext uri="{FF2B5EF4-FFF2-40B4-BE49-F238E27FC236}">
                    <a16:creationId xmlns:a16="http://schemas.microsoft.com/office/drawing/2014/main" id="{53731202-F33B-9D1E-4AEA-423439F50534}"/>
                  </a:ext>
                </a:extLst>
              </p:cNvPr>
              <p:cNvSpPr txBox="1">
                <a:spLocks noRot="1" noChangeAspect="1" noMove="1" noResize="1" noEditPoints="1" noAdjustHandles="1" noChangeArrowheads="1" noChangeShapeType="1" noTextEdit="1"/>
              </p:cNvSpPr>
              <p:nvPr/>
            </p:nvSpPr>
            <p:spPr>
              <a:xfrm>
                <a:off x="-1" y="1513475"/>
                <a:ext cx="8280821" cy="2450094"/>
              </a:xfrm>
              <a:prstGeom prst="rect">
                <a:avLst/>
              </a:prstGeom>
              <a:blipFill>
                <a:blip r:embed="rId3"/>
                <a:stretch>
                  <a:fillRect l="-613" t="-2591"/>
                </a:stretch>
              </a:blipFill>
            </p:spPr>
            <p:txBody>
              <a:bodyPr/>
              <a:lstStyle/>
              <a:p>
                <a:r>
                  <a:rPr lang="es-ES">
                    <a:noFill/>
                  </a:rPr>
                  <a:t> </a:t>
                </a:r>
              </a:p>
            </p:txBody>
          </p:sp>
        </mc:Fallback>
      </mc:AlternateContent>
      <p:sp>
        <p:nvSpPr>
          <p:cNvPr id="8" name="Cruz 7">
            <a:extLst>
              <a:ext uri="{FF2B5EF4-FFF2-40B4-BE49-F238E27FC236}">
                <a16:creationId xmlns:a16="http://schemas.microsoft.com/office/drawing/2014/main" id="{503AB029-AC92-784E-5D37-0E150299BC3D}"/>
              </a:ext>
            </a:extLst>
          </p:cNvPr>
          <p:cNvSpPr/>
          <p:nvPr/>
        </p:nvSpPr>
        <p:spPr>
          <a:xfrm rot="2697822">
            <a:off x="7272337" y="4117293"/>
            <a:ext cx="360000" cy="360000"/>
          </a:xfrm>
          <a:prstGeom prst="plus">
            <a:avLst>
              <a:gd name="adj" fmla="val 41471"/>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Cruz 5">
            <a:extLst>
              <a:ext uri="{FF2B5EF4-FFF2-40B4-BE49-F238E27FC236}">
                <a16:creationId xmlns:a16="http://schemas.microsoft.com/office/drawing/2014/main" id="{EB64C022-4EC9-AF9F-B7AD-04DBABF5FD44}"/>
              </a:ext>
            </a:extLst>
          </p:cNvPr>
          <p:cNvSpPr/>
          <p:nvPr/>
        </p:nvSpPr>
        <p:spPr>
          <a:xfrm rot="2697822">
            <a:off x="9087989" y="2551388"/>
            <a:ext cx="360000" cy="360000"/>
          </a:xfrm>
          <a:prstGeom prst="plus">
            <a:avLst>
              <a:gd name="adj" fmla="val 41471"/>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ruz 8">
            <a:extLst>
              <a:ext uri="{FF2B5EF4-FFF2-40B4-BE49-F238E27FC236}">
                <a16:creationId xmlns:a16="http://schemas.microsoft.com/office/drawing/2014/main" id="{E6E9AC03-DE36-0370-1811-4BDDF35ECD5E}"/>
              </a:ext>
            </a:extLst>
          </p:cNvPr>
          <p:cNvSpPr/>
          <p:nvPr/>
        </p:nvSpPr>
        <p:spPr>
          <a:xfrm rot="2697822">
            <a:off x="9408938" y="2526704"/>
            <a:ext cx="360000" cy="360000"/>
          </a:xfrm>
          <a:prstGeom prst="plus">
            <a:avLst>
              <a:gd name="adj" fmla="val 41471"/>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Cruz 9">
            <a:extLst>
              <a:ext uri="{FF2B5EF4-FFF2-40B4-BE49-F238E27FC236}">
                <a16:creationId xmlns:a16="http://schemas.microsoft.com/office/drawing/2014/main" id="{A9105263-50D3-3BC5-4689-83C946302190}"/>
              </a:ext>
            </a:extLst>
          </p:cNvPr>
          <p:cNvSpPr/>
          <p:nvPr/>
        </p:nvSpPr>
        <p:spPr>
          <a:xfrm rot="2697822">
            <a:off x="9216708" y="2813080"/>
            <a:ext cx="360000" cy="360000"/>
          </a:xfrm>
          <a:prstGeom prst="plus">
            <a:avLst>
              <a:gd name="adj" fmla="val 41471"/>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189895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48CEC-5185-835A-9816-EC8F5D065B75}"/>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AF045710-9F4E-FDE4-1A19-0AF30A2501C3}"/>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a:extLst>
              <a:ext uri="{FF2B5EF4-FFF2-40B4-BE49-F238E27FC236}">
                <a16:creationId xmlns:a16="http://schemas.microsoft.com/office/drawing/2014/main" id="{6736E3BB-1188-D308-57A4-5D98C85EE322}"/>
              </a:ext>
            </a:extLst>
          </p:cNvPr>
          <p:cNvSpPr>
            <a:spLocks noGrp="1"/>
          </p:cNvSpPr>
          <p:nvPr>
            <p:ph type="title"/>
          </p:nvPr>
        </p:nvSpPr>
        <p:spPr>
          <a:xfrm>
            <a:off x="0" y="10894"/>
            <a:ext cx="12192000" cy="397070"/>
          </a:xfrm>
        </p:spPr>
        <p:txBody>
          <a:bodyPr anchor="t">
            <a:noAutofit/>
          </a:bodyPr>
          <a:lstStyle/>
          <a:p>
            <a:r>
              <a:rPr lang="es-ES" sz="2000" b="1" dirty="0" err="1">
                <a:solidFill>
                  <a:srgbClr val="FFFFFF"/>
                </a:solidFill>
              </a:rPr>
              <a:t>Brief</a:t>
            </a:r>
            <a:r>
              <a:rPr lang="es-ES" sz="2000" b="1" dirty="0">
                <a:solidFill>
                  <a:srgbClr val="FFFFFF"/>
                </a:solidFill>
              </a:rPr>
              <a:t> </a:t>
            </a:r>
            <a:r>
              <a:rPr lang="es-ES" sz="2000" b="1" dirty="0" err="1">
                <a:solidFill>
                  <a:srgbClr val="FFFFFF"/>
                </a:solidFill>
              </a:rPr>
              <a:t>History</a:t>
            </a:r>
            <a:r>
              <a:rPr lang="es-ES" sz="2000" b="1" dirty="0">
                <a:solidFill>
                  <a:srgbClr val="FFFFFF"/>
                </a:solidFill>
              </a:rPr>
              <a:t> </a:t>
            </a:r>
            <a:r>
              <a:rPr lang="es-ES" sz="2000" b="1" dirty="0" err="1">
                <a:solidFill>
                  <a:srgbClr val="FFFFFF"/>
                </a:solidFill>
              </a:rPr>
              <a:t>of</a:t>
            </a:r>
            <a:r>
              <a:rPr lang="es-ES" sz="2000" b="1" dirty="0">
                <a:solidFill>
                  <a:srgbClr val="FFFFFF"/>
                </a:solidFill>
              </a:rPr>
              <a:t> </a:t>
            </a:r>
            <a:r>
              <a:rPr lang="es-ES" sz="2000" b="1" dirty="0" err="1">
                <a:solidFill>
                  <a:srgbClr val="FFFFFF"/>
                </a:solidFill>
              </a:rPr>
              <a:t>Gravitational</a:t>
            </a:r>
            <a:r>
              <a:rPr lang="es-ES" sz="2000" b="1" dirty="0">
                <a:solidFill>
                  <a:srgbClr val="FFFFFF"/>
                </a:solidFill>
              </a:rPr>
              <a:t> </a:t>
            </a:r>
            <a:r>
              <a:rPr lang="es-ES" sz="2000" b="1" dirty="0" err="1">
                <a:solidFill>
                  <a:srgbClr val="FFFFFF"/>
                </a:solidFill>
              </a:rPr>
              <a:t>Lensing</a:t>
            </a:r>
            <a:br>
              <a:rPr lang="es-ES" sz="2000" b="1" dirty="0">
                <a:solidFill>
                  <a:srgbClr val="FFFFFF"/>
                </a:solidFill>
              </a:rPr>
            </a:br>
            <a:endParaRPr lang="es-ES" sz="2000" b="1" dirty="0">
              <a:solidFill>
                <a:srgbClr val="FFFFFF"/>
              </a:solidFill>
            </a:endParaRPr>
          </a:p>
        </p:txBody>
      </p:sp>
      <p:sp>
        <p:nvSpPr>
          <p:cNvPr id="4" name="Rectángulo 3">
            <a:extLst>
              <a:ext uri="{FF2B5EF4-FFF2-40B4-BE49-F238E27FC236}">
                <a16:creationId xmlns:a16="http://schemas.microsoft.com/office/drawing/2014/main" id="{03B7C605-7704-FD5F-B592-0C61C9D04E36}"/>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a:extLst>
              <a:ext uri="{FF2B5EF4-FFF2-40B4-BE49-F238E27FC236}">
                <a16:creationId xmlns:a16="http://schemas.microsoft.com/office/drawing/2014/main" id="{D6E9A24A-6320-8CA3-B5DC-852742B3578F}"/>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11" name="CuadroTexto 10">
            <a:extLst>
              <a:ext uri="{FF2B5EF4-FFF2-40B4-BE49-F238E27FC236}">
                <a16:creationId xmlns:a16="http://schemas.microsoft.com/office/drawing/2014/main" id="{582EE308-58E9-68CF-2965-E4036F42D237}"/>
              </a:ext>
            </a:extLst>
          </p:cNvPr>
          <p:cNvSpPr txBox="1"/>
          <p:nvPr/>
        </p:nvSpPr>
        <p:spPr>
          <a:xfrm>
            <a:off x="4079876" y="6502734"/>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8" name="CuadroTexto 17">
            <a:extLst>
              <a:ext uri="{FF2B5EF4-FFF2-40B4-BE49-F238E27FC236}">
                <a16:creationId xmlns:a16="http://schemas.microsoft.com/office/drawing/2014/main" id="{26CC7700-7FFE-DD83-52FA-A3869BA91BDA}"/>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
        <p:nvSpPr>
          <p:cNvPr id="6" name="CuadroTexto 5">
            <a:extLst>
              <a:ext uri="{FF2B5EF4-FFF2-40B4-BE49-F238E27FC236}">
                <a16:creationId xmlns:a16="http://schemas.microsoft.com/office/drawing/2014/main" id="{25EDF798-7A82-FACB-15E6-2698EBA6590A}"/>
              </a:ext>
            </a:extLst>
          </p:cNvPr>
          <p:cNvSpPr txBox="1"/>
          <p:nvPr/>
        </p:nvSpPr>
        <p:spPr>
          <a:xfrm>
            <a:off x="408062" y="5792623"/>
            <a:ext cx="1901290" cy="276999"/>
          </a:xfrm>
          <a:prstGeom prst="rect">
            <a:avLst/>
          </a:prstGeom>
          <a:noFill/>
        </p:spPr>
        <p:txBody>
          <a:bodyPr wrap="none" rtlCol="0">
            <a:spAutoFit/>
          </a:bodyPr>
          <a:lstStyle/>
          <a:p>
            <a:r>
              <a:rPr lang="es-ES" sz="1200" dirty="0"/>
              <a:t>Albert Einstein (1879-1955)</a:t>
            </a:r>
          </a:p>
        </p:txBody>
      </p:sp>
      <p:sp>
        <p:nvSpPr>
          <p:cNvPr id="16" name="CuadroTexto 15">
            <a:extLst>
              <a:ext uri="{FF2B5EF4-FFF2-40B4-BE49-F238E27FC236}">
                <a16:creationId xmlns:a16="http://schemas.microsoft.com/office/drawing/2014/main" id="{459FD28C-A186-63A8-6FC6-982E5C1A1D39}"/>
              </a:ext>
            </a:extLst>
          </p:cNvPr>
          <p:cNvSpPr txBox="1"/>
          <p:nvPr/>
        </p:nvSpPr>
        <p:spPr>
          <a:xfrm>
            <a:off x="3790108" y="1513475"/>
            <a:ext cx="8401892" cy="461665"/>
          </a:xfrm>
          <a:prstGeom prst="rect">
            <a:avLst/>
          </a:prstGeom>
          <a:noFill/>
        </p:spPr>
        <p:txBody>
          <a:bodyPr wrap="square" rtlCol="0">
            <a:spAutoFit/>
          </a:bodyPr>
          <a:lstStyle/>
          <a:p>
            <a:pPr algn="ctr"/>
            <a:r>
              <a:rPr lang="es-ES" sz="2400" dirty="0"/>
              <a:t>1915</a:t>
            </a:r>
          </a:p>
        </p:txBody>
      </p:sp>
      <p:pic>
        <p:nvPicPr>
          <p:cNvPr id="20482" name="Picture 2" descr="Albert Einstein - Wikipedia, la enciclopedia libre">
            <a:extLst>
              <a:ext uri="{FF2B5EF4-FFF2-40B4-BE49-F238E27FC236}">
                <a16:creationId xmlns:a16="http://schemas.microsoft.com/office/drawing/2014/main" id="{BC03278D-9AB0-457D-042B-71F54B294A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062" y="1606252"/>
            <a:ext cx="3382046" cy="4186371"/>
          </a:xfrm>
          <a:prstGeom prst="rect">
            <a:avLst/>
          </a:prstGeom>
          <a:noFill/>
          <a:extLst>
            <a:ext uri="{909E8E84-426E-40DD-AFC4-6F175D3DCCD1}">
              <a14:hiddenFill xmlns:a14="http://schemas.microsoft.com/office/drawing/2010/main">
                <a:solidFill>
                  <a:srgbClr val="FFFFFF"/>
                </a:solidFill>
              </a14:hiddenFill>
            </a:ext>
          </a:extLst>
        </p:spPr>
      </p:pic>
      <p:sp>
        <p:nvSpPr>
          <p:cNvPr id="19" name="CuadroTexto 18">
            <a:extLst>
              <a:ext uri="{FF2B5EF4-FFF2-40B4-BE49-F238E27FC236}">
                <a16:creationId xmlns:a16="http://schemas.microsoft.com/office/drawing/2014/main" id="{11B02AA7-9FEC-13F2-289C-1D4F97493D6B}"/>
              </a:ext>
            </a:extLst>
          </p:cNvPr>
          <p:cNvSpPr txBox="1"/>
          <p:nvPr/>
        </p:nvSpPr>
        <p:spPr>
          <a:xfrm>
            <a:off x="3790108" y="1992668"/>
            <a:ext cx="8401892" cy="523220"/>
          </a:xfrm>
          <a:prstGeom prst="rect">
            <a:avLst/>
          </a:prstGeom>
          <a:noFill/>
        </p:spPr>
        <p:txBody>
          <a:bodyPr wrap="square" rtlCol="0">
            <a:spAutoFit/>
          </a:bodyPr>
          <a:lstStyle/>
          <a:p>
            <a:pPr algn="ctr"/>
            <a:r>
              <a:rPr lang="es-ES" sz="2800" dirty="0" err="1"/>
              <a:t>Theory</a:t>
            </a:r>
            <a:r>
              <a:rPr lang="es-ES" sz="2800" dirty="0"/>
              <a:t> </a:t>
            </a:r>
            <a:r>
              <a:rPr lang="es-ES" sz="2800" dirty="0" err="1"/>
              <a:t>of</a:t>
            </a:r>
            <a:r>
              <a:rPr lang="es-ES" sz="2800" dirty="0"/>
              <a:t> General </a:t>
            </a:r>
            <a:r>
              <a:rPr lang="es-ES" sz="2800" dirty="0" err="1"/>
              <a:t>Relativity</a:t>
            </a:r>
            <a:endParaRPr lang="es-ES" sz="2800" dirty="0"/>
          </a:p>
        </p:txBody>
      </p:sp>
      <p:sp>
        <p:nvSpPr>
          <p:cNvPr id="3" name="Rectángulo redondeado 2">
            <a:extLst>
              <a:ext uri="{FF2B5EF4-FFF2-40B4-BE49-F238E27FC236}">
                <a16:creationId xmlns:a16="http://schemas.microsoft.com/office/drawing/2014/main" id="{33CDD1E7-7E9F-A15C-F797-1202F4EC3E79}"/>
              </a:ext>
            </a:extLst>
          </p:cNvPr>
          <p:cNvSpPr/>
          <p:nvPr/>
        </p:nvSpPr>
        <p:spPr>
          <a:xfrm>
            <a:off x="6966586" y="3724046"/>
            <a:ext cx="2048933" cy="1236134"/>
          </a:xfrm>
          <a:prstGeom prst="roundRect">
            <a:avLst>
              <a:gd name="adj" fmla="val 13238"/>
            </a:avLst>
          </a:prstGeom>
          <a:solidFill>
            <a:srgbClr val="E0ECE4"/>
          </a:solidFill>
          <a:ln>
            <a:solidFill>
              <a:srgbClr val="63A378"/>
            </a:solidFill>
          </a:ln>
          <a:effectLst>
            <a:outerShdw blurRad="339502"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mc:AlternateContent xmlns:mc="http://schemas.openxmlformats.org/markup-compatibility/2006">
        <mc:Choice xmlns:a14="http://schemas.microsoft.com/office/drawing/2010/main" Requires="a14">
          <p:sp>
            <p:nvSpPr>
              <p:cNvPr id="8" name="CuadroTexto 7">
                <a:extLst>
                  <a:ext uri="{FF2B5EF4-FFF2-40B4-BE49-F238E27FC236}">
                    <a16:creationId xmlns:a16="http://schemas.microsoft.com/office/drawing/2014/main" id="{EF63C9C9-B1C4-A595-23AC-734726E2F3A3}"/>
                  </a:ext>
                </a:extLst>
              </p:cNvPr>
              <p:cNvSpPr txBox="1"/>
              <p:nvPr/>
            </p:nvSpPr>
            <p:spPr>
              <a:xfrm>
                <a:off x="5798187" y="3901800"/>
                <a:ext cx="4385733" cy="880626"/>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sSub>
                        <m:sSubPr>
                          <m:ctrlPr>
                            <a:rPr lang="es-ES" sz="2800" b="0" i="1" smtClean="0">
                              <a:latin typeface="Cambria Math" panose="02040503050406030204" pitchFamily="18" charset="0"/>
                            </a:rPr>
                          </m:ctrlPr>
                        </m:sSubPr>
                        <m:e>
                          <m:acc>
                            <m:accPr>
                              <m:chr m:val="̂"/>
                              <m:ctrlPr>
                                <a:rPr lang="es-ES" sz="2800" b="0" i="1" smtClean="0">
                                  <a:latin typeface="Cambria Math" panose="02040503050406030204" pitchFamily="18" charset="0"/>
                                </a:rPr>
                              </m:ctrlPr>
                            </m:accPr>
                            <m:e>
                              <m:r>
                                <a:rPr lang="es-ES" sz="2800" b="0" i="1" smtClean="0">
                                  <a:latin typeface="Cambria Math" panose="02040503050406030204" pitchFamily="18" charset="0"/>
                                </a:rPr>
                                <m:t>𝛼</m:t>
                              </m:r>
                            </m:e>
                          </m:acc>
                        </m:e>
                        <m:sub>
                          <m:r>
                            <a:rPr lang="es-ES" sz="2800" b="0" i="1" smtClean="0">
                              <a:latin typeface="Cambria Math" panose="02040503050406030204" pitchFamily="18" charset="0"/>
                            </a:rPr>
                            <m:t>𝐸</m:t>
                          </m:r>
                        </m:sub>
                      </m:sSub>
                      <m:r>
                        <a:rPr lang="es-ES" sz="2800" b="0" i="1" smtClean="0">
                          <a:latin typeface="Cambria Math" panose="02040503050406030204" pitchFamily="18" charset="0"/>
                        </a:rPr>
                        <m:t>=</m:t>
                      </m:r>
                      <m:f>
                        <m:fPr>
                          <m:ctrlPr>
                            <a:rPr lang="es-ES" sz="2800" b="0" i="1" smtClean="0">
                              <a:latin typeface="Cambria Math" panose="02040503050406030204" pitchFamily="18" charset="0"/>
                              <a:ea typeface="Cambria Math" panose="02040503050406030204" pitchFamily="18" charset="0"/>
                            </a:rPr>
                          </m:ctrlPr>
                        </m:fPr>
                        <m:num>
                          <m:r>
                            <a:rPr lang="es-ES" sz="2800" b="0" i="1" smtClean="0">
                              <a:latin typeface="Cambria Math" panose="02040503050406030204" pitchFamily="18" charset="0"/>
                              <a:ea typeface="Cambria Math" panose="02040503050406030204" pitchFamily="18" charset="0"/>
                            </a:rPr>
                            <m:t>4</m:t>
                          </m:r>
                          <m:r>
                            <a:rPr lang="es-ES" sz="2800" b="0" i="1" smtClean="0">
                              <a:latin typeface="Cambria Math" panose="02040503050406030204" pitchFamily="18" charset="0"/>
                              <a:ea typeface="Cambria Math" panose="02040503050406030204" pitchFamily="18" charset="0"/>
                            </a:rPr>
                            <m:t>𝐺𝑀</m:t>
                          </m:r>
                        </m:num>
                        <m:den>
                          <m:sSup>
                            <m:sSupPr>
                              <m:ctrlPr>
                                <a:rPr lang="es-ES" sz="2800" b="0" i="1" smtClean="0">
                                  <a:latin typeface="Cambria Math" panose="02040503050406030204" pitchFamily="18" charset="0"/>
                                  <a:ea typeface="Cambria Math" panose="02040503050406030204" pitchFamily="18" charset="0"/>
                                </a:rPr>
                              </m:ctrlPr>
                            </m:sSupPr>
                            <m:e>
                              <m:r>
                                <a:rPr lang="es-ES" sz="2800" b="0" i="1" smtClean="0">
                                  <a:latin typeface="Cambria Math" panose="02040503050406030204" pitchFamily="18" charset="0"/>
                                  <a:ea typeface="Cambria Math" panose="02040503050406030204" pitchFamily="18" charset="0"/>
                                </a:rPr>
                                <m:t>𝜉</m:t>
                              </m:r>
                              <m:r>
                                <a:rPr lang="es-ES" sz="2800" b="0" i="1" smtClean="0">
                                  <a:latin typeface="Cambria Math" panose="02040503050406030204" pitchFamily="18" charset="0"/>
                                  <a:ea typeface="Cambria Math" panose="02040503050406030204" pitchFamily="18" charset="0"/>
                                </a:rPr>
                                <m:t> </m:t>
                              </m:r>
                              <m:r>
                                <a:rPr lang="es-ES" sz="2800" b="0" i="1" smtClean="0">
                                  <a:latin typeface="Cambria Math" panose="02040503050406030204" pitchFamily="18" charset="0"/>
                                  <a:ea typeface="Cambria Math" panose="02040503050406030204" pitchFamily="18" charset="0"/>
                                </a:rPr>
                                <m:t>𝑐</m:t>
                              </m:r>
                            </m:e>
                            <m:sup>
                              <m:r>
                                <a:rPr lang="es-ES" sz="2800" b="0" i="1" smtClean="0">
                                  <a:latin typeface="Cambria Math" panose="02040503050406030204" pitchFamily="18" charset="0"/>
                                  <a:ea typeface="Cambria Math" panose="02040503050406030204" pitchFamily="18" charset="0"/>
                                </a:rPr>
                                <m:t>2</m:t>
                              </m:r>
                            </m:sup>
                          </m:sSup>
                        </m:den>
                      </m:f>
                    </m:oMath>
                  </m:oMathPara>
                </a14:m>
                <a:endParaRPr lang="es-ES" sz="2800" dirty="0"/>
              </a:p>
            </p:txBody>
          </p:sp>
        </mc:Choice>
        <mc:Fallback>
          <p:sp>
            <p:nvSpPr>
              <p:cNvPr id="8" name="CuadroTexto 7">
                <a:extLst>
                  <a:ext uri="{FF2B5EF4-FFF2-40B4-BE49-F238E27FC236}">
                    <a16:creationId xmlns:a16="http://schemas.microsoft.com/office/drawing/2014/main" id="{EF63C9C9-B1C4-A595-23AC-734726E2F3A3}"/>
                  </a:ext>
                </a:extLst>
              </p:cNvPr>
              <p:cNvSpPr txBox="1">
                <a:spLocks noRot="1" noChangeAspect="1" noMove="1" noResize="1" noEditPoints="1" noAdjustHandles="1" noChangeArrowheads="1" noChangeShapeType="1" noTextEdit="1"/>
              </p:cNvSpPr>
              <p:nvPr/>
            </p:nvSpPr>
            <p:spPr>
              <a:xfrm>
                <a:off x="5798187" y="3901800"/>
                <a:ext cx="4385733" cy="880626"/>
              </a:xfrm>
              <a:prstGeom prst="rect">
                <a:avLst/>
              </a:prstGeom>
              <a:blipFill>
                <a:blip r:embed="rId3"/>
                <a:stretch>
                  <a:fillRect t="-1429" b="-20000"/>
                </a:stretch>
              </a:blipFill>
            </p:spPr>
            <p:txBody>
              <a:bodyPr/>
              <a:lstStyle/>
              <a:p>
                <a:r>
                  <a:rPr lang="es-ES">
                    <a:noFill/>
                  </a:rPr>
                  <a:t> </a:t>
                </a:r>
              </a:p>
            </p:txBody>
          </p:sp>
        </mc:Fallback>
      </mc:AlternateContent>
      <p:sp>
        <p:nvSpPr>
          <p:cNvPr id="9" name="CuadroTexto 8">
            <a:extLst>
              <a:ext uri="{FF2B5EF4-FFF2-40B4-BE49-F238E27FC236}">
                <a16:creationId xmlns:a16="http://schemas.microsoft.com/office/drawing/2014/main" id="{868B7342-306E-B720-565B-D8A0CD8B3B5C}"/>
              </a:ext>
            </a:extLst>
          </p:cNvPr>
          <p:cNvSpPr txBox="1"/>
          <p:nvPr/>
        </p:nvSpPr>
        <p:spPr>
          <a:xfrm>
            <a:off x="5798188" y="3124076"/>
            <a:ext cx="4385733" cy="461665"/>
          </a:xfrm>
          <a:prstGeom prst="rect">
            <a:avLst/>
          </a:prstGeom>
          <a:noFill/>
        </p:spPr>
        <p:txBody>
          <a:bodyPr wrap="square" rtlCol="0">
            <a:spAutoFit/>
          </a:bodyPr>
          <a:lstStyle/>
          <a:p>
            <a:pPr algn="ctr"/>
            <a:r>
              <a:rPr lang="es-ES" sz="2400" dirty="0" err="1"/>
              <a:t>Deflection</a:t>
            </a:r>
            <a:r>
              <a:rPr lang="es-ES" sz="2400" dirty="0"/>
              <a:t> angle</a:t>
            </a:r>
          </a:p>
        </p:txBody>
      </p:sp>
      <p:sp>
        <p:nvSpPr>
          <p:cNvPr id="15" name="Marcador de contenido 2">
            <a:extLst>
              <a:ext uri="{FF2B5EF4-FFF2-40B4-BE49-F238E27FC236}">
                <a16:creationId xmlns:a16="http://schemas.microsoft.com/office/drawing/2014/main" id="{D1E9E527-736A-6860-4ED5-C9815924B5C1}"/>
              </a:ext>
            </a:extLst>
          </p:cNvPr>
          <p:cNvSpPr txBox="1">
            <a:spLocks/>
          </p:cNvSpPr>
          <p:nvPr/>
        </p:nvSpPr>
        <p:spPr>
          <a:xfrm>
            <a:off x="0" y="487130"/>
            <a:ext cx="12192000" cy="9471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ES"/>
              <a:t>The Eclipse Expeditions</a:t>
            </a:r>
          </a:p>
          <a:p>
            <a:pPr marL="0" indent="0" algn="ctr">
              <a:buFont typeface="Arial" panose="020B0604020202020204" pitchFamily="34" charset="0"/>
              <a:buNone/>
            </a:pPr>
            <a:r>
              <a:rPr lang="es-ES" sz="2400"/>
              <a:t>s. XX</a:t>
            </a:r>
            <a:endParaRPr lang="es-ES" sz="2400" dirty="0"/>
          </a:p>
        </p:txBody>
      </p:sp>
      <mc:AlternateContent xmlns:mc="http://schemas.openxmlformats.org/markup-compatibility/2006">
        <mc:Choice xmlns:a14="http://schemas.microsoft.com/office/drawing/2010/main" Requires="a14">
          <p:sp>
            <p:nvSpPr>
              <p:cNvPr id="17" name="CuadroTexto 16">
                <a:extLst>
                  <a:ext uri="{FF2B5EF4-FFF2-40B4-BE49-F238E27FC236}">
                    <a16:creationId xmlns:a16="http://schemas.microsoft.com/office/drawing/2014/main" id="{301D4F31-B6F0-E2F2-7565-420B39906329}"/>
                  </a:ext>
                </a:extLst>
              </p:cNvPr>
              <p:cNvSpPr txBox="1"/>
              <p:nvPr/>
            </p:nvSpPr>
            <p:spPr>
              <a:xfrm>
                <a:off x="5798185" y="5415353"/>
                <a:ext cx="4385733" cy="430887"/>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sSub>
                        <m:sSubPr>
                          <m:ctrlPr>
                            <a:rPr lang="es-ES" sz="2800" b="0" i="1" smtClean="0">
                              <a:latin typeface="Cambria Math" panose="02040503050406030204" pitchFamily="18" charset="0"/>
                            </a:rPr>
                          </m:ctrlPr>
                        </m:sSubPr>
                        <m:e>
                          <m:acc>
                            <m:accPr>
                              <m:chr m:val="̂"/>
                              <m:ctrlPr>
                                <a:rPr lang="es-ES" sz="2800" b="0" i="1" smtClean="0">
                                  <a:latin typeface="Cambria Math" panose="02040503050406030204" pitchFamily="18" charset="0"/>
                                </a:rPr>
                              </m:ctrlPr>
                            </m:accPr>
                            <m:e>
                              <m:r>
                                <a:rPr lang="es-ES" sz="2800" b="0" i="1" smtClean="0">
                                  <a:latin typeface="Cambria Math" panose="02040503050406030204" pitchFamily="18" charset="0"/>
                                </a:rPr>
                                <m:t>𝛼</m:t>
                              </m:r>
                            </m:e>
                          </m:acc>
                        </m:e>
                        <m:sub>
                          <m:r>
                            <a:rPr lang="es-ES" sz="2800" b="0" i="1" smtClean="0">
                              <a:latin typeface="Cambria Math" panose="02040503050406030204" pitchFamily="18" charset="0"/>
                            </a:rPr>
                            <m:t>𝐸</m:t>
                          </m:r>
                        </m:sub>
                      </m:sSub>
                      <m:d>
                        <m:dPr>
                          <m:ctrlPr>
                            <a:rPr lang="es-ES" sz="2800" b="0" i="1" smtClean="0">
                              <a:latin typeface="Cambria Math" panose="02040503050406030204" pitchFamily="18" charset="0"/>
                            </a:rPr>
                          </m:ctrlPr>
                        </m:dPr>
                        <m:e>
                          <m:r>
                            <a:rPr lang="es-ES" sz="2800" b="0" i="1" smtClean="0">
                              <a:latin typeface="Cambria Math" panose="02040503050406030204" pitchFamily="18" charset="0"/>
                            </a:rPr>
                            <m:t>𝑆𝑢𝑛</m:t>
                          </m:r>
                        </m:e>
                      </m:d>
                      <m:r>
                        <a:rPr lang="es-ES" sz="2800" i="1">
                          <a:latin typeface="Cambria Math" panose="02040503050406030204" pitchFamily="18" charset="0"/>
                          <a:ea typeface="Cambria Math" panose="02040503050406030204" pitchFamily="18" charset="0"/>
                        </a:rPr>
                        <m:t>~</m:t>
                      </m:r>
                      <m:r>
                        <a:rPr lang="es-ES" sz="2800" b="0" i="1" smtClean="0">
                          <a:latin typeface="Cambria Math" panose="02040503050406030204" pitchFamily="18" charset="0"/>
                        </a:rPr>
                        <m:t>1.75′′</m:t>
                      </m:r>
                    </m:oMath>
                  </m:oMathPara>
                </a14:m>
                <a:endParaRPr lang="es-ES" sz="3200" dirty="0"/>
              </a:p>
            </p:txBody>
          </p:sp>
        </mc:Choice>
        <mc:Fallback>
          <p:sp>
            <p:nvSpPr>
              <p:cNvPr id="17" name="CuadroTexto 16">
                <a:extLst>
                  <a:ext uri="{FF2B5EF4-FFF2-40B4-BE49-F238E27FC236}">
                    <a16:creationId xmlns:a16="http://schemas.microsoft.com/office/drawing/2014/main" id="{301D4F31-B6F0-E2F2-7565-420B39906329}"/>
                  </a:ext>
                </a:extLst>
              </p:cNvPr>
              <p:cNvSpPr txBox="1">
                <a:spLocks noRot="1" noChangeAspect="1" noMove="1" noResize="1" noEditPoints="1" noAdjustHandles="1" noChangeArrowheads="1" noChangeShapeType="1" noTextEdit="1"/>
              </p:cNvSpPr>
              <p:nvPr/>
            </p:nvSpPr>
            <p:spPr>
              <a:xfrm>
                <a:off x="5798185" y="5415353"/>
                <a:ext cx="4385733" cy="430887"/>
              </a:xfrm>
              <a:prstGeom prst="rect">
                <a:avLst/>
              </a:prstGeom>
              <a:blipFill>
                <a:blip r:embed="rId4"/>
                <a:stretch>
                  <a:fillRect t="-17143" b="-11429"/>
                </a:stretch>
              </a:blipFill>
            </p:spPr>
            <p:txBody>
              <a:bodyPr/>
              <a:lstStyle/>
              <a:p>
                <a:r>
                  <a:rPr lang="es-ES">
                    <a:noFill/>
                  </a:rPr>
                  <a:t> </a:t>
                </a:r>
              </a:p>
            </p:txBody>
          </p:sp>
        </mc:Fallback>
      </mc:AlternateContent>
    </p:spTree>
    <p:extLst>
      <p:ext uri="{BB962C8B-B14F-4D97-AF65-F5344CB8AC3E}">
        <p14:creationId xmlns:p14="http://schemas.microsoft.com/office/powerpoint/2010/main" val="3687908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9"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F2370-BEA5-FF89-4F0B-E360000BA58D}"/>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345EC7B2-8A83-FB98-B652-FC2953D2DC46}"/>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a:extLst>
              <a:ext uri="{FF2B5EF4-FFF2-40B4-BE49-F238E27FC236}">
                <a16:creationId xmlns:a16="http://schemas.microsoft.com/office/drawing/2014/main" id="{E297ABAE-1E47-71EE-E6C7-415DF11EFB50}"/>
              </a:ext>
            </a:extLst>
          </p:cNvPr>
          <p:cNvSpPr>
            <a:spLocks noGrp="1"/>
          </p:cNvSpPr>
          <p:nvPr>
            <p:ph type="title"/>
          </p:nvPr>
        </p:nvSpPr>
        <p:spPr>
          <a:xfrm>
            <a:off x="0" y="10894"/>
            <a:ext cx="12192000" cy="397070"/>
          </a:xfrm>
        </p:spPr>
        <p:txBody>
          <a:bodyPr anchor="t">
            <a:noAutofit/>
          </a:bodyPr>
          <a:lstStyle/>
          <a:p>
            <a:r>
              <a:rPr lang="es-ES" sz="2000" b="1" dirty="0" err="1">
                <a:solidFill>
                  <a:srgbClr val="FFFFFF"/>
                </a:solidFill>
              </a:rPr>
              <a:t>Brief</a:t>
            </a:r>
            <a:r>
              <a:rPr lang="es-ES" sz="2000" b="1" dirty="0">
                <a:solidFill>
                  <a:srgbClr val="FFFFFF"/>
                </a:solidFill>
              </a:rPr>
              <a:t> </a:t>
            </a:r>
            <a:r>
              <a:rPr lang="es-ES" sz="2000" b="1" dirty="0" err="1">
                <a:solidFill>
                  <a:srgbClr val="FFFFFF"/>
                </a:solidFill>
              </a:rPr>
              <a:t>History</a:t>
            </a:r>
            <a:r>
              <a:rPr lang="es-ES" sz="2000" b="1" dirty="0">
                <a:solidFill>
                  <a:srgbClr val="FFFFFF"/>
                </a:solidFill>
              </a:rPr>
              <a:t> </a:t>
            </a:r>
            <a:r>
              <a:rPr lang="es-ES" sz="2000" b="1" dirty="0" err="1">
                <a:solidFill>
                  <a:srgbClr val="FFFFFF"/>
                </a:solidFill>
              </a:rPr>
              <a:t>of</a:t>
            </a:r>
            <a:r>
              <a:rPr lang="es-ES" sz="2000" b="1" dirty="0">
                <a:solidFill>
                  <a:srgbClr val="FFFFFF"/>
                </a:solidFill>
              </a:rPr>
              <a:t> </a:t>
            </a:r>
            <a:r>
              <a:rPr lang="es-ES" sz="2000" b="1" dirty="0" err="1">
                <a:solidFill>
                  <a:srgbClr val="FFFFFF"/>
                </a:solidFill>
              </a:rPr>
              <a:t>Gravitational</a:t>
            </a:r>
            <a:r>
              <a:rPr lang="es-ES" sz="2000" b="1" dirty="0">
                <a:solidFill>
                  <a:srgbClr val="FFFFFF"/>
                </a:solidFill>
              </a:rPr>
              <a:t> </a:t>
            </a:r>
            <a:r>
              <a:rPr lang="es-ES" sz="2000" b="1" dirty="0" err="1">
                <a:solidFill>
                  <a:srgbClr val="FFFFFF"/>
                </a:solidFill>
              </a:rPr>
              <a:t>Lensing</a:t>
            </a:r>
            <a:br>
              <a:rPr lang="es-ES" sz="2000" b="1" dirty="0">
                <a:solidFill>
                  <a:srgbClr val="FFFFFF"/>
                </a:solidFill>
              </a:rPr>
            </a:br>
            <a:endParaRPr lang="es-ES" sz="2000" b="1" dirty="0">
              <a:solidFill>
                <a:srgbClr val="FFFFFF"/>
              </a:solidFill>
            </a:endParaRPr>
          </a:p>
        </p:txBody>
      </p:sp>
      <p:sp>
        <p:nvSpPr>
          <p:cNvPr id="4" name="Rectángulo 3">
            <a:extLst>
              <a:ext uri="{FF2B5EF4-FFF2-40B4-BE49-F238E27FC236}">
                <a16:creationId xmlns:a16="http://schemas.microsoft.com/office/drawing/2014/main" id="{A77F8633-98DA-1EF9-3B43-1923733D236B}"/>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a:extLst>
              <a:ext uri="{FF2B5EF4-FFF2-40B4-BE49-F238E27FC236}">
                <a16:creationId xmlns:a16="http://schemas.microsoft.com/office/drawing/2014/main" id="{6B117F81-C400-0E83-76C6-62D309A050BB}"/>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11" name="CuadroTexto 10">
            <a:extLst>
              <a:ext uri="{FF2B5EF4-FFF2-40B4-BE49-F238E27FC236}">
                <a16:creationId xmlns:a16="http://schemas.microsoft.com/office/drawing/2014/main" id="{A40D6063-EB0E-BFEF-019E-3497AACE2C4C}"/>
              </a:ext>
            </a:extLst>
          </p:cNvPr>
          <p:cNvSpPr txBox="1"/>
          <p:nvPr/>
        </p:nvSpPr>
        <p:spPr>
          <a:xfrm>
            <a:off x="4079876" y="6502734"/>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8" name="CuadroTexto 17">
            <a:extLst>
              <a:ext uri="{FF2B5EF4-FFF2-40B4-BE49-F238E27FC236}">
                <a16:creationId xmlns:a16="http://schemas.microsoft.com/office/drawing/2014/main" id="{BC258F30-88A7-AB99-4752-270E793F7D92}"/>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
        <p:nvSpPr>
          <p:cNvPr id="14" name="Marcador de contenido 2">
            <a:extLst>
              <a:ext uri="{FF2B5EF4-FFF2-40B4-BE49-F238E27FC236}">
                <a16:creationId xmlns:a16="http://schemas.microsoft.com/office/drawing/2014/main" id="{6FD3F778-B0D9-BD61-2245-E0463BB6A5C0}"/>
              </a:ext>
            </a:extLst>
          </p:cNvPr>
          <p:cNvSpPr>
            <a:spLocks noGrp="1"/>
          </p:cNvSpPr>
          <p:nvPr>
            <p:ph idx="1"/>
          </p:nvPr>
        </p:nvSpPr>
        <p:spPr>
          <a:xfrm>
            <a:off x="0" y="487130"/>
            <a:ext cx="12192000" cy="947179"/>
          </a:xfrm>
        </p:spPr>
        <p:txBody>
          <a:bodyPr>
            <a:normAutofit/>
          </a:bodyPr>
          <a:lstStyle/>
          <a:p>
            <a:pPr marL="0" indent="0" algn="ctr">
              <a:buNone/>
            </a:pPr>
            <a:r>
              <a:rPr lang="es-ES" dirty="0" err="1"/>
              <a:t>The</a:t>
            </a:r>
            <a:r>
              <a:rPr lang="es-ES" dirty="0"/>
              <a:t> Eclipse </a:t>
            </a:r>
            <a:r>
              <a:rPr lang="es-ES" dirty="0" err="1"/>
              <a:t>Expeditions</a:t>
            </a:r>
            <a:endParaRPr lang="es-ES" dirty="0">
              <a:effectLst/>
            </a:endParaRPr>
          </a:p>
          <a:p>
            <a:pPr marL="0" indent="0" algn="ctr">
              <a:buNone/>
            </a:pPr>
            <a:r>
              <a:rPr lang="es-ES" sz="2400" dirty="0"/>
              <a:t>s. XX</a:t>
            </a:r>
          </a:p>
        </p:txBody>
      </p:sp>
      <p:pic>
        <p:nvPicPr>
          <p:cNvPr id="26626" name="Picture 2" descr="dibujo a mano alzada del mapa del mundo. 14219833 PNG">
            <a:extLst>
              <a:ext uri="{FF2B5EF4-FFF2-40B4-BE49-F238E27FC236}">
                <a16:creationId xmlns:a16="http://schemas.microsoft.com/office/drawing/2014/main" id="{2D694B7F-8B95-E0B2-BD2F-2696CA0667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0955" y="1513475"/>
            <a:ext cx="7041045" cy="400702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3" name="CuadroTexto 2">
                <a:extLst>
                  <a:ext uri="{FF2B5EF4-FFF2-40B4-BE49-F238E27FC236}">
                    <a16:creationId xmlns:a16="http://schemas.microsoft.com/office/drawing/2014/main" id="{6A0901A9-B2A1-20AC-92B4-45A14DD783DA}"/>
                  </a:ext>
                </a:extLst>
              </p:cNvPr>
              <p:cNvSpPr txBox="1"/>
              <p:nvPr/>
            </p:nvSpPr>
            <p:spPr>
              <a:xfrm>
                <a:off x="-1" y="1513475"/>
                <a:ext cx="8280821" cy="2450094"/>
              </a:xfrm>
              <a:prstGeom prst="rect">
                <a:avLst/>
              </a:prstGeom>
              <a:noFill/>
            </p:spPr>
            <p:txBody>
              <a:bodyPr wrap="square" rtlCol="0">
                <a:spAutoFit/>
              </a:bodyPr>
              <a:lstStyle/>
              <a:p>
                <a:pPr marL="457200" indent="-457200">
                  <a:buClr>
                    <a:srgbClr val="62A176"/>
                  </a:buClr>
                  <a:buFont typeface="Wingdings" pitchFamily="2" charset="2"/>
                  <a:buChar char="Ø"/>
                </a:pPr>
                <a14:m>
                  <m:oMath xmlns:m="http://schemas.openxmlformats.org/officeDocument/2006/math">
                    <m:m>
                      <m:mPr>
                        <m:mcs>
                          <m:mc>
                            <m:mcPr>
                              <m:count m:val="1"/>
                              <m:mcJc m:val="center"/>
                            </m:mcPr>
                          </m:mc>
                        </m:mcs>
                        <m:ctrlPr>
                          <a:rPr lang="es-ES" sz="2000" smtClean="0">
                            <a:latin typeface="Cambria Math" panose="02040503050406030204" pitchFamily="18" charset="0"/>
                          </a:rPr>
                        </m:ctrlPr>
                      </m:mPr>
                      <m:mr>
                        <m:e>
                          <m:r>
                            <m:rPr>
                              <m:nor/>
                            </m:rPr>
                            <a:rPr lang="es-ES" sz="2000" b="0" i="1" smtClean="0">
                              <a:latin typeface="Cambria Math" panose="02040503050406030204" pitchFamily="18" charset="0"/>
                            </a:rPr>
                            <m:t>10 </m:t>
                          </m:r>
                          <m:r>
                            <m:rPr>
                              <m:nor/>
                            </m:rPr>
                            <a:rPr lang="es-ES" sz="2000" i="1" dirty="0"/>
                            <m:t>October</m:t>
                          </m:r>
                          <m:r>
                            <m:rPr>
                              <m:nor/>
                            </m:rPr>
                            <a:rPr lang="es-ES" sz="2000" b="0" i="1" dirty="0" smtClean="0"/>
                            <m:t> 1912</m:t>
                          </m:r>
                        </m:e>
                      </m:mr>
                      <m:mr>
                        <m:e>
                          <m:r>
                            <m:rPr>
                              <m:sty m:val="p"/>
                            </m:rPr>
                            <a:rPr lang="es-ES" sz="2000" b="0" i="0" smtClean="0">
                              <a:latin typeface="Cambria Math" panose="02040503050406030204" pitchFamily="18" charset="0"/>
                            </a:rPr>
                            <m:t>Argentine</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Observatory</m:t>
                          </m:r>
                        </m:e>
                      </m:mr>
                    </m:m>
                    <m:r>
                      <a:rPr lang="es-ES" sz="2000" b="0" i="0" smtClean="0">
                        <a:latin typeface="Cambria Math" panose="02040503050406030204" pitchFamily="18" charset="0"/>
                      </a:rPr>
                      <m:t>→</m:t>
                    </m:r>
                    <m:r>
                      <m:rPr>
                        <m:sty m:val="p"/>
                      </m:rPr>
                      <a:rPr lang="es-ES" sz="2000" b="0" i="0" smtClean="0">
                        <a:latin typeface="Cambria Math" panose="02040503050406030204" pitchFamily="18" charset="0"/>
                      </a:rPr>
                      <m:t>Storm</m:t>
                    </m:r>
                  </m:oMath>
                </a14:m>
                <a:r>
                  <a:rPr lang="es-ES" sz="2000" dirty="0">
                    <a:sym typeface="Wingdings" pitchFamily="2" charset="2"/>
                  </a:rPr>
                  <a:t> </a:t>
                </a:r>
              </a:p>
              <a:p>
                <a:pPr marL="457200" indent="-457200">
                  <a:buClr>
                    <a:srgbClr val="62A176"/>
                  </a:buClr>
                  <a:buFont typeface="Wingdings" pitchFamily="2" charset="2"/>
                  <a:buChar char="Ø"/>
                </a:pPr>
                <a:endParaRPr lang="es-ES" sz="2000" dirty="0">
                  <a:sym typeface="Wingdings" pitchFamily="2" charset="2"/>
                </a:endParaRPr>
              </a:p>
              <a:p>
                <a:pPr marL="457200" indent="-457200">
                  <a:buClr>
                    <a:srgbClr val="62A176"/>
                  </a:buClr>
                  <a:buFont typeface="Wingdings" pitchFamily="2" charset="2"/>
                  <a:buChar char="Ø"/>
                </a:pPr>
                <a14:m>
                  <m:oMath xmlns:m="http://schemas.openxmlformats.org/officeDocument/2006/math">
                    <m:m>
                      <m:mPr>
                        <m:mcs>
                          <m:mc>
                            <m:mcPr>
                              <m:count m:val="1"/>
                              <m:mcJc m:val="center"/>
                            </m:mcPr>
                          </m:mc>
                        </m:mcs>
                        <m:ctrlPr>
                          <a:rPr lang="es-ES" sz="2000" b="0" i="1" smtClean="0">
                            <a:latin typeface="Cambria Math" panose="02040503050406030204" pitchFamily="18" charset="0"/>
                          </a:rPr>
                        </m:ctrlPr>
                      </m:mPr>
                      <m:mr>
                        <m:e>
                          <m:r>
                            <m:rPr>
                              <m:brk m:alnAt="7"/>
                            </m:rPr>
                            <a:rPr lang="es-ES" sz="2000" b="0" i="1" smtClean="0">
                              <a:latin typeface="Cambria Math" panose="02040503050406030204" pitchFamily="18" charset="0"/>
                            </a:rPr>
                            <m:t>21 </m:t>
                          </m:r>
                          <m:r>
                            <a:rPr lang="es-ES" sz="2000" b="0" i="1" smtClean="0">
                              <a:latin typeface="Cambria Math" panose="02040503050406030204" pitchFamily="18" charset="0"/>
                            </a:rPr>
                            <m:t>𝐴𝑢𝑔𝑢𝑠𝑡</m:t>
                          </m:r>
                          <m:r>
                            <a:rPr lang="es-ES" sz="2000" b="0" i="1" smtClean="0">
                              <a:latin typeface="Cambria Math" panose="02040503050406030204" pitchFamily="18" charset="0"/>
                            </a:rPr>
                            <m:t> 1914</m:t>
                          </m:r>
                        </m:e>
                      </m:mr>
                      <m:mr>
                        <m:e>
                          <m:sSup>
                            <m:sSupPr>
                              <m:ctrlPr>
                                <a:rPr lang="es-ES" sz="2000" b="0" i="0" smtClean="0">
                                  <a:latin typeface="Cambria Math" panose="02040503050406030204" pitchFamily="18" charset="0"/>
                                </a:rPr>
                              </m:ctrlPr>
                            </m:sSupPr>
                            <m:e>
                              <m:r>
                                <m:rPr>
                                  <m:sty m:val="p"/>
                                </m:rPr>
                                <a:rPr lang="es-ES" sz="2000" b="0" i="0" smtClean="0">
                                  <a:latin typeface="Cambria Math" panose="02040503050406030204" pitchFamily="18" charset="0"/>
                                </a:rPr>
                                <m:t>Freundlich</m:t>
                              </m:r>
                            </m:e>
                            <m:sup>
                              <m:r>
                                <a:rPr lang="es-ES" sz="2000" b="0" i="0" smtClean="0">
                                  <a:latin typeface="Cambria Math" panose="02040503050406030204" pitchFamily="18" charset="0"/>
                                </a:rPr>
                                <m:t>′</m:t>
                              </m:r>
                            </m:sup>
                          </m:sSup>
                          <m:r>
                            <m:rPr>
                              <m:sty m:val="p"/>
                            </m:rPr>
                            <a:rPr lang="es-ES" sz="2000" b="0" i="0" smtClean="0">
                              <a:latin typeface="Cambria Math" panose="02040503050406030204" pitchFamily="18" charset="0"/>
                            </a:rPr>
                            <m:t>s</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Team</m:t>
                          </m:r>
                        </m:e>
                      </m:mr>
                      <m:mr>
                        <m:e>
                          <m:m>
                            <m:mPr>
                              <m:mcs>
                                <m:mc>
                                  <m:mcPr>
                                    <m:count m:val="1"/>
                                    <m:mcJc m:val="center"/>
                                  </m:mcPr>
                                </m:mc>
                              </m:mcs>
                              <m:ctrlPr>
                                <a:rPr lang="es-ES" sz="2000" b="0" smtClean="0">
                                  <a:latin typeface="Cambria Math" panose="02040503050406030204" pitchFamily="18" charset="0"/>
                                </a:rPr>
                              </m:ctrlPr>
                            </m:mPr>
                            <m:mr>
                              <m:e>
                                <m:r>
                                  <m:rPr>
                                    <m:sty m:val="p"/>
                                  </m:rPr>
                                  <a:rPr lang="es-ES" sz="2000" i="0">
                                    <a:latin typeface="Cambria Math" panose="02040503050406030204" pitchFamily="18" charset="0"/>
                                  </a:rPr>
                                  <m:t>Argentine</m:t>
                                </m:r>
                                <m:r>
                                  <a:rPr lang="es-ES" sz="2000" i="0">
                                    <a:latin typeface="Cambria Math" panose="02040503050406030204" pitchFamily="18" charset="0"/>
                                  </a:rPr>
                                  <m:t> </m:t>
                                </m:r>
                                <m:r>
                                  <m:rPr>
                                    <m:sty m:val="p"/>
                                  </m:rPr>
                                  <a:rPr lang="es-ES" sz="2000" i="0">
                                    <a:latin typeface="Cambria Math" panose="02040503050406030204" pitchFamily="18" charset="0"/>
                                  </a:rPr>
                                  <m:t>Observatory</m:t>
                                </m:r>
                              </m:e>
                            </m:mr>
                            <m:mr>
                              <m:e>
                                <m:r>
                                  <m:rPr>
                                    <m:sty m:val="p"/>
                                  </m:rPr>
                                  <a:rPr lang="es-ES" sz="2000" b="0" i="0" smtClean="0">
                                    <a:latin typeface="Cambria Math" panose="02040503050406030204" pitchFamily="18" charset="0"/>
                                  </a:rPr>
                                  <m:t>Lick</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Observatory</m:t>
                                </m:r>
                              </m:e>
                            </m:mr>
                          </m:m>
                        </m:e>
                      </m:mr>
                    </m:m>
                    <m:r>
                      <a:rPr lang="es-ES" sz="2000" b="0" i="0" smtClean="0">
                        <a:latin typeface="Cambria Math" panose="02040503050406030204" pitchFamily="18" charset="0"/>
                      </a:rPr>
                      <m:t>→</m:t>
                    </m:r>
                    <m:r>
                      <m:rPr>
                        <m:sty m:val="p"/>
                      </m:rPr>
                      <a:rPr lang="es-ES" sz="2000" b="0" i="0" smtClean="0">
                        <a:latin typeface="Cambria Math" panose="02040503050406030204" pitchFamily="18" charset="0"/>
                      </a:rPr>
                      <m:t>World</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War</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I</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broke</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out</m:t>
                    </m:r>
                  </m:oMath>
                </a14:m>
                <a:r>
                  <a:rPr lang="es-ES" sz="2000" dirty="0">
                    <a:sym typeface="Wingdings" pitchFamily="2" charset="2"/>
                  </a:rPr>
                  <a:t> </a:t>
                </a:r>
                <a:endParaRPr lang="es-ES" sz="2000" dirty="0"/>
              </a:p>
              <a:p>
                <a:pPr marL="457200" indent="-457200">
                  <a:buClr>
                    <a:srgbClr val="62A176"/>
                  </a:buClr>
                  <a:buFont typeface="Wingdings" pitchFamily="2" charset="2"/>
                  <a:buChar char="Ø"/>
                </a:pPr>
                <a:endParaRPr lang="es-ES" sz="2000" dirty="0"/>
              </a:p>
            </p:txBody>
          </p:sp>
        </mc:Choice>
        <mc:Fallback>
          <p:sp>
            <p:nvSpPr>
              <p:cNvPr id="3" name="CuadroTexto 2">
                <a:extLst>
                  <a:ext uri="{FF2B5EF4-FFF2-40B4-BE49-F238E27FC236}">
                    <a16:creationId xmlns:a16="http://schemas.microsoft.com/office/drawing/2014/main" id="{6A0901A9-B2A1-20AC-92B4-45A14DD783DA}"/>
                  </a:ext>
                </a:extLst>
              </p:cNvPr>
              <p:cNvSpPr txBox="1">
                <a:spLocks noRot="1" noChangeAspect="1" noMove="1" noResize="1" noEditPoints="1" noAdjustHandles="1" noChangeArrowheads="1" noChangeShapeType="1" noTextEdit="1"/>
              </p:cNvSpPr>
              <p:nvPr/>
            </p:nvSpPr>
            <p:spPr>
              <a:xfrm>
                <a:off x="-1" y="1513475"/>
                <a:ext cx="8280821" cy="2450094"/>
              </a:xfrm>
              <a:prstGeom prst="rect">
                <a:avLst/>
              </a:prstGeom>
              <a:blipFill>
                <a:blip r:embed="rId3"/>
                <a:stretch>
                  <a:fillRect l="-613" t="-2591"/>
                </a:stretch>
              </a:blipFill>
            </p:spPr>
            <p:txBody>
              <a:bodyPr/>
              <a:lstStyle/>
              <a:p>
                <a:r>
                  <a:rPr lang="es-ES">
                    <a:noFill/>
                  </a:rPr>
                  <a:t> </a:t>
                </a:r>
              </a:p>
            </p:txBody>
          </p:sp>
        </mc:Fallback>
      </mc:AlternateContent>
      <p:sp>
        <p:nvSpPr>
          <p:cNvPr id="8" name="Cruz 7">
            <a:extLst>
              <a:ext uri="{FF2B5EF4-FFF2-40B4-BE49-F238E27FC236}">
                <a16:creationId xmlns:a16="http://schemas.microsoft.com/office/drawing/2014/main" id="{F8F6CE00-ADCF-7766-F128-1719CF7163AC}"/>
              </a:ext>
            </a:extLst>
          </p:cNvPr>
          <p:cNvSpPr/>
          <p:nvPr/>
        </p:nvSpPr>
        <p:spPr>
          <a:xfrm rot="2697822">
            <a:off x="7272337" y="4117293"/>
            <a:ext cx="360000" cy="360000"/>
          </a:xfrm>
          <a:prstGeom prst="plus">
            <a:avLst>
              <a:gd name="adj" fmla="val 41471"/>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Cruz 5">
            <a:extLst>
              <a:ext uri="{FF2B5EF4-FFF2-40B4-BE49-F238E27FC236}">
                <a16:creationId xmlns:a16="http://schemas.microsoft.com/office/drawing/2014/main" id="{1472539C-94F0-39E8-6320-F0965C583B9B}"/>
              </a:ext>
            </a:extLst>
          </p:cNvPr>
          <p:cNvSpPr/>
          <p:nvPr/>
        </p:nvSpPr>
        <p:spPr>
          <a:xfrm rot="2697822">
            <a:off x="9087989" y="2551388"/>
            <a:ext cx="360000" cy="360000"/>
          </a:xfrm>
          <a:prstGeom prst="plus">
            <a:avLst>
              <a:gd name="adj" fmla="val 41471"/>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ruz 8">
            <a:extLst>
              <a:ext uri="{FF2B5EF4-FFF2-40B4-BE49-F238E27FC236}">
                <a16:creationId xmlns:a16="http://schemas.microsoft.com/office/drawing/2014/main" id="{BBAA9674-BF18-ABC0-D846-A307CC6B741E}"/>
              </a:ext>
            </a:extLst>
          </p:cNvPr>
          <p:cNvSpPr/>
          <p:nvPr/>
        </p:nvSpPr>
        <p:spPr>
          <a:xfrm rot="2697822">
            <a:off x="9408938" y="2526704"/>
            <a:ext cx="360000" cy="360000"/>
          </a:xfrm>
          <a:prstGeom prst="plus">
            <a:avLst>
              <a:gd name="adj" fmla="val 41471"/>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Cruz 9">
            <a:extLst>
              <a:ext uri="{FF2B5EF4-FFF2-40B4-BE49-F238E27FC236}">
                <a16:creationId xmlns:a16="http://schemas.microsoft.com/office/drawing/2014/main" id="{E194A5ED-499A-8D9C-8345-FF952B083FF3}"/>
              </a:ext>
            </a:extLst>
          </p:cNvPr>
          <p:cNvSpPr/>
          <p:nvPr/>
        </p:nvSpPr>
        <p:spPr>
          <a:xfrm rot="2697822">
            <a:off x="9216708" y="2813080"/>
            <a:ext cx="360000" cy="360000"/>
          </a:xfrm>
          <a:prstGeom prst="plus">
            <a:avLst>
              <a:gd name="adj" fmla="val 41471"/>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047270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A3AA6-F5F2-01AC-DE0D-3DE345056024}"/>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16870065-197A-2BC7-D3CC-DD7B9F8E1780}"/>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a:extLst>
              <a:ext uri="{FF2B5EF4-FFF2-40B4-BE49-F238E27FC236}">
                <a16:creationId xmlns:a16="http://schemas.microsoft.com/office/drawing/2014/main" id="{6D299F2A-C71E-A90B-EE63-F54113581046}"/>
              </a:ext>
            </a:extLst>
          </p:cNvPr>
          <p:cNvSpPr>
            <a:spLocks noGrp="1"/>
          </p:cNvSpPr>
          <p:nvPr>
            <p:ph type="title"/>
          </p:nvPr>
        </p:nvSpPr>
        <p:spPr>
          <a:xfrm>
            <a:off x="0" y="10894"/>
            <a:ext cx="12192000" cy="397070"/>
          </a:xfrm>
        </p:spPr>
        <p:txBody>
          <a:bodyPr anchor="t">
            <a:noAutofit/>
          </a:bodyPr>
          <a:lstStyle/>
          <a:p>
            <a:r>
              <a:rPr lang="es-ES" sz="2000" b="1" dirty="0" err="1">
                <a:solidFill>
                  <a:srgbClr val="FFFFFF"/>
                </a:solidFill>
              </a:rPr>
              <a:t>Brief</a:t>
            </a:r>
            <a:r>
              <a:rPr lang="es-ES" sz="2000" b="1" dirty="0">
                <a:solidFill>
                  <a:srgbClr val="FFFFFF"/>
                </a:solidFill>
              </a:rPr>
              <a:t> </a:t>
            </a:r>
            <a:r>
              <a:rPr lang="es-ES" sz="2000" b="1" dirty="0" err="1">
                <a:solidFill>
                  <a:srgbClr val="FFFFFF"/>
                </a:solidFill>
              </a:rPr>
              <a:t>History</a:t>
            </a:r>
            <a:r>
              <a:rPr lang="es-ES" sz="2000" b="1" dirty="0">
                <a:solidFill>
                  <a:srgbClr val="FFFFFF"/>
                </a:solidFill>
              </a:rPr>
              <a:t> </a:t>
            </a:r>
            <a:r>
              <a:rPr lang="es-ES" sz="2000" b="1" dirty="0" err="1">
                <a:solidFill>
                  <a:srgbClr val="FFFFFF"/>
                </a:solidFill>
              </a:rPr>
              <a:t>of</a:t>
            </a:r>
            <a:r>
              <a:rPr lang="es-ES" sz="2000" b="1" dirty="0">
                <a:solidFill>
                  <a:srgbClr val="FFFFFF"/>
                </a:solidFill>
              </a:rPr>
              <a:t> </a:t>
            </a:r>
            <a:r>
              <a:rPr lang="es-ES" sz="2000" b="1" dirty="0" err="1">
                <a:solidFill>
                  <a:srgbClr val="FFFFFF"/>
                </a:solidFill>
              </a:rPr>
              <a:t>Gravitational</a:t>
            </a:r>
            <a:r>
              <a:rPr lang="es-ES" sz="2000" b="1" dirty="0">
                <a:solidFill>
                  <a:srgbClr val="FFFFFF"/>
                </a:solidFill>
              </a:rPr>
              <a:t> </a:t>
            </a:r>
            <a:r>
              <a:rPr lang="es-ES" sz="2000" b="1" dirty="0" err="1">
                <a:solidFill>
                  <a:srgbClr val="FFFFFF"/>
                </a:solidFill>
              </a:rPr>
              <a:t>Lensing</a:t>
            </a:r>
            <a:br>
              <a:rPr lang="es-ES" sz="2000" b="1" dirty="0">
                <a:solidFill>
                  <a:srgbClr val="FFFFFF"/>
                </a:solidFill>
              </a:rPr>
            </a:br>
            <a:endParaRPr lang="es-ES" sz="2000" b="1" dirty="0">
              <a:solidFill>
                <a:srgbClr val="FFFFFF"/>
              </a:solidFill>
            </a:endParaRPr>
          </a:p>
        </p:txBody>
      </p:sp>
      <p:sp>
        <p:nvSpPr>
          <p:cNvPr id="4" name="Rectángulo 3">
            <a:extLst>
              <a:ext uri="{FF2B5EF4-FFF2-40B4-BE49-F238E27FC236}">
                <a16:creationId xmlns:a16="http://schemas.microsoft.com/office/drawing/2014/main" id="{462FE5EE-3B7C-134D-2357-7497F89AD7B4}"/>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a:extLst>
              <a:ext uri="{FF2B5EF4-FFF2-40B4-BE49-F238E27FC236}">
                <a16:creationId xmlns:a16="http://schemas.microsoft.com/office/drawing/2014/main" id="{DA5A98EB-C49F-0968-8D86-FCBA6449080B}"/>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11" name="CuadroTexto 10">
            <a:extLst>
              <a:ext uri="{FF2B5EF4-FFF2-40B4-BE49-F238E27FC236}">
                <a16:creationId xmlns:a16="http://schemas.microsoft.com/office/drawing/2014/main" id="{DED3C993-417A-4AEF-DBD3-9FFD31BB394E}"/>
              </a:ext>
            </a:extLst>
          </p:cNvPr>
          <p:cNvSpPr txBox="1"/>
          <p:nvPr/>
        </p:nvSpPr>
        <p:spPr>
          <a:xfrm>
            <a:off x="4079876" y="6502734"/>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8" name="CuadroTexto 17">
            <a:extLst>
              <a:ext uri="{FF2B5EF4-FFF2-40B4-BE49-F238E27FC236}">
                <a16:creationId xmlns:a16="http://schemas.microsoft.com/office/drawing/2014/main" id="{8F60C624-4727-CD6F-DA16-B72951773D88}"/>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
        <p:nvSpPr>
          <p:cNvPr id="14" name="Marcador de contenido 2">
            <a:extLst>
              <a:ext uri="{FF2B5EF4-FFF2-40B4-BE49-F238E27FC236}">
                <a16:creationId xmlns:a16="http://schemas.microsoft.com/office/drawing/2014/main" id="{0C031ECD-ACC9-AD12-E170-DF57F84B95D3}"/>
              </a:ext>
            </a:extLst>
          </p:cNvPr>
          <p:cNvSpPr>
            <a:spLocks noGrp="1"/>
          </p:cNvSpPr>
          <p:nvPr>
            <p:ph idx="1"/>
          </p:nvPr>
        </p:nvSpPr>
        <p:spPr>
          <a:xfrm>
            <a:off x="0" y="487130"/>
            <a:ext cx="12192000" cy="947179"/>
          </a:xfrm>
        </p:spPr>
        <p:txBody>
          <a:bodyPr>
            <a:normAutofit/>
          </a:bodyPr>
          <a:lstStyle/>
          <a:p>
            <a:pPr marL="0" indent="0" algn="ctr">
              <a:buNone/>
            </a:pPr>
            <a:r>
              <a:rPr lang="es-ES" dirty="0" err="1"/>
              <a:t>The</a:t>
            </a:r>
            <a:r>
              <a:rPr lang="es-ES" dirty="0"/>
              <a:t> Eclipse </a:t>
            </a:r>
            <a:r>
              <a:rPr lang="es-ES" dirty="0" err="1"/>
              <a:t>Expeditions</a:t>
            </a:r>
            <a:endParaRPr lang="es-ES" dirty="0">
              <a:effectLst/>
            </a:endParaRPr>
          </a:p>
          <a:p>
            <a:pPr marL="0" indent="0" algn="ctr">
              <a:buNone/>
            </a:pPr>
            <a:r>
              <a:rPr lang="es-ES" sz="2400" dirty="0"/>
              <a:t>s. XX</a:t>
            </a:r>
          </a:p>
        </p:txBody>
      </p:sp>
      <p:pic>
        <p:nvPicPr>
          <p:cNvPr id="26626" name="Picture 2" descr="dibujo a mano alzada del mapa del mundo. 14219833 PNG">
            <a:extLst>
              <a:ext uri="{FF2B5EF4-FFF2-40B4-BE49-F238E27FC236}">
                <a16:creationId xmlns:a16="http://schemas.microsoft.com/office/drawing/2014/main" id="{1FC8BC7B-D1C6-888F-1457-E2582FBDDD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0955" y="1513475"/>
            <a:ext cx="7041045" cy="400702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3" name="CuadroTexto 2">
                <a:extLst>
                  <a:ext uri="{FF2B5EF4-FFF2-40B4-BE49-F238E27FC236}">
                    <a16:creationId xmlns:a16="http://schemas.microsoft.com/office/drawing/2014/main" id="{98E074B0-951A-F027-AA06-3E20238A9BEA}"/>
                  </a:ext>
                </a:extLst>
              </p:cNvPr>
              <p:cNvSpPr txBox="1"/>
              <p:nvPr/>
            </p:nvSpPr>
            <p:spPr>
              <a:xfrm>
                <a:off x="-1" y="1513475"/>
                <a:ext cx="8280821" cy="3039102"/>
              </a:xfrm>
              <a:prstGeom prst="rect">
                <a:avLst/>
              </a:prstGeom>
              <a:noFill/>
            </p:spPr>
            <p:txBody>
              <a:bodyPr wrap="square" rtlCol="0">
                <a:spAutoFit/>
              </a:bodyPr>
              <a:lstStyle/>
              <a:p>
                <a:pPr marL="457200" indent="-457200">
                  <a:buClr>
                    <a:srgbClr val="62A176"/>
                  </a:buClr>
                  <a:buFont typeface="Wingdings" pitchFamily="2" charset="2"/>
                  <a:buChar char="Ø"/>
                </a:pPr>
                <a14:m>
                  <m:oMath xmlns:m="http://schemas.openxmlformats.org/officeDocument/2006/math">
                    <m:m>
                      <m:mPr>
                        <m:mcs>
                          <m:mc>
                            <m:mcPr>
                              <m:count m:val="1"/>
                              <m:mcJc m:val="center"/>
                            </m:mcPr>
                          </m:mc>
                        </m:mcs>
                        <m:ctrlPr>
                          <a:rPr lang="es-ES" sz="2000" smtClean="0">
                            <a:latin typeface="Cambria Math" panose="02040503050406030204" pitchFamily="18" charset="0"/>
                          </a:rPr>
                        </m:ctrlPr>
                      </m:mPr>
                      <m:mr>
                        <m:e>
                          <m:r>
                            <m:rPr>
                              <m:nor/>
                            </m:rPr>
                            <a:rPr lang="es-ES" sz="2000" b="0" i="1" smtClean="0">
                              <a:latin typeface="Cambria Math" panose="02040503050406030204" pitchFamily="18" charset="0"/>
                            </a:rPr>
                            <m:t>10 </m:t>
                          </m:r>
                          <m:r>
                            <m:rPr>
                              <m:nor/>
                            </m:rPr>
                            <a:rPr lang="es-ES" sz="2000" i="1" dirty="0"/>
                            <m:t>October</m:t>
                          </m:r>
                          <m:r>
                            <m:rPr>
                              <m:nor/>
                            </m:rPr>
                            <a:rPr lang="es-ES" sz="2000" b="0" i="1" dirty="0" smtClean="0"/>
                            <m:t> 1912</m:t>
                          </m:r>
                        </m:e>
                      </m:mr>
                      <m:mr>
                        <m:e>
                          <m:r>
                            <m:rPr>
                              <m:sty m:val="p"/>
                            </m:rPr>
                            <a:rPr lang="es-ES" sz="2000" b="0" i="0" smtClean="0">
                              <a:latin typeface="Cambria Math" panose="02040503050406030204" pitchFamily="18" charset="0"/>
                            </a:rPr>
                            <m:t>Argentine</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Observatory</m:t>
                          </m:r>
                        </m:e>
                      </m:mr>
                    </m:m>
                    <m:r>
                      <a:rPr lang="es-ES" sz="2000" b="0" i="0" smtClean="0">
                        <a:latin typeface="Cambria Math" panose="02040503050406030204" pitchFamily="18" charset="0"/>
                      </a:rPr>
                      <m:t>→</m:t>
                    </m:r>
                    <m:r>
                      <m:rPr>
                        <m:sty m:val="p"/>
                      </m:rPr>
                      <a:rPr lang="es-ES" sz="2000" b="0" i="0" smtClean="0">
                        <a:latin typeface="Cambria Math" panose="02040503050406030204" pitchFamily="18" charset="0"/>
                      </a:rPr>
                      <m:t>Storm</m:t>
                    </m:r>
                  </m:oMath>
                </a14:m>
                <a:r>
                  <a:rPr lang="es-ES" sz="2000" dirty="0">
                    <a:sym typeface="Wingdings" pitchFamily="2" charset="2"/>
                  </a:rPr>
                  <a:t> </a:t>
                </a:r>
              </a:p>
              <a:p>
                <a:pPr marL="457200" indent="-457200">
                  <a:buClr>
                    <a:srgbClr val="62A176"/>
                  </a:buClr>
                  <a:buFont typeface="Wingdings" pitchFamily="2" charset="2"/>
                  <a:buChar char="Ø"/>
                </a:pPr>
                <a:endParaRPr lang="es-ES" sz="2000" dirty="0">
                  <a:sym typeface="Wingdings" pitchFamily="2" charset="2"/>
                </a:endParaRPr>
              </a:p>
              <a:p>
                <a:pPr marL="457200" indent="-457200">
                  <a:buClr>
                    <a:srgbClr val="62A176"/>
                  </a:buClr>
                  <a:buFont typeface="Wingdings" pitchFamily="2" charset="2"/>
                  <a:buChar char="Ø"/>
                </a:pPr>
                <a14:m>
                  <m:oMath xmlns:m="http://schemas.openxmlformats.org/officeDocument/2006/math">
                    <m:m>
                      <m:mPr>
                        <m:mcs>
                          <m:mc>
                            <m:mcPr>
                              <m:count m:val="1"/>
                              <m:mcJc m:val="center"/>
                            </m:mcPr>
                          </m:mc>
                        </m:mcs>
                        <m:ctrlPr>
                          <a:rPr lang="es-ES" sz="2000" b="0" i="1" smtClean="0">
                            <a:latin typeface="Cambria Math" panose="02040503050406030204" pitchFamily="18" charset="0"/>
                          </a:rPr>
                        </m:ctrlPr>
                      </m:mPr>
                      <m:mr>
                        <m:e>
                          <m:r>
                            <m:rPr>
                              <m:brk m:alnAt="7"/>
                            </m:rPr>
                            <a:rPr lang="es-ES" sz="2000" b="0" i="1" smtClean="0">
                              <a:latin typeface="Cambria Math" panose="02040503050406030204" pitchFamily="18" charset="0"/>
                            </a:rPr>
                            <m:t>21 </m:t>
                          </m:r>
                          <m:r>
                            <a:rPr lang="es-ES" sz="2000" b="0" i="1" smtClean="0">
                              <a:latin typeface="Cambria Math" panose="02040503050406030204" pitchFamily="18" charset="0"/>
                            </a:rPr>
                            <m:t>𝐴𝑢𝑔𝑢𝑠𝑡</m:t>
                          </m:r>
                          <m:r>
                            <a:rPr lang="es-ES" sz="2000" b="0" i="1" smtClean="0">
                              <a:latin typeface="Cambria Math" panose="02040503050406030204" pitchFamily="18" charset="0"/>
                            </a:rPr>
                            <m:t> 1914</m:t>
                          </m:r>
                        </m:e>
                      </m:mr>
                      <m:mr>
                        <m:e>
                          <m:sSup>
                            <m:sSupPr>
                              <m:ctrlPr>
                                <a:rPr lang="es-ES" sz="2000" b="0" i="0" smtClean="0">
                                  <a:latin typeface="Cambria Math" panose="02040503050406030204" pitchFamily="18" charset="0"/>
                                </a:rPr>
                              </m:ctrlPr>
                            </m:sSupPr>
                            <m:e>
                              <m:r>
                                <m:rPr>
                                  <m:sty m:val="p"/>
                                </m:rPr>
                                <a:rPr lang="es-ES" sz="2000" b="0" i="0" smtClean="0">
                                  <a:latin typeface="Cambria Math" panose="02040503050406030204" pitchFamily="18" charset="0"/>
                                </a:rPr>
                                <m:t>Freundlich</m:t>
                              </m:r>
                            </m:e>
                            <m:sup>
                              <m:r>
                                <a:rPr lang="es-ES" sz="2000" b="0" i="0" smtClean="0">
                                  <a:latin typeface="Cambria Math" panose="02040503050406030204" pitchFamily="18" charset="0"/>
                                </a:rPr>
                                <m:t>′</m:t>
                              </m:r>
                            </m:sup>
                          </m:sSup>
                          <m:r>
                            <m:rPr>
                              <m:sty m:val="p"/>
                            </m:rPr>
                            <a:rPr lang="es-ES" sz="2000" b="0" i="0" smtClean="0">
                              <a:latin typeface="Cambria Math" panose="02040503050406030204" pitchFamily="18" charset="0"/>
                            </a:rPr>
                            <m:t>s</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Team</m:t>
                          </m:r>
                        </m:e>
                      </m:mr>
                      <m:mr>
                        <m:e>
                          <m:m>
                            <m:mPr>
                              <m:mcs>
                                <m:mc>
                                  <m:mcPr>
                                    <m:count m:val="1"/>
                                    <m:mcJc m:val="center"/>
                                  </m:mcPr>
                                </m:mc>
                              </m:mcs>
                              <m:ctrlPr>
                                <a:rPr lang="es-ES" sz="2000" b="0" smtClean="0">
                                  <a:latin typeface="Cambria Math" panose="02040503050406030204" pitchFamily="18" charset="0"/>
                                </a:rPr>
                              </m:ctrlPr>
                            </m:mPr>
                            <m:mr>
                              <m:e>
                                <m:r>
                                  <m:rPr>
                                    <m:sty m:val="p"/>
                                  </m:rPr>
                                  <a:rPr lang="es-ES" sz="2000" i="0">
                                    <a:latin typeface="Cambria Math" panose="02040503050406030204" pitchFamily="18" charset="0"/>
                                  </a:rPr>
                                  <m:t>Argentine</m:t>
                                </m:r>
                                <m:r>
                                  <a:rPr lang="es-ES" sz="2000" i="0">
                                    <a:latin typeface="Cambria Math" panose="02040503050406030204" pitchFamily="18" charset="0"/>
                                  </a:rPr>
                                  <m:t> </m:t>
                                </m:r>
                                <m:r>
                                  <m:rPr>
                                    <m:sty m:val="p"/>
                                  </m:rPr>
                                  <a:rPr lang="es-ES" sz="2000" i="0">
                                    <a:latin typeface="Cambria Math" panose="02040503050406030204" pitchFamily="18" charset="0"/>
                                  </a:rPr>
                                  <m:t>Observatory</m:t>
                                </m:r>
                              </m:e>
                            </m:mr>
                            <m:mr>
                              <m:e>
                                <m:r>
                                  <m:rPr>
                                    <m:sty m:val="p"/>
                                  </m:rPr>
                                  <a:rPr lang="es-ES" sz="2000" b="0" i="0" smtClean="0">
                                    <a:latin typeface="Cambria Math" panose="02040503050406030204" pitchFamily="18" charset="0"/>
                                  </a:rPr>
                                  <m:t>Lick</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Observatory</m:t>
                                </m:r>
                              </m:e>
                            </m:mr>
                          </m:m>
                        </m:e>
                      </m:mr>
                    </m:m>
                    <m:r>
                      <a:rPr lang="es-ES" sz="2000" b="0" i="0" smtClean="0">
                        <a:latin typeface="Cambria Math" panose="02040503050406030204" pitchFamily="18" charset="0"/>
                      </a:rPr>
                      <m:t>→</m:t>
                    </m:r>
                    <m:r>
                      <m:rPr>
                        <m:sty m:val="p"/>
                      </m:rPr>
                      <a:rPr lang="es-ES" sz="2000" b="0" i="0" smtClean="0">
                        <a:latin typeface="Cambria Math" panose="02040503050406030204" pitchFamily="18" charset="0"/>
                      </a:rPr>
                      <m:t>World</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War</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I</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broke</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out</m:t>
                    </m:r>
                  </m:oMath>
                </a14:m>
                <a:endParaRPr lang="es-ES" sz="2000" b="0" dirty="0"/>
              </a:p>
              <a:p>
                <a:pPr>
                  <a:buClr>
                    <a:srgbClr val="62A176"/>
                  </a:buClr>
                </a:pPr>
                <a:endParaRPr lang="es-ES" sz="2000" b="0" dirty="0"/>
              </a:p>
              <a:p>
                <a:pPr marL="457200" indent="-457200">
                  <a:buClr>
                    <a:srgbClr val="62A176"/>
                  </a:buClr>
                  <a:buFont typeface="Wingdings" pitchFamily="2" charset="2"/>
                  <a:buChar char="Ø"/>
                </a:pPr>
                <a:r>
                  <a:rPr lang="es-ES" sz="2000" dirty="0">
                    <a:sym typeface="Wingdings" pitchFamily="2" charset="2"/>
                  </a:rPr>
                  <a:t> </a:t>
                </a:r>
                <a14:m>
                  <m:oMath xmlns:m="http://schemas.openxmlformats.org/officeDocument/2006/math">
                    <m:m>
                      <m:mPr>
                        <m:mcs>
                          <m:mc>
                            <m:mcPr>
                              <m:count m:val="1"/>
                              <m:mcJc m:val="center"/>
                            </m:mcPr>
                          </m:mc>
                        </m:mcs>
                        <m:ctrlPr>
                          <a:rPr lang="es-ES" sz="2000" i="1" smtClean="0">
                            <a:latin typeface="Cambria Math" panose="02040503050406030204" pitchFamily="18" charset="0"/>
                          </a:rPr>
                        </m:ctrlPr>
                      </m:mPr>
                      <m:mr>
                        <m:e>
                          <m:r>
                            <m:rPr>
                              <m:nor/>
                            </m:rPr>
                            <a:rPr lang="es-ES" sz="2000" b="0" i="1" smtClean="0">
                              <a:latin typeface="Cambria Math" panose="02040503050406030204" pitchFamily="18" charset="0"/>
                            </a:rPr>
                            <m:t>3 </m:t>
                          </m:r>
                          <m:r>
                            <m:rPr>
                              <m:nor/>
                            </m:rPr>
                            <a:rPr lang="es-ES" sz="2000" i="1">
                              <a:latin typeface="Cambria Math" panose="02040503050406030204" pitchFamily="18" charset="0"/>
                            </a:rPr>
                            <m:t>February</m:t>
                          </m:r>
                          <m:r>
                            <m:rPr>
                              <m:nor/>
                            </m:rPr>
                            <a:rPr lang="es-ES" sz="2000" i="1">
                              <a:latin typeface="Cambria Math" panose="02040503050406030204" pitchFamily="18" charset="0"/>
                            </a:rPr>
                            <m:t> </m:t>
                          </m:r>
                          <m:r>
                            <m:rPr>
                              <m:nor/>
                            </m:rPr>
                            <a:rPr lang="es-ES" sz="2000" b="0" i="1" dirty="0" smtClean="0"/>
                            <m:t>191</m:t>
                          </m:r>
                          <m:r>
                            <a:rPr lang="es-ES" sz="2000" b="0" i="1" dirty="0" smtClean="0">
                              <a:latin typeface="Cambria Math" panose="02040503050406030204" pitchFamily="18" charset="0"/>
                            </a:rPr>
                            <m:t>6</m:t>
                          </m:r>
                        </m:e>
                      </m:mr>
                      <m:mr>
                        <m:e>
                          <m:r>
                            <m:rPr>
                              <m:sty m:val="p"/>
                            </m:rPr>
                            <a:rPr lang="es-ES" sz="2000" b="0" i="0" smtClean="0">
                              <a:latin typeface="Cambria Math" panose="02040503050406030204" pitchFamily="18" charset="0"/>
                            </a:rPr>
                            <m:t>Argentine</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Observatory</m:t>
                          </m:r>
                        </m:e>
                      </m:mr>
                    </m:m>
                  </m:oMath>
                </a14:m>
                <a:endParaRPr lang="es-ES" sz="2000" dirty="0"/>
              </a:p>
            </p:txBody>
          </p:sp>
        </mc:Choice>
        <mc:Fallback>
          <p:sp>
            <p:nvSpPr>
              <p:cNvPr id="3" name="CuadroTexto 2">
                <a:extLst>
                  <a:ext uri="{FF2B5EF4-FFF2-40B4-BE49-F238E27FC236}">
                    <a16:creationId xmlns:a16="http://schemas.microsoft.com/office/drawing/2014/main" id="{98E074B0-951A-F027-AA06-3E20238A9BEA}"/>
                  </a:ext>
                </a:extLst>
              </p:cNvPr>
              <p:cNvSpPr txBox="1">
                <a:spLocks noRot="1" noChangeAspect="1" noMove="1" noResize="1" noEditPoints="1" noAdjustHandles="1" noChangeArrowheads="1" noChangeShapeType="1" noTextEdit="1"/>
              </p:cNvSpPr>
              <p:nvPr/>
            </p:nvSpPr>
            <p:spPr>
              <a:xfrm>
                <a:off x="-1" y="1513475"/>
                <a:ext cx="8280821" cy="3039102"/>
              </a:xfrm>
              <a:prstGeom prst="rect">
                <a:avLst/>
              </a:prstGeom>
              <a:blipFill>
                <a:blip r:embed="rId3"/>
                <a:stretch>
                  <a:fillRect l="-613" t="-2083" b="-1667"/>
                </a:stretch>
              </a:blipFill>
            </p:spPr>
            <p:txBody>
              <a:bodyPr/>
              <a:lstStyle/>
              <a:p>
                <a:r>
                  <a:rPr lang="es-ES">
                    <a:noFill/>
                  </a:rPr>
                  <a:t> </a:t>
                </a:r>
              </a:p>
            </p:txBody>
          </p:sp>
        </mc:Fallback>
      </mc:AlternateContent>
      <p:sp>
        <p:nvSpPr>
          <p:cNvPr id="8" name="Cruz 7">
            <a:extLst>
              <a:ext uri="{FF2B5EF4-FFF2-40B4-BE49-F238E27FC236}">
                <a16:creationId xmlns:a16="http://schemas.microsoft.com/office/drawing/2014/main" id="{96FBE77C-DD96-707F-2CCF-73BC88E65F0F}"/>
              </a:ext>
            </a:extLst>
          </p:cNvPr>
          <p:cNvSpPr/>
          <p:nvPr/>
        </p:nvSpPr>
        <p:spPr>
          <a:xfrm rot="2697822">
            <a:off x="7272337" y="4117293"/>
            <a:ext cx="360000" cy="360000"/>
          </a:xfrm>
          <a:prstGeom prst="plus">
            <a:avLst>
              <a:gd name="adj" fmla="val 41471"/>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Cruz 5">
            <a:extLst>
              <a:ext uri="{FF2B5EF4-FFF2-40B4-BE49-F238E27FC236}">
                <a16:creationId xmlns:a16="http://schemas.microsoft.com/office/drawing/2014/main" id="{24F65B32-03C0-26E7-90F2-99888E0C5A0A}"/>
              </a:ext>
            </a:extLst>
          </p:cNvPr>
          <p:cNvSpPr/>
          <p:nvPr/>
        </p:nvSpPr>
        <p:spPr>
          <a:xfrm rot="2697822">
            <a:off x="9087989" y="2551388"/>
            <a:ext cx="360000" cy="360000"/>
          </a:xfrm>
          <a:prstGeom prst="plus">
            <a:avLst>
              <a:gd name="adj" fmla="val 41471"/>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ruz 8">
            <a:extLst>
              <a:ext uri="{FF2B5EF4-FFF2-40B4-BE49-F238E27FC236}">
                <a16:creationId xmlns:a16="http://schemas.microsoft.com/office/drawing/2014/main" id="{F27F7EB3-30B7-518A-DBB6-43DF8F5FE722}"/>
              </a:ext>
            </a:extLst>
          </p:cNvPr>
          <p:cNvSpPr/>
          <p:nvPr/>
        </p:nvSpPr>
        <p:spPr>
          <a:xfrm rot="2697822">
            <a:off x="9408938" y="2526704"/>
            <a:ext cx="360000" cy="360000"/>
          </a:xfrm>
          <a:prstGeom prst="plus">
            <a:avLst>
              <a:gd name="adj" fmla="val 41471"/>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Cruz 9">
            <a:extLst>
              <a:ext uri="{FF2B5EF4-FFF2-40B4-BE49-F238E27FC236}">
                <a16:creationId xmlns:a16="http://schemas.microsoft.com/office/drawing/2014/main" id="{A20578F9-4279-3C09-85FF-CE37AAAEC1C2}"/>
              </a:ext>
            </a:extLst>
          </p:cNvPr>
          <p:cNvSpPr/>
          <p:nvPr/>
        </p:nvSpPr>
        <p:spPr>
          <a:xfrm rot="2697822">
            <a:off x="9216708" y="2813080"/>
            <a:ext cx="360000" cy="360000"/>
          </a:xfrm>
          <a:prstGeom prst="plus">
            <a:avLst>
              <a:gd name="adj" fmla="val 41471"/>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Cruz 11">
            <a:extLst>
              <a:ext uri="{FF2B5EF4-FFF2-40B4-BE49-F238E27FC236}">
                <a16:creationId xmlns:a16="http://schemas.microsoft.com/office/drawing/2014/main" id="{412E5219-5DD3-8D93-97AA-0A3E85CFAC4D}"/>
              </a:ext>
            </a:extLst>
          </p:cNvPr>
          <p:cNvSpPr/>
          <p:nvPr/>
        </p:nvSpPr>
        <p:spPr>
          <a:xfrm rot="2697822">
            <a:off x="7017777" y="3823151"/>
            <a:ext cx="360000" cy="360000"/>
          </a:xfrm>
          <a:prstGeom prst="plus">
            <a:avLst>
              <a:gd name="adj" fmla="val 41471"/>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469037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33A1D-206D-AC4E-BD2A-AF1EC6F7AA29}"/>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CDF8D6AC-8DC9-94DF-6A70-9F732E6DC80F}"/>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a:extLst>
              <a:ext uri="{FF2B5EF4-FFF2-40B4-BE49-F238E27FC236}">
                <a16:creationId xmlns:a16="http://schemas.microsoft.com/office/drawing/2014/main" id="{AFE5116F-D46F-97FE-EA14-D6C3963BFA83}"/>
              </a:ext>
            </a:extLst>
          </p:cNvPr>
          <p:cNvSpPr>
            <a:spLocks noGrp="1"/>
          </p:cNvSpPr>
          <p:nvPr>
            <p:ph type="title"/>
          </p:nvPr>
        </p:nvSpPr>
        <p:spPr>
          <a:xfrm>
            <a:off x="0" y="10894"/>
            <a:ext cx="12192000" cy="397070"/>
          </a:xfrm>
        </p:spPr>
        <p:txBody>
          <a:bodyPr anchor="t">
            <a:noAutofit/>
          </a:bodyPr>
          <a:lstStyle/>
          <a:p>
            <a:r>
              <a:rPr lang="es-ES" sz="2000" b="1" dirty="0" err="1">
                <a:solidFill>
                  <a:srgbClr val="FFFFFF"/>
                </a:solidFill>
              </a:rPr>
              <a:t>Brief</a:t>
            </a:r>
            <a:r>
              <a:rPr lang="es-ES" sz="2000" b="1" dirty="0">
                <a:solidFill>
                  <a:srgbClr val="FFFFFF"/>
                </a:solidFill>
              </a:rPr>
              <a:t> </a:t>
            </a:r>
            <a:r>
              <a:rPr lang="es-ES" sz="2000" b="1" dirty="0" err="1">
                <a:solidFill>
                  <a:srgbClr val="FFFFFF"/>
                </a:solidFill>
              </a:rPr>
              <a:t>History</a:t>
            </a:r>
            <a:r>
              <a:rPr lang="es-ES" sz="2000" b="1" dirty="0">
                <a:solidFill>
                  <a:srgbClr val="FFFFFF"/>
                </a:solidFill>
              </a:rPr>
              <a:t> </a:t>
            </a:r>
            <a:r>
              <a:rPr lang="es-ES" sz="2000" b="1" dirty="0" err="1">
                <a:solidFill>
                  <a:srgbClr val="FFFFFF"/>
                </a:solidFill>
              </a:rPr>
              <a:t>of</a:t>
            </a:r>
            <a:r>
              <a:rPr lang="es-ES" sz="2000" b="1" dirty="0">
                <a:solidFill>
                  <a:srgbClr val="FFFFFF"/>
                </a:solidFill>
              </a:rPr>
              <a:t> </a:t>
            </a:r>
            <a:r>
              <a:rPr lang="es-ES" sz="2000" b="1" dirty="0" err="1">
                <a:solidFill>
                  <a:srgbClr val="FFFFFF"/>
                </a:solidFill>
              </a:rPr>
              <a:t>Gravitational</a:t>
            </a:r>
            <a:r>
              <a:rPr lang="es-ES" sz="2000" b="1" dirty="0">
                <a:solidFill>
                  <a:srgbClr val="FFFFFF"/>
                </a:solidFill>
              </a:rPr>
              <a:t> </a:t>
            </a:r>
            <a:r>
              <a:rPr lang="es-ES" sz="2000" b="1" dirty="0" err="1">
                <a:solidFill>
                  <a:srgbClr val="FFFFFF"/>
                </a:solidFill>
              </a:rPr>
              <a:t>Lensing</a:t>
            </a:r>
            <a:br>
              <a:rPr lang="es-ES" sz="2000" b="1" dirty="0">
                <a:solidFill>
                  <a:srgbClr val="FFFFFF"/>
                </a:solidFill>
              </a:rPr>
            </a:br>
            <a:endParaRPr lang="es-ES" sz="2000" b="1" dirty="0">
              <a:solidFill>
                <a:srgbClr val="FFFFFF"/>
              </a:solidFill>
            </a:endParaRPr>
          </a:p>
        </p:txBody>
      </p:sp>
      <p:sp>
        <p:nvSpPr>
          <p:cNvPr id="4" name="Rectángulo 3">
            <a:extLst>
              <a:ext uri="{FF2B5EF4-FFF2-40B4-BE49-F238E27FC236}">
                <a16:creationId xmlns:a16="http://schemas.microsoft.com/office/drawing/2014/main" id="{0CA93D36-7B40-C2D5-D610-6C07BBDBDDA1}"/>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a:extLst>
              <a:ext uri="{FF2B5EF4-FFF2-40B4-BE49-F238E27FC236}">
                <a16:creationId xmlns:a16="http://schemas.microsoft.com/office/drawing/2014/main" id="{C4462D7E-CEA0-673A-AC8B-50BDCBDCF837}"/>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11" name="CuadroTexto 10">
            <a:extLst>
              <a:ext uri="{FF2B5EF4-FFF2-40B4-BE49-F238E27FC236}">
                <a16:creationId xmlns:a16="http://schemas.microsoft.com/office/drawing/2014/main" id="{5A8E370D-11A5-C662-0278-973205444791}"/>
              </a:ext>
            </a:extLst>
          </p:cNvPr>
          <p:cNvSpPr txBox="1"/>
          <p:nvPr/>
        </p:nvSpPr>
        <p:spPr>
          <a:xfrm>
            <a:off x="4079876" y="6502734"/>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8" name="CuadroTexto 17">
            <a:extLst>
              <a:ext uri="{FF2B5EF4-FFF2-40B4-BE49-F238E27FC236}">
                <a16:creationId xmlns:a16="http://schemas.microsoft.com/office/drawing/2014/main" id="{FB90A811-6857-E047-F4A8-2185349A6192}"/>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
        <p:nvSpPr>
          <p:cNvPr id="14" name="Marcador de contenido 2">
            <a:extLst>
              <a:ext uri="{FF2B5EF4-FFF2-40B4-BE49-F238E27FC236}">
                <a16:creationId xmlns:a16="http://schemas.microsoft.com/office/drawing/2014/main" id="{F578E674-E779-5503-A468-748C889958DF}"/>
              </a:ext>
            </a:extLst>
          </p:cNvPr>
          <p:cNvSpPr>
            <a:spLocks noGrp="1"/>
          </p:cNvSpPr>
          <p:nvPr>
            <p:ph idx="1"/>
          </p:nvPr>
        </p:nvSpPr>
        <p:spPr>
          <a:xfrm>
            <a:off x="0" y="487130"/>
            <a:ext cx="12192000" cy="947179"/>
          </a:xfrm>
        </p:spPr>
        <p:txBody>
          <a:bodyPr>
            <a:normAutofit/>
          </a:bodyPr>
          <a:lstStyle/>
          <a:p>
            <a:pPr marL="0" indent="0" algn="ctr">
              <a:buNone/>
            </a:pPr>
            <a:r>
              <a:rPr lang="es-ES" dirty="0" err="1"/>
              <a:t>The</a:t>
            </a:r>
            <a:r>
              <a:rPr lang="es-ES" dirty="0"/>
              <a:t> Eclipse </a:t>
            </a:r>
            <a:r>
              <a:rPr lang="es-ES" dirty="0" err="1"/>
              <a:t>Expeditions</a:t>
            </a:r>
            <a:endParaRPr lang="es-ES" dirty="0">
              <a:effectLst/>
            </a:endParaRPr>
          </a:p>
          <a:p>
            <a:pPr marL="0" indent="0" algn="ctr">
              <a:buNone/>
            </a:pPr>
            <a:r>
              <a:rPr lang="es-ES" sz="2400" dirty="0"/>
              <a:t>s. XX</a:t>
            </a:r>
          </a:p>
        </p:txBody>
      </p:sp>
      <p:pic>
        <p:nvPicPr>
          <p:cNvPr id="26626" name="Picture 2" descr="dibujo a mano alzada del mapa del mundo. 14219833 PNG">
            <a:extLst>
              <a:ext uri="{FF2B5EF4-FFF2-40B4-BE49-F238E27FC236}">
                <a16:creationId xmlns:a16="http://schemas.microsoft.com/office/drawing/2014/main" id="{2F9BE592-C56A-F40F-504E-EF99909881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0955" y="1513475"/>
            <a:ext cx="7041045" cy="400702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3" name="CuadroTexto 2">
                <a:extLst>
                  <a:ext uri="{FF2B5EF4-FFF2-40B4-BE49-F238E27FC236}">
                    <a16:creationId xmlns:a16="http://schemas.microsoft.com/office/drawing/2014/main" id="{193C311E-65AB-78CB-F22D-5DF29FB61D4C}"/>
                  </a:ext>
                </a:extLst>
              </p:cNvPr>
              <p:cNvSpPr txBox="1"/>
              <p:nvPr/>
            </p:nvSpPr>
            <p:spPr>
              <a:xfrm>
                <a:off x="-1" y="1513475"/>
                <a:ext cx="8280821" cy="3346878"/>
              </a:xfrm>
              <a:prstGeom prst="rect">
                <a:avLst/>
              </a:prstGeom>
              <a:noFill/>
            </p:spPr>
            <p:txBody>
              <a:bodyPr wrap="square" rtlCol="0">
                <a:spAutoFit/>
              </a:bodyPr>
              <a:lstStyle/>
              <a:p>
                <a:pPr marL="457200" indent="-457200">
                  <a:buClr>
                    <a:srgbClr val="62A176"/>
                  </a:buClr>
                  <a:buFont typeface="Wingdings" pitchFamily="2" charset="2"/>
                  <a:buChar char="Ø"/>
                </a:pPr>
                <a14:m>
                  <m:oMath xmlns:m="http://schemas.openxmlformats.org/officeDocument/2006/math">
                    <m:m>
                      <m:mPr>
                        <m:mcs>
                          <m:mc>
                            <m:mcPr>
                              <m:count m:val="1"/>
                              <m:mcJc m:val="center"/>
                            </m:mcPr>
                          </m:mc>
                        </m:mcs>
                        <m:ctrlPr>
                          <a:rPr lang="es-ES" sz="2000" smtClean="0">
                            <a:latin typeface="Cambria Math" panose="02040503050406030204" pitchFamily="18" charset="0"/>
                          </a:rPr>
                        </m:ctrlPr>
                      </m:mPr>
                      <m:mr>
                        <m:e>
                          <m:r>
                            <m:rPr>
                              <m:nor/>
                            </m:rPr>
                            <a:rPr lang="es-ES" sz="2000" b="0" i="1" smtClean="0">
                              <a:latin typeface="Cambria Math" panose="02040503050406030204" pitchFamily="18" charset="0"/>
                            </a:rPr>
                            <m:t>10 </m:t>
                          </m:r>
                          <m:r>
                            <m:rPr>
                              <m:nor/>
                            </m:rPr>
                            <a:rPr lang="es-ES" sz="2000" i="1" dirty="0"/>
                            <m:t>October</m:t>
                          </m:r>
                          <m:r>
                            <m:rPr>
                              <m:nor/>
                            </m:rPr>
                            <a:rPr lang="es-ES" sz="2000" b="0" i="1" dirty="0" smtClean="0"/>
                            <m:t> 1912</m:t>
                          </m:r>
                        </m:e>
                      </m:mr>
                      <m:mr>
                        <m:e>
                          <m:r>
                            <m:rPr>
                              <m:sty m:val="p"/>
                            </m:rPr>
                            <a:rPr lang="es-ES" sz="2000" b="0" i="0" smtClean="0">
                              <a:latin typeface="Cambria Math" panose="02040503050406030204" pitchFamily="18" charset="0"/>
                            </a:rPr>
                            <m:t>Argentine</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Observatory</m:t>
                          </m:r>
                        </m:e>
                      </m:mr>
                    </m:m>
                    <m:r>
                      <a:rPr lang="es-ES" sz="2000" b="0" i="0" smtClean="0">
                        <a:latin typeface="Cambria Math" panose="02040503050406030204" pitchFamily="18" charset="0"/>
                      </a:rPr>
                      <m:t>→</m:t>
                    </m:r>
                    <m:r>
                      <m:rPr>
                        <m:sty m:val="p"/>
                      </m:rPr>
                      <a:rPr lang="es-ES" sz="2000" b="0" i="0" smtClean="0">
                        <a:latin typeface="Cambria Math" panose="02040503050406030204" pitchFamily="18" charset="0"/>
                      </a:rPr>
                      <m:t>Storm</m:t>
                    </m:r>
                  </m:oMath>
                </a14:m>
                <a:r>
                  <a:rPr lang="es-ES" sz="2000" dirty="0">
                    <a:sym typeface="Wingdings" pitchFamily="2" charset="2"/>
                  </a:rPr>
                  <a:t> </a:t>
                </a:r>
              </a:p>
              <a:p>
                <a:pPr marL="457200" indent="-457200">
                  <a:buClr>
                    <a:srgbClr val="62A176"/>
                  </a:buClr>
                  <a:buFont typeface="Wingdings" pitchFamily="2" charset="2"/>
                  <a:buChar char="Ø"/>
                </a:pPr>
                <a:endParaRPr lang="es-ES" sz="2000" dirty="0">
                  <a:sym typeface="Wingdings" pitchFamily="2" charset="2"/>
                </a:endParaRPr>
              </a:p>
              <a:p>
                <a:pPr marL="457200" indent="-457200">
                  <a:buClr>
                    <a:srgbClr val="62A176"/>
                  </a:buClr>
                  <a:buFont typeface="Wingdings" pitchFamily="2" charset="2"/>
                  <a:buChar char="Ø"/>
                </a:pPr>
                <a14:m>
                  <m:oMath xmlns:m="http://schemas.openxmlformats.org/officeDocument/2006/math">
                    <m:m>
                      <m:mPr>
                        <m:mcs>
                          <m:mc>
                            <m:mcPr>
                              <m:count m:val="1"/>
                              <m:mcJc m:val="center"/>
                            </m:mcPr>
                          </m:mc>
                        </m:mcs>
                        <m:ctrlPr>
                          <a:rPr lang="es-ES" sz="2000" b="0" i="1" smtClean="0">
                            <a:latin typeface="Cambria Math" panose="02040503050406030204" pitchFamily="18" charset="0"/>
                          </a:rPr>
                        </m:ctrlPr>
                      </m:mPr>
                      <m:mr>
                        <m:e>
                          <m:r>
                            <m:rPr>
                              <m:brk m:alnAt="7"/>
                            </m:rPr>
                            <a:rPr lang="es-ES" sz="2000" b="0" i="1" smtClean="0">
                              <a:latin typeface="Cambria Math" panose="02040503050406030204" pitchFamily="18" charset="0"/>
                            </a:rPr>
                            <m:t>21 </m:t>
                          </m:r>
                          <m:r>
                            <a:rPr lang="es-ES" sz="2000" b="0" i="1" smtClean="0">
                              <a:latin typeface="Cambria Math" panose="02040503050406030204" pitchFamily="18" charset="0"/>
                            </a:rPr>
                            <m:t>𝐴𝑢𝑔𝑢𝑠𝑡</m:t>
                          </m:r>
                          <m:r>
                            <a:rPr lang="es-ES" sz="2000" b="0" i="1" smtClean="0">
                              <a:latin typeface="Cambria Math" panose="02040503050406030204" pitchFamily="18" charset="0"/>
                            </a:rPr>
                            <m:t> 1914</m:t>
                          </m:r>
                        </m:e>
                      </m:mr>
                      <m:mr>
                        <m:e>
                          <m:sSup>
                            <m:sSupPr>
                              <m:ctrlPr>
                                <a:rPr lang="es-ES" sz="2000" b="0" i="0" smtClean="0">
                                  <a:latin typeface="Cambria Math" panose="02040503050406030204" pitchFamily="18" charset="0"/>
                                </a:rPr>
                              </m:ctrlPr>
                            </m:sSupPr>
                            <m:e>
                              <m:r>
                                <m:rPr>
                                  <m:sty m:val="p"/>
                                </m:rPr>
                                <a:rPr lang="es-ES" sz="2000" b="0" i="0" smtClean="0">
                                  <a:latin typeface="Cambria Math" panose="02040503050406030204" pitchFamily="18" charset="0"/>
                                </a:rPr>
                                <m:t>Freundlich</m:t>
                              </m:r>
                            </m:e>
                            <m:sup>
                              <m:r>
                                <a:rPr lang="es-ES" sz="2000" b="0" i="0" smtClean="0">
                                  <a:latin typeface="Cambria Math" panose="02040503050406030204" pitchFamily="18" charset="0"/>
                                </a:rPr>
                                <m:t>′</m:t>
                              </m:r>
                            </m:sup>
                          </m:sSup>
                          <m:r>
                            <m:rPr>
                              <m:sty m:val="p"/>
                            </m:rPr>
                            <a:rPr lang="es-ES" sz="2000" b="0" i="0" smtClean="0">
                              <a:latin typeface="Cambria Math" panose="02040503050406030204" pitchFamily="18" charset="0"/>
                            </a:rPr>
                            <m:t>s</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Team</m:t>
                          </m:r>
                        </m:e>
                      </m:mr>
                      <m:mr>
                        <m:e>
                          <m:m>
                            <m:mPr>
                              <m:mcs>
                                <m:mc>
                                  <m:mcPr>
                                    <m:count m:val="1"/>
                                    <m:mcJc m:val="center"/>
                                  </m:mcPr>
                                </m:mc>
                              </m:mcs>
                              <m:ctrlPr>
                                <a:rPr lang="es-ES" sz="2000" b="0" smtClean="0">
                                  <a:latin typeface="Cambria Math" panose="02040503050406030204" pitchFamily="18" charset="0"/>
                                </a:rPr>
                              </m:ctrlPr>
                            </m:mPr>
                            <m:mr>
                              <m:e>
                                <m:r>
                                  <m:rPr>
                                    <m:sty m:val="p"/>
                                  </m:rPr>
                                  <a:rPr lang="es-ES" sz="2000" i="0">
                                    <a:latin typeface="Cambria Math" panose="02040503050406030204" pitchFamily="18" charset="0"/>
                                  </a:rPr>
                                  <m:t>Argentine</m:t>
                                </m:r>
                                <m:r>
                                  <a:rPr lang="es-ES" sz="2000" i="0">
                                    <a:latin typeface="Cambria Math" panose="02040503050406030204" pitchFamily="18" charset="0"/>
                                  </a:rPr>
                                  <m:t> </m:t>
                                </m:r>
                                <m:r>
                                  <m:rPr>
                                    <m:sty m:val="p"/>
                                  </m:rPr>
                                  <a:rPr lang="es-ES" sz="2000" i="0">
                                    <a:latin typeface="Cambria Math" panose="02040503050406030204" pitchFamily="18" charset="0"/>
                                  </a:rPr>
                                  <m:t>Observatory</m:t>
                                </m:r>
                              </m:e>
                            </m:mr>
                            <m:mr>
                              <m:e>
                                <m:r>
                                  <m:rPr>
                                    <m:sty m:val="p"/>
                                  </m:rPr>
                                  <a:rPr lang="es-ES" sz="2000" b="0" i="0" smtClean="0">
                                    <a:latin typeface="Cambria Math" panose="02040503050406030204" pitchFamily="18" charset="0"/>
                                  </a:rPr>
                                  <m:t>Lick</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Observatory</m:t>
                                </m:r>
                              </m:e>
                            </m:mr>
                          </m:m>
                        </m:e>
                      </m:mr>
                    </m:m>
                    <m:r>
                      <a:rPr lang="es-ES" sz="2000" b="0" i="0" smtClean="0">
                        <a:latin typeface="Cambria Math" panose="02040503050406030204" pitchFamily="18" charset="0"/>
                      </a:rPr>
                      <m:t>→</m:t>
                    </m:r>
                    <m:r>
                      <m:rPr>
                        <m:sty m:val="p"/>
                      </m:rPr>
                      <a:rPr lang="es-ES" sz="2000" b="0" i="0" smtClean="0">
                        <a:latin typeface="Cambria Math" panose="02040503050406030204" pitchFamily="18" charset="0"/>
                      </a:rPr>
                      <m:t>World</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War</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I</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broke</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out</m:t>
                    </m:r>
                  </m:oMath>
                </a14:m>
                <a:endParaRPr lang="es-ES" sz="2000" b="0" dirty="0"/>
              </a:p>
              <a:p>
                <a:pPr>
                  <a:buClr>
                    <a:srgbClr val="62A176"/>
                  </a:buClr>
                </a:pPr>
                <a:endParaRPr lang="es-ES" sz="2000" b="0" dirty="0"/>
              </a:p>
              <a:p>
                <a:pPr marL="457200" indent="-457200">
                  <a:buClr>
                    <a:srgbClr val="62A176"/>
                  </a:buClr>
                  <a:buFont typeface="Wingdings" pitchFamily="2" charset="2"/>
                  <a:buChar char="Ø"/>
                </a:pPr>
                <a:r>
                  <a:rPr lang="es-ES" sz="2000" dirty="0">
                    <a:sym typeface="Wingdings" pitchFamily="2" charset="2"/>
                  </a:rPr>
                  <a:t> </a:t>
                </a:r>
                <a14:m>
                  <m:oMath xmlns:m="http://schemas.openxmlformats.org/officeDocument/2006/math">
                    <m:m>
                      <m:mPr>
                        <m:mcs>
                          <m:mc>
                            <m:mcPr>
                              <m:count m:val="1"/>
                              <m:mcJc m:val="center"/>
                            </m:mcPr>
                          </m:mc>
                        </m:mcs>
                        <m:ctrlPr>
                          <a:rPr lang="es-ES" sz="2000" i="1" smtClean="0">
                            <a:latin typeface="Cambria Math" panose="02040503050406030204" pitchFamily="18" charset="0"/>
                          </a:rPr>
                        </m:ctrlPr>
                      </m:mPr>
                      <m:mr>
                        <m:e>
                          <m:r>
                            <m:rPr>
                              <m:nor/>
                            </m:rPr>
                            <a:rPr lang="es-ES" sz="2000" b="0" i="1" smtClean="0">
                              <a:latin typeface="Cambria Math" panose="02040503050406030204" pitchFamily="18" charset="0"/>
                            </a:rPr>
                            <m:t>3 </m:t>
                          </m:r>
                          <m:r>
                            <m:rPr>
                              <m:nor/>
                            </m:rPr>
                            <a:rPr lang="es-ES" sz="2000" i="1">
                              <a:latin typeface="Cambria Math" panose="02040503050406030204" pitchFamily="18" charset="0"/>
                            </a:rPr>
                            <m:t>February</m:t>
                          </m:r>
                          <m:r>
                            <m:rPr>
                              <m:nor/>
                            </m:rPr>
                            <a:rPr lang="es-ES" sz="2000" i="1">
                              <a:latin typeface="Cambria Math" panose="02040503050406030204" pitchFamily="18" charset="0"/>
                            </a:rPr>
                            <m:t> </m:t>
                          </m:r>
                          <m:r>
                            <m:rPr>
                              <m:nor/>
                            </m:rPr>
                            <a:rPr lang="es-ES" sz="2000" b="0" i="1" dirty="0" smtClean="0"/>
                            <m:t>191</m:t>
                          </m:r>
                          <m:r>
                            <a:rPr lang="es-ES" sz="2000" b="0" i="1" dirty="0" smtClean="0">
                              <a:latin typeface="Cambria Math" panose="02040503050406030204" pitchFamily="18" charset="0"/>
                            </a:rPr>
                            <m:t>6</m:t>
                          </m:r>
                        </m:e>
                      </m:mr>
                      <m:mr>
                        <m:e>
                          <m:r>
                            <m:rPr>
                              <m:sty m:val="p"/>
                            </m:rPr>
                            <a:rPr lang="es-ES" sz="2000" b="0" i="0" smtClean="0">
                              <a:latin typeface="Cambria Math" panose="02040503050406030204" pitchFamily="18" charset="0"/>
                            </a:rPr>
                            <m:t>Argentine</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Observatory</m:t>
                          </m:r>
                        </m:e>
                      </m:mr>
                    </m:m>
                    <m:r>
                      <a:rPr lang="es-ES" sz="2000" b="0" i="0" smtClean="0">
                        <a:latin typeface="Cambria Math" panose="02040503050406030204" pitchFamily="18" charset="0"/>
                      </a:rPr>
                      <m:t>→</m:t>
                    </m:r>
                    <m:r>
                      <m:rPr>
                        <m:sty m:val="p"/>
                      </m:rPr>
                      <a:rPr lang="es-ES" sz="2000" b="0" i="0" smtClean="0">
                        <a:latin typeface="Cambria Math" panose="02040503050406030204" pitchFamily="18" charset="0"/>
                      </a:rPr>
                      <m:t>Equipment</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in</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Russian</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hands</m:t>
                    </m:r>
                  </m:oMath>
                </a14:m>
                <a:endParaRPr lang="es-ES" sz="2000" dirty="0"/>
              </a:p>
              <a:p>
                <a:pPr marL="457200" indent="-457200">
                  <a:buClr>
                    <a:srgbClr val="62A176"/>
                  </a:buClr>
                  <a:buFont typeface="Wingdings" pitchFamily="2" charset="2"/>
                  <a:buChar char="Ø"/>
                </a:pPr>
                <a:endParaRPr lang="es-ES" sz="2000" dirty="0"/>
              </a:p>
            </p:txBody>
          </p:sp>
        </mc:Choice>
        <mc:Fallback>
          <p:sp>
            <p:nvSpPr>
              <p:cNvPr id="3" name="CuadroTexto 2">
                <a:extLst>
                  <a:ext uri="{FF2B5EF4-FFF2-40B4-BE49-F238E27FC236}">
                    <a16:creationId xmlns:a16="http://schemas.microsoft.com/office/drawing/2014/main" id="{193C311E-65AB-78CB-F22D-5DF29FB61D4C}"/>
                  </a:ext>
                </a:extLst>
              </p:cNvPr>
              <p:cNvSpPr txBox="1">
                <a:spLocks noRot="1" noChangeAspect="1" noMove="1" noResize="1" noEditPoints="1" noAdjustHandles="1" noChangeArrowheads="1" noChangeShapeType="1" noTextEdit="1"/>
              </p:cNvSpPr>
              <p:nvPr/>
            </p:nvSpPr>
            <p:spPr>
              <a:xfrm>
                <a:off x="-1" y="1513475"/>
                <a:ext cx="8280821" cy="3346878"/>
              </a:xfrm>
              <a:prstGeom prst="rect">
                <a:avLst/>
              </a:prstGeom>
              <a:blipFill>
                <a:blip r:embed="rId3"/>
                <a:stretch>
                  <a:fillRect l="-613" t="-1894"/>
                </a:stretch>
              </a:blipFill>
            </p:spPr>
            <p:txBody>
              <a:bodyPr/>
              <a:lstStyle/>
              <a:p>
                <a:r>
                  <a:rPr lang="es-ES">
                    <a:noFill/>
                  </a:rPr>
                  <a:t> </a:t>
                </a:r>
              </a:p>
            </p:txBody>
          </p:sp>
        </mc:Fallback>
      </mc:AlternateContent>
      <p:sp>
        <p:nvSpPr>
          <p:cNvPr id="8" name="Cruz 7">
            <a:extLst>
              <a:ext uri="{FF2B5EF4-FFF2-40B4-BE49-F238E27FC236}">
                <a16:creationId xmlns:a16="http://schemas.microsoft.com/office/drawing/2014/main" id="{7FE0DE35-BAAA-5909-C847-D130089D9935}"/>
              </a:ext>
            </a:extLst>
          </p:cNvPr>
          <p:cNvSpPr/>
          <p:nvPr/>
        </p:nvSpPr>
        <p:spPr>
          <a:xfrm rot="2697822">
            <a:off x="7272337" y="4117293"/>
            <a:ext cx="360000" cy="360000"/>
          </a:xfrm>
          <a:prstGeom prst="plus">
            <a:avLst>
              <a:gd name="adj" fmla="val 41471"/>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Cruz 5">
            <a:extLst>
              <a:ext uri="{FF2B5EF4-FFF2-40B4-BE49-F238E27FC236}">
                <a16:creationId xmlns:a16="http://schemas.microsoft.com/office/drawing/2014/main" id="{675F7C70-6496-3C59-F290-628AF5B5B66E}"/>
              </a:ext>
            </a:extLst>
          </p:cNvPr>
          <p:cNvSpPr/>
          <p:nvPr/>
        </p:nvSpPr>
        <p:spPr>
          <a:xfrm rot="2697822">
            <a:off x="9087989" y="2551388"/>
            <a:ext cx="360000" cy="360000"/>
          </a:xfrm>
          <a:prstGeom prst="plus">
            <a:avLst>
              <a:gd name="adj" fmla="val 41471"/>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ruz 8">
            <a:extLst>
              <a:ext uri="{FF2B5EF4-FFF2-40B4-BE49-F238E27FC236}">
                <a16:creationId xmlns:a16="http://schemas.microsoft.com/office/drawing/2014/main" id="{D7CFB3DD-D51C-DF87-709C-A324A0696AC8}"/>
              </a:ext>
            </a:extLst>
          </p:cNvPr>
          <p:cNvSpPr/>
          <p:nvPr/>
        </p:nvSpPr>
        <p:spPr>
          <a:xfrm rot="2697822">
            <a:off x="9408938" y="2526704"/>
            <a:ext cx="360000" cy="360000"/>
          </a:xfrm>
          <a:prstGeom prst="plus">
            <a:avLst>
              <a:gd name="adj" fmla="val 41471"/>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Cruz 9">
            <a:extLst>
              <a:ext uri="{FF2B5EF4-FFF2-40B4-BE49-F238E27FC236}">
                <a16:creationId xmlns:a16="http://schemas.microsoft.com/office/drawing/2014/main" id="{B4B49951-217B-8414-6B3A-AD02FEFB43D9}"/>
              </a:ext>
            </a:extLst>
          </p:cNvPr>
          <p:cNvSpPr/>
          <p:nvPr/>
        </p:nvSpPr>
        <p:spPr>
          <a:xfrm rot="2697822">
            <a:off x="9216708" y="2813080"/>
            <a:ext cx="360000" cy="360000"/>
          </a:xfrm>
          <a:prstGeom prst="plus">
            <a:avLst>
              <a:gd name="adj" fmla="val 41471"/>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Cruz 11">
            <a:extLst>
              <a:ext uri="{FF2B5EF4-FFF2-40B4-BE49-F238E27FC236}">
                <a16:creationId xmlns:a16="http://schemas.microsoft.com/office/drawing/2014/main" id="{9F0205F1-6B22-F34C-C28D-3BB7C055B630}"/>
              </a:ext>
            </a:extLst>
          </p:cNvPr>
          <p:cNvSpPr/>
          <p:nvPr/>
        </p:nvSpPr>
        <p:spPr>
          <a:xfrm rot="2697822">
            <a:off x="7017777" y="3823151"/>
            <a:ext cx="360000" cy="360000"/>
          </a:xfrm>
          <a:prstGeom prst="plus">
            <a:avLst>
              <a:gd name="adj" fmla="val 41471"/>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75773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7" descr="El telescopio Hubble de la NASA detectó una galaxia inactiva ...">
            <a:extLst>
              <a:ext uri="{FF2B5EF4-FFF2-40B4-BE49-F238E27FC236}">
                <a16:creationId xmlns:a16="http://schemas.microsoft.com/office/drawing/2014/main" id="{CE720349-324C-C424-8E7E-2F04F9E7CA3A}"/>
              </a:ext>
            </a:extLst>
          </p:cNvPr>
          <p:cNvPicPr>
            <a:picLocks noChangeAspect="1" noChangeArrowheads="1"/>
          </p:cNvPicPr>
          <p:nvPr/>
        </p:nvPicPr>
        <p:blipFill rotWithShape="1">
          <a:blip r:embed="rId2">
            <a:alphaModFix amt="5000"/>
            <a:extLst>
              <a:ext uri="{28A0092B-C50C-407E-A947-70E740481C1C}">
                <a14:useLocalDpi xmlns:a14="http://schemas.microsoft.com/office/drawing/2010/main" val="0"/>
              </a:ext>
            </a:extLst>
          </a:blip>
          <a:srcRect t="7790" b="8071"/>
          <a:stretch/>
        </p:blipFill>
        <p:spPr bwMode="auto">
          <a:xfrm>
            <a:off x="-1" y="0"/>
            <a:ext cx="12226383"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p:cNvSpPr>
            <a:spLocks noGrp="1"/>
          </p:cNvSpPr>
          <p:nvPr>
            <p:ph type="title"/>
          </p:nvPr>
        </p:nvSpPr>
        <p:spPr>
          <a:xfrm>
            <a:off x="0" y="10894"/>
            <a:ext cx="12192000" cy="397070"/>
          </a:xfrm>
        </p:spPr>
        <p:txBody>
          <a:bodyPr anchor="t">
            <a:noAutofit/>
          </a:bodyPr>
          <a:lstStyle/>
          <a:p>
            <a:r>
              <a:rPr lang="es-ES" sz="2000" b="1" dirty="0">
                <a:solidFill>
                  <a:srgbClr val="FFFFFF"/>
                </a:solidFill>
              </a:rPr>
              <a:t>Introduction</a:t>
            </a:r>
          </a:p>
        </p:txBody>
      </p:sp>
      <mc:AlternateContent xmlns:mc="http://schemas.openxmlformats.org/markup-compatibility/2006">
        <mc:Choice xmlns:a14="http://schemas.microsoft.com/office/drawing/2010/main" Requires="a14">
          <p:sp>
            <p:nvSpPr>
              <p:cNvPr id="3" name="Marcador de contenido 2"/>
              <p:cNvSpPr>
                <a:spLocks noGrp="1"/>
              </p:cNvSpPr>
              <p:nvPr>
                <p:ph idx="1"/>
              </p:nvPr>
            </p:nvSpPr>
            <p:spPr>
              <a:xfrm>
                <a:off x="416169" y="1094105"/>
                <a:ext cx="10515600" cy="4351338"/>
              </a:xfrm>
            </p:spPr>
            <p:txBody>
              <a:bodyPr>
                <a:normAutofit/>
              </a:bodyPr>
              <a:lstStyle/>
              <a:p>
                <a:pPr>
                  <a:buClr>
                    <a:srgbClr val="4F8762"/>
                  </a:buClr>
                  <a:buFont typeface="Wingdings" panose="05000000000000000000" pitchFamily="2" charset="2"/>
                  <a:buChar char="Ø"/>
                </a:pPr>
                <a:r>
                  <a:rPr lang="es-ES" dirty="0"/>
                  <a:t> </a:t>
                </a:r>
                <a:r>
                  <a:rPr lang="es-ES" dirty="0" err="1"/>
                  <a:t>Brief</a:t>
                </a:r>
                <a:r>
                  <a:rPr lang="es-ES" dirty="0"/>
                  <a:t> </a:t>
                </a:r>
                <a:r>
                  <a:rPr lang="es-ES" dirty="0" err="1"/>
                  <a:t>History</a:t>
                </a:r>
                <a:r>
                  <a:rPr lang="es-ES" dirty="0"/>
                  <a:t> </a:t>
                </a:r>
                <a:r>
                  <a:rPr lang="es-ES" dirty="0" err="1"/>
                  <a:t>of</a:t>
                </a:r>
                <a:r>
                  <a:rPr lang="es-ES" dirty="0"/>
                  <a:t> </a:t>
                </a:r>
                <a:r>
                  <a:rPr lang="es-ES" dirty="0" err="1"/>
                  <a:t>Gravitational</a:t>
                </a:r>
                <a:r>
                  <a:rPr lang="es-ES" dirty="0"/>
                  <a:t> </a:t>
                </a:r>
                <a:r>
                  <a:rPr lang="es-ES" dirty="0" err="1"/>
                  <a:t>Lensing</a:t>
                </a:r>
                <a:endParaRPr lang="es-ES" dirty="0"/>
              </a:p>
              <a:p>
                <a:pPr>
                  <a:buClr>
                    <a:srgbClr val="4F8762"/>
                  </a:buClr>
                  <a:buFont typeface="Wingdings" panose="05000000000000000000" pitchFamily="2" charset="2"/>
                  <a:buChar char="Ø"/>
                </a:pPr>
                <a:r>
                  <a:rPr lang="es-ES" dirty="0"/>
                  <a:t> </a:t>
                </a:r>
                <a:r>
                  <a:rPr lang="es-ES" dirty="0" err="1"/>
                  <a:t>Theoretical</a:t>
                </a:r>
                <a:r>
                  <a:rPr lang="es-ES" dirty="0"/>
                  <a:t> Framework</a:t>
                </a:r>
              </a:p>
              <a:p>
                <a:pPr>
                  <a:buClr>
                    <a:srgbClr val="4F8762"/>
                  </a:buClr>
                  <a:buFont typeface="Wingdings" panose="05000000000000000000" pitchFamily="2" charset="2"/>
                  <a:buChar char="Ø"/>
                </a:pPr>
                <a:r>
                  <a:rPr lang="es-ES" dirty="0"/>
                  <a:t> </a:t>
                </a:r>
                <a:r>
                  <a:rPr lang="es-ES" dirty="0" err="1"/>
                  <a:t>Methodology</a:t>
                </a:r>
                <a:endParaRPr lang="es-ES" dirty="0"/>
              </a:p>
              <a:p>
                <a:pPr>
                  <a:buClr>
                    <a:srgbClr val="4F8762"/>
                  </a:buClr>
                  <a:buFont typeface="Wingdings" panose="05000000000000000000" pitchFamily="2" charset="2"/>
                  <a:buChar char="Ø"/>
                </a:pPr>
                <a:r>
                  <a:rPr lang="es-ES" dirty="0"/>
                  <a:t> </a:t>
                </a:r>
                <a:r>
                  <a:rPr lang="es-ES" dirty="0" err="1"/>
                  <a:t>Results</a:t>
                </a:r>
                <a:endParaRPr lang="es-ES" dirty="0"/>
              </a:p>
              <a:p>
                <a:pPr lvl="1">
                  <a:buClr>
                    <a:srgbClr val="4F8762"/>
                  </a:buClr>
                  <a:buFont typeface="Wingdings" panose="05000000000000000000" pitchFamily="2" charset="2"/>
                  <a:buChar char="Ø"/>
                </a:pPr>
                <a:r>
                  <a:rPr lang="es-ES" dirty="0"/>
                  <a:t> </a:t>
                </a:r>
                <a:r>
                  <a:rPr lang="es-ES" dirty="0" err="1"/>
                  <a:t>arcminute</a:t>
                </a:r>
                <a:r>
                  <a:rPr lang="es-ES" dirty="0"/>
                  <a:t> </a:t>
                </a:r>
                <a:r>
                  <a:rPr lang="es-ES" dirty="0" err="1"/>
                  <a:t>Scales</a:t>
                </a:r>
                <a:r>
                  <a:rPr lang="es-ES" dirty="0"/>
                  <a:t> </a:t>
                </a:r>
                <a:r>
                  <a:rPr lang="es-ES" dirty="0">
                    <a:solidFill>
                      <a:schemeClr val="tx1"/>
                    </a:solidFill>
                  </a:rPr>
                  <a:t>(</a:t>
                </a:r>
                <a14:m>
                  <m:oMath xmlns:m="http://schemas.openxmlformats.org/officeDocument/2006/math">
                    <m:r>
                      <a:rPr lang="es-ES" i="1">
                        <a:solidFill>
                          <a:schemeClr val="tx1"/>
                        </a:solidFill>
                        <a:latin typeface="Cambria Math" panose="02040503050406030204" pitchFamily="18" charset="0"/>
                      </a:rPr>
                      <m:t>~260</m:t>
                    </m:r>
                    <m:r>
                      <a:rPr lang="es-ES" i="1">
                        <a:solidFill>
                          <a:schemeClr val="tx1"/>
                        </a:solidFill>
                        <a:latin typeface="Cambria Math" panose="02040503050406030204" pitchFamily="18" charset="0"/>
                      </a:rPr>
                      <m:t>𝑘𝑝𝑐</m:t>
                    </m:r>
                  </m:oMath>
                </a14:m>
                <a:r>
                  <a:rPr lang="es-ES" dirty="0">
                    <a:solidFill>
                      <a:schemeClr val="tx1"/>
                    </a:solidFill>
                  </a:rPr>
                  <a:t>)</a:t>
                </a:r>
              </a:p>
              <a:p>
                <a:pPr lvl="1">
                  <a:buClr>
                    <a:srgbClr val="4F8762"/>
                  </a:buClr>
                  <a:buFont typeface="Wingdings" panose="05000000000000000000" pitchFamily="2" charset="2"/>
                  <a:buChar char="Ø"/>
                </a:pPr>
                <a:r>
                  <a:rPr lang="es-ES" dirty="0"/>
                  <a:t> </a:t>
                </a:r>
                <a:r>
                  <a:rPr lang="es-ES" dirty="0" err="1"/>
                  <a:t>kiloparsec</a:t>
                </a:r>
                <a:r>
                  <a:rPr lang="es-ES" dirty="0"/>
                  <a:t> Scales</a:t>
                </a:r>
              </a:p>
              <a:p>
                <a:pPr lvl="1">
                  <a:buClr>
                    <a:srgbClr val="4F8762"/>
                  </a:buClr>
                  <a:buFont typeface="Wingdings" panose="05000000000000000000" pitchFamily="2" charset="2"/>
                  <a:buChar char="Ø"/>
                </a:pPr>
                <a:r>
                  <a:rPr lang="es-ES" dirty="0"/>
                  <a:t> Einstein Gap</a:t>
                </a:r>
              </a:p>
              <a:p>
                <a:pPr>
                  <a:buClr>
                    <a:srgbClr val="4F8762"/>
                  </a:buClr>
                  <a:buFont typeface="Wingdings" panose="05000000000000000000" pitchFamily="2" charset="2"/>
                  <a:buChar char="Ø"/>
                </a:pPr>
                <a:r>
                  <a:rPr lang="es-ES" dirty="0"/>
                  <a:t> </a:t>
                </a:r>
                <a:r>
                  <a:rPr lang="es-ES" dirty="0" err="1"/>
                  <a:t>Discussion</a:t>
                </a:r>
                <a:r>
                  <a:rPr lang="es-ES" dirty="0"/>
                  <a:t> &amp; </a:t>
                </a:r>
                <a:r>
                  <a:rPr lang="es-ES" dirty="0" err="1"/>
                  <a:t>conclusions</a:t>
                </a:r>
                <a:endParaRPr lang="es-ES" dirty="0"/>
              </a:p>
            </p:txBody>
          </p:sp>
        </mc:Choice>
        <mc:Fallback>
          <p:sp>
            <p:nvSpPr>
              <p:cNvPr id="3" name="Marcador de contenido 2"/>
              <p:cNvSpPr>
                <a:spLocks noGrp="1" noRot="1" noChangeAspect="1" noMove="1" noResize="1" noEditPoints="1" noAdjustHandles="1" noChangeArrowheads="1" noChangeShapeType="1" noTextEdit="1"/>
              </p:cNvSpPr>
              <p:nvPr>
                <p:ph idx="1"/>
              </p:nvPr>
            </p:nvSpPr>
            <p:spPr>
              <a:xfrm>
                <a:off x="416169" y="1094105"/>
                <a:ext cx="10515600" cy="4351338"/>
              </a:xfrm>
              <a:blipFill>
                <a:blip r:embed="rId3"/>
                <a:stretch>
                  <a:fillRect l="-965" t="-2035"/>
                </a:stretch>
              </a:blipFill>
            </p:spPr>
            <p:txBody>
              <a:bodyPr/>
              <a:lstStyle/>
              <a:p>
                <a:r>
                  <a:rPr lang="es-ES">
                    <a:noFill/>
                  </a:rPr>
                  <a:t> </a:t>
                </a:r>
              </a:p>
            </p:txBody>
          </p:sp>
        </mc:Fallback>
      </mc:AlternateContent>
      <p:sp>
        <p:nvSpPr>
          <p:cNvPr id="4" name="Rectángulo 3"/>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5" name="CuadroTexto 4">
            <a:extLst>
              <a:ext uri="{FF2B5EF4-FFF2-40B4-BE49-F238E27FC236}">
                <a16:creationId xmlns:a16="http://schemas.microsoft.com/office/drawing/2014/main" id="{C0A2D753-924A-B319-2DB8-98B096FF5F49}"/>
              </a:ext>
            </a:extLst>
          </p:cNvPr>
          <p:cNvSpPr txBox="1"/>
          <p:nvPr/>
        </p:nvSpPr>
        <p:spPr>
          <a:xfrm>
            <a:off x="4079876" y="6502734"/>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6" name="CuadroTexto 5">
            <a:extLst>
              <a:ext uri="{FF2B5EF4-FFF2-40B4-BE49-F238E27FC236}">
                <a16:creationId xmlns:a16="http://schemas.microsoft.com/office/drawing/2014/main" id="{279BFF9E-6990-F6C6-A643-0C79032DBF41}"/>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Tree>
    <p:extLst>
      <p:ext uri="{BB962C8B-B14F-4D97-AF65-F5344CB8AC3E}">
        <p14:creationId xmlns:p14="http://schemas.microsoft.com/office/powerpoint/2010/main" val="12818812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47F45-06CB-EE52-B809-F9075FF7D66A}"/>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6D9FCEDA-A310-146E-6B96-405E84B7B99D}"/>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a:extLst>
              <a:ext uri="{FF2B5EF4-FFF2-40B4-BE49-F238E27FC236}">
                <a16:creationId xmlns:a16="http://schemas.microsoft.com/office/drawing/2014/main" id="{22B2CBBC-E2B8-E60D-2EDE-93ED4275440C}"/>
              </a:ext>
            </a:extLst>
          </p:cNvPr>
          <p:cNvSpPr>
            <a:spLocks noGrp="1"/>
          </p:cNvSpPr>
          <p:nvPr>
            <p:ph type="title"/>
          </p:nvPr>
        </p:nvSpPr>
        <p:spPr>
          <a:xfrm>
            <a:off x="0" y="10894"/>
            <a:ext cx="12192000" cy="397070"/>
          </a:xfrm>
        </p:spPr>
        <p:txBody>
          <a:bodyPr anchor="t">
            <a:noAutofit/>
          </a:bodyPr>
          <a:lstStyle/>
          <a:p>
            <a:r>
              <a:rPr lang="es-ES" sz="2000" b="1" dirty="0" err="1">
                <a:solidFill>
                  <a:srgbClr val="FFFFFF"/>
                </a:solidFill>
              </a:rPr>
              <a:t>Brief</a:t>
            </a:r>
            <a:r>
              <a:rPr lang="es-ES" sz="2000" b="1" dirty="0">
                <a:solidFill>
                  <a:srgbClr val="FFFFFF"/>
                </a:solidFill>
              </a:rPr>
              <a:t> </a:t>
            </a:r>
            <a:r>
              <a:rPr lang="es-ES" sz="2000" b="1" dirty="0" err="1">
                <a:solidFill>
                  <a:srgbClr val="FFFFFF"/>
                </a:solidFill>
              </a:rPr>
              <a:t>History</a:t>
            </a:r>
            <a:r>
              <a:rPr lang="es-ES" sz="2000" b="1" dirty="0">
                <a:solidFill>
                  <a:srgbClr val="FFFFFF"/>
                </a:solidFill>
              </a:rPr>
              <a:t> </a:t>
            </a:r>
            <a:r>
              <a:rPr lang="es-ES" sz="2000" b="1" dirty="0" err="1">
                <a:solidFill>
                  <a:srgbClr val="FFFFFF"/>
                </a:solidFill>
              </a:rPr>
              <a:t>of</a:t>
            </a:r>
            <a:r>
              <a:rPr lang="es-ES" sz="2000" b="1" dirty="0">
                <a:solidFill>
                  <a:srgbClr val="FFFFFF"/>
                </a:solidFill>
              </a:rPr>
              <a:t> </a:t>
            </a:r>
            <a:r>
              <a:rPr lang="es-ES" sz="2000" b="1" dirty="0" err="1">
                <a:solidFill>
                  <a:srgbClr val="FFFFFF"/>
                </a:solidFill>
              </a:rPr>
              <a:t>Gravitational</a:t>
            </a:r>
            <a:r>
              <a:rPr lang="es-ES" sz="2000" b="1" dirty="0">
                <a:solidFill>
                  <a:srgbClr val="FFFFFF"/>
                </a:solidFill>
              </a:rPr>
              <a:t> </a:t>
            </a:r>
            <a:r>
              <a:rPr lang="es-ES" sz="2000" b="1" dirty="0" err="1">
                <a:solidFill>
                  <a:srgbClr val="FFFFFF"/>
                </a:solidFill>
              </a:rPr>
              <a:t>Lensing</a:t>
            </a:r>
            <a:br>
              <a:rPr lang="es-ES" sz="2000" b="1" dirty="0">
                <a:solidFill>
                  <a:srgbClr val="FFFFFF"/>
                </a:solidFill>
              </a:rPr>
            </a:br>
            <a:endParaRPr lang="es-ES" sz="2000" b="1" dirty="0">
              <a:solidFill>
                <a:srgbClr val="FFFFFF"/>
              </a:solidFill>
            </a:endParaRPr>
          </a:p>
        </p:txBody>
      </p:sp>
      <p:sp>
        <p:nvSpPr>
          <p:cNvPr id="4" name="Rectángulo 3">
            <a:extLst>
              <a:ext uri="{FF2B5EF4-FFF2-40B4-BE49-F238E27FC236}">
                <a16:creationId xmlns:a16="http://schemas.microsoft.com/office/drawing/2014/main" id="{2614509D-292E-A907-76B0-4E2B3593441B}"/>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a:extLst>
              <a:ext uri="{FF2B5EF4-FFF2-40B4-BE49-F238E27FC236}">
                <a16:creationId xmlns:a16="http://schemas.microsoft.com/office/drawing/2014/main" id="{5F34EF4F-3436-98EB-5A7B-9D29F432122D}"/>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11" name="CuadroTexto 10">
            <a:extLst>
              <a:ext uri="{FF2B5EF4-FFF2-40B4-BE49-F238E27FC236}">
                <a16:creationId xmlns:a16="http://schemas.microsoft.com/office/drawing/2014/main" id="{A14848FF-2C68-287B-FF7A-7A73058481BE}"/>
              </a:ext>
            </a:extLst>
          </p:cNvPr>
          <p:cNvSpPr txBox="1"/>
          <p:nvPr/>
        </p:nvSpPr>
        <p:spPr>
          <a:xfrm>
            <a:off x="4079876" y="6502734"/>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8" name="CuadroTexto 17">
            <a:extLst>
              <a:ext uri="{FF2B5EF4-FFF2-40B4-BE49-F238E27FC236}">
                <a16:creationId xmlns:a16="http://schemas.microsoft.com/office/drawing/2014/main" id="{BDF471AE-9253-071F-B126-06B4F00AA100}"/>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
        <p:nvSpPr>
          <p:cNvPr id="14" name="Marcador de contenido 2">
            <a:extLst>
              <a:ext uri="{FF2B5EF4-FFF2-40B4-BE49-F238E27FC236}">
                <a16:creationId xmlns:a16="http://schemas.microsoft.com/office/drawing/2014/main" id="{D2AB95CB-7E37-41C9-1D6A-563BB089803C}"/>
              </a:ext>
            </a:extLst>
          </p:cNvPr>
          <p:cNvSpPr>
            <a:spLocks noGrp="1"/>
          </p:cNvSpPr>
          <p:nvPr>
            <p:ph idx="1"/>
          </p:nvPr>
        </p:nvSpPr>
        <p:spPr>
          <a:xfrm>
            <a:off x="0" y="487130"/>
            <a:ext cx="12192000" cy="947179"/>
          </a:xfrm>
        </p:spPr>
        <p:txBody>
          <a:bodyPr>
            <a:normAutofit/>
          </a:bodyPr>
          <a:lstStyle/>
          <a:p>
            <a:pPr marL="0" indent="0" algn="ctr">
              <a:buNone/>
            </a:pPr>
            <a:r>
              <a:rPr lang="es-ES" dirty="0" err="1"/>
              <a:t>The</a:t>
            </a:r>
            <a:r>
              <a:rPr lang="es-ES" dirty="0"/>
              <a:t> Eclipse </a:t>
            </a:r>
            <a:r>
              <a:rPr lang="es-ES" dirty="0" err="1"/>
              <a:t>Expeditions</a:t>
            </a:r>
            <a:endParaRPr lang="es-ES" dirty="0">
              <a:effectLst/>
            </a:endParaRPr>
          </a:p>
          <a:p>
            <a:pPr marL="0" indent="0" algn="ctr">
              <a:buNone/>
            </a:pPr>
            <a:r>
              <a:rPr lang="es-ES" sz="2400" dirty="0"/>
              <a:t>s. XX</a:t>
            </a:r>
          </a:p>
        </p:txBody>
      </p:sp>
      <p:pic>
        <p:nvPicPr>
          <p:cNvPr id="26626" name="Picture 2" descr="dibujo a mano alzada del mapa del mundo. 14219833 PNG">
            <a:extLst>
              <a:ext uri="{FF2B5EF4-FFF2-40B4-BE49-F238E27FC236}">
                <a16:creationId xmlns:a16="http://schemas.microsoft.com/office/drawing/2014/main" id="{68BEC153-7B37-04D8-7862-31B52BA78C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0955" y="1513475"/>
            <a:ext cx="7041045" cy="400702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3" name="CuadroTexto 2">
                <a:extLst>
                  <a:ext uri="{FF2B5EF4-FFF2-40B4-BE49-F238E27FC236}">
                    <a16:creationId xmlns:a16="http://schemas.microsoft.com/office/drawing/2014/main" id="{9EEBA508-748C-6DCE-7F9A-E533C909AD05}"/>
                  </a:ext>
                </a:extLst>
              </p:cNvPr>
              <p:cNvSpPr txBox="1"/>
              <p:nvPr/>
            </p:nvSpPr>
            <p:spPr>
              <a:xfrm>
                <a:off x="-1" y="1513475"/>
                <a:ext cx="8280821" cy="3922356"/>
              </a:xfrm>
              <a:prstGeom prst="rect">
                <a:avLst/>
              </a:prstGeom>
              <a:noFill/>
            </p:spPr>
            <p:txBody>
              <a:bodyPr wrap="square" rtlCol="0">
                <a:spAutoFit/>
              </a:bodyPr>
              <a:lstStyle/>
              <a:p>
                <a:pPr marL="457200" indent="-457200">
                  <a:buClr>
                    <a:srgbClr val="62A176"/>
                  </a:buClr>
                  <a:buFont typeface="Wingdings" pitchFamily="2" charset="2"/>
                  <a:buChar char="Ø"/>
                </a:pPr>
                <a14:m>
                  <m:oMath xmlns:m="http://schemas.openxmlformats.org/officeDocument/2006/math">
                    <m:m>
                      <m:mPr>
                        <m:mcs>
                          <m:mc>
                            <m:mcPr>
                              <m:count m:val="1"/>
                              <m:mcJc m:val="center"/>
                            </m:mcPr>
                          </m:mc>
                        </m:mcs>
                        <m:ctrlPr>
                          <a:rPr lang="es-ES" sz="2000" smtClean="0">
                            <a:latin typeface="Cambria Math" panose="02040503050406030204" pitchFamily="18" charset="0"/>
                          </a:rPr>
                        </m:ctrlPr>
                      </m:mPr>
                      <m:mr>
                        <m:e>
                          <m:r>
                            <m:rPr>
                              <m:nor/>
                            </m:rPr>
                            <a:rPr lang="es-ES" sz="2000" b="0" i="1" smtClean="0">
                              <a:latin typeface="Cambria Math" panose="02040503050406030204" pitchFamily="18" charset="0"/>
                            </a:rPr>
                            <m:t>10 </m:t>
                          </m:r>
                          <m:r>
                            <m:rPr>
                              <m:nor/>
                            </m:rPr>
                            <a:rPr lang="es-ES" sz="2000" i="1" dirty="0"/>
                            <m:t>October</m:t>
                          </m:r>
                          <m:r>
                            <m:rPr>
                              <m:nor/>
                            </m:rPr>
                            <a:rPr lang="es-ES" sz="2000" b="0" i="1" dirty="0" smtClean="0"/>
                            <m:t> 1912</m:t>
                          </m:r>
                        </m:e>
                      </m:mr>
                      <m:mr>
                        <m:e>
                          <m:r>
                            <m:rPr>
                              <m:sty m:val="p"/>
                            </m:rPr>
                            <a:rPr lang="es-ES" sz="2000" b="0" i="0" smtClean="0">
                              <a:latin typeface="Cambria Math" panose="02040503050406030204" pitchFamily="18" charset="0"/>
                            </a:rPr>
                            <m:t>Argentine</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Observatory</m:t>
                          </m:r>
                        </m:e>
                      </m:mr>
                    </m:m>
                    <m:r>
                      <a:rPr lang="es-ES" sz="2000" b="0" i="0" smtClean="0">
                        <a:latin typeface="Cambria Math" panose="02040503050406030204" pitchFamily="18" charset="0"/>
                      </a:rPr>
                      <m:t>→</m:t>
                    </m:r>
                    <m:r>
                      <m:rPr>
                        <m:sty m:val="p"/>
                      </m:rPr>
                      <a:rPr lang="es-ES" sz="2000" b="0" i="0" smtClean="0">
                        <a:latin typeface="Cambria Math" panose="02040503050406030204" pitchFamily="18" charset="0"/>
                      </a:rPr>
                      <m:t>Storm</m:t>
                    </m:r>
                  </m:oMath>
                </a14:m>
                <a:r>
                  <a:rPr lang="es-ES" sz="2000" dirty="0">
                    <a:sym typeface="Wingdings" pitchFamily="2" charset="2"/>
                  </a:rPr>
                  <a:t> </a:t>
                </a:r>
              </a:p>
              <a:p>
                <a:pPr marL="457200" indent="-457200">
                  <a:buClr>
                    <a:srgbClr val="62A176"/>
                  </a:buClr>
                  <a:buFont typeface="Wingdings" pitchFamily="2" charset="2"/>
                  <a:buChar char="Ø"/>
                </a:pPr>
                <a:endParaRPr lang="es-ES" sz="2000" dirty="0">
                  <a:sym typeface="Wingdings" pitchFamily="2" charset="2"/>
                </a:endParaRPr>
              </a:p>
              <a:p>
                <a:pPr marL="457200" indent="-457200">
                  <a:buClr>
                    <a:srgbClr val="62A176"/>
                  </a:buClr>
                  <a:buFont typeface="Wingdings" pitchFamily="2" charset="2"/>
                  <a:buChar char="Ø"/>
                </a:pPr>
                <a14:m>
                  <m:oMath xmlns:m="http://schemas.openxmlformats.org/officeDocument/2006/math">
                    <m:m>
                      <m:mPr>
                        <m:mcs>
                          <m:mc>
                            <m:mcPr>
                              <m:count m:val="1"/>
                              <m:mcJc m:val="center"/>
                            </m:mcPr>
                          </m:mc>
                        </m:mcs>
                        <m:ctrlPr>
                          <a:rPr lang="es-ES" sz="2000" b="0" i="1" smtClean="0">
                            <a:latin typeface="Cambria Math" panose="02040503050406030204" pitchFamily="18" charset="0"/>
                          </a:rPr>
                        </m:ctrlPr>
                      </m:mPr>
                      <m:mr>
                        <m:e>
                          <m:r>
                            <m:rPr>
                              <m:brk m:alnAt="7"/>
                            </m:rPr>
                            <a:rPr lang="es-ES" sz="2000" b="0" i="1" smtClean="0">
                              <a:latin typeface="Cambria Math" panose="02040503050406030204" pitchFamily="18" charset="0"/>
                            </a:rPr>
                            <m:t>21 </m:t>
                          </m:r>
                          <m:r>
                            <a:rPr lang="es-ES" sz="2000" b="0" i="1" smtClean="0">
                              <a:latin typeface="Cambria Math" panose="02040503050406030204" pitchFamily="18" charset="0"/>
                            </a:rPr>
                            <m:t>𝐴𝑢𝑔𝑢𝑠𝑡</m:t>
                          </m:r>
                          <m:r>
                            <a:rPr lang="es-ES" sz="2000" b="0" i="1" smtClean="0">
                              <a:latin typeface="Cambria Math" panose="02040503050406030204" pitchFamily="18" charset="0"/>
                            </a:rPr>
                            <m:t> 1914</m:t>
                          </m:r>
                        </m:e>
                      </m:mr>
                      <m:mr>
                        <m:e>
                          <m:sSup>
                            <m:sSupPr>
                              <m:ctrlPr>
                                <a:rPr lang="es-ES" sz="2000" b="0" i="0" smtClean="0">
                                  <a:latin typeface="Cambria Math" panose="02040503050406030204" pitchFamily="18" charset="0"/>
                                </a:rPr>
                              </m:ctrlPr>
                            </m:sSupPr>
                            <m:e>
                              <m:r>
                                <m:rPr>
                                  <m:sty m:val="p"/>
                                </m:rPr>
                                <a:rPr lang="es-ES" sz="2000" b="0" i="0" smtClean="0">
                                  <a:latin typeface="Cambria Math" panose="02040503050406030204" pitchFamily="18" charset="0"/>
                                </a:rPr>
                                <m:t>Freundlich</m:t>
                              </m:r>
                            </m:e>
                            <m:sup>
                              <m:r>
                                <a:rPr lang="es-ES" sz="2000" b="0" i="0" smtClean="0">
                                  <a:latin typeface="Cambria Math" panose="02040503050406030204" pitchFamily="18" charset="0"/>
                                </a:rPr>
                                <m:t>′</m:t>
                              </m:r>
                            </m:sup>
                          </m:sSup>
                          <m:r>
                            <m:rPr>
                              <m:sty m:val="p"/>
                            </m:rPr>
                            <a:rPr lang="es-ES" sz="2000" b="0" i="0" smtClean="0">
                              <a:latin typeface="Cambria Math" panose="02040503050406030204" pitchFamily="18" charset="0"/>
                            </a:rPr>
                            <m:t>s</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Team</m:t>
                          </m:r>
                        </m:e>
                      </m:mr>
                      <m:mr>
                        <m:e>
                          <m:m>
                            <m:mPr>
                              <m:mcs>
                                <m:mc>
                                  <m:mcPr>
                                    <m:count m:val="1"/>
                                    <m:mcJc m:val="center"/>
                                  </m:mcPr>
                                </m:mc>
                              </m:mcs>
                              <m:ctrlPr>
                                <a:rPr lang="es-ES" sz="2000" b="0" smtClean="0">
                                  <a:latin typeface="Cambria Math" panose="02040503050406030204" pitchFamily="18" charset="0"/>
                                </a:rPr>
                              </m:ctrlPr>
                            </m:mPr>
                            <m:mr>
                              <m:e>
                                <m:r>
                                  <m:rPr>
                                    <m:sty m:val="p"/>
                                  </m:rPr>
                                  <a:rPr lang="es-ES" sz="2000" i="0">
                                    <a:latin typeface="Cambria Math" panose="02040503050406030204" pitchFamily="18" charset="0"/>
                                  </a:rPr>
                                  <m:t>Argentine</m:t>
                                </m:r>
                                <m:r>
                                  <a:rPr lang="es-ES" sz="2000" i="0">
                                    <a:latin typeface="Cambria Math" panose="02040503050406030204" pitchFamily="18" charset="0"/>
                                  </a:rPr>
                                  <m:t> </m:t>
                                </m:r>
                                <m:r>
                                  <m:rPr>
                                    <m:sty m:val="p"/>
                                  </m:rPr>
                                  <a:rPr lang="es-ES" sz="2000" i="0">
                                    <a:latin typeface="Cambria Math" panose="02040503050406030204" pitchFamily="18" charset="0"/>
                                  </a:rPr>
                                  <m:t>Observatory</m:t>
                                </m:r>
                              </m:e>
                            </m:mr>
                            <m:mr>
                              <m:e>
                                <m:r>
                                  <m:rPr>
                                    <m:sty m:val="p"/>
                                  </m:rPr>
                                  <a:rPr lang="es-ES" sz="2000" b="0" i="0" smtClean="0">
                                    <a:latin typeface="Cambria Math" panose="02040503050406030204" pitchFamily="18" charset="0"/>
                                  </a:rPr>
                                  <m:t>Lick</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Observatory</m:t>
                                </m:r>
                              </m:e>
                            </m:mr>
                          </m:m>
                        </m:e>
                      </m:mr>
                    </m:m>
                    <m:r>
                      <a:rPr lang="es-ES" sz="2000" b="0" i="0" smtClean="0">
                        <a:latin typeface="Cambria Math" panose="02040503050406030204" pitchFamily="18" charset="0"/>
                      </a:rPr>
                      <m:t>→</m:t>
                    </m:r>
                    <m:r>
                      <m:rPr>
                        <m:sty m:val="p"/>
                      </m:rPr>
                      <a:rPr lang="es-ES" sz="2000" b="0" i="0" smtClean="0">
                        <a:latin typeface="Cambria Math" panose="02040503050406030204" pitchFamily="18" charset="0"/>
                      </a:rPr>
                      <m:t>World</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War</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I</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broke</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out</m:t>
                    </m:r>
                  </m:oMath>
                </a14:m>
                <a:endParaRPr lang="es-ES" sz="2000" b="0" dirty="0"/>
              </a:p>
              <a:p>
                <a:pPr>
                  <a:buClr>
                    <a:srgbClr val="62A176"/>
                  </a:buClr>
                </a:pPr>
                <a:endParaRPr lang="es-ES" sz="2000" b="0" dirty="0"/>
              </a:p>
              <a:p>
                <a:pPr marL="457200" indent="-457200">
                  <a:buClr>
                    <a:srgbClr val="62A176"/>
                  </a:buClr>
                  <a:buFont typeface="Wingdings" pitchFamily="2" charset="2"/>
                  <a:buChar char="Ø"/>
                </a:pPr>
                <a:r>
                  <a:rPr lang="es-ES" sz="2000" dirty="0">
                    <a:sym typeface="Wingdings" pitchFamily="2" charset="2"/>
                  </a:rPr>
                  <a:t> </a:t>
                </a:r>
                <a14:m>
                  <m:oMath xmlns:m="http://schemas.openxmlformats.org/officeDocument/2006/math">
                    <m:m>
                      <m:mPr>
                        <m:mcs>
                          <m:mc>
                            <m:mcPr>
                              <m:count m:val="1"/>
                              <m:mcJc m:val="center"/>
                            </m:mcPr>
                          </m:mc>
                        </m:mcs>
                        <m:ctrlPr>
                          <a:rPr lang="es-ES" sz="2000" i="1" smtClean="0">
                            <a:latin typeface="Cambria Math" panose="02040503050406030204" pitchFamily="18" charset="0"/>
                          </a:rPr>
                        </m:ctrlPr>
                      </m:mPr>
                      <m:mr>
                        <m:e>
                          <m:r>
                            <m:rPr>
                              <m:nor/>
                            </m:rPr>
                            <a:rPr lang="es-ES" sz="2000" b="0" i="1" smtClean="0">
                              <a:latin typeface="Cambria Math" panose="02040503050406030204" pitchFamily="18" charset="0"/>
                            </a:rPr>
                            <m:t>3 </m:t>
                          </m:r>
                          <m:r>
                            <m:rPr>
                              <m:nor/>
                            </m:rPr>
                            <a:rPr lang="es-ES" sz="2000" i="1">
                              <a:latin typeface="Cambria Math" panose="02040503050406030204" pitchFamily="18" charset="0"/>
                            </a:rPr>
                            <m:t>February</m:t>
                          </m:r>
                          <m:r>
                            <m:rPr>
                              <m:nor/>
                            </m:rPr>
                            <a:rPr lang="es-ES" sz="2000" i="1">
                              <a:latin typeface="Cambria Math" panose="02040503050406030204" pitchFamily="18" charset="0"/>
                            </a:rPr>
                            <m:t> </m:t>
                          </m:r>
                          <m:r>
                            <m:rPr>
                              <m:nor/>
                            </m:rPr>
                            <a:rPr lang="es-ES" sz="2000" b="0" i="1" dirty="0" smtClean="0"/>
                            <m:t>191</m:t>
                          </m:r>
                          <m:r>
                            <a:rPr lang="es-ES" sz="2000" b="0" i="1" dirty="0" smtClean="0">
                              <a:latin typeface="Cambria Math" panose="02040503050406030204" pitchFamily="18" charset="0"/>
                            </a:rPr>
                            <m:t>6</m:t>
                          </m:r>
                        </m:e>
                      </m:mr>
                      <m:mr>
                        <m:e>
                          <m:r>
                            <m:rPr>
                              <m:sty m:val="p"/>
                            </m:rPr>
                            <a:rPr lang="es-ES" sz="2000" b="0" i="0" smtClean="0">
                              <a:latin typeface="Cambria Math" panose="02040503050406030204" pitchFamily="18" charset="0"/>
                            </a:rPr>
                            <m:t>Argentine</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Observatory</m:t>
                          </m:r>
                        </m:e>
                      </m:mr>
                    </m:m>
                    <m:r>
                      <a:rPr lang="es-ES" sz="2000" b="0" i="0" smtClean="0">
                        <a:latin typeface="Cambria Math" panose="02040503050406030204" pitchFamily="18" charset="0"/>
                      </a:rPr>
                      <m:t>→</m:t>
                    </m:r>
                    <m:r>
                      <m:rPr>
                        <m:sty m:val="p"/>
                      </m:rPr>
                      <a:rPr lang="es-ES" sz="2000" b="0" i="0" smtClean="0">
                        <a:latin typeface="Cambria Math" panose="02040503050406030204" pitchFamily="18" charset="0"/>
                      </a:rPr>
                      <m:t>Equipment</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in</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Russian</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hands</m:t>
                    </m:r>
                  </m:oMath>
                </a14:m>
                <a:endParaRPr lang="es-ES" sz="2000" dirty="0"/>
              </a:p>
              <a:p>
                <a:pPr marL="457200" indent="-457200">
                  <a:buClr>
                    <a:srgbClr val="62A176"/>
                  </a:buClr>
                  <a:buFont typeface="Wingdings" pitchFamily="2" charset="2"/>
                  <a:buChar char="Ø"/>
                </a:pPr>
                <a:endParaRPr lang="es-ES" sz="2000" dirty="0"/>
              </a:p>
              <a:p>
                <a:pPr marL="457200" indent="-457200">
                  <a:buClr>
                    <a:srgbClr val="62A176"/>
                  </a:buClr>
                  <a:buFont typeface="Wingdings" pitchFamily="2" charset="2"/>
                  <a:buChar char="Ø"/>
                </a:pPr>
                <a14:m>
                  <m:oMath xmlns:m="http://schemas.openxmlformats.org/officeDocument/2006/math">
                    <m:m>
                      <m:mPr>
                        <m:mcs>
                          <m:mc>
                            <m:mcPr>
                              <m:count m:val="1"/>
                              <m:mcJc m:val="center"/>
                            </m:mcPr>
                          </m:mc>
                        </m:mcs>
                        <m:ctrlPr>
                          <a:rPr lang="es-ES" sz="2000" i="1" smtClean="0">
                            <a:latin typeface="Cambria Math" panose="02040503050406030204" pitchFamily="18" charset="0"/>
                          </a:rPr>
                        </m:ctrlPr>
                      </m:mPr>
                      <m:mr>
                        <m:e>
                          <m:r>
                            <m:rPr>
                              <m:nor/>
                            </m:rPr>
                            <a:rPr lang="es-ES" sz="2000" b="0" i="1" smtClean="0">
                              <a:latin typeface="Cambria Math" panose="02040503050406030204" pitchFamily="18" charset="0"/>
                            </a:rPr>
                            <m:t>8</m:t>
                          </m:r>
                          <m:r>
                            <m:rPr>
                              <m:nor/>
                            </m:rPr>
                            <a:rPr lang="es-ES" sz="2000" b="0" i="1" smtClean="0">
                              <a:latin typeface="Cambria Math" panose="02040503050406030204" pitchFamily="18" charset="0"/>
                            </a:rPr>
                            <m:t> </m:t>
                          </m:r>
                          <m:r>
                            <m:rPr>
                              <m:nor/>
                            </m:rPr>
                            <a:rPr lang="es-ES" sz="2000" b="0" i="1" smtClean="0">
                              <a:latin typeface="Cambria Math" panose="02040503050406030204" pitchFamily="18" charset="0"/>
                            </a:rPr>
                            <m:t>June</m:t>
                          </m:r>
                          <m:r>
                            <m:rPr>
                              <m:nor/>
                            </m:rPr>
                            <a:rPr lang="es-ES" sz="2000" i="1">
                              <a:latin typeface="Cambria Math" panose="02040503050406030204" pitchFamily="18" charset="0"/>
                            </a:rPr>
                            <m:t> </m:t>
                          </m:r>
                          <m:r>
                            <m:rPr>
                              <m:nor/>
                            </m:rPr>
                            <a:rPr lang="es-ES" sz="2000" b="0" i="1" dirty="0" smtClean="0"/>
                            <m:t>1918</m:t>
                          </m:r>
                        </m:e>
                      </m:mr>
                      <m:mr>
                        <m:e>
                          <m:r>
                            <m:rPr>
                              <m:sty m:val="p"/>
                            </m:rPr>
                            <a:rPr lang="es-ES" sz="2000" b="0" i="0" dirty="0" smtClean="0">
                              <a:latin typeface="Cambria Math" panose="02040503050406030204" pitchFamily="18" charset="0"/>
                            </a:rPr>
                            <m:t>Lick</m:t>
                          </m:r>
                          <m:r>
                            <a:rPr lang="es-ES" sz="2000" b="0" i="0" dirty="0" smtClean="0">
                              <a:latin typeface="Cambria Math" panose="02040503050406030204" pitchFamily="18" charset="0"/>
                            </a:rPr>
                            <m:t> </m:t>
                          </m:r>
                          <m:r>
                            <m:rPr>
                              <m:sty m:val="p"/>
                            </m:rPr>
                            <a:rPr lang="es-ES" sz="2000" b="0" i="0" dirty="0" smtClean="0">
                              <a:latin typeface="Cambria Math" panose="02040503050406030204" pitchFamily="18" charset="0"/>
                            </a:rPr>
                            <m:t>Observatory</m:t>
                          </m:r>
                        </m:e>
                      </m:mr>
                    </m:m>
                  </m:oMath>
                </a14:m>
                <a:endParaRPr lang="es-ES" sz="2000" dirty="0"/>
              </a:p>
            </p:txBody>
          </p:sp>
        </mc:Choice>
        <mc:Fallback>
          <p:sp>
            <p:nvSpPr>
              <p:cNvPr id="3" name="CuadroTexto 2">
                <a:extLst>
                  <a:ext uri="{FF2B5EF4-FFF2-40B4-BE49-F238E27FC236}">
                    <a16:creationId xmlns:a16="http://schemas.microsoft.com/office/drawing/2014/main" id="{9EEBA508-748C-6DCE-7F9A-E533C909AD05}"/>
                  </a:ext>
                </a:extLst>
              </p:cNvPr>
              <p:cNvSpPr txBox="1">
                <a:spLocks noRot="1" noChangeAspect="1" noMove="1" noResize="1" noEditPoints="1" noAdjustHandles="1" noChangeArrowheads="1" noChangeShapeType="1" noTextEdit="1"/>
              </p:cNvSpPr>
              <p:nvPr/>
            </p:nvSpPr>
            <p:spPr>
              <a:xfrm>
                <a:off x="-1" y="1513475"/>
                <a:ext cx="8280821" cy="3922356"/>
              </a:xfrm>
              <a:prstGeom prst="rect">
                <a:avLst/>
              </a:prstGeom>
              <a:blipFill>
                <a:blip r:embed="rId3"/>
                <a:stretch>
                  <a:fillRect l="-613" t="-1613" b="-968"/>
                </a:stretch>
              </a:blipFill>
            </p:spPr>
            <p:txBody>
              <a:bodyPr/>
              <a:lstStyle/>
              <a:p>
                <a:r>
                  <a:rPr lang="es-ES">
                    <a:noFill/>
                  </a:rPr>
                  <a:t> </a:t>
                </a:r>
              </a:p>
            </p:txBody>
          </p:sp>
        </mc:Fallback>
      </mc:AlternateContent>
      <p:sp>
        <p:nvSpPr>
          <p:cNvPr id="8" name="Cruz 7">
            <a:extLst>
              <a:ext uri="{FF2B5EF4-FFF2-40B4-BE49-F238E27FC236}">
                <a16:creationId xmlns:a16="http://schemas.microsoft.com/office/drawing/2014/main" id="{D5202483-7EDB-859B-3E2D-52E406E44A34}"/>
              </a:ext>
            </a:extLst>
          </p:cNvPr>
          <p:cNvSpPr/>
          <p:nvPr/>
        </p:nvSpPr>
        <p:spPr>
          <a:xfrm rot="2697822">
            <a:off x="7272337" y="4117293"/>
            <a:ext cx="360000" cy="360000"/>
          </a:xfrm>
          <a:prstGeom prst="plus">
            <a:avLst>
              <a:gd name="adj" fmla="val 41471"/>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Cruz 5">
            <a:extLst>
              <a:ext uri="{FF2B5EF4-FFF2-40B4-BE49-F238E27FC236}">
                <a16:creationId xmlns:a16="http://schemas.microsoft.com/office/drawing/2014/main" id="{1AB9A058-0B5D-B2A1-364B-58496FA5D698}"/>
              </a:ext>
            </a:extLst>
          </p:cNvPr>
          <p:cNvSpPr/>
          <p:nvPr/>
        </p:nvSpPr>
        <p:spPr>
          <a:xfrm rot="2697822">
            <a:off x="9087989" y="2551388"/>
            <a:ext cx="360000" cy="360000"/>
          </a:xfrm>
          <a:prstGeom prst="plus">
            <a:avLst>
              <a:gd name="adj" fmla="val 41471"/>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ruz 8">
            <a:extLst>
              <a:ext uri="{FF2B5EF4-FFF2-40B4-BE49-F238E27FC236}">
                <a16:creationId xmlns:a16="http://schemas.microsoft.com/office/drawing/2014/main" id="{A323AFFF-7BD0-33DC-E50C-292F162DEB8A}"/>
              </a:ext>
            </a:extLst>
          </p:cNvPr>
          <p:cNvSpPr/>
          <p:nvPr/>
        </p:nvSpPr>
        <p:spPr>
          <a:xfrm rot="2697822">
            <a:off x="9408938" y="2526704"/>
            <a:ext cx="360000" cy="360000"/>
          </a:xfrm>
          <a:prstGeom prst="plus">
            <a:avLst>
              <a:gd name="adj" fmla="val 41471"/>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Cruz 9">
            <a:extLst>
              <a:ext uri="{FF2B5EF4-FFF2-40B4-BE49-F238E27FC236}">
                <a16:creationId xmlns:a16="http://schemas.microsoft.com/office/drawing/2014/main" id="{C97C5688-35A6-0B5E-ADEA-72B962B4DCC9}"/>
              </a:ext>
            </a:extLst>
          </p:cNvPr>
          <p:cNvSpPr/>
          <p:nvPr/>
        </p:nvSpPr>
        <p:spPr>
          <a:xfrm rot="2697822">
            <a:off x="9216708" y="2813080"/>
            <a:ext cx="360000" cy="360000"/>
          </a:xfrm>
          <a:prstGeom prst="plus">
            <a:avLst>
              <a:gd name="adj" fmla="val 41471"/>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Cruz 11">
            <a:extLst>
              <a:ext uri="{FF2B5EF4-FFF2-40B4-BE49-F238E27FC236}">
                <a16:creationId xmlns:a16="http://schemas.microsoft.com/office/drawing/2014/main" id="{9F480AC1-DA80-2C65-E811-2288FE26F3C2}"/>
              </a:ext>
            </a:extLst>
          </p:cNvPr>
          <p:cNvSpPr/>
          <p:nvPr/>
        </p:nvSpPr>
        <p:spPr>
          <a:xfrm rot="2697822">
            <a:off x="7017777" y="3823151"/>
            <a:ext cx="360000" cy="360000"/>
          </a:xfrm>
          <a:prstGeom prst="plus">
            <a:avLst>
              <a:gd name="adj" fmla="val 41471"/>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Cruz 12">
            <a:extLst>
              <a:ext uri="{FF2B5EF4-FFF2-40B4-BE49-F238E27FC236}">
                <a16:creationId xmlns:a16="http://schemas.microsoft.com/office/drawing/2014/main" id="{092C0032-8C00-D749-7831-1972A84CC5E1}"/>
              </a:ext>
            </a:extLst>
          </p:cNvPr>
          <p:cNvSpPr/>
          <p:nvPr/>
        </p:nvSpPr>
        <p:spPr>
          <a:xfrm rot="2697822">
            <a:off x="6257952" y="2813080"/>
            <a:ext cx="360000" cy="360000"/>
          </a:xfrm>
          <a:prstGeom prst="plus">
            <a:avLst>
              <a:gd name="adj" fmla="val 41471"/>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603733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66F41E-0407-AADA-E650-43B71BFD821A}"/>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B4D77025-A03C-5353-F68F-676F2DA76F5E}"/>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a:extLst>
              <a:ext uri="{FF2B5EF4-FFF2-40B4-BE49-F238E27FC236}">
                <a16:creationId xmlns:a16="http://schemas.microsoft.com/office/drawing/2014/main" id="{ED911711-E02A-165F-816F-72C883AD462A}"/>
              </a:ext>
            </a:extLst>
          </p:cNvPr>
          <p:cNvSpPr>
            <a:spLocks noGrp="1"/>
          </p:cNvSpPr>
          <p:nvPr>
            <p:ph type="title"/>
          </p:nvPr>
        </p:nvSpPr>
        <p:spPr>
          <a:xfrm>
            <a:off x="0" y="10894"/>
            <a:ext cx="12192000" cy="397070"/>
          </a:xfrm>
        </p:spPr>
        <p:txBody>
          <a:bodyPr anchor="t">
            <a:noAutofit/>
          </a:bodyPr>
          <a:lstStyle/>
          <a:p>
            <a:r>
              <a:rPr lang="es-ES" sz="2000" b="1" dirty="0" err="1">
                <a:solidFill>
                  <a:srgbClr val="FFFFFF"/>
                </a:solidFill>
              </a:rPr>
              <a:t>Brief</a:t>
            </a:r>
            <a:r>
              <a:rPr lang="es-ES" sz="2000" b="1" dirty="0">
                <a:solidFill>
                  <a:srgbClr val="FFFFFF"/>
                </a:solidFill>
              </a:rPr>
              <a:t> </a:t>
            </a:r>
            <a:r>
              <a:rPr lang="es-ES" sz="2000" b="1" dirty="0" err="1">
                <a:solidFill>
                  <a:srgbClr val="FFFFFF"/>
                </a:solidFill>
              </a:rPr>
              <a:t>History</a:t>
            </a:r>
            <a:r>
              <a:rPr lang="es-ES" sz="2000" b="1" dirty="0">
                <a:solidFill>
                  <a:srgbClr val="FFFFFF"/>
                </a:solidFill>
              </a:rPr>
              <a:t> </a:t>
            </a:r>
            <a:r>
              <a:rPr lang="es-ES" sz="2000" b="1" dirty="0" err="1">
                <a:solidFill>
                  <a:srgbClr val="FFFFFF"/>
                </a:solidFill>
              </a:rPr>
              <a:t>of</a:t>
            </a:r>
            <a:r>
              <a:rPr lang="es-ES" sz="2000" b="1" dirty="0">
                <a:solidFill>
                  <a:srgbClr val="FFFFFF"/>
                </a:solidFill>
              </a:rPr>
              <a:t> </a:t>
            </a:r>
            <a:r>
              <a:rPr lang="es-ES" sz="2000" b="1" dirty="0" err="1">
                <a:solidFill>
                  <a:srgbClr val="FFFFFF"/>
                </a:solidFill>
              </a:rPr>
              <a:t>Gravitational</a:t>
            </a:r>
            <a:r>
              <a:rPr lang="es-ES" sz="2000" b="1" dirty="0">
                <a:solidFill>
                  <a:srgbClr val="FFFFFF"/>
                </a:solidFill>
              </a:rPr>
              <a:t> </a:t>
            </a:r>
            <a:r>
              <a:rPr lang="es-ES" sz="2000" b="1" dirty="0" err="1">
                <a:solidFill>
                  <a:srgbClr val="FFFFFF"/>
                </a:solidFill>
              </a:rPr>
              <a:t>Lensing</a:t>
            </a:r>
            <a:br>
              <a:rPr lang="es-ES" sz="2000" b="1" dirty="0">
                <a:solidFill>
                  <a:srgbClr val="FFFFFF"/>
                </a:solidFill>
              </a:rPr>
            </a:br>
            <a:endParaRPr lang="es-ES" sz="2000" b="1" dirty="0">
              <a:solidFill>
                <a:srgbClr val="FFFFFF"/>
              </a:solidFill>
            </a:endParaRPr>
          </a:p>
        </p:txBody>
      </p:sp>
      <p:sp>
        <p:nvSpPr>
          <p:cNvPr id="4" name="Rectángulo 3">
            <a:extLst>
              <a:ext uri="{FF2B5EF4-FFF2-40B4-BE49-F238E27FC236}">
                <a16:creationId xmlns:a16="http://schemas.microsoft.com/office/drawing/2014/main" id="{8C363CEF-ADCA-2ACF-F569-16BD6D153E56}"/>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a:extLst>
              <a:ext uri="{FF2B5EF4-FFF2-40B4-BE49-F238E27FC236}">
                <a16:creationId xmlns:a16="http://schemas.microsoft.com/office/drawing/2014/main" id="{49D94F4D-FD1A-7A82-E744-03D704C5CB73}"/>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11" name="CuadroTexto 10">
            <a:extLst>
              <a:ext uri="{FF2B5EF4-FFF2-40B4-BE49-F238E27FC236}">
                <a16:creationId xmlns:a16="http://schemas.microsoft.com/office/drawing/2014/main" id="{8BD746EE-F132-1376-27E8-1911ECE024F3}"/>
              </a:ext>
            </a:extLst>
          </p:cNvPr>
          <p:cNvSpPr txBox="1"/>
          <p:nvPr/>
        </p:nvSpPr>
        <p:spPr>
          <a:xfrm>
            <a:off x="4079876" y="6502734"/>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8" name="CuadroTexto 17">
            <a:extLst>
              <a:ext uri="{FF2B5EF4-FFF2-40B4-BE49-F238E27FC236}">
                <a16:creationId xmlns:a16="http://schemas.microsoft.com/office/drawing/2014/main" id="{CD022789-D6A5-A4DF-1998-2DC3B6CD8D7F}"/>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
        <p:nvSpPr>
          <p:cNvPr id="14" name="Marcador de contenido 2">
            <a:extLst>
              <a:ext uri="{FF2B5EF4-FFF2-40B4-BE49-F238E27FC236}">
                <a16:creationId xmlns:a16="http://schemas.microsoft.com/office/drawing/2014/main" id="{D1DD5DF5-1BF1-3485-0057-2E77AB9707BF}"/>
              </a:ext>
            </a:extLst>
          </p:cNvPr>
          <p:cNvSpPr>
            <a:spLocks noGrp="1"/>
          </p:cNvSpPr>
          <p:nvPr>
            <p:ph idx="1"/>
          </p:nvPr>
        </p:nvSpPr>
        <p:spPr>
          <a:xfrm>
            <a:off x="0" y="487130"/>
            <a:ext cx="12192000" cy="947179"/>
          </a:xfrm>
        </p:spPr>
        <p:txBody>
          <a:bodyPr>
            <a:normAutofit/>
          </a:bodyPr>
          <a:lstStyle/>
          <a:p>
            <a:pPr marL="0" indent="0" algn="ctr">
              <a:buNone/>
            </a:pPr>
            <a:r>
              <a:rPr lang="es-ES" dirty="0" err="1"/>
              <a:t>The</a:t>
            </a:r>
            <a:r>
              <a:rPr lang="es-ES" dirty="0"/>
              <a:t> Eclipse </a:t>
            </a:r>
            <a:r>
              <a:rPr lang="es-ES" dirty="0" err="1"/>
              <a:t>Expeditions</a:t>
            </a:r>
            <a:endParaRPr lang="es-ES" dirty="0">
              <a:effectLst/>
            </a:endParaRPr>
          </a:p>
          <a:p>
            <a:pPr marL="0" indent="0" algn="ctr">
              <a:buNone/>
            </a:pPr>
            <a:r>
              <a:rPr lang="es-ES" sz="2400" dirty="0"/>
              <a:t>s. XX</a:t>
            </a:r>
          </a:p>
        </p:txBody>
      </p:sp>
      <p:pic>
        <p:nvPicPr>
          <p:cNvPr id="26626" name="Picture 2" descr="dibujo a mano alzada del mapa del mundo. 14219833 PNG">
            <a:extLst>
              <a:ext uri="{FF2B5EF4-FFF2-40B4-BE49-F238E27FC236}">
                <a16:creationId xmlns:a16="http://schemas.microsoft.com/office/drawing/2014/main" id="{AA6DB48F-1086-F305-B810-B692B8072D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0955" y="1513475"/>
            <a:ext cx="7041045" cy="400702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3" name="CuadroTexto 2">
                <a:extLst>
                  <a:ext uri="{FF2B5EF4-FFF2-40B4-BE49-F238E27FC236}">
                    <a16:creationId xmlns:a16="http://schemas.microsoft.com/office/drawing/2014/main" id="{D2014219-FEF4-0BA6-CAF1-8F0B9EAF98D1}"/>
                  </a:ext>
                </a:extLst>
              </p:cNvPr>
              <p:cNvSpPr txBox="1"/>
              <p:nvPr/>
            </p:nvSpPr>
            <p:spPr>
              <a:xfrm>
                <a:off x="-1" y="1513475"/>
                <a:ext cx="8280821" cy="3922356"/>
              </a:xfrm>
              <a:prstGeom prst="rect">
                <a:avLst/>
              </a:prstGeom>
              <a:noFill/>
            </p:spPr>
            <p:txBody>
              <a:bodyPr wrap="square" rtlCol="0">
                <a:spAutoFit/>
              </a:bodyPr>
              <a:lstStyle/>
              <a:p>
                <a:pPr marL="457200" indent="-457200">
                  <a:buClr>
                    <a:srgbClr val="62A176"/>
                  </a:buClr>
                  <a:buFont typeface="Wingdings" pitchFamily="2" charset="2"/>
                  <a:buChar char="Ø"/>
                </a:pPr>
                <a14:m>
                  <m:oMath xmlns:m="http://schemas.openxmlformats.org/officeDocument/2006/math">
                    <m:m>
                      <m:mPr>
                        <m:mcs>
                          <m:mc>
                            <m:mcPr>
                              <m:count m:val="1"/>
                              <m:mcJc m:val="center"/>
                            </m:mcPr>
                          </m:mc>
                        </m:mcs>
                        <m:ctrlPr>
                          <a:rPr lang="es-ES" sz="2000" smtClean="0">
                            <a:latin typeface="Cambria Math" panose="02040503050406030204" pitchFamily="18" charset="0"/>
                          </a:rPr>
                        </m:ctrlPr>
                      </m:mPr>
                      <m:mr>
                        <m:e>
                          <m:r>
                            <m:rPr>
                              <m:nor/>
                            </m:rPr>
                            <a:rPr lang="es-ES" sz="2000" b="0" i="1" smtClean="0">
                              <a:latin typeface="Cambria Math" panose="02040503050406030204" pitchFamily="18" charset="0"/>
                            </a:rPr>
                            <m:t>10 </m:t>
                          </m:r>
                          <m:r>
                            <m:rPr>
                              <m:nor/>
                            </m:rPr>
                            <a:rPr lang="es-ES" sz="2000" i="1" dirty="0"/>
                            <m:t>October</m:t>
                          </m:r>
                          <m:r>
                            <m:rPr>
                              <m:nor/>
                            </m:rPr>
                            <a:rPr lang="es-ES" sz="2000" b="0" i="1" dirty="0" smtClean="0"/>
                            <m:t> 1912</m:t>
                          </m:r>
                        </m:e>
                      </m:mr>
                      <m:mr>
                        <m:e>
                          <m:r>
                            <m:rPr>
                              <m:sty m:val="p"/>
                            </m:rPr>
                            <a:rPr lang="es-ES" sz="2000" b="0" i="0" smtClean="0">
                              <a:latin typeface="Cambria Math" panose="02040503050406030204" pitchFamily="18" charset="0"/>
                            </a:rPr>
                            <m:t>Argentine</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Observatory</m:t>
                          </m:r>
                        </m:e>
                      </m:mr>
                    </m:m>
                    <m:r>
                      <a:rPr lang="es-ES" sz="2000" b="0" i="0" smtClean="0">
                        <a:latin typeface="Cambria Math" panose="02040503050406030204" pitchFamily="18" charset="0"/>
                      </a:rPr>
                      <m:t>→</m:t>
                    </m:r>
                    <m:r>
                      <m:rPr>
                        <m:sty m:val="p"/>
                      </m:rPr>
                      <a:rPr lang="es-ES" sz="2000" b="0" i="0" smtClean="0">
                        <a:latin typeface="Cambria Math" panose="02040503050406030204" pitchFamily="18" charset="0"/>
                      </a:rPr>
                      <m:t>Storm</m:t>
                    </m:r>
                  </m:oMath>
                </a14:m>
                <a:r>
                  <a:rPr lang="es-ES" sz="2000" dirty="0">
                    <a:sym typeface="Wingdings" pitchFamily="2" charset="2"/>
                  </a:rPr>
                  <a:t> </a:t>
                </a:r>
              </a:p>
              <a:p>
                <a:pPr marL="457200" indent="-457200">
                  <a:buClr>
                    <a:srgbClr val="62A176"/>
                  </a:buClr>
                  <a:buFont typeface="Wingdings" pitchFamily="2" charset="2"/>
                  <a:buChar char="Ø"/>
                </a:pPr>
                <a:endParaRPr lang="es-ES" sz="2000" dirty="0">
                  <a:sym typeface="Wingdings" pitchFamily="2" charset="2"/>
                </a:endParaRPr>
              </a:p>
              <a:p>
                <a:pPr marL="457200" indent="-457200">
                  <a:buClr>
                    <a:srgbClr val="62A176"/>
                  </a:buClr>
                  <a:buFont typeface="Wingdings" pitchFamily="2" charset="2"/>
                  <a:buChar char="Ø"/>
                </a:pPr>
                <a14:m>
                  <m:oMath xmlns:m="http://schemas.openxmlformats.org/officeDocument/2006/math">
                    <m:m>
                      <m:mPr>
                        <m:mcs>
                          <m:mc>
                            <m:mcPr>
                              <m:count m:val="1"/>
                              <m:mcJc m:val="center"/>
                            </m:mcPr>
                          </m:mc>
                        </m:mcs>
                        <m:ctrlPr>
                          <a:rPr lang="es-ES" sz="2000" b="0" i="1" smtClean="0">
                            <a:latin typeface="Cambria Math" panose="02040503050406030204" pitchFamily="18" charset="0"/>
                          </a:rPr>
                        </m:ctrlPr>
                      </m:mPr>
                      <m:mr>
                        <m:e>
                          <m:r>
                            <m:rPr>
                              <m:brk m:alnAt="7"/>
                            </m:rPr>
                            <a:rPr lang="es-ES" sz="2000" b="0" i="1" smtClean="0">
                              <a:latin typeface="Cambria Math" panose="02040503050406030204" pitchFamily="18" charset="0"/>
                            </a:rPr>
                            <m:t>21 </m:t>
                          </m:r>
                          <m:r>
                            <a:rPr lang="es-ES" sz="2000" b="0" i="1" smtClean="0">
                              <a:latin typeface="Cambria Math" panose="02040503050406030204" pitchFamily="18" charset="0"/>
                            </a:rPr>
                            <m:t>𝐴𝑢𝑔𝑢𝑠𝑡</m:t>
                          </m:r>
                          <m:r>
                            <a:rPr lang="es-ES" sz="2000" b="0" i="1" smtClean="0">
                              <a:latin typeface="Cambria Math" panose="02040503050406030204" pitchFamily="18" charset="0"/>
                            </a:rPr>
                            <m:t> 1914</m:t>
                          </m:r>
                        </m:e>
                      </m:mr>
                      <m:mr>
                        <m:e>
                          <m:sSup>
                            <m:sSupPr>
                              <m:ctrlPr>
                                <a:rPr lang="es-ES" sz="2000" b="0" i="0" smtClean="0">
                                  <a:latin typeface="Cambria Math" panose="02040503050406030204" pitchFamily="18" charset="0"/>
                                </a:rPr>
                              </m:ctrlPr>
                            </m:sSupPr>
                            <m:e>
                              <m:r>
                                <m:rPr>
                                  <m:sty m:val="p"/>
                                </m:rPr>
                                <a:rPr lang="es-ES" sz="2000" b="0" i="0" smtClean="0">
                                  <a:latin typeface="Cambria Math" panose="02040503050406030204" pitchFamily="18" charset="0"/>
                                </a:rPr>
                                <m:t>Freundlich</m:t>
                              </m:r>
                            </m:e>
                            <m:sup>
                              <m:r>
                                <a:rPr lang="es-ES" sz="2000" b="0" i="0" smtClean="0">
                                  <a:latin typeface="Cambria Math" panose="02040503050406030204" pitchFamily="18" charset="0"/>
                                </a:rPr>
                                <m:t>′</m:t>
                              </m:r>
                            </m:sup>
                          </m:sSup>
                          <m:r>
                            <m:rPr>
                              <m:sty m:val="p"/>
                            </m:rPr>
                            <a:rPr lang="es-ES" sz="2000" b="0" i="0" smtClean="0">
                              <a:latin typeface="Cambria Math" panose="02040503050406030204" pitchFamily="18" charset="0"/>
                            </a:rPr>
                            <m:t>s</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Team</m:t>
                          </m:r>
                        </m:e>
                      </m:mr>
                      <m:mr>
                        <m:e>
                          <m:m>
                            <m:mPr>
                              <m:mcs>
                                <m:mc>
                                  <m:mcPr>
                                    <m:count m:val="1"/>
                                    <m:mcJc m:val="center"/>
                                  </m:mcPr>
                                </m:mc>
                              </m:mcs>
                              <m:ctrlPr>
                                <a:rPr lang="es-ES" sz="2000" b="0" smtClean="0">
                                  <a:latin typeface="Cambria Math" panose="02040503050406030204" pitchFamily="18" charset="0"/>
                                </a:rPr>
                              </m:ctrlPr>
                            </m:mPr>
                            <m:mr>
                              <m:e>
                                <m:r>
                                  <m:rPr>
                                    <m:sty m:val="p"/>
                                  </m:rPr>
                                  <a:rPr lang="es-ES" sz="2000" i="0">
                                    <a:latin typeface="Cambria Math" panose="02040503050406030204" pitchFamily="18" charset="0"/>
                                  </a:rPr>
                                  <m:t>Argentine</m:t>
                                </m:r>
                                <m:r>
                                  <a:rPr lang="es-ES" sz="2000" i="0">
                                    <a:latin typeface="Cambria Math" panose="02040503050406030204" pitchFamily="18" charset="0"/>
                                  </a:rPr>
                                  <m:t> </m:t>
                                </m:r>
                                <m:r>
                                  <m:rPr>
                                    <m:sty m:val="p"/>
                                  </m:rPr>
                                  <a:rPr lang="es-ES" sz="2000" i="0">
                                    <a:latin typeface="Cambria Math" panose="02040503050406030204" pitchFamily="18" charset="0"/>
                                  </a:rPr>
                                  <m:t>Observatory</m:t>
                                </m:r>
                              </m:e>
                            </m:mr>
                            <m:mr>
                              <m:e>
                                <m:r>
                                  <m:rPr>
                                    <m:sty m:val="p"/>
                                  </m:rPr>
                                  <a:rPr lang="es-ES" sz="2000" b="0" i="0" smtClean="0">
                                    <a:latin typeface="Cambria Math" panose="02040503050406030204" pitchFamily="18" charset="0"/>
                                  </a:rPr>
                                  <m:t>Lick</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Observatory</m:t>
                                </m:r>
                              </m:e>
                            </m:mr>
                          </m:m>
                        </m:e>
                      </m:mr>
                    </m:m>
                    <m:r>
                      <a:rPr lang="es-ES" sz="2000" b="0" i="0" smtClean="0">
                        <a:latin typeface="Cambria Math" panose="02040503050406030204" pitchFamily="18" charset="0"/>
                      </a:rPr>
                      <m:t>→</m:t>
                    </m:r>
                    <m:r>
                      <m:rPr>
                        <m:sty m:val="p"/>
                      </m:rPr>
                      <a:rPr lang="es-ES" sz="2000" b="0" i="0" smtClean="0">
                        <a:latin typeface="Cambria Math" panose="02040503050406030204" pitchFamily="18" charset="0"/>
                      </a:rPr>
                      <m:t>World</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War</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I</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broke</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out</m:t>
                    </m:r>
                  </m:oMath>
                </a14:m>
                <a:endParaRPr lang="es-ES" sz="2000" b="0" dirty="0"/>
              </a:p>
              <a:p>
                <a:pPr>
                  <a:buClr>
                    <a:srgbClr val="62A176"/>
                  </a:buClr>
                </a:pPr>
                <a:endParaRPr lang="es-ES" sz="2000" b="0" dirty="0"/>
              </a:p>
              <a:p>
                <a:pPr marL="457200" indent="-457200">
                  <a:buClr>
                    <a:srgbClr val="62A176"/>
                  </a:buClr>
                  <a:buFont typeface="Wingdings" pitchFamily="2" charset="2"/>
                  <a:buChar char="Ø"/>
                </a:pPr>
                <a:r>
                  <a:rPr lang="es-ES" sz="2000" dirty="0">
                    <a:sym typeface="Wingdings" pitchFamily="2" charset="2"/>
                  </a:rPr>
                  <a:t> </a:t>
                </a:r>
                <a14:m>
                  <m:oMath xmlns:m="http://schemas.openxmlformats.org/officeDocument/2006/math">
                    <m:m>
                      <m:mPr>
                        <m:mcs>
                          <m:mc>
                            <m:mcPr>
                              <m:count m:val="1"/>
                              <m:mcJc m:val="center"/>
                            </m:mcPr>
                          </m:mc>
                        </m:mcs>
                        <m:ctrlPr>
                          <a:rPr lang="es-ES" sz="2000" i="1" smtClean="0">
                            <a:latin typeface="Cambria Math" panose="02040503050406030204" pitchFamily="18" charset="0"/>
                          </a:rPr>
                        </m:ctrlPr>
                      </m:mPr>
                      <m:mr>
                        <m:e>
                          <m:r>
                            <m:rPr>
                              <m:nor/>
                            </m:rPr>
                            <a:rPr lang="es-ES" sz="2000" b="0" i="1" smtClean="0">
                              <a:latin typeface="Cambria Math" panose="02040503050406030204" pitchFamily="18" charset="0"/>
                            </a:rPr>
                            <m:t>3 </m:t>
                          </m:r>
                          <m:r>
                            <m:rPr>
                              <m:nor/>
                            </m:rPr>
                            <a:rPr lang="es-ES" sz="2000" i="1">
                              <a:latin typeface="Cambria Math" panose="02040503050406030204" pitchFamily="18" charset="0"/>
                            </a:rPr>
                            <m:t>February</m:t>
                          </m:r>
                          <m:r>
                            <m:rPr>
                              <m:nor/>
                            </m:rPr>
                            <a:rPr lang="es-ES" sz="2000" i="1">
                              <a:latin typeface="Cambria Math" panose="02040503050406030204" pitchFamily="18" charset="0"/>
                            </a:rPr>
                            <m:t> </m:t>
                          </m:r>
                          <m:r>
                            <m:rPr>
                              <m:nor/>
                            </m:rPr>
                            <a:rPr lang="es-ES" sz="2000" b="0" i="1" dirty="0" smtClean="0"/>
                            <m:t>191</m:t>
                          </m:r>
                          <m:r>
                            <a:rPr lang="es-ES" sz="2000" b="0" i="1" dirty="0" smtClean="0">
                              <a:latin typeface="Cambria Math" panose="02040503050406030204" pitchFamily="18" charset="0"/>
                            </a:rPr>
                            <m:t>6</m:t>
                          </m:r>
                        </m:e>
                      </m:mr>
                      <m:mr>
                        <m:e>
                          <m:r>
                            <m:rPr>
                              <m:sty m:val="p"/>
                            </m:rPr>
                            <a:rPr lang="es-ES" sz="2000" b="0" i="0" smtClean="0">
                              <a:latin typeface="Cambria Math" panose="02040503050406030204" pitchFamily="18" charset="0"/>
                            </a:rPr>
                            <m:t>Argentine</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Observatory</m:t>
                          </m:r>
                        </m:e>
                      </m:mr>
                    </m:m>
                    <m:r>
                      <a:rPr lang="es-ES" sz="2000" b="0" i="0" smtClean="0">
                        <a:latin typeface="Cambria Math" panose="02040503050406030204" pitchFamily="18" charset="0"/>
                      </a:rPr>
                      <m:t>→</m:t>
                    </m:r>
                    <m:r>
                      <m:rPr>
                        <m:sty m:val="p"/>
                      </m:rPr>
                      <a:rPr lang="es-ES" sz="2000" b="0" i="0" smtClean="0">
                        <a:latin typeface="Cambria Math" panose="02040503050406030204" pitchFamily="18" charset="0"/>
                      </a:rPr>
                      <m:t>Equipment</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in</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Russian</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hands</m:t>
                    </m:r>
                  </m:oMath>
                </a14:m>
                <a:endParaRPr lang="es-ES" sz="2000" dirty="0"/>
              </a:p>
              <a:p>
                <a:pPr marL="457200" indent="-457200">
                  <a:buClr>
                    <a:srgbClr val="62A176"/>
                  </a:buClr>
                  <a:buFont typeface="Wingdings" pitchFamily="2" charset="2"/>
                  <a:buChar char="Ø"/>
                </a:pPr>
                <a:endParaRPr lang="es-ES" sz="2000" dirty="0"/>
              </a:p>
              <a:p>
                <a:pPr marL="457200" indent="-457200">
                  <a:buClr>
                    <a:srgbClr val="62A176"/>
                  </a:buClr>
                  <a:buFont typeface="Wingdings" pitchFamily="2" charset="2"/>
                  <a:buChar char="Ø"/>
                </a:pPr>
                <a14:m>
                  <m:oMath xmlns:m="http://schemas.openxmlformats.org/officeDocument/2006/math">
                    <m:m>
                      <m:mPr>
                        <m:mcs>
                          <m:mc>
                            <m:mcPr>
                              <m:count m:val="1"/>
                              <m:mcJc m:val="center"/>
                            </m:mcPr>
                          </m:mc>
                        </m:mcs>
                        <m:ctrlPr>
                          <a:rPr lang="es-ES" sz="2000" i="1" smtClean="0">
                            <a:latin typeface="Cambria Math" panose="02040503050406030204" pitchFamily="18" charset="0"/>
                          </a:rPr>
                        </m:ctrlPr>
                      </m:mPr>
                      <m:mr>
                        <m:e>
                          <m:r>
                            <m:rPr>
                              <m:nor/>
                            </m:rPr>
                            <a:rPr lang="es-ES" sz="2000" b="0" i="1" smtClean="0">
                              <a:latin typeface="Cambria Math" panose="02040503050406030204" pitchFamily="18" charset="0"/>
                            </a:rPr>
                            <m:t>8</m:t>
                          </m:r>
                          <m:r>
                            <m:rPr>
                              <m:nor/>
                            </m:rPr>
                            <a:rPr lang="es-ES" sz="2000" b="0" i="1" smtClean="0">
                              <a:latin typeface="Cambria Math" panose="02040503050406030204" pitchFamily="18" charset="0"/>
                            </a:rPr>
                            <m:t> </m:t>
                          </m:r>
                          <m:r>
                            <m:rPr>
                              <m:nor/>
                            </m:rPr>
                            <a:rPr lang="es-ES" sz="2000" b="0" i="1" smtClean="0">
                              <a:latin typeface="Cambria Math" panose="02040503050406030204" pitchFamily="18" charset="0"/>
                            </a:rPr>
                            <m:t>June</m:t>
                          </m:r>
                          <m:r>
                            <m:rPr>
                              <m:nor/>
                            </m:rPr>
                            <a:rPr lang="es-ES" sz="2000" i="1">
                              <a:latin typeface="Cambria Math" panose="02040503050406030204" pitchFamily="18" charset="0"/>
                            </a:rPr>
                            <m:t> </m:t>
                          </m:r>
                          <m:r>
                            <m:rPr>
                              <m:nor/>
                            </m:rPr>
                            <a:rPr lang="es-ES" sz="2000" b="0" i="1" dirty="0" smtClean="0"/>
                            <m:t>1918</m:t>
                          </m:r>
                        </m:e>
                      </m:mr>
                      <m:mr>
                        <m:e>
                          <m:r>
                            <m:rPr>
                              <m:sty m:val="p"/>
                            </m:rPr>
                            <a:rPr lang="es-ES" sz="2000" b="0" i="0" dirty="0" smtClean="0">
                              <a:latin typeface="Cambria Math" panose="02040503050406030204" pitchFamily="18" charset="0"/>
                            </a:rPr>
                            <m:t>Lick</m:t>
                          </m:r>
                          <m:r>
                            <a:rPr lang="es-ES" sz="2000" b="0" i="0" dirty="0" smtClean="0">
                              <a:latin typeface="Cambria Math" panose="02040503050406030204" pitchFamily="18" charset="0"/>
                            </a:rPr>
                            <m:t> </m:t>
                          </m:r>
                          <m:r>
                            <m:rPr>
                              <m:sty m:val="p"/>
                            </m:rPr>
                            <a:rPr lang="es-ES" sz="2000" b="0" i="0" dirty="0" smtClean="0">
                              <a:latin typeface="Cambria Math" panose="02040503050406030204" pitchFamily="18" charset="0"/>
                            </a:rPr>
                            <m:t>Observatory</m:t>
                          </m:r>
                        </m:e>
                      </m:mr>
                    </m:m>
                    <m:r>
                      <a:rPr lang="es-ES" sz="2000" b="0" i="0" smtClean="0">
                        <a:latin typeface="Cambria Math" panose="02040503050406030204" pitchFamily="18" charset="0"/>
                      </a:rPr>
                      <m:t>→</m:t>
                    </m:r>
                    <m:r>
                      <m:rPr>
                        <m:sty m:val="p"/>
                      </m:rPr>
                      <a:rPr lang="es-ES" sz="2000" b="0" i="0" smtClean="0">
                        <a:latin typeface="Cambria Math" panose="02040503050406030204" pitchFamily="18" charset="0"/>
                      </a:rPr>
                      <m:t>War</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materials</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took</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precedence</m:t>
                    </m:r>
                  </m:oMath>
                </a14:m>
                <a:endParaRPr lang="es-ES" sz="2000" dirty="0"/>
              </a:p>
            </p:txBody>
          </p:sp>
        </mc:Choice>
        <mc:Fallback>
          <p:sp>
            <p:nvSpPr>
              <p:cNvPr id="3" name="CuadroTexto 2">
                <a:extLst>
                  <a:ext uri="{FF2B5EF4-FFF2-40B4-BE49-F238E27FC236}">
                    <a16:creationId xmlns:a16="http://schemas.microsoft.com/office/drawing/2014/main" id="{D2014219-FEF4-0BA6-CAF1-8F0B9EAF98D1}"/>
                  </a:ext>
                </a:extLst>
              </p:cNvPr>
              <p:cNvSpPr txBox="1">
                <a:spLocks noRot="1" noChangeAspect="1" noMove="1" noResize="1" noEditPoints="1" noAdjustHandles="1" noChangeArrowheads="1" noChangeShapeType="1" noTextEdit="1"/>
              </p:cNvSpPr>
              <p:nvPr/>
            </p:nvSpPr>
            <p:spPr>
              <a:xfrm>
                <a:off x="-1" y="1513475"/>
                <a:ext cx="8280821" cy="3922356"/>
              </a:xfrm>
              <a:prstGeom prst="rect">
                <a:avLst/>
              </a:prstGeom>
              <a:blipFill>
                <a:blip r:embed="rId3"/>
                <a:stretch>
                  <a:fillRect l="-613" t="-1613" b="-968"/>
                </a:stretch>
              </a:blipFill>
            </p:spPr>
            <p:txBody>
              <a:bodyPr/>
              <a:lstStyle/>
              <a:p>
                <a:r>
                  <a:rPr lang="es-ES">
                    <a:noFill/>
                  </a:rPr>
                  <a:t> </a:t>
                </a:r>
              </a:p>
            </p:txBody>
          </p:sp>
        </mc:Fallback>
      </mc:AlternateContent>
      <p:sp>
        <p:nvSpPr>
          <p:cNvPr id="8" name="Cruz 7">
            <a:extLst>
              <a:ext uri="{FF2B5EF4-FFF2-40B4-BE49-F238E27FC236}">
                <a16:creationId xmlns:a16="http://schemas.microsoft.com/office/drawing/2014/main" id="{3186F45A-D6DB-218C-9AE9-50430053655E}"/>
              </a:ext>
            </a:extLst>
          </p:cNvPr>
          <p:cNvSpPr/>
          <p:nvPr/>
        </p:nvSpPr>
        <p:spPr>
          <a:xfrm rot="2697822">
            <a:off x="7272337" y="4117293"/>
            <a:ext cx="360000" cy="360000"/>
          </a:xfrm>
          <a:prstGeom prst="plus">
            <a:avLst>
              <a:gd name="adj" fmla="val 41471"/>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Cruz 5">
            <a:extLst>
              <a:ext uri="{FF2B5EF4-FFF2-40B4-BE49-F238E27FC236}">
                <a16:creationId xmlns:a16="http://schemas.microsoft.com/office/drawing/2014/main" id="{16157CF3-B7B8-DEA0-9BCA-D6CBC8267B23}"/>
              </a:ext>
            </a:extLst>
          </p:cNvPr>
          <p:cNvSpPr/>
          <p:nvPr/>
        </p:nvSpPr>
        <p:spPr>
          <a:xfrm rot="2697822">
            <a:off x="9087989" y="2551388"/>
            <a:ext cx="360000" cy="360000"/>
          </a:xfrm>
          <a:prstGeom prst="plus">
            <a:avLst>
              <a:gd name="adj" fmla="val 41471"/>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ruz 8">
            <a:extLst>
              <a:ext uri="{FF2B5EF4-FFF2-40B4-BE49-F238E27FC236}">
                <a16:creationId xmlns:a16="http://schemas.microsoft.com/office/drawing/2014/main" id="{7B06DB9A-9638-B913-786C-21409C84393A}"/>
              </a:ext>
            </a:extLst>
          </p:cNvPr>
          <p:cNvSpPr/>
          <p:nvPr/>
        </p:nvSpPr>
        <p:spPr>
          <a:xfrm rot="2697822">
            <a:off x="9408938" y="2526704"/>
            <a:ext cx="360000" cy="360000"/>
          </a:xfrm>
          <a:prstGeom prst="plus">
            <a:avLst>
              <a:gd name="adj" fmla="val 41471"/>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Cruz 9">
            <a:extLst>
              <a:ext uri="{FF2B5EF4-FFF2-40B4-BE49-F238E27FC236}">
                <a16:creationId xmlns:a16="http://schemas.microsoft.com/office/drawing/2014/main" id="{3F0E554C-B81F-F477-7A2F-C44FE477BBF9}"/>
              </a:ext>
            </a:extLst>
          </p:cNvPr>
          <p:cNvSpPr/>
          <p:nvPr/>
        </p:nvSpPr>
        <p:spPr>
          <a:xfrm rot="2697822">
            <a:off x="9216708" y="2813080"/>
            <a:ext cx="360000" cy="360000"/>
          </a:xfrm>
          <a:prstGeom prst="plus">
            <a:avLst>
              <a:gd name="adj" fmla="val 41471"/>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Cruz 11">
            <a:extLst>
              <a:ext uri="{FF2B5EF4-FFF2-40B4-BE49-F238E27FC236}">
                <a16:creationId xmlns:a16="http://schemas.microsoft.com/office/drawing/2014/main" id="{F4F4B452-AE92-D077-C974-57BBD0FC730A}"/>
              </a:ext>
            </a:extLst>
          </p:cNvPr>
          <p:cNvSpPr/>
          <p:nvPr/>
        </p:nvSpPr>
        <p:spPr>
          <a:xfrm rot="2697822">
            <a:off x="7017777" y="3823151"/>
            <a:ext cx="360000" cy="360000"/>
          </a:xfrm>
          <a:prstGeom prst="plus">
            <a:avLst>
              <a:gd name="adj" fmla="val 41471"/>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Cruz 12">
            <a:extLst>
              <a:ext uri="{FF2B5EF4-FFF2-40B4-BE49-F238E27FC236}">
                <a16:creationId xmlns:a16="http://schemas.microsoft.com/office/drawing/2014/main" id="{6EE94044-20E9-F99B-21C0-BB12904A35BE}"/>
              </a:ext>
            </a:extLst>
          </p:cNvPr>
          <p:cNvSpPr/>
          <p:nvPr/>
        </p:nvSpPr>
        <p:spPr>
          <a:xfrm rot="2697822">
            <a:off x="6257952" y="2813080"/>
            <a:ext cx="360000" cy="360000"/>
          </a:xfrm>
          <a:prstGeom prst="plus">
            <a:avLst>
              <a:gd name="adj" fmla="val 41471"/>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982678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41081-F59E-974A-2219-4DA35F022B61}"/>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FF0A89EB-5A39-CF2C-4523-1D5CA7314D2A}"/>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a:extLst>
              <a:ext uri="{FF2B5EF4-FFF2-40B4-BE49-F238E27FC236}">
                <a16:creationId xmlns:a16="http://schemas.microsoft.com/office/drawing/2014/main" id="{E090BCAE-2766-6365-1EA7-5239017F6216}"/>
              </a:ext>
            </a:extLst>
          </p:cNvPr>
          <p:cNvSpPr>
            <a:spLocks noGrp="1"/>
          </p:cNvSpPr>
          <p:nvPr>
            <p:ph type="title"/>
          </p:nvPr>
        </p:nvSpPr>
        <p:spPr>
          <a:xfrm>
            <a:off x="0" y="10894"/>
            <a:ext cx="12192000" cy="397070"/>
          </a:xfrm>
        </p:spPr>
        <p:txBody>
          <a:bodyPr anchor="t">
            <a:noAutofit/>
          </a:bodyPr>
          <a:lstStyle/>
          <a:p>
            <a:r>
              <a:rPr lang="es-ES" sz="2000" b="1" dirty="0" err="1">
                <a:solidFill>
                  <a:srgbClr val="FFFFFF"/>
                </a:solidFill>
              </a:rPr>
              <a:t>Brief</a:t>
            </a:r>
            <a:r>
              <a:rPr lang="es-ES" sz="2000" b="1" dirty="0">
                <a:solidFill>
                  <a:srgbClr val="FFFFFF"/>
                </a:solidFill>
              </a:rPr>
              <a:t> </a:t>
            </a:r>
            <a:r>
              <a:rPr lang="es-ES" sz="2000" b="1" dirty="0" err="1">
                <a:solidFill>
                  <a:srgbClr val="FFFFFF"/>
                </a:solidFill>
              </a:rPr>
              <a:t>History</a:t>
            </a:r>
            <a:r>
              <a:rPr lang="es-ES" sz="2000" b="1" dirty="0">
                <a:solidFill>
                  <a:srgbClr val="FFFFFF"/>
                </a:solidFill>
              </a:rPr>
              <a:t> </a:t>
            </a:r>
            <a:r>
              <a:rPr lang="es-ES" sz="2000" b="1" dirty="0" err="1">
                <a:solidFill>
                  <a:srgbClr val="FFFFFF"/>
                </a:solidFill>
              </a:rPr>
              <a:t>of</a:t>
            </a:r>
            <a:r>
              <a:rPr lang="es-ES" sz="2000" b="1" dirty="0">
                <a:solidFill>
                  <a:srgbClr val="FFFFFF"/>
                </a:solidFill>
              </a:rPr>
              <a:t> </a:t>
            </a:r>
            <a:r>
              <a:rPr lang="es-ES" sz="2000" b="1" dirty="0" err="1">
                <a:solidFill>
                  <a:srgbClr val="FFFFFF"/>
                </a:solidFill>
              </a:rPr>
              <a:t>Gravitational</a:t>
            </a:r>
            <a:r>
              <a:rPr lang="es-ES" sz="2000" b="1" dirty="0">
                <a:solidFill>
                  <a:srgbClr val="FFFFFF"/>
                </a:solidFill>
              </a:rPr>
              <a:t> </a:t>
            </a:r>
            <a:r>
              <a:rPr lang="es-ES" sz="2000" b="1" dirty="0" err="1">
                <a:solidFill>
                  <a:srgbClr val="FFFFFF"/>
                </a:solidFill>
              </a:rPr>
              <a:t>Lensing</a:t>
            </a:r>
            <a:br>
              <a:rPr lang="es-ES" sz="2000" b="1" dirty="0">
                <a:solidFill>
                  <a:srgbClr val="FFFFFF"/>
                </a:solidFill>
              </a:rPr>
            </a:br>
            <a:endParaRPr lang="es-ES" sz="2000" b="1" dirty="0">
              <a:solidFill>
                <a:srgbClr val="FFFFFF"/>
              </a:solidFill>
            </a:endParaRPr>
          </a:p>
        </p:txBody>
      </p:sp>
      <p:sp>
        <p:nvSpPr>
          <p:cNvPr id="4" name="Rectángulo 3">
            <a:extLst>
              <a:ext uri="{FF2B5EF4-FFF2-40B4-BE49-F238E27FC236}">
                <a16:creationId xmlns:a16="http://schemas.microsoft.com/office/drawing/2014/main" id="{9E63C77F-0B4D-AF5E-753E-6B32648AF24A}"/>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a:extLst>
              <a:ext uri="{FF2B5EF4-FFF2-40B4-BE49-F238E27FC236}">
                <a16:creationId xmlns:a16="http://schemas.microsoft.com/office/drawing/2014/main" id="{0CF37046-B9E4-C128-0A93-8292401646C9}"/>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11" name="CuadroTexto 10">
            <a:extLst>
              <a:ext uri="{FF2B5EF4-FFF2-40B4-BE49-F238E27FC236}">
                <a16:creationId xmlns:a16="http://schemas.microsoft.com/office/drawing/2014/main" id="{B47914A1-6631-45EC-00F0-59A4621036C1}"/>
              </a:ext>
            </a:extLst>
          </p:cNvPr>
          <p:cNvSpPr txBox="1"/>
          <p:nvPr/>
        </p:nvSpPr>
        <p:spPr>
          <a:xfrm>
            <a:off x="4079876" y="6502734"/>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8" name="CuadroTexto 17">
            <a:extLst>
              <a:ext uri="{FF2B5EF4-FFF2-40B4-BE49-F238E27FC236}">
                <a16:creationId xmlns:a16="http://schemas.microsoft.com/office/drawing/2014/main" id="{5530ACDD-A199-6795-A898-62B7895F0704}"/>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
        <p:nvSpPr>
          <p:cNvPr id="14" name="Marcador de contenido 2">
            <a:extLst>
              <a:ext uri="{FF2B5EF4-FFF2-40B4-BE49-F238E27FC236}">
                <a16:creationId xmlns:a16="http://schemas.microsoft.com/office/drawing/2014/main" id="{98183A08-6AE9-8FD6-64C7-1E94964E113F}"/>
              </a:ext>
            </a:extLst>
          </p:cNvPr>
          <p:cNvSpPr>
            <a:spLocks noGrp="1"/>
          </p:cNvSpPr>
          <p:nvPr>
            <p:ph idx="1"/>
          </p:nvPr>
        </p:nvSpPr>
        <p:spPr>
          <a:xfrm>
            <a:off x="0" y="487130"/>
            <a:ext cx="12192000" cy="947179"/>
          </a:xfrm>
        </p:spPr>
        <p:txBody>
          <a:bodyPr>
            <a:normAutofit/>
          </a:bodyPr>
          <a:lstStyle/>
          <a:p>
            <a:pPr marL="0" indent="0" algn="ctr">
              <a:buNone/>
            </a:pPr>
            <a:r>
              <a:rPr lang="es-ES" dirty="0" err="1"/>
              <a:t>The</a:t>
            </a:r>
            <a:r>
              <a:rPr lang="es-ES" dirty="0"/>
              <a:t> Eclipse </a:t>
            </a:r>
            <a:r>
              <a:rPr lang="es-ES" dirty="0" err="1"/>
              <a:t>Expeditions</a:t>
            </a:r>
            <a:endParaRPr lang="es-ES" dirty="0">
              <a:effectLst/>
            </a:endParaRPr>
          </a:p>
          <a:p>
            <a:pPr marL="0" indent="0" algn="ctr">
              <a:buNone/>
            </a:pPr>
            <a:r>
              <a:rPr lang="es-ES" sz="2400" dirty="0"/>
              <a:t>s. XX</a:t>
            </a:r>
          </a:p>
        </p:txBody>
      </p:sp>
      <p:pic>
        <p:nvPicPr>
          <p:cNvPr id="26626" name="Picture 2" descr="dibujo a mano alzada del mapa del mundo. 14219833 PNG">
            <a:extLst>
              <a:ext uri="{FF2B5EF4-FFF2-40B4-BE49-F238E27FC236}">
                <a16:creationId xmlns:a16="http://schemas.microsoft.com/office/drawing/2014/main" id="{CE6C7162-BC1D-C3EB-D79F-F9DE8ACE40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0955" y="1513475"/>
            <a:ext cx="7041045" cy="400702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3" name="CuadroTexto 2">
                <a:extLst>
                  <a:ext uri="{FF2B5EF4-FFF2-40B4-BE49-F238E27FC236}">
                    <a16:creationId xmlns:a16="http://schemas.microsoft.com/office/drawing/2014/main" id="{AA2849EC-53F9-573C-56D7-482CF7646549}"/>
                  </a:ext>
                </a:extLst>
              </p:cNvPr>
              <p:cNvSpPr txBox="1"/>
              <p:nvPr/>
            </p:nvSpPr>
            <p:spPr>
              <a:xfrm>
                <a:off x="-1" y="1513475"/>
                <a:ext cx="8280821" cy="4537909"/>
              </a:xfrm>
              <a:prstGeom prst="rect">
                <a:avLst/>
              </a:prstGeom>
              <a:noFill/>
            </p:spPr>
            <p:txBody>
              <a:bodyPr wrap="square" rtlCol="0">
                <a:spAutoFit/>
              </a:bodyPr>
              <a:lstStyle/>
              <a:p>
                <a:pPr marL="457200" indent="-457200">
                  <a:buClr>
                    <a:srgbClr val="62A176"/>
                  </a:buClr>
                  <a:buFont typeface="Wingdings" pitchFamily="2" charset="2"/>
                  <a:buChar char="Ø"/>
                </a:pPr>
                <a14:m>
                  <m:oMath xmlns:m="http://schemas.openxmlformats.org/officeDocument/2006/math">
                    <m:m>
                      <m:mPr>
                        <m:mcs>
                          <m:mc>
                            <m:mcPr>
                              <m:count m:val="1"/>
                              <m:mcJc m:val="center"/>
                            </m:mcPr>
                          </m:mc>
                        </m:mcs>
                        <m:ctrlPr>
                          <a:rPr lang="es-ES" sz="2000" smtClean="0">
                            <a:latin typeface="Cambria Math" panose="02040503050406030204" pitchFamily="18" charset="0"/>
                          </a:rPr>
                        </m:ctrlPr>
                      </m:mPr>
                      <m:mr>
                        <m:e>
                          <m:r>
                            <m:rPr>
                              <m:nor/>
                            </m:rPr>
                            <a:rPr lang="es-ES" sz="2000" b="0" i="1" smtClean="0">
                              <a:latin typeface="Cambria Math" panose="02040503050406030204" pitchFamily="18" charset="0"/>
                            </a:rPr>
                            <m:t>10 </m:t>
                          </m:r>
                          <m:r>
                            <m:rPr>
                              <m:nor/>
                            </m:rPr>
                            <a:rPr lang="es-ES" sz="2000" i="1" dirty="0"/>
                            <m:t>October</m:t>
                          </m:r>
                          <m:r>
                            <m:rPr>
                              <m:nor/>
                            </m:rPr>
                            <a:rPr lang="es-ES" sz="2000" b="0" i="1" dirty="0" smtClean="0"/>
                            <m:t> 1912</m:t>
                          </m:r>
                        </m:e>
                      </m:mr>
                      <m:mr>
                        <m:e>
                          <m:r>
                            <m:rPr>
                              <m:sty m:val="p"/>
                            </m:rPr>
                            <a:rPr lang="es-ES" sz="2000" b="0" i="0" smtClean="0">
                              <a:latin typeface="Cambria Math" panose="02040503050406030204" pitchFamily="18" charset="0"/>
                            </a:rPr>
                            <m:t>Argentine</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Observatory</m:t>
                          </m:r>
                        </m:e>
                      </m:mr>
                    </m:m>
                    <m:r>
                      <a:rPr lang="es-ES" sz="2000" b="0" i="0" smtClean="0">
                        <a:latin typeface="Cambria Math" panose="02040503050406030204" pitchFamily="18" charset="0"/>
                      </a:rPr>
                      <m:t>→</m:t>
                    </m:r>
                    <m:r>
                      <m:rPr>
                        <m:sty m:val="p"/>
                      </m:rPr>
                      <a:rPr lang="es-ES" sz="2000" b="0" i="0" smtClean="0">
                        <a:latin typeface="Cambria Math" panose="02040503050406030204" pitchFamily="18" charset="0"/>
                      </a:rPr>
                      <m:t>Storm</m:t>
                    </m:r>
                  </m:oMath>
                </a14:m>
                <a:r>
                  <a:rPr lang="es-ES" sz="2000" dirty="0">
                    <a:sym typeface="Wingdings" pitchFamily="2" charset="2"/>
                  </a:rPr>
                  <a:t> </a:t>
                </a:r>
              </a:p>
              <a:p>
                <a:pPr marL="457200" indent="-457200">
                  <a:buClr>
                    <a:srgbClr val="62A176"/>
                  </a:buClr>
                  <a:buFont typeface="Wingdings" pitchFamily="2" charset="2"/>
                  <a:buChar char="Ø"/>
                </a:pPr>
                <a:endParaRPr lang="es-ES" sz="2000" dirty="0">
                  <a:sym typeface="Wingdings" pitchFamily="2" charset="2"/>
                </a:endParaRPr>
              </a:p>
              <a:p>
                <a:pPr marL="457200" indent="-457200">
                  <a:buClr>
                    <a:srgbClr val="62A176"/>
                  </a:buClr>
                  <a:buFont typeface="Wingdings" pitchFamily="2" charset="2"/>
                  <a:buChar char="Ø"/>
                </a:pPr>
                <a14:m>
                  <m:oMath xmlns:m="http://schemas.openxmlformats.org/officeDocument/2006/math">
                    <m:m>
                      <m:mPr>
                        <m:mcs>
                          <m:mc>
                            <m:mcPr>
                              <m:count m:val="1"/>
                              <m:mcJc m:val="center"/>
                            </m:mcPr>
                          </m:mc>
                        </m:mcs>
                        <m:ctrlPr>
                          <a:rPr lang="es-ES" sz="2000" b="0" i="1" smtClean="0">
                            <a:latin typeface="Cambria Math" panose="02040503050406030204" pitchFamily="18" charset="0"/>
                          </a:rPr>
                        </m:ctrlPr>
                      </m:mPr>
                      <m:mr>
                        <m:e>
                          <m:r>
                            <m:rPr>
                              <m:brk m:alnAt="7"/>
                            </m:rPr>
                            <a:rPr lang="es-ES" sz="2000" b="0" i="1" smtClean="0">
                              <a:latin typeface="Cambria Math" panose="02040503050406030204" pitchFamily="18" charset="0"/>
                            </a:rPr>
                            <m:t>21 </m:t>
                          </m:r>
                          <m:r>
                            <a:rPr lang="es-ES" sz="2000" b="0" i="1" smtClean="0">
                              <a:latin typeface="Cambria Math" panose="02040503050406030204" pitchFamily="18" charset="0"/>
                            </a:rPr>
                            <m:t>𝐴𝑢𝑔𝑢𝑠𝑡</m:t>
                          </m:r>
                          <m:r>
                            <a:rPr lang="es-ES" sz="2000" b="0" i="1" smtClean="0">
                              <a:latin typeface="Cambria Math" panose="02040503050406030204" pitchFamily="18" charset="0"/>
                            </a:rPr>
                            <m:t> 1914</m:t>
                          </m:r>
                        </m:e>
                      </m:mr>
                      <m:mr>
                        <m:e>
                          <m:sSup>
                            <m:sSupPr>
                              <m:ctrlPr>
                                <a:rPr lang="es-ES" sz="2000" b="0" i="0" smtClean="0">
                                  <a:latin typeface="Cambria Math" panose="02040503050406030204" pitchFamily="18" charset="0"/>
                                </a:rPr>
                              </m:ctrlPr>
                            </m:sSupPr>
                            <m:e>
                              <m:r>
                                <m:rPr>
                                  <m:sty m:val="p"/>
                                </m:rPr>
                                <a:rPr lang="es-ES" sz="2000" b="0" i="0" smtClean="0">
                                  <a:latin typeface="Cambria Math" panose="02040503050406030204" pitchFamily="18" charset="0"/>
                                </a:rPr>
                                <m:t>Freundlich</m:t>
                              </m:r>
                            </m:e>
                            <m:sup>
                              <m:r>
                                <a:rPr lang="es-ES" sz="2000" b="0" i="0" smtClean="0">
                                  <a:latin typeface="Cambria Math" panose="02040503050406030204" pitchFamily="18" charset="0"/>
                                </a:rPr>
                                <m:t>′</m:t>
                              </m:r>
                            </m:sup>
                          </m:sSup>
                          <m:r>
                            <m:rPr>
                              <m:sty m:val="p"/>
                            </m:rPr>
                            <a:rPr lang="es-ES" sz="2000" b="0" i="0" smtClean="0">
                              <a:latin typeface="Cambria Math" panose="02040503050406030204" pitchFamily="18" charset="0"/>
                            </a:rPr>
                            <m:t>s</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Team</m:t>
                          </m:r>
                        </m:e>
                      </m:mr>
                      <m:mr>
                        <m:e>
                          <m:m>
                            <m:mPr>
                              <m:mcs>
                                <m:mc>
                                  <m:mcPr>
                                    <m:count m:val="1"/>
                                    <m:mcJc m:val="center"/>
                                  </m:mcPr>
                                </m:mc>
                              </m:mcs>
                              <m:ctrlPr>
                                <a:rPr lang="es-ES" sz="2000" b="0" smtClean="0">
                                  <a:latin typeface="Cambria Math" panose="02040503050406030204" pitchFamily="18" charset="0"/>
                                </a:rPr>
                              </m:ctrlPr>
                            </m:mPr>
                            <m:mr>
                              <m:e>
                                <m:r>
                                  <m:rPr>
                                    <m:sty m:val="p"/>
                                  </m:rPr>
                                  <a:rPr lang="es-ES" sz="2000" i="0">
                                    <a:latin typeface="Cambria Math" panose="02040503050406030204" pitchFamily="18" charset="0"/>
                                  </a:rPr>
                                  <m:t>Argentine</m:t>
                                </m:r>
                                <m:r>
                                  <a:rPr lang="es-ES" sz="2000" i="0">
                                    <a:latin typeface="Cambria Math" panose="02040503050406030204" pitchFamily="18" charset="0"/>
                                  </a:rPr>
                                  <m:t> </m:t>
                                </m:r>
                                <m:r>
                                  <m:rPr>
                                    <m:sty m:val="p"/>
                                  </m:rPr>
                                  <a:rPr lang="es-ES" sz="2000" i="0">
                                    <a:latin typeface="Cambria Math" panose="02040503050406030204" pitchFamily="18" charset="0"/>
                                  </a:rPr>
                                  <m:t>Observatory</m:t>
                                </m:r>
                              </m:e>
                            </m:mr>
                            <m:mr>
                              <m:e>
                                <m:r>
                                  <m:rPr>
                                    <m:sty m:val="p"/>
                                  </m:rPr>
                                  <a:rPr lang="es-ES" sz="2000" b="0" i="0" smtClean="0">
                                    <a:latin typeface="Cambria Math" panose="02040503050406030204" pitchFamily="18" charset="0"/>
                                  </a:rPr>
                                  <m:t>Lick</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Observatory</m:t>
                                </m:r>
                              </m:e>
                            </m:mr>
                          </m:m>
                        </m:e>
                      </m:mr>
                    </m:m>
                    <m:r>
                      <a:rPr lang="es-ES" sz="2000" b="0" i="0" smtClean="0">
                        <a:latin typeface="Cambria Math" panose="02040503050406030204" pitchFamily="18" charset="0"/>
                      </a:rPr>
                      <m:t>→</m:t>
                    </m:r>
                    <m:r>
                      <m:rPr>
                        <m:sty m:val="p"/>
                      </m:rPr>
                      <a:rPr lang="es-ES" sz="2000" b="0" i="0" smtClean="0">
                        <a:latin typeface="Cambria Math" panose="02040503050406030204" pitchFamily="18" charset="0"/>
                      </a:rPr>
                      <m:t>World</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War</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I</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broke</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out</m:t>
                    </m:r>
                  </m:oMath>
                </a14:m>
                <a:endParaRPr lang="es-ES" sz="2000" b="0" dirty="0"/>
              </a:p>
              <a:p>
                <a:pPr>
                  <a:buClr>
                    <a:srgbClr val="62A176"/>
                  </a:buClr>
                </a:pPr>
                <a:endParaRPr lang="es-ES" sz="2000" b="0" dirty="0"/>
              </a:p>
              <a:p>
                <a:pPr marL="457200" indent="-457200">
                  <a:buClr>
                    <a:srgbClr val="62A176"/>
                  </a:buClr>
                  <a:buFont typeface="Wingdings" pitchFamily="2" charset="2"/>
                  <a:buChar char="Ø"/>
                </a:pPr>
                <a:r>
                  <a:rPr lang="es-ES" sz="2000" dirty="0">
                    <a:sym typeface="Wingdings" pitchFamily="2" charset="2"/>
                  </a:rPr>
                  <a:t> </a:t>
                </a:r>
                <a14:m>
                  <m:oMath xmlns:m="http://schemas.openxmlformats.org/officeDocument/2006/math">
                    <m:m>
                      <m:mPr>
                        <m:mcs>
                          <m:mc>
                            <m:mcPr>
                              <m:count m:val="1"/>
                              <m:mcJc m:val="center"/>
                            </m:mcPr>
                          </m:mc>
                        </m:mcs>
                        <m:ctrlPr>
                          <a:rPr lang="es-ES" sz="2000" i="1" smtClean="0">
                            <a:latin typeface="Cambria Math" panose="02040503050406030204" pitchFamily="18" charset="0"/>
                          </a:rPr>
                        </m:ctrlPr>
                      </m:mPr>
                      <m:mr>
                        <m:e>
                          <m:r>
                            <m:rPr>
                              <m:nor/>
                            </m:rPr>
                            <a:rPr lang="es-ES" sz="2000" b="0" i="1" smtClean="0">
                              <a:latin typeface="Cambria Math" panose="02040503050406030204" pitchFamily="18" charset="0"/>
                            </a:rPr>
                            <m:t>3 </m:t>
                          </m:r>
                          <m:r>
                            <m:rPr>
                              <m:nor/>
                            </m:rPr>
                            <a:rPr lang="es-ES" sz="2000" i="1">
                              <a:latin typeface="Cambria Math" panose="02040503050406030204" pitchFamily="18" charset="0"/>
                            </a:rPr>
                            <m:t>February</m:t>
                          </m:r>
                          <m:r>
                            <m:rPr>
                              <m:nor/>
                            </m:rPr>
                            <a:rPr lang="es-ES" sz="2000" i="1">
                              <a:latin typeface="Cambria Math" panose="02040503050406030204" pitchFamily="18" charset="0"/>
                            </a:rPr>
                            <m:t> </m:t>
                          </m:r>
                          <m:r>
                            <m:rPr>
                              <m:nor/>
                            </m:rPr>
                            <a:rPr lang="es-ES" sz="2000" b="0" i="1" dirty="0" smtClean="0"/>
                            <m:t>191</m:t>
                          </m:r>
                          <m:r>
                            <a:rPr lang="es-ES" sz="2000" b="0" i="1" dirty="0" smtClean="0">
                              <a:latin typeface="Cambria Math" panose="02040503050406030204" pitchFamily="18" charset="0"/>
                            </a:rPr>
                            <m:t>6</m:t>
                          </m:r>
                        </m:e>
                      </m:mr>
                      <m:mr>
                        <m:e>
                          <m:r>
                            <m:rPr>
                              <m:sty m:val="p"/>
                            </m:rPr>
                            <a:rPr lang="es-ES" sz="2000" b="0" i="0" smtClean="0">
                              <a:latin typeface="Cambria Math" panose="02040503050406030204" pitchFamily="18" charset="0"/>
                            </a:rPr>
                            <m:t>Argentine</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Observatory</m:t>
                          </m:r>
                        </m:e>
                      </m:mr>
                    </m:m>
                    <m:r>
                      <a:rPr lang="es-ES" sz="2000" b="0" i="0" smtClean="0">
                        <a:latin typeface="Cambria Math" panose="02040503050406030204" pitchFamily="18" charset="0"/>
                      </a:rPr>
                      <m:t>→</m:t>
                    </m:r>
                    <m:r>
                      <m:rPr>
                        <m:sty m:val="p"/>
                      </m:rPr>
                      <a:rPr lang="es-ES" sz="2000" b="0" i="0" smtClean="0">
                        <a:latin typeface="Cambria Math" panose="02040503050406030204" pitchFamily="18" charset="0"/>
                      </a:rPr>
                      <m:t>Equipment</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in</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Russian</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hands</m:t>
                    </m:r>
                  </m:oMath>
                </a14:m>
                <a:endParaRPr lang="es-ES" sz="2000" dirty="0"/>
              </a:p>
              <a:p>
                <a:pPr marL="457200" indent="-457200">
                  <a:buClr>
                    <a:srgbClr val="62A176"/>
                  </a:buClr>
                  <a:buFont typeface="Wingdings" pitchFamily="2" charset="2"/>
                  <a:buChar char="Ø"/>
                </a:pPr>
                <a:endParaRPr lang="es-ES" sz="2000" dirty="0"/>
              </a:p>
              <a:p>
                <a:pPr marL="457200" indent="-457200">
                  <a:buClr>
                    <a:srgbClr val="62A176"/>
                  </a:buClr>
                  <a:buFont typeface="Wingdings" pitchFamily="2" charset="2"/>
                  <a:buChar char="Ø"/>
                </a:pPr>
                <a14:m>
                  <m:oMath xmlns:m="http://schemas.openxmlformats.org/officeDocument/2006/math">
                    <m:m>
                      <m:mPr>
                        <m:mcs>
                          <m:mc>
                            <m:mcPr>
                              <m:count m:val="1"/>
                              <m:mcJc m:val="center"/>
                            </m:mcPr>
                          </m:mc>
                        </m:mcs>
                        <m:ctrlPr>
                          <a:rPr lang="es-ES" sz="2000" i="1" smtClean="0">
                            <a:latin typeface="Cambria Math" panose="02040503050406030204" pitchFamily="18" charset="0"/>
                          </a:rPr>
                        </m:ctrlPr>
                      </m:mPr>
                      <m:mr>
                        <m:e>
                          <m:r>
                            <m:rPr>
                              <m:nor/>
                            </m:rPr>
                            <a:rPr lang="es-ES" sz="2000" b="0" i="1" smtClean="0">
                              <a:latin typeface="Cambria Math" panose="02040503050406030204" pitchFamily="18" charset="0"/>
                            </a:rPr>
                            <m:t>8</m:t>
                          </m:r>
                          <m:r>
                            <m:rPr>
                              <m:nor/>
                            </m:rPr>
                            <a:rPr lang="es-ES" sz="2000" b="0" i="1" smtClean="0">
                              <a:latin typeface="Cambria Math" panose="02040503050406030204" pitchFamily="18" charset="0"/>
                            </a:rPr>
                            <m:t> </m:t>
                          </m:r>
                          <m:r>
                            <m:rPr>
                              <m:nor/>
                            </m:rPr>
                            <a:rPr lang="es-ES" sz="2000" b="0" i="1" smtClean="0">
                              <a:latin typeface="Cambria Math" panose="02040503050406030204" pitchFamily="18" charset="0"/>
                            </a:rPr>
                            <m:t>June</m:t>
                          </m:r>
                          <m:r>
                            <m:rPr>
                              <m:nor/>
                            </m:rPr>
                            <a:rPr lang="es-ES" sz="2000" i="1">
                              <a:latin typeface="Cambria Math" panose="02040503050406030204" pitchFamily="18" charset="0"/>
                            </a:rPr>
                            <m:t> </m:t>
                          </m:r>
                          <m:r>
                            <m:rPr>
                              <m:nor/>
                            </m:rPr>
                            <a:rPr lang="es-ES" sz="2000" b="0" i="1" dirty="0" smtClean="0"/>
                            <m:t>1918</m:t>
                          </m:r>
                        </m:e>
                      </m:mr>
                      <m:mr>
                        <m:e>
                          <m:r>
                            <m:rPr>
                              <m:sty m:val="p"/>
                            </m:rPr>
                            <a:rPr lang="es-ES" sz="2000" b="0" i="0" dirty="0" smtClean="0">
                              <a:latin typeface="Cambria Math" panose="02040503050406030204" pitchFamily="18" charset="0"/>
                            </a:rPr>
                            <m:t>Lick</m:t>
                          </m:r>
                          <m:r>
                            <a:rPr lang="es-ES" sz="2000" b="0" i="0" dirty="0" smtClean="0">
                              <a:latin typeface="Cambria Math" panose="02040503050406030204" pitchFamily="18" charset="0"/>
                            </a:rPr>
                            <m:t> </m:t>
                          </m:r>
                          <m:r>
                            <m:rPr>
                              <m:sty m:val="p"/>
                            </m:rPr>
                            <a:rPr lang="es-ES" sz="2000" b="0" i="0" dirty="0" smtClean="0">
                              <a:latin typeface="Cambria Math" panose="02040503050406030204" pitchFamily="18" charset="0"/>
                            </a:rPr>
                            <m:t>Observatory</m:t>
                          </m:r>
                        </m:e>
                      </m:mr>
                    </m:m>
                    <m:r>
                      <a:rPr lang="es-ES" sz="2000" b="0" i="0" smtClean="0">
                        <a:latin typeface="Cambria Math" panose="02040503050406030204" pitchFamily="18" charset="0"/>
                      </a:rPr>
                      <m:t>→</m:t>
                    </m:r>
                    <m:r>
                      <m:rPr>
                        <m:sty m:val="p"/>
                      </m:rPr>
                      <a:rPr lang="es-ES" sz="2000" b="0" i="0" smtClean="0">
                        <a:latin typeface="Cambria Math" panose="02040503050406030204" pitchFamily="18" charset="0"/>
                      </a:rPr>
                      <m:t>War</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materials</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took</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precedence</m:t>
                    </m:r>
                  </m:oMath>
                </a14:m>
                <a:endParaRPr lang="es-ES" sz="2000" dirty="0"/>
              </a:p>
              <a:p>
                <a:pPr marL="457200" indent="-457200">
                  <a:buClr>
                    <a:srgbClr val="62A176"/>
                  </a:buClr>
                  <a:buFont typeface="Wingdings" pitchFamily="2" charset="2"/>
                  <a:buChar char="Ø"/>
                </a:pPr>
                <a:endParaRPr lang="es-ES" sz="2000" dirty="0"/>
              </a:p>
              <a:p>
                <a:pPr marL="457200" indent="-457200">
                  <a:buClr>
                    <a:srgbClr val="62A176"/>
                  </a:buClr>
                  <a:buFont typeface="Wingdings" pitchFamily="2" charset="2"/>
                  <a:buChar char="Ø"/>
                </a:pPr>
                <a14:m>
                  <m:oMath xmlns:m="http://schemas.openxmlformats.org/officeDocument/2006/math">
                    <m:r>
                      <a:rPr lang="es-ES" sz="2000" i="1" smtClean="0">
                        <a:latin typeface="Cambria Math" panose="02040503050406030204" pitchFamily="18" charset="0"/>
                      </a:rPr>
                      <m:t>2</m:t>
                    </m:r>
                    <m:r>
                      <a:rPr lang="es-ES" sz="2000" b="0" i="1" smtClean="0">
                        <a:latin typeface="Cambria Math" panose="02040503050406030204" pitchFamily="18" charset="0"/>
                      </a:rPr>
                      <m:t>9 </m:t>
                    </m:r>
                    <m:r>
                      <a:rPr lang="es-ES" sz="2000" b="0" i="1" smtClean="0">
                        <a:latin typeface="Cambria Math" panose="02040503050406030204" pitchFamily="18" charset="0"/>
                      </a:rPr>
                      <m:t>𝑚𝑎𝑦</m:t>
                    </m:r>
                    <m:r>
                      <a:rPr lang="es-ES" sz="2000" b="0" i="1" smtClean="0">
                        <a:latin typeface="Cambria Math" panose="02040503050406030204" pitchFamily="18" charset="0"/>
                      </a:rPr>
                      <m:t> 1919</m:t>
                    </m:r>
                  </m:oMath>
                </a14:m>
                <a:endParaRPr lang="es-ES" sz="2000" i="1" dirty="0"/>
              </a:p>
            </p:txBody>
          </p:sp>
        </mc:Choice>
        <mc:Fallback>
          <p:sp>
            <p:nvSpPr>
              <p:cNvPr id="3" name="CuadroTexto 2">
                <a:extLst>
                  <a:ext uri="{FF2B5EF4-FFF2-40B4-BE49-F238E27FC236}">
                    <a16:creationId xmlns:a16="http://schemas.microsoft.com/office/drawing/2014/main" id="{AA2849EC-53F9-573C-56D7-482CF7646549}"/>
                  </a:ext>
                </a:extLst>
              </p:cNvPr>
              <p:cNvSpPr txBox="1">
                <a:spLocks noRot="1" noChangeAspect="1" noMove="1" noResize="1" noEditPoints="1" noAdjustHandles="1" noChangeArrowheads="1" noChangeShapeType="1" noTextEdit="1"/>
              </p:cNvSpPr>
              <p:nvPr/>
            </p:nvSpPr>
            <p:spPr>
              <a:xfrm>
                <a:off x="-1" y="1513475"/>
                <a:ext cx="8280821" cy="4537909"/>
              </a:xfrm>
              <a:prstGeom prst="rect">
                <a:avLst/>
              </a:prstGeom>
              <a:blipFill>
                <a:blip r:embed="rId3"/>
                <a:stretch>
                  <a:fillRect l="-613" t="-1397" b="-838"/>
                </a:stretch>
              </a:blipFill>
            </p:spPr>
            <p:txBody>
              <a:bodyPr/>
              <a:lstStyle/>
              <a:p>
                <a:r>
                  <a:rPr lang="es-ES">
                    <a:noFill/>
                  </a:rPr>
                  <a:t> </a:t>
                </a:r>
              </a:p>
            </p:txBody>
          </p:sp>
        </mc:Fallback>
      </mc:AlternateContent>
      <p:sp>
        <p:nvSpPr>
          <p:cNvPr id="8" name="Cruz 7">
            <a:extLst>
              <a:ext uri="{FF2B5EF4-FFF2-40B4-BE49-F238E27FC236}">
                <a16:creationId xmlns:a16="http://schemas.microsoft.com/office/drawing/2014/main" id="{D64D6074-58B7-D965-3464-D978585C14B7}"/>
              </a:ext>
            </a:extLst>
          </p:cNvPr>
          <p:cNvSpPr/>
          <p:nvPr/>
        </p:nvSpPr>
        <p:spPr>
          <a:xfrm rot="2697822">
            <a:off x="7272337" y="4117293"/>
            <a:ext cx="360000" cy="360000"/>
          </a:xfrm>
          <a:prstGeom prst="plus">
            <a:avLst>
              <a:gd name="adj" fmla="val 41471"/>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Cruz 5">
            <a:extLst>
              <a:ext uri="{FF2B5EF4-FFF2-40B4-BE49-F238E27FC236}">
                <a16:creationId xmlns:a16="http://schemas.microsoft.com/office/drawing/2014/main" id="{55A2BBCC-474E-6966-D630-7D929B961EB7}"/>
              </a:ext>
            </a:extLst>
          </p:cNvPr>
          <p:cNvSpPr/>
          <p:nvPr/>
        </p:nvSpPr>
        <p:spPr>
          <a:xfrm rot="2697822">
            <a:off x="9087989" y="2551388"/>
            <a:ext cx="360000" cy="360000"/>
          </a:xfrm>
          <a:prstGeom prst="plus">
            <a:avLst>
              <a:gd name="adj" fmla="val 41471"/>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ruz 8">
            <a:extLst>
              <a:ext uri="{FF2B5EF4-FFF2-40B4-BE49-F238E27FC236}">
                <a16:creationId xmlns:a16="http://schemas.microsoft.com/office/drawing/2014/main" id="{E80CB227-1367-A95C-BF0A-C838023FEC77}"/>
              </a:ext>
            </a:extLst>
          </p:cNvPr>
          <p:cNvSpPr/>
          <p:nvPr/>
        </p:nvSpPr>
        <p:spPr>
          <a:xfrm rot="2697822">
            <a:off x="9408938" y="2526704"/>
            <a:ext cx="360000" cy="360000"/>
          </a:xfrm>
          <a:prstGeom prst="plus">
            <a:avLst>
              <a:gd name="adj" fmla="val 41471"/>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Cruz 9">
            <a:extLst>
              <a:ext uri="{FF2B5EF4-FFF2-40B4-BE49-F238E27FC236}">
                <a16:creationId xmlns:a16="http://schemas.microsoft.com/office/drawing/2014/main" id="{F6E5A1E2-9219-1286-66A8-B565A164F4B9}"/>
              </a:ext>
            </a:extLst>
          </p:cNvPr>
          <p:cNvSpPr/>
          <p:nvPr/>
        </p:nvSpPr>
        <p:spPr>
          <a:xfrm rot="2697822">
            <a:off x="9216708" y="2813080"/>
            <a:ext cx="360000" cy="360000"/>
          </a:xfrm>
          <a:prstGeom prst="plus">
            <a:avLst>
              <a:gd name="adj" fmla="val 41471"/>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Cruz 11">
            <a:extLst>
              <a:ext uri="{FF2B5EF4-FFF2-40B4-BE49-F238E27FC236}">
                <a16:creationId xmlns:a16="http://schemas.microsoft.com/office/drawing/2014/main" id="{8777E1F9-A437-9046-E5AA-AE9F675BAA89}"/>
              </a:ext>
            </a:extLst>
          </p:cNvPr>
          <p:cNvSpPr/>
          <p:nvPr/>
        </p:nvSpPr>
        <p:spPr>
          <a:xfrm rot="2697822">
            <a:off x="7017777" y="3823151"/>
            <a:ext cx="360000" cy="360000"/>
          </a:xfrm>
          <a:prstGeom prst="plus">
            <a:avLst>
              <a:gd name="adj" fmla="val 41471"/>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Cruz 12">
            <a:extLst>
              <a:ext uri="{FF2B5EF4-FFF2-40B4-BE49-F238E27FC236}">
                <a16:creationId xmlns:a16="http://schemas.microsoft.com/office/drawing/2014/main" id="{935CFECD-3324-A4C7-2DBA-A81ED3AC596D}"/>
              </a:ext>
            </a:extLst>
          </p:cNvPr>
          <p:cNvSpPr/>
          <p:nvPr/>
        </p:nvSpPr>
        <p:spPr>
          <a:xfrm rot="2697822">
            <a:off x="6257952" y="2813080"/>
            <a:ext cx="360000" cy="360000"/>
          </a:xfrm>
          <a:prstGeom prst="plus">
            <a:avLst>
              <a:gd name="adj" fmla="val 41471"/>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a:extLst>
              <a:ext uri="{FF2B5EF4-FFF2-40B4-BE49-F238E27FC236}">
                <a16:creationId xmlns:a16="http://schemas.microsoft.com/office/drawing/2014/main" id="{A225C67D-AAC2-4068-2A97-F939C615B2D9}"/>
              </a:ext>
            </a:extLst>
          </p:cNvPr>
          <p:cNvSpPr/>
          <p:nvPr/>
        </p:nvSpPr>
        <p:spPr>
          <a:xfrm rot="21190792">
            <a:off x="6800023" y="3918414"/>
            <a:ext cx="2508451" cy="585752"/>
          </a:xfrm>
          <a:custGeom>
            <a:avLst/>
            <a:gdLst>
              <a:gd name="connsiteX0" fmla="*/ 0 w 2708049"/>
              <a:gd name="connsiteY0" fmla="*/ 0 h 186514"/>
              <a:gd name="connsiteX1" fmla="*/ 2708049 w 2708049"/>
              <a:gd name="connsiteY1" fmla="*/ 0 h 186514"/>
              <a:gd name="connsiteX2" fmla="*/ 2708049 w 2708049"/>
              <a:gd name="connsiteY2" fmla="*/ 186514 h 186514"/>
              <a:gd name="connsiteX3" fmla="*/ 0 w 2708049"/>
              <a:gd name="connsiteY3" fmla="*/ 186514 h 186514"/>
              <a:gd name="connsiteX4" fmla="*/ 0 w 2708049"/>
              <a:gd name="connsiteY4" fmla="*/ 0 h 186514"/>
              <a:gd name="connsiteX0" fmla="*/ 0 w 2708049"/>
              <a:gd name="connsiteY0" fmla="*/ 361252 h 547766"/>
              <a:gd name="connsiteX1" fmla="*/ 2708049 w 2708049"/>
              <a:gd name="connsiteY1" fmla="*/ 361252 h 547766"/>
              <a:gd name="connsiteX2" fmla="*/ 2708049 w 2708049"/>
              <a:gd name="connsiteY2" fmla="*/ 547766 h 547766"/>
              <a:gd name="connsiteX3" fmla="*/ 0 w 2708049"/>
              <a:gd name="connsiteY3" fmla="*/ 547766 h 547766"/>
              <a:gd name="connsiteX4" fmla="*/ 0 w 2708049"/>
              <a:gd name="connsiteY4" fmla="*/ 361252 h 547766"/>
              <a:gd name="connsiteX0" fmla="*/ 0 w 2708049"/>
              <a:gd name="connsiteY0" fmla="*/ 417001 h 603515"/>
              <a:gd name="connsiteX1" fmla="*/ 2708049 w 2708049"/>
              <a:gd name="connsiteY1" fmla="*/ 417001 h 603515"/>
              <a:gd name="connsiteX2" fmla="*/ 2708049 w 2708049"/>
              <a:gd name="connsiteY2" fmla="*/ 603515 h 603515"/>
              <a:gd name="connsiteX3" fmla="*/ 0 w 2708049"/>
              <a:gd name="connsiteY3" fmla="*/ 603515 h 603515"/>
              <a:gd name="connsiteX4" fmla="*/ 0 w 2708049"/>
              <a:gd name="connsiteY4" fmla="*/ 417001 h 603515"/>
              <a:gd name="connsiteX0" fmla="*/ 0 w 2708049"/>
              <a:gd name="connsiteY0" fmla="*/ 417001 h 603515"/>
              <a:gd name="connsiteX1" fmla="*/ 2708049 w 2708049"/>
              <a:gd name="connsiteY1" fmla="*/ 417001 h 603515"/>
              <a:gd name="connsiteX2" fmla="*/ 2708049 w 2708049"/>
              <a:gd name="connsiteY2" fmla="*/ 603515 h 603515"/>
              <a:gd name="connsiteX3" fmla="*/ 0 w 2708049"/>
              <a:gd name="connsiteY3" fmla="*/ 603515 h 603515"/>
              <a:gd name="connsiteX4" fmla="*/ 0 w 2708049"/>
              <a:gd name="connsiteY4" fmla="*/ 417001 h 603515"/>
              <a:gd name="connsiteX0" fmla="*/ 0 w 2708049"/>
              <a:gd name="connsiteY0" fmla="*/ 417001 h 603515"/>
              <a:gd name="connsiteX1" fmla="*/ 2708049 w 2708049"/>
              <a:gd name="connsiteY1" fmla="*/ 417001 h 603515"/>
              <a:gd name="connsiteX2" fmla="*/ 2708049 w 2708049"/>
              <a:gd name="connsiteY2" fmla="*/ 603515 h 603515"/>
              <a:gd name="connsiteX3" fmla="*/ 0 w 2708049"/>
              <a:gd name="connsiteY3" fmla="*/ 603515 h 603515"/>
              <a:gd name="connsiteX4" fmla="*/ 0 w 2708049"/>
              <a:gd name="connsiteY4" fmla="*/ 417001 h 603515"/>
              <a:gd name="connsiteX0" fmla="*/ 0 w 2708049"/>
              <a:gd name="connsiteY0" fmla="*/ 417001 h 603515"/>
              <a:gd name="connsiteX1" fmla="*/ 2708049 w 2708049"/>
              <a:gd name="connsiteY1" fmla="*/ 417001 h 603515"/>
              <a:gd name="connsiteX2" fmla="*/ 2588855 w 2708049"/>
              <a:gd name="connsiteY2" fmla="*/ 517312 h 603515"/>
              <a:gd name="connsiteX3" fmla="*/ 0 w 2708049"/>
              <a:gd name="connsiteY3" fmla="*/ 603515 h 603515"/>
              <a:gd name="connsiteX4" fmla="*/ 0 w 2708049"/>
              <a:gd name="connsiteY4" fmla="*/ 417001 h 603515"/>
              <a:gd name="connsiteX0" fmla="*/ 0 w 2708049"/>
              <a:gd name="connsiteY0" fmla="*/ 417001 h 558646"/>
              <a:gd name="connsiteX1" fmla="*/ 2708049 w 2708049"/>
              <a:gd name="connsiteY1" fmla="*/ 417001 h 558646"/>
              <a:gd name="connsiteX2" fmla="*/ 2588855 w 2708049"/>
              <a:gd name="connsiteY2" fmla="*/ 517312 h 558646"/>
              <a:gd name="connsiteX3" fmla="*/ 106091 w 2708049"/>
              <a:gd name="connsiteY3" fmla="*/ 558646 h 558646"/>
              <a:gd name="connsiteX4" fmla="*/ 0 w 2708049"/>
              <a:gd name="connsiteY4" fmla="*/ 417001 h 558646"/>
              <a:gd name="connsiteX0" fmla="*/ 0 w 2697255"/>
              <a:gd name="connsiteY0" fmla="*/ 437448 h 549026"/>
              <a:gd name="connsiteX1" fmla="*/ 2697255 w 2697255"/>
              <a:gd name="connsiteY1" fmla="*/ 407381 h 549026"/>
              <a:gd name="connsiteX2" fmla="*/ 2578061 w 2697255"/>
              <a:gd name="connsiteY2" fmla="*/ 507692 h 549026"/>
              <a:gd name="connsiteX3" fmla="*/ 95297 w 2697255"/>
              <a:gd name="connsiteY3" fmla="*/ 549026 h 549026"/>
              <a:gd name="connsiteX4" fmla="*/ 0 w 2697255"/>
              <a:gd name="connsiteY4" fmla="*/ 437448 h 549026"/>
              <a:gd name="connsiteX0" fmla="*/ 0 w 2697255"/>
              <a:gd name="connsiteY0" fmla="*/ 435201 h 546779"/>
              <a:gd name="connsiteX1" fmla="*/ 2697255 w 2697255"/>
              <a:gd name="connsiteY1" fmla="*/ 405134 h 546779"/>
              <a:gd name="connsiteX2" fmla="*/ 2578061 w 2697255"/>
              <a:gd name="connsiteY2" fmla="*/ 505445 h 546779"/>
              <a:gd name="connsiteX3" fmla="*/ 95297 w 2697255"/>
              <a:gd name="connsiteY3" fmla="*/ 546779 h 546779"/>
              <a:gd name="connsiteX4" fmla="*/ 0 w 2697255"/>
              <a:gd name="connsiteY4" fmla="*/ 435201 h 546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7255" h="546779">
                <a:moveTo>
                  <a:pt x="0" y="435201"/>
                </a:moveTo>
                <a:cubicBezTo>
                  <a:pt x="525824" y="217456"/>
                  <a:pt x="1014035" y="-407684"/>
                  <a:pt x="2697255" y="405134"/>
                </a:cubicBezTo>
                <a:lnTo>
                  <a:pt x="2578061" y="505445"/>
                </a:lnTo>
                <a:cubicBezTo>
                  <a:pt x="1872149" y="183635"/>
                  <a:pt x="1335859" y="-233002"/>
                  <a:pt x="95297" y="546779"/>
                </a:cubicBezTo>
                <a:lnTo>
                  <a:pt x="0" y="435201"/>
                </a:lnTo>
                <a:close/>
              </a:path>
            </a:pathLst>
          </a:custGeom>
          <a:solidFill>
            <a:srgbClr val="C00000">
              <a:alpha val="49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601684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7D6CB-2EA5-C0A7-9E74-4F7C5B0EA098}"/>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C76D2EE4-7314-8C78-C160-55D8503AEE8B}"/>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a:extLst>
              <a:ext uri="{FF2B5EF4-FFF2-40B4-BE49-F238E27FC236}">
                <a16:creationId xmlns:a16="http://schemas.microsoft.com/office/drawing/2014/main" id="{A136136F-CF9E-E139-C002-FC71E93AD24E}"/>
              </a:ext>
            </a:extLst>
          </p:cNvPr>
          <p:cNvSpPr>
            <a:spLocks noGrp="1"/>
          </p:cNvSpPr>
          <p:nvPr>
            <p:ph type="title"/>
          </p:nvPr>
        </p:nvSpPr>
        <p:spPr>
          <a:xfrm>
            <a:off x="0" y="10894"/>
            <a:ext cx="12192000" cy="397070"/>
          </a:xfrm>
        </p:spPr>
        <p:txBody>
          <a:bodyPr anchor="t">
            <a:noAutofit/>
          </a:bodyPr>
          <a:lstStyle/>
          <a:p>
            <a:r>
              <a:rPr lang="es-ES" sz="2000" b="1" dirty="0" err="1">
                <a:solidFill>
                  <a:srgbClr val="FFFFFF"/>
                </a:solidFill>
              </a:rPr>
              <a:t>Brief</a:t>
            </a:r>
            <a:r>
              <a:rPr lang="es-ES" sz="2000" b="1" dirty="0">
                <a:solidFill>
                  <a:srgbClr val="FFFFFF"/>
                </a:solidFill>
              </a:rPr>
              <a:t> </a:t>
            </a:r>
            <a:r>
              <a:rPr lang="es-ES" sz="2000" b="1" dirty="0" err="1">
                <a:solidFill>
                  <a:srgbClr val="FFFFFF"/>
                </a:solidFill>
              </a:rPr>
              <a:t>History</a:t>
            </a:r>
            <a:r>
              <a:rPr lang="es-ES" sz="2000" b="1" dirty="0">
                <a:solidFill>
                  <a:srgbClr val="FFFFFF"/>
                </a:solidFill>
              </a:rPr>
              <a:t> </a:t>
            </a:r>
            <a:r>
              <a:rPr lang="es-ES" sz="2000" b="1" dirty="0" err="1">
                <a:solidFill>
                  <a:srgbClr val="FFFFFF"/>
                </a:solidFill>
              </a:rPr>
              <a:t>of</a:t>
            </a:r>
            <a:r>
              <a:rPr lang="es-ES" sz="2000" b="1" dirty="0">
                <a:solidFill>
                  <a:srgbClr val="FFFFFF"/>
                </a:solidFill>
              </a:rPr>
              <a:t> </a:t>
            </a:r>
            <a:r>
              <a:rPr lang="es-ES" sz="2000" b="1" dirty="0" err="1">
                <a:solidFill>
                  <a:srgbClr val="FFFFFF"/>
                </a:solidFill>
              </a:rPr>
              <a:t>Gravitational</a:t>
            </a:r>
            <a:r>
              <a:rPr lang="es-ES" sz="2000" b="1" dirty="0">
                <a:solidFill>
                  <a:srgbClr val="FFFFFF"/>
                </a:solidFill>
              </a:rPr>
              <a:t> </a:t>
            </a:r>
            <a:r>
              <a:rPr lang="es-ES" sz="2000" b="1" dirty="0" err="1">
                <a:solidFill>
                  <a:srgbClr val="FFFFFF"/>
                </a:solidFill>
              </a:rPr>
              <a:t>Lensing</a:t>
            </a:r>
            <a:br>
              <a:rPr lang="es-ES" sz="2000" b="1" dirty="0">
                <a:solidFill>
                  <a:srgbClr val="FFFFFF"/>
                </a:solidFill>
              </a:rPr>
            </a:br>
            <a:endParaRPr lang="es-ES" sz="2000" b="1" dirty="0">
              <a:solidFill>
                <a:srgbClr val="FFFFFF"/>
              </a:solidFill>
            </a:endParaRPr>
          </a:p>
        </p:txBody>
      </p:sp>
      <p:sp>
        <p:nvSpPr>
          <p:cNvPr id="4" name="Rectángulo 3">
            <a:extLst>
              <a:ext uri="{FF2B5EF4-FFF2-40B4-BE49-F238E27FC236}">
                <a16:creationId xmlns:a16="http://schemas.microsoft.com/office/drawing/2014/main" id="{6FF6C911-698B-289E-FDAA-E65CD61064C2}"/>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a:extLst>
              <a:ext uri="{FF2B5EF4-FFF2-40B4-BE49-F238E27FC236}">
                <a16:creationId xmlns:a16="http://schemas.microsoft.com/office/drawing/2014/main" id="{6813ADA9-79C5-355F-2D83-981B1C165C07}"/>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11" name="CuadroTexto 10">
            <a:extLst>
              <a:ext uri="{FF2B5EF4-FFF2-40B4-BE49-F238E27FC236}">
                <a16:creationId xmlns:a16="http://schemas.microsoft.com/office/drawing/2014/main" id="{78115B07-16FE-CD9E-8674-0DEE2102BEBA}"/>
              </a:ext>
            </a:extLst>
          </p:cNvPr>
          <p:cNvSpPr txBox="1"/>
          <p:nvPr/>
        </p:nvSpPr>
        <p:spPr>
          <a:xfrm>
            <a:off x="4079876" y="6502734"/>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8" name="CuadroTexto 17">
            <a:extLst>
              <a:ext uri="{FF2B5EF4-FFF2-40B4-BE49-F238E27FC236}">
                <a16:creationId xmlns:a16="http://schemas.microsoft.com/office/drawing/2014/main" id="{3C663F8D-8EFA-2C46-FFF0-283D92B3BD48}"/>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
        <p:nvSpPr>
          <p:cNvPr id="14" name="Marcador de contenido 2">
            <a:extLst>
              <a:ext uri="{FF2B5EF4-FFF2-40B4-BE49-F238E27FC236}">
                <a16:creationId xmlns:a16="http://schemas.microsoft.com/office/drawing/2014/main" id="{C73ABE8F-25ED-B3DB-BC98-96C668731704}"/>
              </a:ext>
            </a:extLst>
          </p:cNvPr>
          <p:cNvSpPr>
            <a:spLocks noGrp="1"/>
          </p:cNvSpPr>
          <p:nvPr>
            <p:ph idx="1"/>
          </p:nvPr>
        </p:nvSpPr>
        <p:spPr>
          <a:xfrm>
            <a:off x="0" y="487130"/>
            <a:ext cx="12192000" cy="947179"/>
          </a:xfrm>
        </p:spPr>
        <p:txBody>
          <a:bodyPr>
            <a:normAutofit/>
          </a:bodyPr>
          <a:lstStyle/>
          <a:p>
            <a:pPr marL="0" indent="0" algn="ctr">
              <a:buNone/>
            </a:pPr>
            <a:r>
              <a:rPr lang="es-ES" dirty="0" err="1"/>
              <a:t>The</a:t>
            </a:r>
            <a:r>
              <a:rPr lang="es-ES" dirty="0"/>
              <a:t> Eclipse </a:t>
            </a:r>
            <a:r>
              <a:rPr lang="es-ES" dirty="0" err="1"/>
              <a:t>Expeditions</a:t>
            </a:r>
            <a:endParaRPr lang="es-ES" dirty="0">
              <a:effectLst/>
            </a:endParaRPr>
          </a:p>
          <a:p>
            <a:pPr marL="0" indent="0" algn="ctr">
              <a:buNone/>
            </a:pPr>
            <a:r>
              <a:rPr lang="es-ES" sz="2400" dirty="0"/>
              <a:t>29 </a:t>
            </a:r>
            <a:r>
              <a:rPr lang="es-ES" sz="2400" dirty="0" err="1"/>
              <a:t>may</a:t>
            </a:r>
            <a:r>
              <a:rPr lang="es-ES" sz="2400" dirty="0"/>
              <a:t> 1919</a:t>
            </a:r>
          </a:p>
        </p:txBody>
      </p:sp>
      <p:pic>
        <p:nvPicPr>
          <p:cNvPr id="17" name="Imagen 16" descr="Diagrama, Mapa&#10;&#10;Descripción generada automáticamente">
            <a:extLst>
              <a:ext uri="{FF2B5EF4-FFF2-40B4-BE49-F238E27FC236}">
                <a16:creationId xmlns:a16="http://schemas.microsoft.com/office/drawing/2014/main" id="{5E068C8E-52EA-6BC3-A378-222D68A739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9118" y="2397269"/>
            <a:ext cx="5973762" cy="2802125"/>
          </a:xfrm>
          <a:prstGeom prst="rect">
            <a:avLst/>
          </a:prstGeom>
        </p:spPr>
      </p:pic>
      <mc:AlternateContent xmlns:mc="http://schemas.openxmlformats.org/markup-compatibility/2006">
        <mc:Choice xmlns:a14="http://schemas.microsoft.com/office/drawing/2010/main" Requires="a14">
          <p:sp>
            <p:nvSpPr>
              <p:cNvPr id="19" name="CuadroTexto 18">
                <a:extLst>
                  <a:ext uri="{FF2B5EF4-FFF2-40B4-BE49-F238E27FC236}">
                    <a16:creationId xmlns:a16="http://schemas.microsoft.com/office/drawing/2014/main" id="{E321F3DE-0288-C68E-383E-80E8DCFD58B2}"/>
                  </a:ext>
                </a:extLst>
              </p:cNvPr>
              <p:cNvSpPr txBox="1"/>
              <p:nvPr/>
            </p:nvSpPr>
            <p:spPr>
              <a:xfrm>
                <a:off x="-1" y="3613665"/>
                <a:ext cx="310911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s-ES" sz="1800" b="0" i="0" smtClean="0">
                          <a:latin typeface="Cambria Math" panose="02040503050406030204" pitchFamily="18" charset="0"/>
                        </a:rPr>
                        <m:t>Lick</m:t>
                      </m:r>
                      <m:r>
                        <a:rPr lang="es-ES" sz="1800" b="0" i="0" smtClean="0">
                          <a:latin typeface="Cambria Math" panose="02040503050406030204" pitchFamily="18" charset="0"/>
                        </a:rPr>
                        <m:t> </m:t>
                      </m:r>
                      <m:r>
                        <m:rPr>
                          <m:sty m:val="p"/>
                        </m:rPr>
                        <a:rPr lang="es-ES" sz="1800" b="0" i="0" smtClean="0">
                          <a:latin typeface="Cambria Math" panose="02040503050406030204" pitchFamily="18" charset="0"/>
                        </a:rPr>
                        <m:t>Observatory</m:t>
                      </m:r>
                    </m:oMath>
                  </m:oMathPara>
                </a14:m>
                <a:endParaRPr lang="es-ES" dirty="0"/>
              </a:p>
            </p:txBody>
          </p:sp>
        </mc:Choice>
        <mc:Fallback>
          <p:sp>
            <p:nvSpPr>
              <p:cNvPr id="19" name="CuadroTexto 18">
                <a:extLst>
                  <a:ext uri="{FF2B5EF4-FFF2-40B4-BE49-F238E27FC236}">
                    <a16:creationId xmlns:a16="http://schemas.microsoft.com/office/drawing/2014/main" id="{E321F3DE-0288-C68E-383E-80E8DCFD58B2}"/>
                  </a:ext>
                </a:extLst>
              </p:cNvPr>
              <p:cNvSpPr txBox="1">
                <a:spLocks noRot="1" noChangeAspect="1" noMove="1" noResize="1" noEditPoints="1" noAdjustHandles="1" noChangeArrowheads="1" noChangeShapeType="1" noTextEdit="1"/>
              </p:cNvSpPr>
              <p:nvPr/>
            </p:nvSpPr>
            <p:spPr>
              <a:xfrm>
                <a:off x="-1" y="3613665"/>
                <a:ext cx="3109119" cy="369332"/>
              </a:xfrm>
              <a:prstGeom prst="rect">
                <a:avLst/>
              </a:prstGeom>
              <a:blipFill>
                <a:blip r:embed="rId3"/>
                <a:stretch>
                  <a:fillRect b="-16667"/>
                </a:stretch>
              </a:blipFill>
            </p:spPr>
            <p:txBody>
              <a:bodyPr/>
              <a:lstStyle/>
              <a:p>
                <a:r>
                  <a:rPr lang="es-ES">
                    <a:noFill/>
                  </a:rPr>
                  <a:t> </a:t>
                </a:r>
              </a:p>
            </p:txBody>
          </p:sp>
        </mc:Fallback>
      </mc:AlternateContent>
      <mc:AlternateContent xmlns:mc="http://schemas.openxmlformats.org/markup-compatibility/2006">
        <mc:Choice xmlns:a14="http://schemas.microsoft.com/office/drawing/2010/main" Requires="a14">
          <p:sp>
            <p:nvSpPr>
              <p:cNvPr id="20" name="CuadroTexto 19">
                <a:extLst>
                  <a:ext uri="{FF2B5EF4-FFF2-40B4-BE49-F238E27FC236}">
                    <a16:creationId xmlns:a16="http://schemas.microsoft.com/office/drawing/2014/main" id="{69BE0689-3429-3DA1-0300-83F47C74B73A}"/>
                  </a:ext>
                </a:extLst>
              </p:cNvPr>
              <p:cNvSpPr txBox="1"/>
              <p:nvPr/>
            </p:nvSpPr>
            <p:spPr>
              <a:xfrm>
                <a:off x="4541439" y="5458861"/>
                <a:ext cx="310911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s-ES" sz="1800" b="0" i="0" smtClean="0">
                          <a:latin typeface="Cambria Math" panose="02040503050406030204" pitchFamily="18" charset="0"/>
                        </a:rPr>
                        <m:t>Erwin</m:t>
                      </m:r>
                      <m:r>
                        <a:rPr lang="es-ES" sz="1800" b="0" i="0" smtClean="0">
                          <a:latin typeface="Cambria Math" panose="02040503050406030204" pitchFamily="18" charset="0"/>
                        </a:rPr>
                        <m:t> </m:t>
                      </m:r>
                      <m:r>
                        <m:rPr>
                          <m:sty m:val="p"/>
                        </m:rPr>
                        <a:rPr lang="es-ES" sz="1800" b="0" i="0" smtClean="0">
                          <a:latin typeface="Cambria Math" panose="02040503050406030204" pitchFamily="18" charset="0"/>
                        </a:rPr>
                        <m:t>Freundlich</m:t>
                      </m:r>
                    </m:oMath>
                  </m:oMathPara>
                </a14:m>
                <a:endParaRPr lang="es-ES" dirty="0"/>
              </a:p>
            </p:txBody>
          </p:sp>
        </mc:Choice>
        <mc:Fallback>
          <p:sp>
            <p:nvSpPr>
              <p:cNvPr id="20" name="CuadroTexto 19">
                <a:extLst>
                  <a:ext uri="{FF2B5EF4-FFF2-40B4-BE49-F238E27FC236}">
                    <a16:creationId xmlns:a16="http://schemas.microsoft.com/office/drawing/2014/main" id="{69BE0689-3429-3DA1-0300-83F47C74B73A}"/>
                  </a:ext>
                </a:extLst>
              </p:cNvPr>
              <p:cNvSpPr txBox="1">
                <a:spLocks noRot="1" noChangeAspect="1" noMove="1" noResize="1" noEditPoints="1" noAdjustHandles="1" noChangeArrowheads="1" noChangeShapeType="1" noTextEdit="1"/>
              </p:cNvSpPr>
              <p:nvPr/>
            </p:nvSpPr>
            <p:spPr>
              <a:xfrm>
                <a:off x="4541439" y="5458861"/>
                <a:ext cx="3109119" cy="369332"/>
              </a:xfrm>
              <a:prstGeom prst="rect">
                <a:avLst/>
              </a:prstGeom>
              <a:blipFill>
                <a:blip r:embed="rId4"/>
                <a:stretch>
                  <a:fillRect b="-16667"/>
                </a:stretch>
              </a:blipFill>
            </p:spPr>
            <p:txBody>
              <a:bodyPr/>
              <a:lstStyle/>
              <a:p>
                <a:r>
                  <a:rPr lang="es-ES">
                    <a:noFill/>
                  </a:rPr>
                  <a:t> </a:t>
                </a:r>
              </a:p>
            </p:txBody>
          </p:sp>
        </mc:Fallback>
      </mc:AlternateContent>
      <mc:AlternateContent xmlns:mc="http://schemas.openxmlformats.org/markup-compatibility/2006">
        <mc:Choice xmlns:a14="http://schemas.microsoft.com/office/drawing/2010/main" Requires="a14">
          <p:sp>
            <p:nvSpPr>
              <p:cNvPr id="21" name="CuadroTexto 20">
                <a:extLst>
                  <a:ext uri="{FF2B5EF4-FFF2-40B4-BE49-F238E27FC236}">
                    <a16:creationId xmlns:a16="http://schemas.microsoft.com/office/drawing/2014/main" id="{FB0EA72D-4DBA-098B-E332-BF7367B964FC}"/>
                  </a:ext>
                </a:extLst>
              </p:cNvPr>
              <p:cNvSpPr txBox="1"/>
              <p:nvPr/>
            </p:nvSpPr>
            <p:spPr>
              <a:xfrm>
                <a:off x="9082880" y="3613665"/>
                <a:ext cx="310911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s-ES" sz="1800" b="0" i="0" smtClean="0">
                          <a:latin typeface="Cambria Math" panose="02040503050406030204" pitchFamily="18" charset="0"/>
                        </a:rPr>
                        <m:t>Argentine</m:t>
                      </m:r>
                      <m:r>
                        <a:rPr lang="es-ES" sz="1800" b="0" i="0" smtClean="0">
                          <a:latin typeface="Cambria Math" panose="02040503050406030204" pitchFamily="18" charset="0"/>
                        </a:rPr>
                        <m:t> </m:t>
                      </m:r>
                      <m:r>
                        <m:rPr>
                          <m:sty m:val="p"/>
                        </m:rPr>
                        <a:rPr lang="es-ES" sz="1800" b="0" i="0" smtClean="0">
                          <a:latin typeface="Cambria Math" panose="02040503050406030204" pitchFamily="18" charset="0"/>
                        </a:rPr>
                        <m:t>Observatory</m:t>
                      </m:r>
                    </m:oMath>
                  </m:oMathPara>
                </a14:m>
                <a:endParaRPr lang="es-ES" dirty="0"/>
              </a:p>
            </p:txBody>
          </p:sp>
        </mc:Choice>
        <mc:Fallback>
          <p:sp>
            <p:nvSpPr>
              <p:cNvPr id="21" name="CuadroTexto 20">
                <a:extLst>
                  <a:ext uri="{FF2B5EF4-FFF2-40B4-BE49-F238E27FC236}">
                    <a16:creationId xmlns:a16="http://schemas.microsoft.com/office/drawing/2014/main" id="{FB0EA72D-4DBA-098B-E332-BF7367B964FC}"/>
                  </a:ext>
                </a:extLst>
              </p:cNvPr>
              <p:cNvSpPr txBox="1">
                <a:spLocks noRot="1" noChangeAspect="1" noMove="1" noResize="1" noEditPoints="1" noAdjustHandles="1" noChangeArrowheads="1" noChangeShapeType="1" noTextEdit="1"/>
              </p:cNvSpPr>
              <p:nvPr/>
            </p:nvSpPr>
            <p:spPr>
              <a:xfrm>
                <a:off x="9082880" y="3613665"/>
                <a:ext cx="3109119" cy="369332"/>
              </a:xfrm>
              <a:prstGeom prst="rect">
                <a:avLst/>
              </a:prstGeom>
              <a:blipFill>
                <a:blip r:embed="rId5"/>
                <a:stretch>
                  <a:fillRect b="-16667"/>
                </a:stretch>
              </a:blipFill>
            </p:spPr>
            <p:txBody>
              <a:bodyPr/>
              <a:lstStyle/>
              <a:p>
                <a:r>
                  <a:rPr lang="es-ES">
                    <a:noFill/>
                  </a:rPr>
                  <a:t> </a:t>
                </a:r>
              </a:p>
            </p:txBody>
          </p:sp>
        </mc:Fallback>
      </mc:AlternateContent>
      <mc:AlternateContent xmlns:mc="http://schemas.openxmlformats.org/markup-compatibility/2006">
        <mc:Choice xmlns:a14="http://schemas.microsoft.com/office/drawing/2010/main" Requires="a14">
          <p:sp>
            <p:nvSpPr>
              <p:cNvPr id="22" name="CuadroTexto 21">
                <a:extLst>
                  <a:ext uri="{FF2B5EF4-FFF2-40B4-BE49-F238E27FC236}">
                    <a16:creationId xmlns:a16="http://schemas.microsoft.com/office/drawing/2014/main" id="{8941BC1C-A103-A8F1-6A45-33D6731FC5ED}"/>
                  </a:ext>
                </a:extLst>
              </p:cNvPr>
              <p:cNvSpPr txBox="1"/>
              <p:nvPr/>
            </p:nvSpPr>
            <p:spPr>
              <a:xfrm>
                <a:off x="4541438" y="1781146"/>
                <a:ext cx="3109119"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s-ES" sz="2000" b="0" i="0" smtClean="0">
                          <a:latin typeface="Cambria Math" panose="02040503050406030204" pitchFamily="18" charset="0"/>
                        </a:rPr>
                        <m:t>British</m:t>
                      </m:r>
                      <m:r>
                        <a:rPr lang="es-ES" sz="2000" b="0" i="0" smtClean="0">
                          <a:latin typeface="Cambria Math" panose="02040503050406030204" pitchFamily="18" charset="0"/>
                        </a:rPr>
                        <m:t> </m:t>
                      </m:r>
                      <m:r>
                        <m:rPr>
                          <m:sty m:val="p"/>
                        </m:rPr>
                        <a:rPr lang="es-ES" sz="2000" b="0" i="0" smtClean="0">
                          <a:latin typeface="Cambria Math" panose="02040503050406030204" pitchFamily="18" charset="0"/>
                        </a:rPr>
                        <m:t>Scientists</m:t>
                      </m:r>
                    </m:oMath>
                  </m:oMathPara>
                </a14:m>
                <a:endParaRPr lang="es-ES" sz="2000" dirty="0"/>
              </a:p>
            </p:txBody>
          </p:sp>
        </mc:Choice>
        <mc:Fallback>
          <p:sp>
            <p:nvSpPr>
              <p:cNvPr id="22" name="CuadroTexto 21">
                <a:extLst>
                  <a:ext uri="{FF2B5EF4-FFF2-40B4-BE49-F238E27FC236}">
                    <a16:creationId xmlns:a16="http://schemas.microsoft.com/office/drawing/2014/main" id="{8941BC1C-A103-A8F1-6A45-33D6731FC5ED}"/>
                  </a:ext>
                </a:extLst>
              </p:cNvPr>
              <p:cNvSpPr txBox="1">
                <a:spLocks noRot="1" noChangeAspect="1" noMove="1" noResize="1" noEditPoints="1" noAdjustHandles="1" noChangeArrowheads="1" noChangeShapeType="1" noTextEdit="1"/>
              </p:cNvSpPr>
              <p:nvPr/>
            </p:nvSpPr>
            <p:spPr>
              <a:xfrm>
                <a:off x="4541438" y="1781146"/>
                <a:ext cx="3109119" cy="400110"/>
              </a:xfrm>
              <a:prstGeom prst="rect">
                <a:avLst/>
              </a:prstGeom>
              <a:blipFill>
                <a:blip r:embed="rId6"/>
                <a:stretch>
                  <a:fillRect b="-18750"/>
                </a:stretch>
              </a:blipFill>
            </p:spPr>
            <p:txBody>
              <a:bodyPr/>
              <a:lstStyle/>
              <a:p>
                <a:r>
                  <a:rPr lang="es-ES">
                    <a:noFill/>
                  </a:rPr>
                  <a:t> </a:t>
                </a:r>
              </a:p>
            </p:txBody>
          </p:sp>
        </mc:Fallback>
      </mc:AlternateContent>
    </p:spTree>
    <p:extLst>
      <p:ext uri="{BB962C8B-B14F-4D97-AF65-F5344CB8AC3E}">
        <p14:creationId xmlns:p14="http://schemas.microsoft.com/office/powerpoint/2010/main" val="3324878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xit" presetSubtype="0" fill="hold" grpId="0" nodeType="clickEffect">
                                  <p:stCondLst>
                                    <p:cond delay="0"/>
                                  </p:stCondLst>
                                  <p:childTnLst>
                                    <p:anim calcmode="lin" valueType="num">
                                      <p:cBhvr>
                                        <p:cTn id="6" dur="1000"/>
                                        <p:tgtEl>
                                          <p:spTgt spid="19"/>
                                        </p:tgtEl>
                                        <p:attrNameLst>
                                          <p:attrName>ppt_w</p:attrName>
                                        </p:attrNameLst>
                                      </p:cBhvr>
                                      <p:tavLst>
                                        <p:tav tm="0">
                                          <p:val>
                                            <p:strVal val="ppt_w"/>
                                          </p:val>
                                        </p:tav>
                                        <p:tav tm="100000">
                                          <p:val>
                                            <p:strVal val="ppt_w*0.70"/>
                                          </p:val>
                                        </p:tav>
                                      </p:tavLst>
                                    </p:anim>
                                    <p:anim calcmode="lin" valueType="num">
                                      <p:cBhvr>
                                        <p:cTn id="7" dur="1000"/>
                                        <p:tgtEl>
                                          <p:spTgt spid="19"/>
                                        </p:tgtEl>
                                        <p:attrNameLst>
                                          <p:attrName>ppt_h</p:attrName>
                                        </p:attrNameLst>
                                      </p:cBhvr>
                                      <p:tavLst>
                                        <p:tav tm="0">
                                          <p:val>
                                            <p:strVal val="ppt_h"/>
                                          </p:val>
                                        </p:tav>
                                        <p:tav tm="100000">
                                          <p:val>
                                            <p:strVal val="ppt_h"/>
                                          </p:val>
                                        </p:tav>
                                      </p:tavLst>
                                    </p:anim>
                                    <p:animEffect transition="out" filter="fade">
                                      <p:cBhvr>
                                        <p:cTn id="8" dur="1000"/>
                                        <p:tgtEl>
                                          <p:spTgt spid="19"/>
                                        </p:tgtEl>
                                      </p:cBhvr>
                                    </p:animEffect>
                                    <p:set>
                                      <p:cBhvr>
                                        <p:cTn id="9" dur="1" fill="hold">
                                          <p:stCondLst>
                                            <p:cond delay="999"/>
                                          </p:stCondLst>
                                        </p:cTn>
                                        <p:tgtEl>
                                          <p:spTgt spid="19"/>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5" presetClass="exit" presetSubtype="0" fill="hold" grpId="0" nodeType="clickEffect">
                                  <p:stCondLst>
                                    <p:cond delay="0"/>
                                  </p:stCondLst>
                                  <p:childTnLst>
                                    <p:anim calcmode="lin" valueType="num">
                                      <p:cBhvr>
                                        <p:cTn id="13" dur="1000"/>
                                        <p:tgtEl>
                                          <p:spTgt spid="20"/>
                                        </p:tgtEl>
                                        <p:attrNameLst>
                                          <p:attrName>ppt_w</p:attrName>
                                        </p:attrNameLst>
                                      </p:cBhvr>
                                      <p:tavLst>
                                        <p:tav tm="0">
                                          <p:val>
                                            <p:strVal val="ppt_w"/>
                                          </p:val>
                                        </p:tav>
                                        <p:tav tm="100000">
                                          <p:val>
                                            <p:strVal val="ppt_w*0.70"/>
                                          </p:val>
                                        </p:tav>
                                      </p:tavLst>
                                    </p:anim>
                                    <p:anim calcmode="lin" valueType="num">
                                      <p:cBhvr>
                                        <p:cTn id="14" dur="1000"/>
                                        <p:tgtEl>
                                          <p:spTgt spid="20"/>
                                        </p:tgtEl>
                                        <p:attrNameLst>
                                          <p:attrName>ppt_h</p:attrName>
                                        </p:attrNameLst>
                                      </p:cBhvr>
                                      <p:tavLst>
                                        <p:tav tm="0">
                                          <p:val>
                                            <p:strVal val="ppt_h"/>
                                          </p:val>
                                        </p:tav>
                                        <p:tav tm="100000">
                                          <p:val>
                                            <p:strVal val="ppt_h"/>
                                          </p:val>
                                        </p:tav>
                                      </p:tavLst>
                                    </p:anim>
                                    <p:animEffect transition="out" filter="fade">
                                      <p:cBhvr>
                                        <p:cTn id="15" dur="1000"/>
                                        <p:tgtEl>
                                          <p:spTgt spid="20"/>
                                        </p:tgtEl>
                                      </p:cBhvr>
                                    </p:animEffect>
                                    <p:set>
                                      <p:cBhvr>
                                        <p:cTn id="16" dur="1" fill="hold">
                                          <p:stCondLst>
                                            <p:cond delay="999"/>
                                          </p:stCondLst>
                                        </p:cTn>
                                        <p:tgtEl>
                                          <p:spTgt spid="2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5" presetClass="exit" presetSubtype="0" fill="hold" grpId="0" nodeType="clickEffect">
                                  <p:stCondLst>
                                    <p:cond delay="0"/>
                                  </p:stCondLst>
                                  <p:childTnLst>
                                    <p:anim calcmode="lin" valueType="num">
                                      <p:cBhvr>
                                        <p:cTn id="20" dur="1000"/>
                                        <p:tgtEl>
                                          <p:spTgt spid="21"/>
                                        </p:tgtEl>
                                        <p:attrNameLst>
                                          <p:attrName>ppt_w</p:attrName>
                                        </p:attrNameLst>
                                      </p:cBhvr>
                                      <p:tavLst>
                                        <p:tav tm="0">
                                          <p:val>
                                            <p:strVal val="ppt_w"/>
                                          </p:val>
                                        </p:tav>
                                        <p:tav tm="100000">
                                          <p:val>
                                            <p:strVal val="ppt_w*0.70"/>
                                          </p:val>
                                        </p:tav>
                                      </p:tavLst>
                                    </p:anim>
                                    <p:anim calcmode="lin" valueType="num">
                                      <p:cBhvr>
                                        <p:cTn id="21" dur="1000"/>
                                        <p:tgtEl>
                                          <p:spTgt spid="21"/>
                                        </p:tgtEl>
                                        <p:attrNameLst>
                                          <p:attrName>ppt_h</p:attrName>
                                        </p:attrNameLst>
                                      </p:cBhvr>
                                      <p:tavLst>
                                        <p:tav tm="0">
                                          <p:val>
                                            <p:strVal val="ppt_h"/>
                                          </p:val>
                                        </p:tav>
                                        <p:tav tm="100000">
                                          <p:val>
                                            <p:strVal val="ppt_h"/>
                                          </p:val>
                                        </p:tav>
                                      </p:tavLst>
                                    </p:anim>
                                    <p:animEffect transition="out" filter="fade">
                                      <p:cBhvr>
                                        <p:cTn id="22" dur="1000"/>
                                        <p:tgtEl>
                                          <p:spTgt spid="21"/>
                                        </p:tgtEl>
                                      </p:cBhvr>
                                    </p:animEffect>
                                    <p:set>
                                      <p:cBhvr>
                                        <p:cTn id="23" dur="1" fill="hold">
                                          <p:stCondLst>
                                            <p:cond delay="999"/>
                                          </p:stCondLst>
                                        </p:cTn>
                                        <p:tgtEl>
                                          <p:spTgt spid="2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1000" fill="hold"/>
                                        <p:tgtEl>
                                          <p:spTgt spid="22"/>
                                        </p:tgtEl>
                                        <p:attrNameLst>
                                          <p:attrName>ppt_w</p:attrName>
                                        </p:attrNameLst>
                                      </p:cBhvr>
                                      <p:tavLst>
                                        <p:tav tm="0">
                                          <p:val>
                                            <p:strVal val="#ppt_w*0.70"/>
                                          </p:val>
                                        </p:tav>
                                        <p:tav tm="100000">
                                          <p:val>
                                            <p:strVal val="#ppt_w"/>
                                          </p:val>
                                        </p:tav>
                                      </p:tavLst>
                                    </p:anim>
                                    <p:anim calcmode="lin" valueType="num">
                                      <p:cBhvr>
                                        <p:cTn id="29" dur="1000" fill="hold"/>
                                        <p:tgtEl>
                                          <p:spTgt spid="22"/>
                                        </p:tgtEl>
                                        <p:attrNameLst>
                                          <p:attrName>ppt_h</p:attrName>
                                        </p:attrNameLst>
                                      </p:cBhvr>
                                      <p:tavLst>
                                        <p:tav tm="0">
                                          <p:val>
                                            <p:strVal val="#ppt_h"/>
                                          </p:val>
                                        </p:tav>
                                        <p:tav tm="100000">
                                          <p:val>
                                            <p:strVal val="#ppt_h"/>
                                          </p:val>
                                        </p:tav>
                                      </p:tavLst>
                                    </p:anim>
                                    <p:animEffect transition="in" filter="fade">
                                      <p:cBhvr>
                                        <p:cTn id="30"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4778F-6287-BFC0-80C2-82ECAEEAD7B7}"/>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2C3AA03F-ED60-7279-4E85-9ADBF61E9E43}"/>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a:extLst>
              <a:ext uri="{FF2B5EF4-FFF2-40B4-BE49-F238E27FC236}">
                <a16:creationId xmlns:a16="http://schemas.microsoft.com/office/drawing/2014/main" id="{FAE53C4D-132D-3840-31AE-F5813F36AF1E}"/>
              </a:ext>
            </a:extLst>
          </p:cNvPr>
          <p:cNvSpPr>
            <a:spLocks noGrp="1"/>
          </p:cNvSpPr>
          <p:nvPr>
            <p:ph type="title"/>
          </p:nvPr>
        </p:nvSpPr>
        <p:spPr>
          <a:xfrm>
            <a:off x="0" y="10894"/>
            <a:ext cx="12192000" cy="397070"/>
          </a:xfrm>
        </p:spPr>
        <p:txBody>
          <a:bodyPr anchor="t">
            <a:noAutofit/>
          </a:bodyPr>
          <a:lstStyle/>
          <a:p>
            <a:r>
              <a:rPr lang="es-ES" sz="2000" b="1" dirty="0" err="1">
                <a:solidFill>
                  <a:srgbClr val="FFFFFF"/>
                </a:solidFill>
              </a:rPr>
              <a:t>Brief</a:t>
            </a:r>
            <a:r>
              <a:rPr lang="es-ES" sz="2000" b="1" dirty="0">
                <a:solidFill>
                  <a:srgbClr val="FFFFFF"/>
                </a:solidFill>
              </a:rPr>
              <a:t> </a:t>
            </a:r>
            <a:r>
              <a:rPr lang="es-ES" sz="2000" b="1" dirty="0" err="1">
                <a:solidFill>
                  <a:srgbClr val="FFFFFF"/>
                </a:solidFill>
              </a:rPr>
              <a:t>History</a:t>
            </a:r>
            <a:r>
              <a:rPr lang="es-ES" sz="2000" b="1" dirty="0">
                <a:solidFill>
                  <a:srgbClr val="FFFFFF"/>
                </a:solidFill>
              </a:rPr>
              <a:t> </a:t>
            </a:r>
            <a:r>
              <a:rPr lang="es-ES" sz="2000" b="1" dirty="0" err="1">
                <a:solidFill>
                  <a:srgbClr val="FFFFFF"/>
                </a:solidFill>
              </a:rPr>
              <a:t>of</a:t>
            </a:r>
            <a:r>
              <a:rPr lang="es-ES" sz="2000" b="1" dirty="0">
                <a:solidFill>
                  <a:srgbClr val="FFFFFF"/>
                </a:solidFill>
              </a:rPr>
              <a:t> </a:t>
            </a:r>
            <a:r>
              <a:rPr lang="es-ES" sz="2000" b="1" dirty="0" err="1">
                <a:solidFill>
                  <a:srgbClr val="FFFFFF"/>
                </a:solidFill>
              </a:rPr>
              <a:t>Gravitational</a:t>
            </a:r>
            <a:r>
              <a:rPr lang="es-ES" sz="2000" b="1" dirty="0">
                <a:solidFill>
                  <a:srgbClr val="FFFFFF"/>
                </a:solidFill>
              </a:rPr>
              <a:t> </a:t>
            </a:r>
            <a:r>
              <a:rPr lang="es-ES" sz="2000" b="1" dirty="0" err="1">
                <a:solidFill>
                  <a:srgbClr val="FFFFFF"/>
                </a:solidFill>
              </a:rPr>
              <a:t>Lensing</a:t>
            </a:r>
            <a:br>
              <a:rPr lang="es-ES" sz="2000" b="1" dirty="0">
                <a:solidFill>
                  <a:srgbClr val="FFFFFF"/>
                </a:solidFill>
              </a:rPr>
            </a:br>
            <a:endParaRPr lang="es-ES" sz="2000" b="1" dirty="0">
              <a:solidFill>
                <a:srgbClr val="FFFFFF"/>
              </a:solidFill>
            </a:endParaRPr>
          </a:p>
        </p:txBody>
      </p:sp>
      <p:sp>
        <p:nvSpPr>
          <p:cNvPr id="4" name="Rectángulo 3">
            <a:extLst>
              <a:ext uri="{FF2B5EF4-FFF2-40B4-BE49-F238E27FC236}">
                <a16:creationId xmlns:a16="http://schemas.microsoft.com/office/drawing/2014/main" id="{4E6573CA-4410-0A11-EBB3-9270A58FE4CD}"/>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a:extLst>
              <a:ext uri="{FF2B5EF4-FFF2-40B4-BE49-F238E27FC236}">
                <a16:creationId xmlns:a16="http://schemas.microsoft.com/office/drawing/2014/main" id="{EC08882F-9550-2DD9-6044-7F7252923A01}"/>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11" name="CuadroTexto 10">
            <a:extLst>
              <a:ext uri="{FF2B5EF4-FFF2-40B4-BE49-F238E27FC236}">
                <a16:creationId xmlns:a16="http://schemas.microsoft.com/office/drawing/2014/main" id="{46670D33-01F2-0FA2-BD3E-59175B6FC70B}"/>
              </a:ext>
            </a:extLst>
          </p:cNvPr>
          <p:cNvSpPr txBox="1"/>
          <p:nvPr/>
        </p:nvSpPr>
        <p:spPr>
          <a:xfrm>
            <a:off x="4079876" y="6502734"/>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8" name="CuadroTexto 17">
            <a:extLst>
              <a:ext uri="{FF2B5EF4-FFF2-40B4-BE49-F238E27FC236}">
                <a16:creationId xmlns:a16="http://schemas.microsoft.com/office/drawing/2014/main" id="{D40490F5-6332-AAA1-2DAC-442DB580B2E8}"/>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
        <p:nvSpPr>
          <p:cNvPr id="14" name="Marcador de contenido 2">
            <a:extLst>
              <a:ext uri="{FF2B5EF4-FFF2-40B4-BE49-F238E27FC236}">
                <a16:creationId xmlns:a16="http://schemas.microsoft.com/office/drawing/2014/main" id="{4A5895EC-EDE6-63AD-7F86-390690645FB0}"/>
              </a:ext>
            </a:extLst>
          </p:cNvPr>
          <p:cNvSpPr>
            <a:spLocks noGrp="1"/>
          </p:cNvSpPr>
          <p:nvPr>
            <p:ph idx="1"/>
          </p:nvPr>
        </p:nvSpPr>
        <p:spPr>
          <a:xfrm>
            <a:off x="0" y="487130"/>
            <a:ext cx="12192000" cy="947179"/>
          </a:xfrm>
        </p:spPr>
        <p:txBody>
          <a:bodyPr>
            <a:normAutofit/>
          </a:bodyPr>
          <a:lstStyle/>
          <a:p>
            <a:pPr marL="0" indent="0" algn="ctr">
              <a:buNone/>
            </a:pPr>
            <a:r>
              <a:rPr lang="es-ES" dirty="0" err="1"/>
              <a:t>The</a:t>
            </a:r>
            <a:r>
              <a:rPr lang="es-ES" dirty="0"/>
              <a:t> Eclipse </a:t>
            </a:r>
            <a:r>
              <a:rPr lang="es-ES" dirty="0" err="1"/>
              <a:t>Expeditions</a:t>
            </a:r>
            <a:endParaRPr lang="es-ES" dirty="0">
              <a:effectLst/>
            </a:endParaRPr>
          </a:p>
          <a:p>
            <a:pPr marL="0" indent="0" algn="ctr">
              <a:buNone/>
            </a:pPr>
            <a:r>
              <a:rPr lang="es-ES" sz="2400" dirty="0"/>
              <a:t>29 </a:t>
            </a:r>
            <a:r>
              <a:rPr lang="es-ES" sz="2400" dirty="0" err="1"/>
              <a:t>may</a:t>
            </a:r>
            <a:r>
              <a:rPr lang="es-ES" sz="2400" dirty="0"/>
              <a:t> 1919</a:t>
            </a:r>
          </a:p>
        </p:txBody>
      </p:sp>
      <p:pic>
        <p:nvPicPr>
          <p:cNvPr id="17" name="Imagen 16" descr="Diagrama, Mapa&#10;&#10;Descripción generada automáticamente">
            <a:extLst>
              <a:ext uri="{FF2B5EF4-FFF2-40B4-BE49-F238E27FC236}">
                <a16:creationId xmlns:a16="http://schemas.microsoft.com/office/drawing/2014/main" id="{2946ABC1-5BA1-5EDA-BE6B-29E34EB386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2272" y="2337089"/>
            <a:ext cx="4655619" cy="2183821"/>
          </a:xfrm>
          <a:prstGeom prst="rect">
            <a:avLst/>
          </a:prstGeom>
        </p:spPr>
      </p:pic>
      <p:sp>
        <p:nvSpPr>
          <p:cNvPr id="3" name="CuadroTexto 2">
            <a:extLst>
              <a:ext uri="{FF2B5EF4-FFF2-40B4-BE49-F238E27FC236}">
                <a16:creationId xmlns:a16="http://schemas.microsoft.com/office/drawing/2014/main" id="{9FF45228-B081-5C94-87DA-1395E53CCAE0}"/>
              </a:ext>
            </a:extLst>
          </p:cNvPr>
          <p:cNvSpPr txBox="1"/>
          <p:nvPr/>
        </p:nvSpPr>
        <p:spPr>
          <a:xfrm>
            <a:off x="309899" y="4683922"/>
            <a:ext cx="2265300" cy="276999"/>
          </a:xfrm>
          <a:prstGeom prst="rect">
            <a:avLst/>
          </a:prstGeom>
          <a:noFill/>
        </p:spPr>
        <p:txBody>
          <a:bodyPr wrap="none" rtlCol="0">
            <a:spAutoFit/>
          </a:bodyPr>
          <a:lstStyle/>
          <a:p>
            <a:r>
              <a:rPr lang="es-ES" sz="1200" dirty="0"/>
              <a:t>Frank Watson </a:t>
            </a:r>
            <a:r>
              <a:rPr lang="es-ES" sz="1200" dirty="0" err="1"/>
              <a:t>Dyson</a:t>
            </a:r>
            <a:r>
              <a:rPr lang="es-ES" sz="1200" dirty="0"/>
              <a:t> (1868-1939)</a:t>
            </a:r>
          </a:p>
        </p:txBody>
      </p:sp>
      <p:pic>
        <p:nvPicPr>
          <p:cNvPr id="38914" name="Picture 2" descr="Frank Watson Dyson - Wikipedia, la enciclopedia libre">
            <a:extLst>
              <a:ext uri="{FF2B5EF4-FFF2-40B4-BE49-F238E27FC236}">
                <a16:creationId xmlns:a16="http://schemas.microsoft.com/office/drawing/2014/main" id="{D321B72E-26B9-3585-54B7-E83F874A62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899" y="2170137"/>
            <a:ext cx="1835076" cy="2517724"/>
          </a:xfrm>
          <a:prstGeom prst="rect">
            <a:avLst/>
          </a:prstGeom>
          <a:noFill/>
          <a:extLst>
            <a:ext uri="{909E8E84-426E-40DD-AFC4-6F175D3DCCD1}">
              <a14:hiddenFill xmlns:a14="http://schemas.microsoft.com/office/drawing/2010/main">
                <a:solidFill>
                  <a:srgbClr val="FFFFFF"/>
                </a:solidFill>
              </a14:hiddenFill>
            </a:ext>
          </a:extLst>
        </p:spPr>
      </p:pic>
      <p:pic>
        <p:nvPicPr>
          <p:cNvPr id="38916" name="Picture 4" descr="Carmen Pinedo Herrero: Arthur Stanley Eddington o la dificultad de entrar  en una habitación">
            <a:extLst>
              <a:ext uri="{FF2B5EF4-FFF2-40B4-BE49-F238E27FC236}">
                <a16:creationId xmlns:a16="http://schemas.microsoft.com/office/drawing/2014/main" id="{50F998FF-F610-C0ED-1BC5-FBF7C6179D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6362" y="1067891"/>
            <a:ext cx="1835076" cy="2527106"/>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B814A1F5-FB62-C1B8-76AE-007BEB58F6C3}"/>
              </a:ext>
            </a:extLst>
          </p:cNvPr>
          <p:cNvSpPr txBox="1"/>
          <p:nvPr/>
        </p:nvSpPr>
        <p:spPr>
          <a:xfrm>
            <a:off x="2706362" y="3590304"/>
            <a:ext cx="2549865" cy="276999"/>
          </a:xfrm>
          <a:prstGeom prst="rect">
            <a:avLst/>
          </a:prstGeom>
          <a:noFill/>
        </p:spPr>
        <p:txBody>
          <a:bodyPr wrap="none" rtlCol="0">
            <a:spAutoFit/>
          </a:bodyPr>
          <a:lstStyle/>
          <a:p>
            <a:r>
              <a:rPr lang="es-ES" sz="1200" dirty="0"/>
              <a:t>Arthur Stanley Eddington (1882-1944)</a:t>
            </a:r>
          </a:p>
        </p:txBody>
      </p:sp>
      <p:pic>
        <p:nvPicPr>
          <p:cNvPr id="38918" name="Picture 6">
            <a:extLst>
              <a:ext uri="{FF2B5EF4-FFF2-40B4-BE49-F238E27FC236}">
                <a16:creationId xmlns:a16="http://schemas.microsoft.com/office/drawing/2014/main" id="{6008A274-A805-DA78-EFF4-1E5880A0F5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4174" y="4005343"/>
            <a:ext cx="2175121" cy="2183821"/>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C5ACA92A-4F60-6E88-A863-5E9104F78ADA}"/>
              </a:ext>
            </a:extLst>
          </p:cNvPr>
          <p:cNvSpPr txBox="1"/>
          <p:nvPr/>
        </p:nvSpPr>
        <p:spPr>
          <a:xfrm>
            <a:off x="4825079" y="4952004"/>
            <a:ext cx="3236255" cy="338554"/>
          </a:xfrm>
          <a:prstGeom prst="rect">
            <a:avLst/>
          </a:prstGeom>
          <a:noFill/>
        </p:spPr>
        <p:txBody>
          <a:bodyPr wrap="square">
            <a:spAutoFit/>
          </a:bodyPr>
          <a:lstStyle/>
          <a:p>
            <a:r>
              <a:rPr lang="es-ES" sz="1600" b="0" i="0" dirty="0">
                <a:solidFill>
                  <a:srgbClr val="202122"/>
                </a:solidFill>
                <a:effectLst/>
                <a:latin typeface="Arial" panose="020B0604020202020204" pitchFamily="34" charset="0"/>
              </a:rPr>
              <a:t>+ Charles </a:t>
            </a:r>
            <a:r>
              <a:rPr lang="es-ES" sz="1600" b="0" i="0" dirty="0" err="1">
                <a:solidFill>
                  <a:srgbClr val="202122"/>
                </a:solidFill>
                <a:effectLst/>
                <a:latin typeface="Arial" panose="020B0604020202020204" pitchFamily="34" charset="0"/>
              </a:rPr>
              <a:t>Rundle</a:t>
            </a:r>
            <a:r>
              <a:rPr lang="es-ES" sz="1600" b="0" i="0" dirty="0">
                <a:solidFill>
                  <a:srgbClr val="202122"/>
                </a:solidFill>
                <a:effectLst/>
                <a:latin typeface="Arial" panose="020B0604020202020204" pitchFamily="34" charset="0"/>
              </a:rPr>
              <a:t> Davidson</a:t>
            </a:r>
            <a:endParaRPr lang="es-ES" sz="1600" dirty="0"/>
          </a:p>
        </p:txBody>
      </p:sp>
      <p:sp>
        <p:nvSpPr>
          <p:cNvPr id="12" name="CuadroTexto 11">
            <a:extLst>
              <a:ext uri="{FF2B5EF4-FFF2-40B4-BE49-F238E27FC236}">
                <a16:creationId xmlns:a16="http://schemas.microsoft.com/office/drawing/2014/main" id="{28139668-43A4-D368-273D-B62BD941368D}"/>
              </a:ext>
            </a:extLst>
          </p:cNvPr>
          <p:cNvSpPr txBox="1"/>
          <p:nvPr/>
        </p:nvSpPr>
        <p:spPr>
          <a:xfrm>
            <a:off x="2714174" y="6170110"/>
            <a:ext cx="2199128" cy="276999"/>
          </a:xfrm>
          <a:prstGeom prst="rect">
            <a:avLst/>
          </a:prstGeom>
          <a:noFill/>
        </p:spPr>
        <p:txBody>
          <a:bodyPr wrap="none" rtlCol="0">
            <a:spAutoFit/>
          </a:bodyPr>
          <a:lstStyle/>
          <a:p>
            <a:r>
              <a:rPr lang="es-ES" sz="1200" dirty="0"/>
              <a:t>Andrew </a:t>
            </a:r>
            <a:r>
              <a:rPr lang="es-ES" sz="1200" dirty="0" err="1"/>
              <a:t>Crommelin</a:t>
            </a:r>
            <a:r>
              <a:rPr lang="es-ES" sz="1200" dirty="0"/>
              <a:t> (1875-1939)</a:t>
            </a:r>
          </a:p>
        </p:txBody>
      </p:sp>
      <p:sp>
        <p:nvSpPr>
          <p:cNvPr id="15" name="CuadroTexto 14">
            <a:extLst>
              <a:ext uri="{FF2B5EF4-FFF2-40B4-BE49-F238E27FC236}">
                <a16:creationId xmlns:a16="http://schemas.microsoft.com/office/drawing/2014/main" id="{09E1C716-0958-26A5-EBDF-3E4D40676B79}"/>
              </a:ext>
            </a:extLst>
          </p:cNvPr>
          <p:cNvSpPr txBox="1"/>
          <p:nvPr/>
        </p:nvSpPr>
        <p:spPr>
          <a:xfrm>
            <a:off x="5564327" y="5203576"/>
            <a:ext cx="1402535" cy="338554"/>
          </a:xfrm>
          <a:prstGeom prst="rect">
            <a:avLst/>
          </a:prstGeom>
          <a:noFill/>
        </p:spPr>
        <p:txBody>
          <a:bodyPr wrap="square">
            <a:spAutoFit/>
          </a:bodyPr>
          <a:lstStyle/>
          <a:p>
            <a:r>
              <a:rPr lang="es-ES" sz="1600" dirty="0"/>
              <a:t>(1875-1970)</a:t>
            </a:r>
          </a:p>
        </p:txBody>
      </p:sp>
    </p:spTree>
    <p:extLst>
      <p:ext uri="{BB962C8B-B14F-4D97-AF65-F5344CB8AC3E}">
        <p14:creationId xmlns:p14="http://schemas.microsoft.com/office/powerpoint/2010/main" val="250970600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F407D-DB06-0912-B212-83942F76446A}"/>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2415F94B-30ED-4469-EC29-786944082B66}"/>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a:extLst>
              <a:ext uri="{FF2B5EF4-FFF2-40B4-BE49-F238E27FC236}">
                <a16:creationId xmlns:a16="http://schemas.microsoft.com/office/drawing/2014/main" id="{B7A2C777-4F47-250C-60A3-48950CF5B031}"/>
              </a:ext>
            </a:extLst>
          </p:cNvPr>
          <p:cNvSpPr>
            <a:spLocks noGrp="1"/>
          </p:cNvSpPr>
          <p:nvPr>
            <p:ph type="title"/>
          </p:nvPr>
        </p:nvSpPr>
        <p:spPr>
          <a:xfrm>
            <a:off x="0" y="10894"/>
            <a:ext cx="12192000" cy="397070"/>
          </a:xfrm>
        </p:spPr>
        <p:txBody>
          <a:bodyPr anchor="t">
            <a:noAutofit/>
          </a:bodyPr>
          <a:lstStyle/>
          <a:p>
            <a:r>
              <a:rPr lang="es-ES" sz="2000" b="1" dirty="0" err="1">
                <a:solidFill>
                  <a:srgbClr val="FFFFFF"/>
                </a:solidFill>
              </a:rPr>
              <a:t>Brief</a:t>
            </a:r>
            <a:r>
              <a:rPr lang="es-ES" sz="2000" b="1" dirty="0">
                <a:solidFill>
                  <a:srgbClr val="FFFFFF"/>
                </a:solidFill>
              </a:rPr>
              <a:t> </a:t>
            </a:r>
            <a:r>
              <a:rPr lang="es-ES" sz="2000" b="1" dirty="0" err="1">
                <a:solidFill>
                  <a:srgbClr val="FFFFFF"/>
                </a:solidFill>
              </a:rPr>
              <a:t>History</a:t>
            </a:r>
            <a:r>
              <a:rPr lang="es-ES" sz="2000" b="1" dirty="0">
                <a:solidFill>
                  <a:srgbClr val="FFFFFF"/>
                </a:solidFill>
              </a:rPr>
              <a:t> </a:t>
            </a:r>
            <a:r>
              <a:rPr lang="es-ES" sz="2000" b="1" dirty="0" err="1">
                <a:solidFill>
                  <a:srgbClr val="FFFFFF"/>
                </a:solidFill>
              </a:rPr>
              <a:t>of</a:t>
            </a:r>
            <a:r>
              <a:rPr lang="es-ES" sz="2000" b="1" dirty="0">
                <a:solidFill>
                  <a:srgbClr val="FFFFFF"/>
                </a:solidFill>
              </a:rPr>
              <a:t> </a:t>
            </a:r>
            <a:r>
              <a:rPr lang="es-ES" sz="2000" b="1" dirty="0" err="1">
                <a:solidFill>
                  <a:srgbClr val="FFFFFF"/>
                </a:solidFill>
              </a:rPr>
              <a:t>Gravitational</a:t>
            </a:r>
            <a:r>
              <a:rPr lang="es-ES" sz="2000" b="1" dirty="0">
                <a:solidFill>
                  <a:srgbClr val="FFFFFF"/>
                </a:solidFill>
              </a:rPr>
              <a:t> </a:t>
            </a:r>
            <a:r>
              <a:rPr lang="es-ES" sz="2000" b="1" dirty="0" err="1">
                <a:solidFill>
                  <a:srgbClr val="FFFFFF"/>
                </a:solidFill>
              </a:rPr>
              <a:t>Lensing</a:t>
            </a:r>
            <a:br>
              <a:rPr lang="es-ES" sz="2000" b="1" dirty="0">
                <a:solidFill>
                  <a:srgbClr val="FFFFFF"/>
                </a:solidFill>
              </a:rPr>
            </a:br>
            <a:endParaRPr lang="es-ES" sz="2000" b="1" dirty="0">
              <a:solidFill>
                <a:srgbClr val="FFFFFF"/>
              </a:solidFill>
            </a:endParaRPr>
          </a:p>
        </p:txBody>
      </p:sp>
      <p:sp>
        <p:nvSpPr>
          <p:cNvPr id="4" name="Rectángulo 3">
            <a:extLst>
              <a:ext uri="{FF2B5EF4-FFF2-40B4-BE49-F238E27FC236}">
                <a16:creationId xmlns:a16="http://schemas.microsoft.com/office/drawing/2014/main" id="{C0178898-25A0-4C57-9DAD-2869AE1EA228}"/>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a:extLst>
              <a:ext uri="{FF2B5EF4-FFF2-40B4-BE49-F238E27FC236}">
                <a16:creationId xmlns:a16="http://schemas.microsoft.com/office/drawing/2014/main" id="{44467175-1299-A2E6-9938-1FB604889DEC}"/>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11" name="CuadroTexto 10">
            <a:extLst>
              <a:ext uri="{FF2B5EF4-FFF2-40B4-BE49-F238E27FC236}">
                <a16:creationId xmlns:a16="http://schemas.microsoft.com/office/drawing/2014/main" id="{35EC037D-862A-DADE-9515-504D1CF4346A}"/>
              </a:ext>
            </a:extLst>
          </p:cNvPr>
          <p:cNvSpPr txBox="1"/>
          <p:nvPr/>
        </p:nvSpPr>
        <p:spPr>
          <a:xfrm>
            <a:off x="4079876" y="6502734"/>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8" name="CuadroTexto 17">
            <a:extLst>
              <a:ext uri="{FF2B5EF4-FFF2-40B4-BE49-F238E27FC236}">
                <a16:creationId xmlns:a16="http://schemas.microsoft.com/office/drawing/2014/main" id="{43F56CA5-D7F9-B50D-009A-F916EB0BFE58}"/>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
        <p:nvSpPr>
          <p:cNvPr id="14" name="Marcador de contenido 2">
            <a:extLst>
              <a:ext uri="{FF2B5EF4-FFF2-40B4-BE49-F238E27FC236}">
                <a16:creationId xmlns:a16="http://schemas.microsoft.com/office/drawing/2014/main" id="{8AF2ADC4-1F14-7584-E6A8-B5263CC5D259}"/>
              </a:ext>
            </a:extLst>
          </p:cNvPr>
          <p:cNvSpPr>
            <a:spLocks noGrp="1"/>
          </p:cNvSpPr>
          <p:nvPr>
            <p:ph idx="1"/>
          </p:nvPr>
        </p:nvSpPr>
        <p:spPr>
          <a:xfrm>
            <a:off x="0" y="487130"/>
            <a:ext cx="12192000" cy="947179"/>
          </a:xfrm>
        </p:spPr>
        <p:txBody>
          <a:bodyPr>
            <a:normAutofit/>
          </a:bodyPr>
          <a:lstStyle/>
          <a:p>
            <a:pPr marL="0" indent="0" algn="ctr">
              <a:buNone/>
            </a:pPr>
            <a:r>
              <a:rPr lang="es-ES" dirty="0" err="1"/>
              <a:t>The</a:t>
            </a:r>
            <a:r>
              <a:rPr lang="es-ES" dirty="0"/>
              <a:t> Eclipse </a:t>
            </a:r>
            <a:r>
              <a:rPr lang="es-ES" dirty="0" err="1"/>
              <a:t>Expeditions</a:t>
            </a:r>
            <a:endParaRPr lang="es-ES" dirty="0">
              <a:effectLst/>
            </a:endParaRPr>
          </a:p>
          <a:p>
            <a:pPr marL="0" indent="0" algn="ctr">
              <a:buNone/>
            </a:pPr>
            <a:r>
              <a:rPr lang="es-ES" sz="2400" dirty="0"/>
              <a:t>29 </a:t>
            </a:r>
            <a:r>
              <a:rPr lang="es-ES" sz="2400" dirty="0" err="1"/>
              <a:t>may</a:t>
            </a:r>
            <a:r>
              <a:rPr lang="es-ES" sz="2400" dirty="0"/>
              <a:t> 1919</a:t>
            </a:r>
          </a:p>
        </p:txBody>
      </p:sp>
      <p:pic>
        <p:nvPicPr>
          <p:cNvPr id="39938" name="Picture 2" descr="Highest resolution image of the 1919 solar eclipse | ESO">
            <a:extLst>
              <a:ext uri="{FF2B5EF4-FFF2-40B4-BE49-F238E27FC236}">
                <a16:creationId xmlns:a16="http://schemas.microsoft.com/office/drawing/2014/main" id="{AE5536EF-8A23-6A75-27FD-F8D5A0B0B3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766498"/>
            <a:ext cx="5483148" cy="438651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9" name="CuadroTexto 8">
                <a:extLst>
                  <a:ext uri="{FF2B5EF4-FFF2-40B4-BE49-F238E27FC236}">
                    <a16:creationId xmlns:a16="http://schemas.microsoft.com/office/drawing/2014/main" id="{53A7D46F-6B1F-96BE-562F-FE20FEC7E8BD}"/>
                  </a:ext>
                </a:extLst>
              </p:cNvPr>
              <p:cNvSpPr txBox="1"/>
              <p:nvPr/>
            </p:nvSpPr>
            <p:spPr>
              <a:xfrm>
                <a:off x="612852" y="2787125"/>
                <a:ext cx="5483148" cy="954107"/>
              </a:xfrm>
              <a:prstGeom prst="rect">
                <a:avLst/>
              </a:prstGeom>
              <a:noFill/>
            </p:spPr>
            <p:txBody>
              <a:bodyPr wrap="square">
                <a:spAutoFit/>
              </a:bodyPr>
              <a:lstStyle/>
              <a:p>
                <a:r>
                  <a:rPr lang="es-ES" sz="2800" dirty="0"/>
                  <a:t>Sobral:    </a:t>
                </a:r>
                <a14:m>
                  <m:oMath xmlns:m="http://schemas.openxmlformats.org/officeDocument/2006/math">
                    <m:r>
                      <a:rPr lang="es-ES" sz="2800" i="1" dirty="0" smtClean="0">
                        <a:latin typeface="Cambria Math" panose="02040503050406030204" pitchFamily="18" charset="0"/>
                      </a:rPr>
                      <m:t>1.98 ± 0.12</m:t>
                    </m:r>
                    <m:r>
                      <a:rPr lang="es-ES" sz="2800" b="0" i="1" dirty="0" smtClean="0">
                        <a:latin typeface="Cambria Math" panose="02040503050406030204" pitchFamily="18" charset="0"/>
                      </a:rPr>
                      <m:t> ′′</m:t>
                    </m:r>
                  </m:oMath>
                </a14:m>
                <a:endParaRPr lang="es-ES" sz="2800" dirty="0"/>
              </a:p>
              <a:p>
                <a:r>
                  <a:rPr lang="es-ES" sz="2800" dirty="0"/>
                  <a:t>Príncipe: </a:t>
                </a:r>
                <a14:m>
                  <m:oMath xmlns:m="http://schemas.openxmlformats.org/officeDocument/2006/math">
                    <m:r>
                      <a:rPr lang="es-ES" sz="2800" i="1" dirty="0" smtClean="0">
                        <a:latin typeface="Cambria Math" panose="02040503050406030204" pitchFamily="18" charset="0"/>
                      </a:rPr>
                      <m:t>1.61 ± 0.30</m:t>
                    </m:r>
                    <m:r>
                      <a:rPr lang="es-ES" sz="2800" b="0" i="1" dirty="0" smtClean="0">
                        <a:latin typeface="Cambria Math" panose="02040503050406030204" pitchFamily="18" charset="0"/>
                      </a:rPr>
                      <m:t> ′′</m:t>
                    </m:r>
                    <m:r>
                      <a:rPr lang="es-ES" sz="2800" i="1" dirty="0" smtClean="0">
                        <a:latin typeface="Cambria Math" panose="02040503050406030204" pitchFamily="18" charset="0"/>
                      </a:rPr>
                      <m:t> </m:t>
                    </m:r>
                  </m:oMath>
                </a14:m>
                <a:endParaRPr lang="es-ES" sz="2800" dirty="0"/>
              </a:p>
            </p:txBody>
          </p:sp>
        </mc:Choice>
        <mc:Fallback>
          <p:sp>
            <p:nvSpPr>
              <p:cNvPr id="9" name="CuadroTexto 8">
                <a:extLst>
                  <a:ext uri="{FF2B5EF4-FFF2-40B4-BE49-F238E27FC236}">
                    <a16:creationId xmlns:a16="http://schemas.microsoft.com/office/drawing/2014/main" id="{53A7D46F-6B1F-96BE-562F-FE20FEC7E8BD}"/>
                  </a:ext>
                </a:extLst>
              </p:cNvPr>
              <p:cNvSpPr txBox="1">
                <a:spLocks noRot="1" noChangeAspect="1" noMove="1" noResize="1" noEditPoints="1" noAdjustHandles="1" noChangeArrowheads="1" noChangeShapeType="1" noTextEdit="1"/>
              </p:cNvSpPr>
              <p:nvPr/>
            </p:nvSpPr>
            <p:spPr>
              <a:xfrm>
                <a:off x="612852" y="2787125"/>
                <a:ext cx="5483148" cy="954107"/>
              </a:xfrm>
              <a:prstGeom prst="rect">
                <a:avLst/>
              </a:prstGeom>
              <a:blipFill>
                <a:blip r:embed="rId3"/>
                <a:stretch>
                  <a:fillRect l="-2309" t="-6579" b="-17105"/>
                </a:stretch>
              </a:blipFill>
            </p:spPr>
            <p:txBody>
              <a:bodyPr/>
              <a:lstStyle/>
              <a:p>
                <a:r>
                  <a:rPr lang="es-ES">
                    <a:noFill/>
                  </a:rPr>
                  <a:t> </a:t>
                </a:r>
              </a:p>
            </p:txBody>
          </p:sp>
        </mc:Fallback>
      </mc:AlternateContent>
      <mc:AlternateContent xmlns:mc="http://schemas.openxmlformats.org/markup-compatibility/2006">
        <mc:Choice xmlns:a14="http://schemas.microsoft.com/office/drawing/2010/main" Requires="a14">
          <p:sp>
            <p:nvSpPr>
              <p:cNvPr id="13" name="CuadroTexto 12">
                <a:extLst>
                  <a:ext uri="{FF2B5EF4-FFF2-40B4-BE49-F238E27FC236}">
                    <a16:creationId xmlns:a16="http://schemas.microsoft.com/office/drawing/2014/main" id="{82FF6287-8CBD-1DD9-A67F-F2C9EDD60DD8}"/>
                  </a:ext>
                </a:extLst>
              </p:cNvPr>
              <p:cNvSpPr txBox="1"/>
              <p:nvPr/>
            </p:nvSpPr>
            <p:spPr>
              <a:xfrm>
                <a:off x="412130" y="4271989"/>
                <a:ext cx="4385733" cy="492443"/>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sSub>
                        <m:sSubPr>
                          <m:ctrlPr>
                            <a:rPr lang="es-ES" sz="3200" b="0" i="1" smtClean="0">
                              <a:latin typeface="Cambria Math" panose="02040503050406030204" pitchFamily="18" charset="0"/>
                            </a:rPr>
                          </m:ctrlPr>
                        </m:sSubPr>
                        <m:e>
                          <m:acc>
                            <m:accPr>
                              <m:chr m:val="̂"/>
                              <m:ctrlPr>
                                <a:rPr lang="es-ES" sz="3200" b="0" i="1" smtClean="0">
                                  <a:latin typeface="Cambria Math" panose="02040503050406030204" pitchFamily="18" charset="0"/>
                                </a:rPr>
                              </m:ctrlPr>
                            </m:accPr>
                            <m:e>
                              <m:r>
                                <a:rPr lang="es-ES" sz="3200" b="0" i="1" smtClean="0">
                                  <a:latin typeface="Cambria Math" panose="02040503050406030204" pitchFamily="18" charset="0"/>
                                </a:rPr>
                                <m:t>𝛼</m:t>
                              </m:r>
                            </m:e>
                          </m:acc>
                        </m:e>
                        <m:sub>
                          <m:r>
                            <a:rPr lang="es-ES" sz="3200" b="0" i="1" smtClean="0">
                              <a:latin typeface="Cambria Math" panose="02040503050406030204" pitchFamily="18" charset="0"/>
                            </a:rPr>
                            <m:t>𝐸</m:t>
                          </m:r>
                        </m:sub>
                      </m:sSub>
                      <m:d>
                        <m:dPr>
                          <m:ctrlPr>
                            <a:rPr lang="es-ES" sz="3200" b="0" i="1" smtClean="0">
                              <a:latin typeface="Cambria Math" panose="02040503050406030204" pitchFamily="18" charset="0"/>
                            </a:rPr>
                          </m:ctrlPr>
                        </m:dPr>
                        <m:e>
                          <m:r>
                            <a:rPr lang="es-ES" sz="3200" b="0" i="1" smtClean="0">
                              <a:latin typeface="Cambria Math" panose="02040503050406030204" pitchFamily="18" charset="0"/>
                            </a:rPr>
                            <m:t>𝑆𝑢𝑛</m:t>
                          </m:r>
                        </m:e>
                      </m:d>
                      <m:r>
                        <a:rPr lang="es-ES" sz="3200" i="1">
                          <a:latin typeface="Cambria Math" panose="02040503050406030204" pitchFamily="18" charset="0"/>
                          <a:ea typeface="Cambria Math" panose="02040503050406030204" pitchFamily="18" charset="0"/>
                        </a:rPr>
                        <m:t>~</m:t>
                      </m:r>
                      <m:r>
                        <a:rPr lang="es-ES" sz="3200" b="0" i="1" smtClean="0">
                          <a:latin typeface="Cambria Math" panose="02040503050406030204" pitchFamily="18" charset="0"/>
                        </a:rPr>
                        <m:t>1.75′′</m:t>
                      </m:r>
                    </m:oMath>
                  </m:oMathPara>
                </a14:m>
                <a:endParaRPr lang="es-ES" sz="3600" dirty="0"/>
              </a:p>
            </p:txBody>
          </p:sp>
        </mc:Choice>
        <mc:Fallback>
          <p:sp>
            <p:nvSpPr>
              <p:cNvPr id="13" name="CuadroTexto 12">
                <a:extLst>
                  <a:ext uri="{FF2B5EF4-FFF2-40B4-BE49-F238E27FC236}">
                    <a16:creationId xmlns:a16="http://schemas.microsoft.com/office/drawing/2014/main" id="{82FF6287-8CBD-1DD9-A67F-F2C9EDD60DD8}"/>
                  </a:ext>
                </a:extLst>
              </p:cNvPr>
              <p:cNvSpPr txBox="1">
                <a:spLocks noRot="1" noChangeAspect="1" noMove="1" noResize="1" noEditPoints="1" noAdjustHandles="1" noChangeArrowheads="1" noChangeShapeType="1" noTextEdit="1"/>
              </p:cNvSpPr>
              <p:nvPr/>
            </p:nvSpPr>
            <p:spPr>
              <a:xfrm>
                <a:off x="412130" y="4271989"/>
                <a:ext cx="4385733" cy="492443"/>
              </a:xfrm>
              <a:prstGeom prst="rect">
                <a:avLst/>
              </a:prstGeom>
              <a:blipFill>
                <a:blip r:embed="rId4"/>
                <a:stretch>
                  <a:fillRect t="-20000" b="-12500"/>
                </a:stretch>
              </a:blipFill>
            </p:spPr>
            <p:txBody>
              <a:bodyPr/>
              <a:lstStyle/>
              <a:p>
                <a:r>
                  <a:rPr lang="es-ES">
                    <a:noFill/>
                  </a:rPr>
                  <a:t> </a:t>
                </a:r>
              </a:p>
            </p:txBody>
          </p:sp>
        </mc:Fallback>
      </mc:AlternateContent>
    </p:spTree>
    <p:extLst>
      <p:ext uri="{BB962C8B-B14F-4D97-AF65-F5344CB8AC3E}">
        <p14:creationId xmlns:p14="http://schemas.microsoft.com/office/powerpoint/2010/main" val="386716211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4" name="Rectángulo 3"/>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Marcador de contenido 2"/>
          <p:cNvSpPr>
            <a:spLocks noGrp="1"/>
          </p:cNvSpPr>
          <p:nvPr>
            <p:ph idx="1"/>
          </p:nvPr>
        </p:nvSpPr>
        <p:spPr>
          <a:xfrm>
            <a:off x="0" y="466436"/>
            <a:ext cx="12192000" cy="1323795"/>
          </a:xfrm>
        </p:spPr>
        <p:txBody>
          <a:bodyPr/>
          <a:lstStyle/>
          <a:p>
            <a:pPr marL="0" indent="0" algn="ctr">
              <a:buNone/>
            </a:pPr>
            <a:r>
              <a:rPr lang="en-US" dirty="0"/>
              <a:t>Gravitational lensing as a tool</a:t>
            </a:r>
            <a:endParaRPr lang="es-ES" dirty="0"/>
          </a:p>
        </p:txBody>
      </p:sp>
      <p:pic>
        <p:nvPicPr>
          <p:cNvPr id="12" name="Imagen 11"/>
          <p:cNvPicPr>
            <a:picLocks noChangeAspect="1"/>
          </p:cNvPicPr>
          <p:nvPr/>
        </p:nvPicPr>
        <p:blipFill>
          <a:blip r:embed="rId2"/>
          <a:stretch>
            <a:fillRect/>
          </a:stretch>
        </p:blipFill>
        <p:spPr>
          <a:xfrm>
            <a:off x="1556185" y="1218486"/>
            <a:ext cx="8216044" cy="4580832"/>
          </a:xfrm>
          <a:prstGeom prst="rect">
            <a:avLst/>
          </a:prstGeom>
        </p:spPr>
      </p:pic>
      <p:sp>
        <p:nvSpPr>
          <p:cNvPr id="20" name="Título 1">
            <a:extLst>
              <a:ext uri="{FF2B5EF4-FFF2-40B4-BE49-F238E27FC236}">
                <a16:creationId xmlns:a16="http://schemas.microsoft.com/office/drawing/2014/main" id="{625AADA6-D3AF-F77C-B22E-94FDD9120566}"/>
              </a:ext>
            </a:extLst>
          </p:cNvPr>
          <p:cNvSpPr txBox="1">
            <a:spLocks/>
          </p:cNvSpPr>
          <p:nvPr/>
        </p:nvSpPr>
        <p:spPr>
          <a:xfrm>
            <a:off x="0" y="10894"/>
            <a:ext cx="12192000" cy="39707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000" b="1">
                <a:solidFill>
                  <a:srgbClr val="FFFFFF"/>
                </a:solidFill>
              </a:rPr>
              <a:t>Brief History of Gravitational Lensing</a:t>
            </a:r>
            <a:br>
              <a:rPr lang="es-ES" sz="2000" b="1">
                <a:solidFill>
                  <a:srgbClr val="FFFFFF"/>
                </a:solidFill>
              </a:rPr>
            </a:br>
            <a:endParaRPr lang="es-ES" sz="2000" b="1" dirty="0">
              <a:solidFill>
                <a:srgbClr val="FFFFFF"/>
              </a:solidFill>
            </a:endParaRPr>
          </a:p>
        </p:txBody>
      </p:sp>
      <p:sp>
        <p:nvSpPr>
          <p:cNvPr id="21" name="CuadroTexto 20">
            <a:extLst>
              <a:ext uri="{FF2B5EF4-FFF2-40B4-BE49-F238E27FC236}">
                <a16:creationId xmlns:a16="http://schemas.microsoft.com/office/drawing/2014/main" id="{4A22BF1E-08BD-3870-2E9B-8AEF307CF9F8}"/>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22" name="CuadroTexto 21">
            <a:extLst>
              <a:ext uri="{FF2B5EF4-FFF2-40B4-BE49-F238E27FC236}">
                <a16:creationId xmlns:a16="http://schemas.microsoft.com/office/drawing/2014/main" id="{DA9D7EC3-6069-0067-7519-3468FA0FA15E}"/>
              </a:ext>
            </a:extLst>
          </p:cNvPr>
          <p:cNvSpPr txBox="1"/>
          <p:nvPr/>
        </p:nvSpPr>
        <p:spPr>
          <a:xfrm>
            <a:off x="4079876" y="6502734"/>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23" name="CuadroTexto 22">
            <a:extLst>
              <a:ext uri="{FF2B5EF4-FFF2-40B4-BE49-F238E27FC236}">
                <a16:creationId xmlns:a16="http://schemas.microsoft.com/office/drawing/2014/main" id="{A3599324-2536-A948-B554-A49C9C2D7A9A}"/>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Tree>
    <p:extLst>
      <p:ext uri="{BB962C8B-B14F-4D97-AF65-F5344CB8AC3E}">
        <p14:creationId xmlns:p14="http://schemas.microsoft.com/office/powerpoint/2010/main" val="4146669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CE5CD-EEDF-8026-36FB-DD93DC56C9FB}"/>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E369A1E1-ADC3-DEE1-44A3-245486F06D8D}"/>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a:extLst>
              <a:ext uri="{FF2B5EF4-FFF2-40B4-BE49-F238E27FC236}">
                <a16:creationId xmlns:a16="http://schemas.microsoft.com/office/drawing/2014/main" id="{53F135F4-5CE6-D084-6160-1E3867A95AA7}"/>
              </a:ext>
            </a:extLst>
          </p:cNvPr>
          <p:cNvSpPr>
            <a:spLocks noGrp="1"/>
          </p:cNvSpPr>
          <p:nvPr>
            <p:ph type="title"/>
          </p:nvPr>
        </p:nvSpPr>
        <p:spPr>
          <a:xfrm>
            <a:off x="0" y="10894"/>
            <a:ext cx="12192000" cy="397070"/>
          </a:xfrm>
        </p:spPr>
        <p:txBody>
          <a:bodyPr anchor="t">
            <a:noAutofit/>
          </a:bodyPr>
          <a:lstStyle/>
          <a:p>
            <a:r>
              <a:rPr lang="es-ES" sz="2000" b="1" dirty="0" err="1">
                <a:solidFill>
                  <a:srgbClr val="FFFFFF"/>
                </a:solidFill>
              </a:rPr>
              <a:t>Theoretical</a:t>
            </a:r>
            <a:r>
              <a:rPr lang="es-ES" sz="2000" b="1" dirty="0">
                <a:solidFill>
                  <a:srgbClr val="FFFFFF"/>
                </a:solidFill>
              </a:rPr>
              <a:t> Framework</a:t>
            </a:r>
          </a:p>
        </p:txBody>
      </p:sp>
      <mc:AlternateContent xmlns:mc="http://schemas.openxmlformats.org/markup-compatibility/2006">
        <mc:Choice xmlns:a14="http://schemas.microsoft.com/office/drawing/2010/main" Requires="a14">
          <p:sp>
            <p:nvSpPr>
              <p:cNvPr id="3" name="Marcador de contenido 2">
                <a:extLst>
                  <a:ext uri="{FF2B5EF4-FFF2-40B4-BE49-F238E27FC236}">
                    <a16:creationId xmlns:a16="http://schemas.microsoft.com/office/drawing/2014/main" id="{B9936F2F-92FD-5FF0-6A85-7BAEE5944EE6}"/>
                  </a:ext>
                </a:extLst>
              </p:cNvPr>
              <p:cNvSpPr>
                <a:spLocks noGrp="1"/>
              </p:cNvSpPr>
              <p:nvPr>
                <p:ph idx="1"/>
              </p:nvPr>
            </p:nvSpPr>
            <p:spPr>
              <a:xfrm>
                <a:off x="416169" y="1094105"/>
                <a:ext cx="10515600" cy="4351338"/>
              </a:xfrm>
            </p:spPr>
            <p:txBody>
              <a:bodyPr>
                <a:normAutofit/>
              </a:bodyPr>
              <a:lstStyle/>
              <a:p>
                <a:pPr>
                  <a:buClr>
                    <a:srgbClr val="4F8762"/>
                  </a:buClr>
                  <a:buFont typeface="Wingdings" panose="05000000000000000000" pitchFamily="2" charset="2"/>
                  <a:buChar char="Ø"/>
                </a:pPr>
                <a:r>
                  <a:rPr lang="es-ES" dirty="0">
                    <a:solidFill>
                      <a:schemeClr val="bg1">
                        <a:lumMod val="75000"/>
                      </a:schemeClr>
                    </a:solidFill>
                  </a:rPr>
                  <a:t> </a:t>
                </a:r>
                <a:r>
                  <a:rPr lang="es-ES" dirty="0" err="1">
                    <a:solidFill>
                      <a:schemeClr val="bg1">
                        <a:lumMod val="75000"/>
                      </a:schemeClr>
                    </a:solidFill>
                  </a:rPr>
                  <a:t>Brief</a:t>
                </a:r>
                <a:r>
                  <a:rPr lang="es-ES" dirty="0">
                    <a:solidFill>
                      <a:schemeClr val="bg1">
                        <a:lumMod val="75000"/>
                      </a:schemeClr>
                    </a:solidFill>
                  </a:rPr>
                  <a:t> </a:t>
                </a:r>
                <a:r>
                  <a:rPr lang="es-ES" dirty="0" err="1">
                    <a:solidFill>
                      <a:schemeClr val="bg1">
                        <a:lumMod val="75000"/>
                      </a:schemeClr>
                    </a:solidFill>
                  </a:rPr>
                  <a:t>History</a:t>
                </a:r>
                <a:r>
                  <a:rPr lang="es-ES" dirty="0">
                    <a:solidFill>
                      <a:schemeClr val="bg1">
                        <a:lumMod val="75000"/>
                      </a:schemeClr>
                    </a:solidFill>
                  </a:rPr>
                  <a:t> </a:t>
                </a:r>
                <a:r>
                  <a:rPr lang="es-ES" dirty="0" err="1">
                    <a:solidFill>
                      <a:schemeClr val="bg1">
                        <a:lumMod val="75000"/>
                      </a:schemeClr>
                    </a:solidFill>
                  </a:rPr>
                  <a:t>of</a:t>
                </a:r>
                <a:r>
                  <a:rPr lang="es-ES" dirty="0">
                    <a:solidFill>
                      <a:schemeClr val="bg1">
                        <a:lumMod val="75000"/>
                      </a:schemeClr>
                    </a:solidFill>
                  </a:rPr>
                  <a:t> </a:t>
                </a:r>
                <a:r>
                  <a:rPr lang="es-ES" dirty="0" err="1">
                    <a:solidFill>
                      <a:schemeClr val="bg1">
                        <a:lumMod val="75000"/>
                      </a:schemeClr>
                    </a:solidFill>
                  </a:rPr>
                  <a:t>Gravitational</a:t>
                </a:r>
                <a:r>
                  <a:rPr lang="es-ES" dirty="0">
                    <a:solidFill>
                      <a:schemeClr val="bg1">
                        <a:lumMod val="75000"/>
                      </a:schemeClr>
                    </a:solidFill>
                  </a:rPr>
                  <a:t> </a:t>
                </a:r>
                <a:r>
                  <a:rPr lang="es-ES" dirty="0" err="1">
                    <a:solidFill>
                      <a:schemeClr val="bg1">
                        <a:lumMod val="75000"/>
                      </a:schemeClr>
                    </a:solidFill>
                  </a:rPr>
                  <a:t>Lensing</a:t>
                </a:r>
                <a:endParaRPr lang="es-ES" dirty="0">
                  <a:solidFill>
                    <a:schemeClr val="bg1">
                      <a:lumMod val="75000"/>
                    </a:schemeClr>
                  </a:solidFill>
                </a:endParaRPr>
              </a:p>
              <a:p>
                <a:pPr>
                  <a:buClr>
                    <a:srgbClr val="4F8762"/>
                  </a:buClr>
                  <a:buFont typeface="Wingdings" panose="05000000000000000000" pitchFamily="2" charset="2"/>
                  <a:buChar char="Ø"/>
                </a:pPr>
                <a:r>
                  <a:rPr lang="es-ES" dirty="0"/>
                  <a:t> </a:t>
                </a:r>
                <a:r>
                  <a:rPr lang="es-ES" dirty="0" err="1"/>
                  <a:t>Theoretical</a:t>
                </a:r>
                <a:r>
                  <a:rPr lang="es-ES" dirty="0"/>
                  <a:t> Framework</a:t>
                </a:r>
              </a:p>
              <a:p>
                <a:pPr>
                  <a:buClr>
                    <a:srgbClr val="4F8762"/>
                  </a:buClr>
                  <a:buFont typeface="Wingdings" panose="05000000000000000000" pitchFamily="2" charset="2"/>
                  <a:buChar char="Ø"/>
                </a:pPr>
                <a:r>
                  <a:rPr lang="es-ES" dirty="0"/>
                  <a:t> </a:t>
                </a:r>
                <a:r>
                  <a:rPr lang="es-ES" dirty="0">
                    <a:solidFill>
                      <a:schemeClr val="bg1">
                        <a:lumMod val="75000"/>
                      </a:schemeClr>
                    </a:solidFill>
                  </a:rPr>
                  <a:t>Methodology</a:t>
                </a:r>
              </a:p>
              <a:p>
                <a:pPr>
                  <a:buClr>
                    <a:srgbClr val="4F8762"/>
                  </a:buClr>
                  <a:buFont typeface="Wingdings" panose="05000000000000000000" pitchFamily="2" charset="2"/>
                  <a:buChar char="Ø"/>
                </a:pPr>
                <a:r>
                  <a:rPr lang="es-ES" dirty="0">
                    <a:solidFill>
                      <a:schemeClr val="bg1">
                        <a:lumMod val="75000"/>
                      </a:schemeClr>
                    </a:solidFill>
                  </a:rPr>
                  <a:t> </a:t>
                </a:r>
                <a:r>
                  <a:rPr lang="es-ES" dirty="0" err="1">
                    <a:solidFill>
                      <a:schemeClr val="bg1">
                        <a:lumMod val="75000"/>
                      </a:schemeClr>
                    </a:solidFill>
                  </a:rPr>
                  <a:t>Results</a:t>
                </a:r>
                <a:endParaRPr lang="es-ES" dirty="0">
                  <a:solidFill>
                    <a:schemeClr val="bg1">
                      <a:lumMod val="75000"/>
                    </a:schemeClr>
                  </a:solidFill>
                </a:endParaRPr>
              </a:p>
              <a:p>
                <a:pPr lvl="1">
                  <a:buClr>
                    <a:srgbClr val="4F8762"/>
                  </a:buClr>
                  <a:buFont typeface="Wingdings" panose="05000000000000000000" pitchFamily="2" charset="2"/>
                  <a:buChar char="Ø"/>
                </a:pPr>
                <a:r>
                  <a:rPr lang="es-ES" dirty="0">
                    <a:solidFill>
                      <a:schemeClr val="bg1">
                        <a:lumMod val="75000"/>
                      </a:schemeClr>
                    </a:solidFill>
                  </a:rPr>
                  <a:t> </a:t>
                </a:r>
                <a:r>
                  <a:rPr lang="es-ES" dirty="0" err="1">
                    <a:solidFill>
                      <a:schemeClr val="bg1">
                        <a:lumMod val="75000"/>
                      </a:schemeClr>
                    </a:solidFill>
                  </a:rPr>
                  <a:t>arcminute</a:t>
                </a:r>
                <a:r>
                  <a:rPr lang="es-ES" dirty="0">
                    <a:solidFill>
                      <a:schemeClr val="bg1">
                        <a:lumMod val="75000"/>
                      </a:schemeClr>
                    </a:solidFill>
                  </a:rPr>
                  <a:t> </a:t>
                </a:r>
                <a:r>
                  <a:rPr lang="es-ES" dirty="0" err="1">
                    <a:solidFill>
                      <a:schemeClr val="bg1">
                        <a:lumMod val="75000"/>
                      </a:schemeClr>
                    </a:solidFill>
                  </a:rPr>
                  <a:t>Scales</a:t>
                </a:r>
                <a:r>
                  <a:rPr lang="es-ES" dirty="0">
                    <a:solidFill>
                      <a:schemeClr val="bg1">
                        <a:lumMod val="75000"/>
                      </a:schemeClr>
                    </a:solidFill>
                  </a:rPr>
                  <a:t> (</a:t>
                </a:r>
                <a14:m>
                  <m:oMath xmlns:m="http://schemas.openxmlformats.org/officeDocument/2006/math">
                    <m:r>
                      <a:rPr lang="es-ES" i="1">
                        <a:solidFill>
                          <a:schemeClr val="bg1">
                            <a:lumMod val="75000"/>
                          </a:schemeClr>
                        </a:solidFill>
                        <a:latin typeface="Cambria Math" panose="02040503050406030204" pitchFamily="18" charset="0"/>
                      </a:rPr>
                      <m:t>~260</m:t>
                    </m:r>
                    <m:r>
                      <a:rPr lang="es-ES" i="1">
                        <a:solidFill>
                          <a:schemeClr val="bg1">
                            <a:lumMod val="75000"/>
                          </a:schemeClr>
                        </a:solidFill>
                        <a:latin typeface="Cambria Math" panose="02040503050406030204" pitchFamily="18" charset="0"/>
                      </a:rPr>
                      <m:t>𝑘𝑝𝑐</m:t>
                    </m:r>
                  </m:oMath>
                </a14:m>
                <a:r>
                  <a:rPr lang="es-ES" dirty="0">
                    <a:solidFill>
                      <a:schemeClr val="bg1">
                        <a:lumMod val="75000"/>
                      </a:schemeClr>
                    </a:solidFill>
                  </a:rPr>
                  <a:t>)</a:t>
                </a:r>
              </a:p>
              <a:p>
                <a:pPr lvl="1">
                  <a:buClr>
                    <a:srgbClr val="4F8762"/>
                  </a:buClr>
                  <a:buFont typeface="Wingdings" panose="05000000000000000000" pitchFamily="2" charset="2"/>
                  <a:buChar char="Ø"/>
                </a:pPr>
                <a:r>
                  <a:rPr lang="es-ES" dirty="0">
                    <a:solidFill>
                      <a:schemeClr val="bg1">
                        <a:lumMod val="75000"/>
                      </a:schemeClr>
                    </a:solidFill>
                  </a:rPr>
                  <a:t> </a:t>
                </a:r>
                <a:r>
                  <a:rPr lang="es-ES" dirty="0" err="1">
                    <a:solidFill>
                      <a:schemeClr val="bg1">
                        <a:lumMod val="75000"/>
                      </a:schemeClr>
                    </a:solidFill>
                  </a:rPr>
                  <a:t>kiloparsec</a:t>
                </a:r>
                <a:r>
                  <a:rPr lang="es-ES" dirty="0">
                    <a:solidFill>
                      <a:schemeClr val="bg1">
                        <a:lumMod val="75000"/>
                      </a:schemeClr>
                    </a:solidFill>
                  </a:rPr>
                  <a:t> Scales</a:t>
                </a:r>
              </a:p>
              <a:p>
                <a:pPr lvl="1">
                  <a:buClr>
                    <a:srgbClr val="4F8762"/>
                  </a:buClr>
                  <a:buFont typeface="Wingdings" panose="05000000000000000000" pitchFamily="2" charset="2"/>
                  <a:buChar char="Ø"/>
                </a:pPr>
                <a:r>
                  <a:rPr lang="es-ES" dirty="0">
                    <a:solidFill>
                      <a:schemeClr val="bg1">
                        <a:lumMod val="75000"/>
                      </a:schemeClr>
                    </a:solidFill>
                  </a:rPr>
                  <a:t> Einstein Gap</a:t>
                </a:r>
              </a:p>
              <a:p>
                <a:pPr>
                  <a:buClr>
                    <a:srgbClr val="4F8762"/>
                  </a:buClr>
                  <a:buFont typeface="Wingdings" panose="05000000000000000000" pitchFamily="2" charset="2"/>
                  <a:buChar char="Ø"/>
                </a:pPr>
                <a:r>
                  <a:rPr lang="es-ES" dirty="0">
                    <a:solidFill>
                      <a:schemeClr val="bg1">
                        <a:lumMod val="75000"/>
                      </a:schemeClr>
                    </a:solidFill>
                  </a:rPr>
                  <a:t> </a:t>
                </a:r>
                <a:r>
                  <a:rPr lang="es-ES" dirty="0" err="1">
                    <a:solidFill>
                      <a:schemeClr val="bg1">
                        <a:lumMod val="75000"/>
                      </a:schemeClr>
                    </a:solidFill>
                  </a:rPr>
                  <a:t>Discussion</a:t>
                </a:r>
                <a:r>
                  <a:rPr lang="es-ES" dirty="0">
                    <a:solidFill>
                      <a:schemeClr val="bg1">
                        <a:lumMod val="75000"/>
                      </a:schemeClr>
                    </a:solidFill>
                  </a:rPr>
                  <a:t> &amp; </a:t>
                </a:r>
                <a:r>
                  <a:rPr lang="es-ES" dirty="0" err="1">
                    <a:solidFill>
                      <a:schemeClr val="bg1">
                        <a:lumMod val="75000"/>
                      </a:schemeClr>
                    </a:solidFill>
                  </a:rPr>
                  <a:t>conclusions</a:t>
                </a:r>
                <a:endParaRPr lang="es-ES" dirty="0">
                  <a:solidFill>
                    <a:schemeClr val="bg1">
                      <a:lumMod val="75000"/>
                    </a:schemeClr>
                  </a:solidFill>
                </a:endParaRPr>
              </a:p>
              <a:p>
                <a:pPr>
                  <a:buClr>
                    <a:srgbClr val="4F8762"/>
                  </a:buClr>
                  <a:buFont typeface="Wingdings" panose="05000000000000000000" pitchFamily="2" charset="2"/>
                  <a:buChar char="Ø"/>
                </a:pPr>
                <a:r>
                  <a:rPr lang="es-ES" dirty="0">
                    <a:solidFill>
                      <a:schemeClr val="bg1">
                        <a:lumMod val="75000"/>
                      </a:schemeClr>
                    </a:solidFill>
                  </a:rPr>
                  <a:t> </a:t>
                </a:r>
                <a:r>
                  <a:rPr lang="es-ES" dirty="0" err="1">
                    <a:solidFill>
                      <a:schemeClr val="bg1">
                        <a:lumMod val="75000"/>
                      </a:schemeClr>
                    </a:solidFill>
                  </a:rPr>
                  <a:t>Future</a:t>
                </a:r>
                <a:r>
                  <a:rPr lang="es-ES" dirty="0">
                    <a:solidFill>
                      <a:schemeClr val="bg1">
                        <a:lumMod val="75000"/>
                      </a:schemeClr>
                    </a:solidFill>
                  </a:rPr>
                  <a:t> </a:t>
                </a:r>
                <a:r>
                  <a:rPr lang="es-ES" dirty="0" err="1">
                    <a:solidFill>
                      <a:schemeClr val="bg1">
                        <a:lumMod val="75000"/>
                      </a:schemeClr>
                    </a:solidFill>
                  </a:rPr>
                  <a:t>Work</a:t>
                </a:r>
                <a:endParaRPr lang="es-ES" dirty="0">
                  <a:solidFill>
                    <a:schemeClr val="bg1">
                      <a:lumMod val="75000"/>
                    </a:schemeClr>
                  </a:solidFill>
                </a:endParaRPr>
              </a:p>
              <a:p>
                <a:endParaRPr lang="es-ES" dirty="0"/>
              </a:p>
            </p:txBody>
          </p:sp>
        </mc:Choice>
        <mc:Fallback>
          <p:sp>
            <p:nvSpPr>
              <p:cNvPr id="3" name="Marcador de contenido 2">
                <a:extLst>
                  <a:ext uri="{FF2B5EF4-FFF2-40B4-BE49-F238E27FC236}">
                    <a16:creationId xmlns:a16="http://schemas.microsoft.com/office/drawing/2014/main" id="{B9936F2F-92FD-5FF0-6A85-7BAEE5944EE6}"/>
                  </a:ext>
                </a:extLst>
              </p:cNvPr>
              <p:cNvSpPr>
                <a:spLocks noGrp="1" noRot="1" noChangeAspect="1" noMove="1" noResize="1" noEditPoints="1" noAdjustHandles="1" noChangeArrowheads="1" noChangeShapeType="1" noTextEdit="1"/>
              </p:cNvSpPr>
              <p:nvPr>
                <p:ph idx="1"/>
              </p:nvPr>
            </p:nvSpPr>
            <p:spPr>
              <a:xfrm>
                <a:off x="416169" y="1094105"/>
                <a:ext cx="10515600" cy="4351338"/>
              </a:xfrm>
              <a:blipFill>
                <a:blip r:embed="rId2"/>
                <a:stretch>
                  <a:fillRect l="-965" t="-2035" b="-872"/>
                </a:stretch>
              </a:blipFill>
            </p:spPr>
            <p:txBody>
              <a:bodyPr/>
              <a:lstStyle/>
              <a:p>
                <a:r>
                  <a:rPr lang="es-ES">
                    <a:noFill/>
                  </a:rPr>
                  <a:t> </a:t>
                </a:r>
              </a:p>
            </p:txBody>
          </p:sp>
        </mc:Fallback>
      </mc:AlternateContent>
      <p:sp>
        <p:nvSpPr>
          <p:cNvPr id="4" name="Rectángulo 3">
            <a:extLst>
              <a:ext uri="{FF2B5EF4-FFF2-40B4-BE49-F238E27FC236}">
                <a16:creationId xmlns:a16="http://schemas.microsoft.com/office/drawing/2014/main" id="{A57F94D9-390D-8FBF-1764-156CC009491F}"/>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E03257B0-D850-0BA1-4B45-4F8ECCFC93C4}"/>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5" name="CuadroTexto 4">
            <a:extLst>
              <a:ext uri="{FF2B5EF4-FFF2-40B4-BE49-F238E27FC236}">
                <a16:creationId xmlns:a16="http://schemas.microsoft.com/office/drawing/2014/main" id="{4CE15059-99CD-549B-BDDF-E24496FB5D49}"/>
              </a:ext>
            </a:extLst>
          </p:cNvPr>
          <p:cNvSpPr txBox="1"/>
          <p:nvPr/>
        </p:nvSpPr>
        <p:spPr>
          <a:xfrm>
            <a:off x="4079876" y="6502733"/>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6" name="CuadroTexto 5">
            <a:extLst>
              <a:ext uri="{FF2B5EF4-FFF2-40B4-BE49-F238E27FC236}">
                <a16:creationId xmlns:a16="http://schemas.microsoft.com/office/drawing/2014/main" id="{35F8DA25-476C-DC69-36BE-4FA8A9534712}"/>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Tree>
    <p:extLst>
      <p:ext uri="{BB962C8B-B14F-4D97-AF65-F5344CB8AC3E}">
        <p14:creationId xmlns:p14="http://schemas.microsoft.com/office/powerpoint/2010/main" val="21429582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D0D66-9A5E-8060-D193-53FF6959CFEA}"/>
            </a:ext>
          </a:extLst>
        </p:cNvPr>
        <p:cNvGrpSpPr/>
        <p:nvPr/>
      </p:nvGrpSpPr>
      <p:grpSpPr>
        <a:xfrm>
          <a:off x="0" y="0"/>
          <a:ext cx="0" cy="0"/>
          <a:chOff x="0" y="0"/>
          <a:chExt cx="0" cy="0"/>
        </a:xfrm>
      </p:grpSpPr>
      <p:sp>
        <p:nvSpPr>
          <p:cNvPr id="21" name="Rectángulo redondeado 20"/>
          <p:cNvSpPr/>
          <p:nvPr/>
        </p:nvSpPr>
        <p:spPr>
          <a:xfrm>
            <a:off x="8624932" y="4341438"/>
            <a:ext cx="3054253" cy="1504238"/>
          </a:xfrm>
          <a:prstGeom prst="roundRect">
            <a:avLst>
              <a:gd name="adj" fmla="val 4385"/>
            </a:avLst>
          </a:prstGeom>
          <a:solidFill>
            <a:srgbClr val="E0ECE4"/>
          </a:solidFill>
          <a:ln>
            <a:solidFill>
              <a:srgbClr val="63A378"/>
            </a:solidFill>
          </a:ln>
          <a:effectLst>
            <a:outerShdw blurRad="339502"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0" name="Rectángulo redondeado 19"/>
          <p:cNvSpPr/>
          <p:nvPr/>
        </p:nvSpPr>
        <p:spPr>
          <a:xfrm>
            <a:off x="8624933" y="1696027"/>
            <a:ext cx="3054253" cy="815493"/>
          </a:xfrm>
          <a:prstGeom prst="roundRect">
            <a:avLst>
              <a:gd name="adj" fmla="val 4385"/>
            </a:avLst>
          </a:prstGeom>
          <a:solidFill>
            <a:srgbClr val="E0ECE4"/>
          </a:solidFill>
          <a:ln>
            <a:solidFill>
              <a:srgbClr val="63A378"/>
            </a:solidFill>
          </a:ln>
          <a:effectLst>
            <a:outerShdw blurRad="339502"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3" name="Rectángulo redondeado 12"/>
          <p:cNvSpPr/>
          <p:nvPr/>
        </p:nvSpPr>
        <p:spPr>
          <a:xfrm>
            <a:off x="200170" y="929463"/>
            <a:ext cx="7706820" cy="5068063"/>
          </a:xfrm>
          <a:prstGeom prst="roundRect">
            <a:avLst>
              <a:gd name="adj" fmla="val 4385"/>
            </a:avLst>
          </a:prstGeom>
          <a:solidFill>
            <a:srgbClr val="E0ECE4"/>
          </a:solidFill>
          <a:ln>
            <a:solidFill>
              <a:srgbClr val="63A378"/>
            </a:solidFill>
          </a:ln>
          <a:effectLst>
            <a:outerShdw blurRad="339502"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Rectángulo 6">
            <a:extLst>
              <a:ext uri="{FF2B5EF4-FFF2-40B4-BE49-F238E27FC236}">
                <a16:creationId xmlns:a16="http://schemas.microsoft.com/office/drawing/2014/main" id="{31259E33-5F74-1B2B-2C6D-0A771FBAF5E1}"/>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a:extLst>
              <a:ext uri="{FF2B5EF4-FFF2-40B4-BE49-F238E27FC236}">
                <a16:creationId xmlns:a16="http://schemas.microsoft.com/office/drawing/2014/main" id="{CD19D69F-BACC-9864-1C45-50D2B19912BE}"/>
              </a:ext>
            </a:extLst>
          </p:cNvPr>
          <p:cNvSpPr>
            <a:spLocks noGrp="1"/>
          </p:cNvSpPr>
          <p:nvPr>
            <p:ph type="title"/>
          </p:nvPr>
        </p:nvSpPr>
        <p:spPr>
          <a:xfrm>
            <a:off x="0" y="10894"/>
            <a:ext cx="12192000" cy="397070"/>
          </a:xfrm>
        </p:spPr>
        <p:txBody>
          <a:bodyPr anchor="t">
            <a:noAutofit/>
          </a:bodyPr>
          <a:lstStyle/>
          <a:p>
            <a:r>
              <a:rPr lang="es-ES" sz="2000" b="1" dirty="0" err="1">
                <a:solidFill>
                  <a:srgbClr val="FFFFFF"/>
                </a:solidFill>
              </a:rPr>
              <a:t>Theoretical</a:t>
            </a:r>
            <a:r>
              <a:rPr lang="es-ES" sz="2000" b="1" dirty="0">
                <a:solidFill>
                  <a:srgbClr val="FFFFFF"/>
                </a:solidFill>
              </a:rPr>
              <a:t> Framework</a:t>
            </a:r>
            <a:br>
              <a:rPr lang="es-ES" sz="2000" b="1" dirty="0">
                <a:solidFill>
                  <a:srgbClr val="FFFFFF"/>
                </a:solidFill>
              </a:rPr>
            </a:br>
            <a:br>
              <a:rPr lang="es-ES" sz="2000" b="1" dirty="0">
                <a:solidFill>
                  <a:srgbClr val="FFFFFF"/>
                </a:solidFill>
              </a:rPr>
            </a:br>
            <a:endParaRPr lang="es-ES" sz="2000" b="1" dirty="0">
              <a:solidFill>
                <a:srgbClr val="FFFFFF"/>
              </a:solidFill>
            </a:endParaRPr>
          </a:p>
        </p:txBody>
      </p:sp>
      <p:sp>
        <p:nvSpPr>
          <p:cNvPr id="4" name="Rectángulo 3">
            <a:extLst>
              <a:ext uri="{FF2B5EF4-FFF2-40B4-BE49-F238E27FC236}">
                <a16:creationId xmlns:a16="http://schemas.microsoft.com/office/drawing/2014/main" id="{C60314E0-1C3A-E67E-5912-22E9E143FF22}"/>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DB04A03-F315-B4AE-6CEE-C8524A5BB5BE}"/>
                  </a:ext>
                </a:extLst>
              </p:cNvPr>
              <p:cNvSpPr txBox="1"/>
              <p:nvPr/>
            </p:nvSpPr>
            <p:spPr>
              <a:xfrm>
                <a:off x="9075066" y="1888331"/>
                <a:ext cx="2153988"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2800" b="0" i="1" smtClean="0">
                          <a:latin typeface="Cambria Math" panose="02040503050406030204" pitchFamily="18" charset="0"/>
                        </a:rPr>
                        <m:t>𝛽</m:t>
                      </m:r>
                      <m:r>
                        <a:rPr lang="es-ES" sz="2800" b="0" i="1" smtClean="0">
                          <a:latin typeface="Cambria Math" panose="02040503050406030204" pitchFamily="18" charset="0"/>
                        </a:rPr>
                        <m:t>=</m:t>
                      </m:r>
                      <m:r>
                        <a:rPr lang="es-ES" sz="2800" b="0" i="1" smtClean="0">
                          <a:latin typeface="Cambria Math" panose="02040503050406030204" pitchFamily="18" charset="0"/>
                        </a:rPr>
                        <m:t>𝜃</m:t>
                      </m:r>
                      <m:r>
                        <a:rPr lang="es-ES" sz="2800" b="0" i="1" smtClean="0">
                          <a:latin typeface="Cambria Math" panose="02040503050406030204" pitchFamily="18" charset="0"/>
                        </a:rPr>
                        <m:t>−</m:t>
                      </m:r>
                      <m:r>
                        <a:rPr lang="es-ES" sz="2800" b="0" i="1" smtClean="0">
                          <a:latin typeface="Cambria Math" panose="02040503050406030204" pitchFamily="18" charset="0"/>
                        </a:rPr>
                        <m:t>𝛼</m:t>
                      </m:r>
                      <m:r>
                        <a:rPr lang="es-ES" sz="2800" b="0" i="1" smtClean="0">
                          <a:latin typeface="Cambria Math" panose="02040503050406030204" pitchFamily="18" charset="0"/>
                        </a:rPr>
                        <m:t>(</m:t>
                      </m:r>
                      <m:r>
                        <a:rPr lang="es-ES" sz="2800" b="0" i="1" smtClean="0">
                          <a:latin typeface="Cambria Math" panose="02040503050406030204" pitchFamily="18" charset="0"/>
                        </a:rPr>
                        <m:t>𝜃</m:t>
                      </m:r>
                      <m:r>
                        <a:rPr lang="es-ES" sz="2800" b="0" i="1" smtClean="0">
                          <a:latin typeface="Cambria Math" panose="02040503050406030204" pitchFamily="18" charset="0"/>
                        </a:rPr>
                        <m:t>)</m:t>
                      </m:r>
                    </m:oMath>
                  </m:oMathPara>
                </a14:m>
                <a:endParaRPr lang="x-none" sz="2800" dirty="0"/>
              </a:p>
            </p:txBody>
          </p:sp>
        </mc:Choice>
        <mc:Fallback xmlns="">
          <p:sp>
            <p:nvSpPr>
              <p:cNvPr id="15" name="TextBox 14">
                <a:extLst>
                  <a:ext uri="{FF2B5EF4-FFF2-40B4-BE49-F238E27FC236}">
                    <a16:creationId xmlns:a16="http://schemas.microsoft.com/office/drawing/2014/main" xmlns:a14="http://schemas.microsoft.com/office/drawing/2010/main" xmlns="" id="{EDB04A03-F315-B4AE-6CEE-C8524A5BB5BE}"/>
                  </a:ext>
                </a:extLst>
              </p:cNvPr>
              <p:cNvSpPr txBox="1">
                <a:spLocks noRot="1" noChangeAspect="1" noMove="1" noResize="1" noEditPoints="1" noAdjustHandles="1" noChangeArrowheads="1" noChangeShapeType="1" noTextEdit="1"/>
              </p:cNvSpPr>
              <p:nvPr/>
            </p:nvSpPr>
            <p:spPr>
              <a:xfrm>
                <a:off x="9075066" y="1888331"/>
                <a:ext cx="2153988" cy="430887"/>
              </a:xfrm>
              <a:prstGeom prst="rect">
                <a:avLst/>
              </a:prstGeom>
              <a:blipFill rotWithShape="0">
                <a:blip r:embed="rId2"/>
                <a:stretch>
                  <a:fillRect/>
                </a:stretch>
              </a:blipFill>
            </p:spPr>
            <p:txBody>
              <a:bodyPr/>
              <a:lstStyle/>
              <a:p>
                <a:r>
                  <a:rPr lang="es-ES">
                    <a:noFill/>
                  </a:rPr>
                  <a:t> </a:t>
                </a:r>
              </a:p>
            </p:txBody>
          </p:sp>
        </mc:Fallback>
      </mc:AlternateContent>
      <p:sp>
        <p:nvSpPr>
          <p:cNvPr id="19" name="TextBox 18">
            <a:extLst>
              <a:ext uri="{FF2B5EF4-FFF2-40B4-BE49-F238E27FC236}">
                <a16:creationId xmlns:a16="http://schemas.microsoft.com/office/drawing/2014/main" id="{3601AB08-3BDD-DED6-D4E3-1DBAD6EC519F}"/>
              </a:ext>
            </a:extLst>
          </p:cNvPr>
          <p:cNvSpPr txBox="1"/>
          <p:nvPr/>
        </p:nvSpPr>
        <p:spPr>
          <a:xfrm>
            <a:off x="8112126" y="1121271"/>
            <a:ext cx="4079874" cy="523220"/>
          </a:xfrm>
          <a:prstGeom prst="rect">
            <a:avLst/>
          </a:prstGeom>
          <a:noFill/>
        </p:spPr>
        <p:txBody>
          <a:bodyPr wrap="square" rtlCol="0">
            <a:spAutoFit/>
          </a:bodyPr>
          <a:lstStyle/>
          <a:p>
            <a:pPr algn="ctr"/>
            <a:r>
              <a:rPr lang="x-none" sz="2800" dirty="0"/>
              <a:t>Lens equation</a:t>
            </a:r>
          </a:p>
        </p:txBody>
      </p:sp>
      <p:pic>
        <p:nvPicPr>
          <p:cNvPr id="3" name="Imagen 2"/>
          <p:cNvPicPr>
            <a:picLocks noChangeAspect="1"/>
          </p:cNvPicPr>
          <p:nvPr/>
        </p:nvPicPr>
        <p:blipFill>
          <a:blip r:embed="rId3"/>
          <a:stretch>
            <a:fillRect/>
          </a:stretch>
        </p:blipFill>
        <p:spPr>
          <a:xfrm>
            <a:off x="442020" y="1137944"/>
            <a:ext cx="7275710" cy="4686276"/>
          </a:xfrm>
          <a:prstGeom prst="rect">
            <a:avLst/>
          </a:prstGeom>
        </p:spPr>
      </p:pic>
      <p:cxnSp>
        <p:nvCxnSpPr>
          <p:cNvPr id="6" name="Conector recto 5"/>
          <p:cNvCxnSpPr/>
          <p:nvPr/>
        </p:nvCxnSpPr>
        <p:spPr>
          <a:xfrm flipV="1">
            <a:off x="495300" y="2900113"/>
            <a:ext cx="6410325" cy="414338"/>
          </a:xfrm>
          <a:prstGeom prst="line">
            <a:avLst/>
          </a:prstGeom>
          <a:ln>
            <a:prstDash val="sysDash"/>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8" name="TextBox 14">
                <a:extLst>
                  <a:ext uri="{FF2B5EF4-FFF2-40B4-BE49-F238E27FC236}">
                    <a16:creationId xmlns:a16="http://schemas.microsoft.com/office/drawing/2014/main" id="{DFBF2150-33FC-1491-2690-B29927148377}"/>
                  </a:ext>
                </a:extLst>
              </p:cNvPr>
              <p:cNvSpPr txBox="1"/>
              <p:nvPr/>
            </p:nvSpPr>
            <p:spPr>
              <a:xfrm>
                <a:off x="8793580" y="4557481"/>
                <a:ext cx="2716961" cy="9373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ES" sz="2800" b="0" i="1" smtClean="0">
                              <a:latin typeface="Cambria Math" panose="02040503050406030204" pitchFamily="18" charset="0"/>
                            </a:rPr>
                          </m:ctrlPr>
                        </m:sSubPr>
                        <m:e>
                          <m:r>
                            <m:rPr>
                              <m:sty m:val="p"/>
                            </m:rPr>
                            <a:rPr lang="es-ES" sz="2800" b="0" i="0" smtClean="0">
                              <a:latin typeface="Cambria Math" panose="02040503050406030204" pitchFamily="18" charset="0"/>
                            </a:rPr>
                            <m:t>Σ</m:t>
                          </m:r>
                        </m:e>
                        <m:sub>
                          <m:r>
                            <a:rPr lang="es-ES" sz="2800" b="0" i="1" smtClean="0">
                              <a:latin typeface="Cambria Math" panose="02040503050406030204" pitchFamily="18" charset="0"/>
                            </a:rPr>
                            <m:t>𝑐𝑟</m:t>
                          </m:r>
                        </m:sub>
                      </m:sSub>
                      <m:r>
                        <a:rPr lang="es-ES" sz="2800" b="0" i="1" smtClean="0">
                          <a:latin typeface="Cambria Math" panose="02040503050406030204" pitchFamily="18" charset="0"/>
                        </a:rPr>
                        <m:t>=</m:t>
                      </m:r>
                      <m:f>
                        <m:fPr>
                          <m:ctrlPr>
                            <a:rPr lang="es-ES" sz="2800" b="0" i="1" smtClean="0">
                              <a:latin typeface="Cambria Math" panose="02040503050406030204" pitchFamily="18" charset="0"/>
                            </a:rPr>
                          </m:ctrlPr>
                        </m:fPr>
                        <m:num>
                          <m:sSup>
                            <m:sSupPr>
                              <m:ctrlPr>
                                <a:rPr lang="es-ES" sz="2800" b="0" i="1" smtClean="0">
                                  <a:latin typeface="Cambria Math" panose="02040503050406030204" pitchFamily="18" charset="0"/>
                                </a:rPr>
                              </m:ctrlPr>
                            </m:sSupPr>
                            <m:e>
                              <m:r>
                                <a:rPr lang="es-ES" sz="2800" b="0" i="1" smtClean="0">
                                  <a:latin typeface="Cambria Math" panose="02040503050406030204" pitchFamily="18" charset="0"/>
                                </a:rPr>
                                <m:t>𝑐</m:t>
                              </m:r>
                            </m:e>
                            <m:sup>
                              <m:r>
                                <a:rPr lang="es-ES" sz="2800" b="0" i="1" smtClean="0">
                                  <a:latin typeface="Cambria Math" panose="02040503050406030204" pitchFamily="18" charset="0"/>
                                </a:rPr>
                                <m:t>2</m:t>
                              </m:r>
                            </m:sup>
                          </m:sSup>
                        </m:num>
                        <m:den>
                          <m:r>
                            <a:rPr lang="es-ES" sz="2800" b="0" i="1" smtClean="0">
                              <a:latin typeface="Cambria Math" panose="02040503050406030204" pitchFamily="18" charset="0"/>
                            </a:rPr>
                            <m:t>4</m:t>
                          </m:r>
                          <m:r>
                            <a:rPr lang="es-ES" sz="2800" b="0" i="1" smtClean="0">
                              <a:latin typeface="Cambria Math" panose="02040503050406030204" pitchFamily="18" charset="0"/>
                            </a:rPr>
                            <m:t>𝜋</m:t>
                          </m:r>
                          <m:r>
                            <a:rPr lang="es-ES" sz="2800" b="0" i="1" smtClean="0">
                              <a:latin typeface="Cambria Math" panose="02040503050406030204" pitchFamily="18" charset="0"/>
                            </a:rPr>
                            <m:t>𝐺</m:t>
                          </m:r>
                        </m:den>
                      </m:f>
                      <m:f>
                        <m:fPr>
                          <m:ctrlPr>
                            <a:rPr lang="es-ES" sz="2800" b="0" i="1" smtClean="0">
                              <a:latin typeface="Cambria Math" panose="02040503050406030204" pitchFamily="18" charset="0"/>
                            </a:rPr>
                          </m:ctrlPr>
                        </m:fPr>
                        <m:num>
                          <m:sSub>
                            <m:sSubPr>
                              <m:ctrlPr>
                                <a:rPr lang="es-ES" sz="2800" b="0" i="1" smtClean="0">
                                  <a:latin typeface="Cambria Math" panose="02040503050406030204" pitchFamily="18" charset="0"/>
                                </a:rPr>
                              </m:ctrlPr>
                            </m:sSubPr>
                            <m:e>
                              <m:r>
                                <a:rPr lang="es-ES" sz="2800" b="0" i="1" smtClean="0">
                                  <a:latin typeface="Cambria Math" panose="02040503050406030204" pitchFamily="18" charset="0"/>
                                </a:rPr>
                                <m:t>𝐷</m:t>
                              </m:r>
                            </m:e>
                            <m:sub>
                              <m:r>
                                <a:rPr lang="es-ES" sz="2800" b="0" i="1" smtClean="0">
                                  <a:latin typeface="Cambria Math" panose="02040503050406030204" pitchFamily="18" charset="0"/>
                                </a:rPr>
                                <m:t>𝑠</m:t>
                              </m:r>
                            </m:sub>
                          </m:sSub>
                        </m:num>
                        <m:den>
                          <m:sSub>
                            <m:sSubPr>
                              <m:ctrlPr>
                                <a:rPr lang="es-ES" sz="2800" b="0" i="1" smtClean="0">
                                  <a:latin typeface="Cambria Math" panose="02040503050406030204" pitchFamily="18" charset="0"/>
                                </a:rPr>
                              </m:ctrlPr>
                            </m:sSubPr>
                            <m:e>
                              <m:r>
                                <a:rPr lang="es-ES" sz="2800" b="0" i="1" smtClean="0">
                                  <a:latin typeface="Cambria Math" panose="02040503050406030204" pitchFamily="18" charset="0"/>
                                </a:rPr>
                                <m:t>𝐷</m:t>
                              </m:r>
                            </m:e>
                            <m:sub>
                              <m:r>
                                <a:rPr lang="es-ES" sz="2800" b="0" i="1" smtClean="0">
                                  <a:latin typeface="Cambria Math" panose="02040503050406030204" pitchFamily="18" charset="0"/>
                                </a:rPr>
                                <m:t>𝑑</m:t>
                              </m:r>
                            </m:sub>
                          </m:sSub>
                          <m:sSub>
                            <m:sSubPr>
                              <m:ctrlPr>
                                <a:rPr lang="es-ES" sz="2800" b="0" i="1" smtClean="0">
                                  <a:latin typeface="Cambria Math" panose="02040503050406030204" pitchFamily="18" charset="0"/>
                                </a:rPr>
                              </m:ctrlPr>
                            </m:sSubPr>
                            <m:e>
                              <m:r>
                                <a:rPr lang="es-ES" sz="2800" b="0" i="1" smtClean="0">
                                  <a:latin typeface="Cambria Math" panose="02040503050406030204" pitchFamily="18" charset="0"/>
                                </a:rPr>
                                <m:t>𝐷</m:t>
                              </m:r>
                            </m:e>
                            <m:sub>
                              <m:r>
                                <a:rPr lang="es-ES" sz="2800" b="0" i="1" smtClean="0">
                                  <a:latin typeface="Cambria Math" panose="02040503050406030204" pitchFamily="18" charset="0"/>
                                </a:rPr>
                                <m:t>𝑑𝑠</m:t>
                              </m:r>
                            </m:sub>
                          </m:sSub>
                        </m:den>
                      </m:f>
                    </m:oMath>
                  </m:oMathPara>
                </a14:m>
                <a:endParaRPr lang="x-none" sz="2800" dirty="0"/>
              </a:p>
            </p:txBody>
          </p:sp>
        </mc:Choice>
        <mc:Fallback xmlns="">
          <p:sp>
            <p:nvSpPr>
              <p:cNvPr id="18" name="TextBox 14">
                <a:extLst>
                  <a:ext uri="{FF2B5EF4-FFF2-40B4-BE49-F238E27FC236}">
                    <a16:creationId xmlns:a16="http://schemas.microsoft.com/office/drawing/2014/main" xmlns:a14="http://schemas.microsoft.com/office/drawing/2010/main" xmlns="" id="{DFBF2150-33FC-1491-2690-B29927148377}"/>
                  </a:ext>
                </a:extLst>
              </p:cNvPr>
              <p:cNvSpPr txBox="1">
                <a:spLocks noRot="1" noChangeAspect="1" noMove="1" noResize="1" noEditPoints="1" noAdjustHandles="1" noChangeArrowheads="1" noChangeShapeType="1" noTextEdit="1"/>
              </p:cNvSpPr>
              <p:nvPr/>
            </p:nvSpPr>
            <p:spPr>
              <a:xfrm>
                <a:off x="8793580" y="4557481"/>
                <a:ext cx="2716961" cy="937372"/>
              </a:xfrm>
              <a:prstGeom prst="rect">
                <a:avLst/>
              </a:prstGeom>
              <a:blipFill rotWithShape="0">
                <a:blip r:embed="rId4"/>
                <a:stretch>
                  <a:fillRect/>
                </a:stretch>
              </a:blipFill>
            </p:spPr>
            <p:txBody>
              <a:bodyPr/>
              <a:lstStyle/>
              <a:p>
                <a:r>
                  <a:rPr lang="es-ES">
                    <a:noFill/>
                  </a:rPr>
                  <a:t> </a:t>
                </a:r>
              </a:p>
            </p:txBody>
          </p:sp>
        </mc:Fallback>
      </mc:AlternateContent>
      <p:sp>
        <p:nvSpPr>
          <p:cNvPr id="22" name="TextBox 18">
            <a:extLst>
              <a:ext uri="{FF2B5EF4-FFF2-40B4-BE49-F238E27FC236}">
                <a16:creationId xmlns:a16="http://schemas.microsoft.com/office/drawing/2014/main" id="{431F51EC-ABF6-6BE4-CA1B-21E6CF5B5E38}"/>
              </a:ext>
            </a:extLst>
          </p:cNvPr>
          <p:cNvSpPr txBox="1"/>
          <p:nvPr/>
        </p:nvSpPr>
        <p:spPr>
          <a:xfrm>
            <a:off x="8112124" y="3258553"/>
            <a:ext cx="4043159" cy="95410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x-none" altLang="x-none" sz="2800" b="0" i="0" u="none" strike="noStrike" cap="none" normalizeH="0" baseline="0" dirty="0">
                <a:ln>
                  <a:noFill/>
                </a:ln>
                <a:solidFill>
                  <a:schemeClr val="tx1"/>
                </a:solidFill>
                <a:effectLst/>
                <a:latin typeface="NimbusRomNo9L"/>
              </a:rPr>
              <a:t>Critical surface </a:t>
            </a:r>
            <a:endParaRPr kumimoji="0" lang="es-ES" altLang="x-none" sz="2800" b="0" i="0" u="none" strike="noStrike" cap="none" normalizeH="0" baseline="0" dirty="0">
              <a:ln>
                <a:noFill/>
              </a:ln>
              <a:solidFill>
                <a:schemeClr val="tx1"/>
              </a:solidFill>
              <a:effectLst/>
              <a:latin typeface="NimbusRomNo9L"/>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x-none" altLang="x-none" sz="2800" b="0" i="0" u="none" strike="noStrike" cap="none" normalizeH="0" baseline="0" dirty="0">
                <a:ln>
                  <a:noFill/>
                </a:ln>
                <a:solidFill>
                  <a:schemeClr val="tx1"/>
                </a:solidFill>
                <a:effectLst/>
                <a:latin typeface="NimbusRomNo9L"/>
              </a:rPr>
              <a:t>mass density</a:t>
            </a:r>
            <a:endParaRPr kumimoji="0" lang="x-none" altLang="x-none" sz="4000" b="0" i="0" u="none" strike="noStrike" cap="none" normalizeH="0" baseline="0" dirty="0">
              <a:ln>
                <a:noFill/>
              </a:ln>
              <a:solidFill>
                <a:schemeClr val="tx1"/>
              </a:solidFill>
              <a:effectLst/>
              <a:latin typeface="Arial" panose="020B0604020202020204" pitchFamily="34" charset="0"/>
            </a:endParaRPr>
          </a:p>
        </p:txBody>
      </p:sp>
      <p:sp>
        <p:nvSpPr>
          <p:cNvPr id="5" name="CuadroTexto 4">
            <a:extLst>
              <a:ext uri="{FF2B5EF4-FFF2-40B4-BE49-F238E27FC236}">
                <a16:creationId xmlns:a16="http://schemas.microsoft.com/office/drawing/2014/main" id="{1BF04365-007F-1053-B1FC-72A6A34F98E0}"/>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11" name="CuadroTexto 10">
            <a:extLst>
              <a:ext uri="{FF2B5EF4-FFF2-40B4-BE49-F238E27FC236}">
                <a16:creationId xmlns:a16="http://schemas.microsoft.com/office/drawing/2014/main" id="{0D86D33C-90A5-A267-DDEB-D5AC25325657}"/>
              </a:ext>
            </a:extLst>
          </p:cNvPr>
          <p:cNvSpPr txBox="1"/>
          <p:nvPr/>
        </p:nvSpPr>
        <p:spPr>
          <a:xfrm>
            <a:off x="4079876" y="6502733"/>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2" name="CuadroTexto 11">
            <a:extLst>
              <a:ext uri="{FF2B5EF4-FFF2-40B4-BE49-F238E27FC236}">
                <a16:creationId xmlns:a16="http://schemas.microsoft.com/office/drawing/2014/main" id="{15B8548E-14B5-9502-32D0-BFEC410F29C9}"/>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Tree>
    <p:extLst>
      <p:ext uri="{BB962C8B-B14F-4D97-AF65-F5344CB8AC3E}">
        <p14:creationId xmlns:p14="http://schemas.microsoft.com/office/powerpoint/2010/main" val="11147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87805-F288-1C5A-D548-0120E22760EE}"/>
            </a:ext>
          </a:extLst>
        </p:cNvPr>
        <p:cNvGrpSpPr/>
        <p:nvPr/>
      </p:nvGrpSpPr>
      <p:grpSpPr>
        <a:xfrm>
          <a:off x="0" y="0"/>
          <a:ext cx="0" cy="0"/>
          <a:chOff x="0" y="0"/>
          <a:chExt cx="0" cy="0"/>
        </a:xfrm>
      </p:grpSpPr>
      <p:sp>
        <p:nvSpPr>
          <p:cNvPr id="16" name="Rectángulo redondeado 15"/>
          <p:cNvSpPr/>
          <p:nvPr/>
        </p:nvSpPr>
        <p:spPr>
          <a:xfrm>
            <a:off x="4568871" y="4496915"/>
            <a:ext cx="3054253" cy="1504238"/>
          </a:xfrm>
          <a:prstGeom prst="roundRect">
            <a:avLst>
              <a:gd name="adj" fmla="val 4385"/>
            </a:avLst>
          </a:prstGeom>
          <a:solidFill>
            <a:srgbClr val="E0ECE4"/>
          </a:solidFill>
          <a:ln>
            <a:solidFill>
              <a:srgbClr val="63A378"/>
            </a:solidFill>
          </a:ln>
          <a:effectLst>
            <a:outerShdw blurRad="339502"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3" name="Rectángulo redondeado 12"/>
          <p:cNvSpPr/>
          <p:nvPr/>
        </p:nvSpPr>
        <p:spPr>
          <a:xfrm>
            <a:off x="4605386" y="1087074"/>
            <a:ext cx="3054253" cy="1504238"/>
          </a:xfrm>
          <a:prstGeom prst="roundRect">
            <a:avLst>
              <a:gd name="adj" fmla="val 4385"/>
            </a:avLst>
          </a:prstGeom>
          <a:solidFill>
            <a:srgbClr val="E0ECE4"/>
          </a:solidFill>
          <a:ln>
            <a:solidFill>
              <a:srgbClr val="63A378"/>
            </a:solidFill>
          </a:ln>
          <a:effectLst>
            <a:outerShdw blurRad="339502"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Rectángulo 6">
            <a:extLst>
              <a:ext uri="{FF2B5EF4-FFF2-40B4-BE49-F238E27FC236}">
                <a16:creationId xmlns:a16="http://schemas.microsoft.com/office/drawing/2014/main" id="{6CA291DB-D06E-6E82-5ADF-A2CDC55B054E}"/>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a:extLst>
              <a:ext uri="{FF2B5EF4-FFF2-40B4-BE49-F238E27FC236}">
                <a16:creationId xmlns:a16="http://schemas.microsoft.com/office/drawing/2014/main" id="{E174014E-1F7D-11F8-A68E-4D00761FBC1F}"/>
              </a:ext>
            </a:extLst>
          </p:cNvPr>
          <p:cNvSpPr>
            <a:spLocks noGrp="1"/>
          </p:cNvSpPr>
          <p:nvPr>
            <p:ph type="title"/>
          </p:nvPr>
        </p:nvSpPr>
        <p:spPr>
          <a:xfrm>
            <a:off x="0" y="10894"/>
            <a:ext cx="12192000" cy="397070"/>
          </a:xfrm>
        </p:spPr>
        <p:txBody>
          <a:bodyPr anchor="t">
            <a:noAutofit/>
          </a:bodyPr>
          <a:lstStyle/>
          <a:p>
            <a:r>
              <a:rPr lang="es-ES" sz="2000" b="1" dirty="0" err="1">
                <a:solidFill>
                  <a:srgbClr val="FFFFFF"/>
                </a:solidFill>
              </a:rPr>
              <a:t>Theoretical</a:t>
            </a:r>
            <a:r>
              <a:rPr lang="es-ES" sz="2000" b="1" dirty="0">
                <a:solidFill>
                  <a:srgbClr val="FFFFFF"/>
                </a:solidFill>
              </a:rPr>
              <a:t> Framework</a:t>
            </a:r>
            <a:br>
              <a:rPr lang="es-ES" sz="2000" b="1" dirty="0">
                <a:solidFill>
                  <a:srgbClr val="FFFFFF"/>
                </a:solidFill>
              </a:rPr>
            </a:br>
            <a:br>
              <a:rPr lang="es-ES" sz="2000" b="1" dirty="0">
                <a:solidFill>
                  <a:srgbClr val="FFFFFF"/>
                </a:solidFill>
              </a:rPr>
            </a:br>
            <a:endParaRPr lang="es-ES" sz="2000" b="1" dirty="0">
              <a:solidFill>
                <a:srgbClr val="FFFFFF"/>
              </a:solidFill>
            </a:endParaRPr>
          </a:p>
        </p:txBody>
      </p:sp>
      <p:sp>
        <p:nvSpPr>
          <p:cNvPr id="4" name="Rectángulo 3">
            <a:extLst>
              <a:ext uri="{FF2B5EF4-FFF2-40B4-BE49-F238E27FC236}">
                <a16:creationId xmlns:a16="http://schemas.microsoft.com/office/drawing/2014/main" id="{1AC8F059-3EA1-0C1A-AC65-2F5C52EBBE16}"/>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F7D6594-1132-1096-7D8C-36AF3DF5A1DB}"/>
                  </a:ext>
                </a:extLst>
              </p:cNvPr>
              <p:cNvSpPr txBox="1"/>
              <p:nvPr/>
            </p:nvSpPr>
            <p:spPr>
              <a:xfrm>
                <a:off x="-1" y="1271946"/>
                <a:ext cx="12191999" cy="93737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ES" sz="2800" b="0" i="1" smtClean="0">
                              <a:latin typeface="Cambria Math" panose="02040503050406030204" pitchFamily="18" charset="0"/>
                            </a:rPr>
                          </m:ctrlPr>
                        </m:sSubPr>
                        <m:e>
                          <m:r>
                            <m:rPr>
                              <m:sty m:val="p"/>
                            </m:rPr>
                            <a:rPr lang="es-ES" sz="2800" b="0" i="0" smtClean="0">
                              <a:latin typeface="Cambria Math" panose="02040503050406030204" pitchFamily="18" charset="0"/>
                            </a:rPr>
                            <m:t>Σ</m:t>
                          </m:r>
                        </m:e>
                        <m:sub>
                          <m:r>
                            <a:rPr lang="es-ES" sz="2800" b="0" i="1" smtClean="0">
                              <a:latin typeface="Cambria Math" panose="02040503050406030204" pitchFamily="18" charset="0"/>
                            </a:rPr>
                            <m:t>𝑐𝑟</m:t>
                          </m:r>
                        </m:sub>
                      </m:sSub>
                      <m:r>
                        <a:rPr lang="es-ES" sz="2800" b="0" i="1" smtClean="0">
                          <a:latin typeface="Cambria Math" panose="02040503050406030204" pitchFamily="18" charset="0"/>
                        </a:rPr>
                        <m:t>=</m:t>
                      </m:r>
                      <m:f>
                        <m:fPr>
                          <m:ctrlPr>
                            <a:rPr lang="es-ES" sz="2800" b="0" i="1" smtClean="0">
                              <a:latin typeface="Cambria Math" panose="02040503050406030204" pitchFamily="18" charset="0"/>
                            </a:rPr>
                          </m:ctrlPr>
                        </m:fPr>
                        <m:num>
                          <m:sSup>
                            <m:sSupPr>
                              <m:ctrlPr>
                                <a:rPr lang="es-ES" sz="2800" b="0" i="1" smtClean="0">
                                  <a:latin typeface="Cambria Math" panose="02040503050406030204" pitchFamily="18" charset="0"/>
                                </a:rPr>
                              </m:ctrlPr>
                            </m:sSupPr>
                            <m:e>
                              <m:r>
                                <a:rPr lang="es-ES" sz="2800" b="0" i="1" smtClean="0">
                                  <a:latin typeface="Cambria Math" panose="02040503050406030204" pitchFamily="18" charset="0"/>
                                </a:rPr>
                                <m:t>𝑐</m:t>
                              </m:r>
                            </m:e>
                            <m:sup>
                              <m:r>
                                <a:rPr lang="es-ES" sz="2800" b="0" i="1" smtClean="0">
                                  <a:latin typeface="Cambria Math" panose="02040503050406030204" pitchFamily="18" charset="0"/>
                                </a:rPr>
                                <m:t>2</m:t>
                              </m:r>
                            </m:sup>
                          </m:sSup>
                        </m:num>
                        <m:den>
                          <m:r>
                            <a:rPr lang="es-ES" sz="2800" b="0" i="1" smtClean="0">
                              <a:latin typeface="Cambria Math" panose="02040503050406030204" pitchFamily="18" charset="0"/>
                            </a:rPr>
                            <m:t>4</m:t>
                          </m:r>
                          <m:r>
                            <a:rPr lang="es-ES" sz="2800" b="0" i="1" smtClean="0">
                              <a:latin typeface="Cambria Math" panose="02040503050406030204" pitchFamily="18" charset="0"/>
                            </a:rPr>
                            <m:t>𝜋</m:t>
                          </m:r>
                          <m:r>
                            <a:rPr lang="es-ES" sz="2800" b="0" i="1" smtClean="0">
                              <a:latin typeface="Cambria Math" panose="02040503050406030204" pitchFamily="18" charset="0"/>
                            </a:rPr>
                            <m:t>𝐺</m:t>
                          </m:r>
                        </m:den>
                      </m:f>
                      <m:f>
                        <m:fPr>
                          <m:ctrlPr>
                            <a:rPr lang="es-ES" sz="2800" b="0" i="1" smtClean="0">
                              <a:latin typeface="Cambria Math" panose="02040503050406030204" pitchFamily="18" charset="0"/>
                            </a:rPr>
                          </m:ctrlPr>
                        </m:fPr>
                        <m:num>
                          <m:sSub>
                            <m:sSubPr>
                              <m:ctrlPr>
                                <a:rPr lang="es-ES" sz="2800" b="0" i="1" smtClean="0">
                                  <a:latin typeface="Cambria Math" panose="02040503050406030204" pitchFamily="18" charset="0"/>
                                </a:rPr>
                              </m:ctrlPr>
                            </m:sSubPr>
                            <m:e>
                              <m:r>
                                <a:rPr lang="es-ES" sz="2800" b="0" i="1" smtClean="0">
                                  <a:latin typeface="Cambria Math" panose="02040503050406030204" pitchFamily="18" charset="0"/>
                                </a:rPr>
                                <m:t>𝐷</m:t>
                              </m:r>
                            </m:e>
                            <m:sub>
                              <m:r>
                                <a:rPr lang="es-ES" sz="2800" b="0" i="1" smtClean="0">
                                  <a:latin typeface="Cambria Math" panose="02040503050406030204" pitchFamily="18" charset="0"/>
                                </a:rPr>
                                <m:t>𝑠</m:t>
                              </m:r>
                            </m:sub>
                          </m:sSub>
                        </m:num>
                        <m:den>
                          <m:sSub>
                            <m:sSubPr>
                              <m:ctrlPr>
                                <a:rPr lang="es-ES" sz="2800" b="0" i="1" smtClean="0">
                                  <a:latin typeface="Cambria Math" panose="02040503050406030204" pitchFamily="18" charset="0"/>
                                </a:rPr>
                              </m:ctrlPr>
                            </m:sSubPr>
                            <m:e>
                              <m:r>
                                <a:rPr lang="es-ES" sz="2800" b="0" i="1" smtClean="0">
                                  <a:latin typeface="Cambria Math" panose="02040503050406030204" pitchFamily="18" charset="0"/>
                                </a:rPr>
                                <m:t>𝐷</m:t>
                              </m:r>
                            </m:e>
                            <m:sub>
                              <m:r>
                                <a:rPr lang="es-ES" sz="2800" b="0" i="1" smtClean="0">
                                  <a:latin typeface="Cambria Math" panose="02040503050406030204" pitchFamily="18" charset="0"/>
                                </a:rPr>
                                <m:t>𝑑</m:t>
                              </m:r>
                            </m:sub>
                          </m:sSub>
                          <m:sSub>
                            <m:sSubPr>
                              <m:ctrlPr>
                                <a:rPr lang="es-ES" sz="2800" b="0" i="1" smtClean="0">
                                  <a:latin typeface="Cambria Math" panose="02040503050406030204" pitchFamily="18" charset="0"/>
                                </a:rPr>
                              </m:ctrlPr>
                            </m:sSubPr>
                            <m:e>
                              <m:r>
                                <a:rPr lang="es-ES" sz="2800" b="0" i="1" smtClean="0">
                                  <a:latin typeface="Cambria Math" panose="02040503050406030204" pitchFamily="18" charset="0"/>
                                </a:rPr>
                                <m:t>𝐷</m:t>
                              </m:r>
                            </m:e>
                            <m:sub>
                              <m:r>
                                <a:rPr lang="es-ES" sz="2800" b="0" i="1" smtClean="0">
                                  <a:latin typeface="Cambria Math" panose="02040503050406030204" pitchFamily="18" charset="0"/>
                                </a:rPr>
                                <m:t>𝑑𝑠</m:t>
                              </m:r>
                            </m:sub>
                          </m:sSub>
                        </m:den>
                      </m:f>
                    </m:oMath>
                  </m:oMathPara>
                </a14:m>
                <a:endParaRPr lang="x-none" sz="2800" dirty="0"/>
              </a:p>
            </p:txBody>
          </p:sp>
        </mc:Choice>
        <mc:Fallback xmlns="">
          <p:sp>
            <p:nvSpPr>
              <p:cNvPr id="15" name="TextBox 14">
                <a:extLst>
                  <a:ext uri="{FF2B5EF4-FFF2-40B4-BE49-F238E27FC236}">
                    <a16:creationId xmlns:a16="http://schemas.microsoft.com/office/drawing/2014/main" xmlns:a14="http://schemas.microsoft.com/office/drawing/2010/main" xmlns="" id="{1F7D6594-1132-1096-7D8C-36AF3DF5A1DB}"/>
                  </a:ext>
                </a:extLst>
              </p:cNvPr>
              <p:cNvSpPr txBox="1">
                <a:spLocks noRot="1" noChangeAspect="1" noMove="1" noResize="1" noEditPoints="1" noAdjustHandles="1" noChangeArrowheads="1" noChangeShapeType="1" noTextEdit="1"/>
              </p:cNvSpPr>
              <p:nvPr/>
            </p:nvSpPr>
            <p:spPr>
              <a:xfrm>
                <a:off x="-1" y="1271946"/>
                <a:ext cx="12191999" cy="937372"/>
              </a:xfrm>
              <a:prstGeom prst="rect">
                <a:avLst/>
              </a:prstGeom>
              <a:blipFill rotWithShape="0">
                <a:blip r:embed="rId2"/>
                <a:stretch>
                  <a:fillRect/>
                </a:stretch>
              </a:blipFill>
            </p:spPr>
            <p:txBody>
              <a:bodyPr/>
              <a:lstStyle/>
              <a:p>
                <a:r>
                  <a:rPr lang="es-ES">
                    <a:noFill/>
                  </a:rPr>
                  <a:t> </a:t>
                </a:r>
              </a:p>
            </p:txBody>
          </p:sp>
        </mc:Fallback>
      </mc:AlternateContent>
      <p:sp>
        <p:nvSpPr>
          <p:cNvPr id="19" name="TextBox 18">
            <a:extLst>
              <a:ext uri="{FF2B5EF4-FFF2-40B4-BE49-F238E27FC236}">
                <a16:creationId xmlns:a16="http://schemas.microsoft.com/office/drawing/2014/main" id="{B255B66C-ABBD-292D-660D-83A3E0250641}"/>
              </a:ext>
            </a:extLst>
          </p:cNvPr>
          <p:cNvSpPr txBox="1"/>
          <p:nvPr/>
        </p:nvSpPr>
        <p:spPr>
          <a:xfrm>
            <a:off x="1" y="407964"/>
            <a:ext cx="12191998"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x-none" altLang="x-none" sz="2800" b="0" i="0" u="none" strike="noStrike" cap="none" normalizeH="0" baseline="0" dirty="0">
                <a:ln>
                  <a:noFill/>
                </a:ln>
                <a:solidFill>
                  <a:schemeClr val="tx1"/>
                </a:solidFill>
                <a:effectLst/>
                <a:latin typeface="NimbusRomNo9L"/>
              </a:rPr>
              <a:t>Critical surface mass density</a:t>
            </a:r>
            <a:endParaRPr kumimoji="0" lang="x-none" altLang="x-none" sz="4000" b="0" i="0" u="none" strike="noStrike" cap="none" normalizeH="0" baseline="0" dirty="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4C563D1-85D0-0F0D-66C4-721E2BF88375}"/>
                  </a:ext>
                </a:extLst>
              </p:cNvPr>
              <p:cNvSpPr txBox="1"/>
              <p:nvPr/>
            </p:nvSpPr>
            <p:spPr>
              <a:xfrm>
                <a:off x="-2" y="2958558"/>
                <a:ext cx="12191998" cy="119308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s-ES" sz="2800" b="0" i="1" smtClean="0">
                              <a:latin typeface="Cambria Math" panose="02040503050406030204" pitchFamily="18" charset="0"/>
                            </a:rPr>
                          </m:ctrlPr>
                        </m:accPr>
                        <m:e>
                          <m:r>
                            <a:rPr lang="es-ES" sz="2800" b="0" i="1" smtClean="0">
                              <a:latin typeface="Cambria Math" panose="02040503050406030204" pitchFamily="18" charset="0"/>
                            </a:rPr>
                            <m:t>𝛼</m:t>
                          </m:r>
                        </m:e>
                      </m:acc>
                      <m:d>
                        <m:dPr>
                          <m:ctrlPr>
                            <a:rPr lang="es-ES" sz="2800" b="0" i="1" smtClean="0">
                              <a:latin typeface="Cambria Math" panose="02040503050406030204" pitchFamily="18" charset="0"/>
                            </a:rPr>
                          </m:ctrlPr>
                        </m:dPr>
                        <m:e>
                          <m:acc>
                            <m:accPr>
                              <m:chr m:val="⃗"/>
                              <m:ctrlPr>
                                <a:rPr lang="es-ES" sz="2800" b="0" i="1" smtClean="0">
                                  <a:latin typeface="Cambria Math" panose="02040503050406030204" pitchFamily="18" charset="0"/>
                                </a:rPr>
                              </m:ctrlPr>
                            </m:accPr>
                            <m:e>
                              <m:r>
                                <a:rPr lang="es-ES" sz="2800" b="0" i="1" smtClean="0">
                                  <a:latin typeface="Cambria Math" panose="02040503050406030204" pitchFamily="18" charset="0"/>
                                </a:rPr>
                                <m:t>𝜃</m:t>
                              </m:r>
                            </m:e>
                          </m:acc>
                        </m:e>
                      </m:d>
                      <m:r>
                        <a:rPr lang="es-ES" sz="2800" b="0" i="1" smtClean="0">
                          <a:latin typeface="Cambria Math" panose="02040503050406030204" pitchFamily="18" charset="0"/>
                        </a:rPr>
                        <m:t>=</m:t>
                      </m:r>
                      <m:f>
                        <m:fPr>
                          <m:ctrlPr>
                            <a:rPr lang="es-ES" sz="2800" b="0" i="1" smtClean="0">
                              <a:latin typeface="Cambria Math" panose="02040503050406030204" pitchFamily="18" charset="0"/>
                            </a:rPr>
                          </m:ctrlPr>
                        </m:fPr>
                        <m:num>
                          <m:r>
                            <a:rPr lang="es-ES" sz="2800" b="0" i="1" smtClean="0">
                              <a:latin typeface="Cambria Math" panose="02040503050406030204" pitchFamily="18" charset="0"/>
                            </a:rPr>
                            <m:t>1</m:t>
                          </m:r>
                        </m:num>
                        <m:den>
                          <m:r>
                            <a:rPr lang="es-ES" sz="2800" b="0" i="1" smtClean="0">
                              <a:latin typeface="Cambria Math" panose="02040503050406030204" pitchFamily="18" charset="0"/>
                            </a:rPr>
                            <m:t>𝜋</m:t>
                          </m:r>
                        </m:den>
                      </m:f>
                      <m:nary>
                        <m:naryPr>
                          <m:supHide m:val="on"/>
                          <m:ctrlPr>
                            <a:rPr lang="es-ES" sz="2800" b="0" i="1" smtClean="0">
                              <a:latin typeface="Cambria Math" panose="02040503050406030204" pitchFamily="18" charset="0"/>
                              <a:ea typeface="Cambria Math" panose="02040503050406030204" pitchFamily="18" charset="0"/>
                            </a:rPr>
                          </m:ctrlPr>
                        </m:naryPr>
                        <m:sub>
                          <m:sSup>
                            <m:sSupPr>
                              <m:ctrlPr>
                                <a:rPr lang="es-ES" sz="2800" b="0" i="1" smtClean="0">
                                  <a:latin typeface="Cambria Math" panose="02040503050406030204" pitchFamily="18" charset="0"/>
                                  <a:ea typeface="Cambria Math" panose="02040503050406030204" pitchFamily="18" charset="0"/>
                                </a:rPr>
                              </m:ctrlPr>
                            </m:sSupPr>
                            <m:e>
                              <m:r>
                                <a:rPr lang="es-ES" sz="2800" b="0" i="1" smtClean="0">
                                  <a:latin typeface="Cambria Math" panose="02040503050406030204" pitchFamily="18" charset="0"/>
                                  <a:ea typeface="Cambria Math" panose="02040503050406030204" pitchFamily="18" charset="0"/>
                                </a:rPr>
                                <m:t>ℝ</m:t>
                              </m:r>
                            </m:e>
                            <m:sup>
                              <m:r>
                                <a:rPr lang="es-ES" sz="2800" b="0" i="1" smtClean="0">
                                  <a:latin typeface="Cambria Math" panose="02040503050406030204" pitchFamily="18" charset="0"/>
                                  <a:ea typeface="Cambria Math" panose="02040503050406030204" pitchFamily="18" charset="0"/>
                                </a:rPr>
                                <m:t>2</m:t>
                              </m:r>
                            </m:sup>
                          </m:sSup>
                        </m:sub>
                        <m:sup/>
                        <m:e>
                          <m:sSup>
                            <m:sSupPr>
                              <m:ctrlPr>
                                <a:rPr lang="es-ES" sz="2800" b="0" i="1" smtClean="0">
                                  <a:latin typeface="Cambria Math" panose="02040503050406030204" pitchFamily="18" charset="0"/>
                                  <a:ea typeface="Cambria Math" panose="02040503050406030204" pitchFamily="18" charset="0"/>
                                </a:rPr>
                              </m:ctrlPr>
                            </m:sSupPr>
                            <m:e>
                              <m:r>
                                <a:rPr lang="es-ES" sz="2800" b="0" i="1" smtClean="0">
                                  <a:latin typeface="Cambria Math" panose="02040503050406030204" pitchFamily="18" charset="0"/>
                                  <a:ea typeface="Cambria Math" panose="02040503050406030204" pitchFamily="18" charset="0"/>
                                </a:rPr>
                                <m:t>𝑑</m:t>
                              </m:r>
                            </m:e>
                            <m:sup>
                              <m:r>
                                <a:rPr lang="es-ES" sz="2800" b="0" i="1" smtClean="0">
                                  <a:latin typeface="Cambria Math" panose="02040503050406030204" pitchFamily="18" charset="0"/>
                                  <a:ea typeface="Cambria Math" panose="02040503050406030204" pitchFamily="18" charset="0"/>
                                </a:rPr>
                                <m:t>2</m:t>
                              </m:r>
                            </m:sup>
                          </m:sSup>
                          <m:sSup>
                            <m:sSupPr>
                              <m:ctrlPr>
                                <a:rPr lang="es-ES" sz="2800" b="0" i="1" smtClean="0">
                                  <a:latin typeface="Cambria Math" panose="02040503050406030204" pitchFamily="18" charset="0"/>
                                  <a:ea typeface="Cambria Math" panose="02040503050406030204" pitchFamily="18" charset="0"/>
                                </a:rPr>
                              </m:ctrlPr>
                            </m:sSupPr>
                            <m:e>
                              <m:acc>
                                <m:accPr>
                                  <m:chr m:val="⃗"/>
                                  <m:ctrlPr>
                                    <a:rPr lang="es-ES" sz="2800" i="1">
                                      <a:latin typeface="Cambria Math" panose="02040503050406030204" pitchFamily="18" charset="0"/>
                                    </a:rPr>
                                  </m:ctrlPr>
                                </m:accPr>
                                <m:e>
                                  <m:r>
                                    <a:rPr lang="es-ES" sz="2800" i="1">
                                      <a:latin typeface="Cambria Math" panose="02040503050406030204" pitchFamily="18" charset="0"/>
                                    </a:rPr>
                                    <m:t>𝜃</m:t>
                                  </m:r>
                                </m:e>
                              </m:acc>
                            </m:e>
                            <m:sup>
                              <m:r>
                                <a:rPr lang="es-ES" sz="2800" b="0" i="1" smtClean="0">
                                  <a:latin typeface="Cambria Math" panose="02040503050406030204" pitchFamily="18" charset="0"/>
                                  <a:ea typeface="Cambria Math" panose="02040503050406030204" pitchFamily="18" charset="0"/>
                                </a:rPr>
                                <m:t>′</m:t>
                              </m:r>
                            </m:sup>
                          </m:sSup>
                          <m:r>
                            <a:rPr lang="es-ES" sz="2800" b="0" i="1" smtClean="0">
                              <a:latin typeface="Cambria Math" panose="02040503050406030204" pitchFamily="18" charset="0"/>
                              <a:ea typeface="Cambria Math" panose="02040503050406030204" pitchFamily="18" charset="0"/>
                            </a:rPr>
                            <m:t>𝜅</m:t>
                          </m:r>
                          <m:d>
                            <m:dPr>
                              <m:ctrlPr>
                                <a:rPr lang="es-ES" sz="2800" b="0" i="1" smtClean="0">
                                  <a:latin typeface="Cambria Math" panose="02040503050406030204" pitchFamily="18" charset="0"/>
                                  <a:ea typeface="Cambria Math" panose="02040503050406030204" pitchFamily="18" charset="0"/>
                                </a:rPr>
                              </m:ctrlPr>
                            </m:dPr>
                            <m:e>
                              <m:sSup>
                                <m:sSupPr>
                                  <m:ctrlPr>
                                    <a:rPr lang="es-ES" sz="2800" b="0" i="1" smtClean="0">
                                      <a:latin typeface="Cambria Math" panose="02040503050406030204" pitchFamily="18" charset="0"/>
                                      <a:ea typeface="Cambria Math" panose="02040503050406030204" pitchFamily="18" charset="0"/>
                                    </a:rPr>
                                  </m:ctrlPr>
                                </m:sSupPr>
                                <m:e>
                                  <m:acc>
                                    <m:accPr>
                                      <m:chr m:val="⃗"/>
                                      <m:ctrlPr>
                                        <a:rPr lang="es-ES" sz="2800" i="1">
                                          <a:latin typeface="Cambria Math" panose="02040503050406030204" pitchFamily="18" charset="0"/>
                                        </a:rPr>
                                      </m:ctrlPr>
                                    </m:accPr>
                                    <m:e>
                                      <m:r>
                                        <a:rPr lang="es-ES" sz="2800" i="1">
                                          <a:latin typeface="Cambria Math" panose="02040503050406030204" pitchFamily="18" charset="0"/>
                                        </a:rPr>
                                        <m:t>𝜃</m:t>
                                      </m:r>
                                    </m:e>
                                  </m:acc>
                                </m:e>
                                <m:sup>
                                  <m:r>
                                    <a:rPr lang="es-ES" sz="2800" b="0" i="1" smtClean="0">
                                      <a:latin typeface="Cambria Math" panose="02040503050406030204" pitchFamily="18" charset="0"/>
                                      <a:ea typeface="Cambria Math" panose="02040503050406030204" pitchFamily="18" charset="0"/>
                                    </a:rPr>
                                    <m:t>′</m:t>
                                  </m:r>
                                </m:sup>
                              </m:sSup>
                            </m:e>
                          </m:d>
                          <m:f>
                            <m:fPr>
                              <m:ctrlPr>
                                <a:rPr lang="es-ES" sz="2800" b="0" i="1" smtClean="0">
                                  <a:latin typeface="Cambria Math" panose="02040503050406030204" pitchFamily="18" charset="0"/>
                                  <a:ea typeface="Cambria Math" panose="02040503050406030204" pitchFamily="18" charset="0"/>
                                </a:rPr>
                              </m:ctrlPr>
                            </m:fPr>
                            <m:num>
                              <m:acc>
                                <m:accPr>
                                  <m:chr m:val="⃗"/>
                                  <m:ctrlPr>
                                    <a:rPr lang="es-ES" sz="2800" i="1">
                                      <a:latin typeface="Cambria Math" panose="02040503050406030204" pitchFamily="18" charset="0"/>
                                    </a:rPr>
                                  </m:ctrlPr>
                                </m:accPr>
                                <m:e>
                                  <m:r>
                                    <a:rPr lang="es-ES" sz="2800" i="1">
                                      <a:latin typeface="Cambria Math" panose="02040503050406030204" pitchFamily="18" charset="0"/>
                                    </a:rPr>
                                    <m:t>𝜃</m:t>
                                  </m:r>
                                </m:e>
                              </m:acc>
                              <m:r>
                                <a:rPr lang="es-ES" sz="2800" b="0" i="1" smtClean="0">
                                  <a:latin typeface="Cambria Math" panose="02040503050406030204" pitchFamily="18" charset="0"/>
                                  <a:ea typeface="Cambria Math" panose="02040503050406030204" pitchFamily="18" charset="0"/>
                                </a:rPr>
                                <m:t>−</m:t>
                              </m:r>
                              <m:acc>
                                <m:accPr>
                                  <m:chr m:val="⃗"/>
                                  <m:ctrlPr>
                                    <a:rPr lang="es-ES" sz="2800" i="1">
                                      <a:latin typeface="Cambria Math" panose="02040503050406030204" pitchFamily="18" charset="0"/>
                                    </a:rPr>
                                  </m:ctrlPr>
                                </m:accPr>
                                <m:e>
                                  <m:r>
                                    <a:rPr lang="es-ES" sz="2800" i="1">
                                      <a:latin typeface="Cambria Math" panose="02040503050406030204" pitchFamily="18" charset="0"/>
                                    </a:rPr>
                                    <m:t>𝜃</m:t>
                                  </m:r>
                                </m:e>
                              </m:acc>
                              <m:r>
                                <a:rPr lang="es-ES" sz="2800" b="0" i="1" smtClean="0">
                                  <a:latin typeface="Cambria Math" panose="02040503050406030204" pitchFamily="18" charset="0"/>
                                  <a:ea typeface="Cambria Math" panose="02040503050406030204" pitchFamily="18" charset="0"/>
                                </a:rPr>
                                <m:t>′</m:t>
                              </m:r>
                            </m:num>
                            <m:den>
                              <m:sSup>
                                <m:sSupPr>
                                  <m:ctrlPr>
                                    <a:rPr lang="es-ES" sz="2800" b="0" i="1" smtClean="0">
                                      <a:latin typeface="Cambria Math" panose="02040503050406030204" pitchFamily="18" charset="0"/>
                                      <a:ea typeface="Cambria Math" panose="02040503050406030204" pitchFamily="18" charset="0"/>
                                    </a:rPr>
                                  </m:ctrlPr>
                                </m:sSupPr>
                                <m:e>
                                  <m:d>
                                    <m:dPr>
                                      <m:begChr m:val="|"/>
                                      <m:endChr m:val="|"/>
                                      <m:ctrlPr>
                                        <a:rPr lang="es-ES" sz="2800" b="0" i="1" smtClean="0">
                                          <a:latin typeface="Cambria Math" panose="02040503050406030204" pitchFamily="18" charset="0"/>
                                          <a:ea typeface="Cambria Math" panose="02040503050406030204" pitchFamily="18" charset="0"/>
                                        </a:rPr>
                                      </m:ctrlPr>
                                    </m:dPr>
                                    <m:e>
                                      <m:acc>
                                        <m:accPr>
                                          <m:chr m:val="⃗"/>
                                          <m:ctrlPr>
                                            <a:rPr lang="es-ES" sz="2800" i="1">
                                              <a:latin typeface="Cambria Math" panose="02040503050406030204" pitchFamily="18" charset="0"/>
                                            </a:rPr>
                                          </m:ctrlPr>
                                        </m:accPr>
                                        <m:e>
                                          <m:r>
                                            <a:rPr lang="es-ES" sz="2800" i="1">
                                              <a:latin typeface="Cambria Math" panose="02040503050406030204" pitchFamily="18" charset="0"/>
                                            </a:rPr>
                                            <m:t>𝜃</m:t>
                                          </m:r>
                                        </m:e>
                                      </m:acc>
                                      <m:r>
                                        <a:rPr lang="es-ES" sz="2800" i="1">
                                          <a:latin typeface="Cambria Math" panose="02040503050406030204" pitchFamily="18" charset="0"/>
                                          <a:ea typeface="Cambria Math" panose="02040503050406030204" pitchFamily="18" charset="0"/>
                                        </a:rPr>
                                        <m:t>−</m:t>
                                      </m:r>
                                      <m:acc>
                                        <m:accPr>
                                          <m:chr m:val="⃗"/>
                                          <m:ctrlPr>
                                            <a:rPr lang="es-ES" sz="2800" i="1">
                                              <a:latin typeface="Cambria Math" panose="02040503050406030204" pitchFamily="18" charset="0"/>
                                            </a:rPr>
                                          </m:ctrlPr>
                                        </m:accPr>
                                        <m:e>
                                          <m:r>
                                            <a:rPr lang="es-ES" sz="2800" i="1">
                                              <a:latin typeface="Cambria Math" panose="02040503050406030204" pitchFamily="18" charset="0"/>
                                            </a:rPr>
                                            <m:t>𝜃</m:t>
                                          </m:r>
                                        </m:e>
                                      </m:acc>
                                    </m:e>
                                  </m:d>
                                </m:e>
                                <m:sup>
                                  <m:r>
                                    <a:rPr lang="es-ES" sz="2800" b="0" i="1" smtClean="0">
                                      <a:latin typeface="Cambria Math" panose="02040503050406030204" pitchFamily="18" charset="0"/>
                                      <a:ea typeface="Cambria Math" panose="02040503050406030204" pitchFamily="18" charset="0"/>
                                    </a:rPr>
                                    <m:t>2</m:t>
                                  </m:r>
                                </m:sup>
                              </m:sSup>
                            </m:den>
                          </m:f>
                        </m:e>
                      </m:nary>
                    </m:oMath>
                  </m:oMathPara>
                </a14:m>
                <a:endParaRPr lang="x-none" sz="2800" dirty="0"/>
              </a:p>
            </p:txBody>
          </p:sp>
        </mc:Choice>
        <mc:Fallback xmlns="">
          <p:sp>
            <p:nvSpPr>
              <p:cNvPr id="3" name="TextBox 2">
                <a:extLst>
                  <a:ext uri="{FF2B5EF4-FFF2-40B4-BE49-F238E27FC236}">
                    <a16:creationId xmlns="" xmlns:a16="http://schemas.microsoft.com/office/drawing/2014/main" xmlns:a14="http://schemas.microsoft.com/office/drawing/2010/main" id="{F4C563D1-85D0-0F0D-66C4-721E2BF88375}"/>
                  </a:ext>
                </a:extLst>
              </p:cNvPr>
              <p:cNvSpPr txBox="1">
                <a:spLocks noRot="1" noChangeAspect="1" noMove="1" noResize="1" noEditPoints="1" noAdjustHandles="1" noChangeArrowheads="1" noChangeShapeType="1" noTextEdit="1"/>
              </p:cNvSpPr>
              <p:nvPr/>
            </p:nvSpPr>
            <p:spPr>
              <a:xfrm>
                <a:off x="-2" y="2958558"/>
                <a:ext cx="12191998" cy="1193084"/>
              </a:xfrm>
              <a:prstGeom prst="rect">
                <a:avLst/>
              </a:prstGeom>
              <a:blipFill rotWithShape="0">
                <a:blip r:embed="rId3"/>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07D897C-7935-CD4F-2CD9-3E83A8FF0931}"/>
                  </a:ext>
                </a:extLst>
              </p:cNvPr>
              <p:cNvSpPr txBox="1"/>
              <p:nvPr/>
            </p:nvSpPr>
            <p:spPr>
              <a:xfrm>
                <a:off x="-1" y="4801956"/>
                <a:ext cx="12192001" cy="894156"/>
              </a:xfrm>
              <a:prstGeom prst="rect">
                <a:avLst/>
              </a:prstGeom>
              <a:noFill/>
            </p:spPr>
            <p:txBody>
              <a:bodyPr wrap="square" lIns="0" tIns="0" rIns="0" bIns="0" rtlCol="0">
                <a:spAutoFit/>
              </a:bodyPr>
              <a:lstStyle/>
              <a:p>
                <a:pPr algn="ctr"/>
                <a14:m>
                  <m:oMath xmlns:m="http://schemas.openxmlformats.org/officeDocument/2006/math">
                    <m:r>
                      <a:rPr lang="es-ES" sz="3600" b="0" i="1" smtClean="0">
                        <a:latin typeface="Cambria Math" panose="02040503050406030204" pitchFamily="18" charset="0"/>
                      </a:rPr>
                      <m:t>𝜅</m:t>
                    </m:r>
                    <m:d>
                      <m:dPr>
                        <m:ctrlPr>
                          <a:rPr lang="es-ES" sz="3600" b="0" i="1" smtClean="0">
                            <a:latin typeface="Cambria Math" panose="02040503050406030204" pitchFamily="18" charset="0"/>
                          </a:rPr>
                        </m:ctrlPr>
                      </m:dPr>
                      <m:e>
                        <m:acc>
                          <m:accPr>
                            <m:chr m:val="⃗"/>
                            <m:ctrlPr>
                              <a:rPr lang="es-ES" sz="3600" i="1">
                                <a:latin typeface="Cambria Math" panose="02040503050406030204" pitchFamily="18" charset="0"/>
                              </a:rPr>
                            </m:ctrlPr>
                          </m:accPr>
                          <m:e>
                            <m:r>
                              <a:rPr lang="es-ES" sz="3600" i="1">
                                <a:latin typeface="Cambria Math" panose="02040503050406030204" pitchFamily="18" charset="0"/>
                              </a:rPr>
                              <m:t>𝜃</m:t>
                            </m:r>
                          </m:e>
                        </m:acc>
                      </m:e>
                    </m:d>
                    <m:r>
                      <a:rPr lang="es-ES" sz="3600" b="0" i="1" smtClean="0">
                        <a:latin typeface="Cambria Math" panose="02040503050406030204" pitchFamily="18" charset="0"/>
                      </a:rPr>
                      <m:t>≔</m:t>
                    </m:r>
                    <m:f>
                      <m:fPr>
                        <m:ctrlPr>
                          <a:rPr lang="es-ES" sz="3600" b="0" i="1" smtClean="0">
                            <a:latin typeface="Cambria Math" panose="02040503050406030204" pitchFamily="18" charset="0"/>
                          </a:rPr>
                        </m:ctrlPr>
                      </m:fPr>
                      <m:num>
                        <m:r>
                          <m:rPr>
                            <m:sty m:val="p"/>
                          </m:rPr>
                          <a:rPr lang="es-ES" sz="3600" b="0" i="0" smtClean="0">
                            <a:latin typeface="Cambria Math" panose="02040503050406030204" pitchFamily="18" charset="0"/>
                          </a:rPr>
                          <m:t>Σ</m:t>
                        </m:r>
                        <m:d>
                          <m:dPr>
                            <m:ctrlPr>
                              <a:rPr lang="es-ES" sz="3600" b="0" i="1" smtClean="0">
                                <a:latin typeface="Cambria Math" panose="02040503050406030204" pitchFamily="18" charset="0"/>
                              </a:rPr>
                            </m:ctrlPr>
                          </m:dPr>
                          <m:e>
                            <m:sSub>
                              <m:sSubPr>
                                <m:ctrlPr>
                                  <a:rPr lang="es-ES" sz="3600" b="0" i="1" smtClean="0">
                                    <a:latin typeface="Cambria Math" panose="02040503050406030204" pitchFamily="18" charset="0"/>
                                  </a:rPr>
                                </m:ctrlPr>
                              </m:sSubPr>
                              <m:e>
                                <m:r>
                                  <a:rPr lang="es-ES" sz="3600" b="0" i="1" smtClean="0">
                                    <a:latin typeface="Cambria Math" panose="02040503050406030204" pitchFamily="18" charset="0"/>
                                  </a:rPr>
                                  <m:t>𝐷</m:t>
                                </m:r>
                              </m:e>
                              <m:sub>
                                <m:r>
                                  <a:rPr lang="es-ES" sz="3600" b="0" i="1" smtClean="0">
                                    <a:latin typeface="Cambria Math" panose="02040503050406030204" pitchFamily="18" charset="0"/>
                                  </a:rPr>
                                  <m:t>𝑑</m:t>
                                </m:r>
                              </m:sub>
                            </m:sSub>
                            <m:r>
                              <a:rPr lang="es-ES" sz="3600" b="0" i="1" smtClean="0">
                                <a:latin typeface="Cambria Math" panose="02040503050406030204" pitchFamily="18" charset="0"/>
                              </a:rPr>
                              <m:t>𝜃</m:t>
                            </m:r>
                          </m:e>
                        </m:d>
                      </m:num>
                      <m:den>
                        <m:sSub>
                          <m:sSubPr>
                            <m:ctrlPr>
                              <a:rPr lang="es-ES" sz="3600" b="0" i="1" smtClean="0">
                                <a:latin typeface="Cambria Math" panose="02040503050406030204" pitchFamily="18" charset="0"/>
                              </a:rPr>
                            </m:ctrlPr>
                          </m:sSubPr>
                          <m:e>
                            <m:r>
                              <m:rPr>
                                <m:sty m:val="p"/>
                              </m:rPr>
                              <a:rPr lang="es-ES" sz="3600" b="0" i="0" smtClean="0">
                                <a:latin typeface="Cambria Math" panose="02040503050406030204" pitchFamily="18" charset="0"/>
                              </a:rPr>
                              <m:t>Σ</m:t>
                            </m:r>
                          </m:e>
                          <m:sub>
                            <m:r>
                              <a:rPr lang="es-ES" sz="3600" b="0" i="1" smtClean="0">
                                <a:latin typeface="Cambria Math" panose="02040503050406030204" pitchFamily="18" charset="0"/>
                              </a:rPr>
                              <m:t>𝑐𝑟</m:t>
                            </m:r>
                          </m:sub>
                        </m:sSub>
                      </m:den>
                    </m:f>
                  </m:oMath>
                </a14:m>
                <a:r>
                  <a:rPr lang="x-none" sz="3600" dirty="0"/>
                  <a:t> </a:t>
                </a:r>
              </a:p>
            </p:txBody>
          </p:sp>
        </mc:Choice>
        <mc:Fallback xmlns="">
          <p:sp>
            <p:nvSpPr>
              <p:cNvPr id="5" name="TextBox 4">
                <a:extLst>
                  <a:ext uri="{FF2B5EF4-FFF2-40B4-BE49-F238E27FC236}">
                    <a16:creationId xmlns:a16="http://schemas.microsoft.com/office/drawing/2014/main" xmlns:a14="http://schemas.microsoft.com/office/drawing/2010/main" xmlns="" id="{A07D897C-7935-CD4F-2CD9-3E83A8FF0931}"/>
                  </a:ext>
                </a:extLst>
              </p:cNvPr>
              <p:cNvSpPr txBox="1">
                <a:spLocks noRot="1" noChangeAspect="1" noMove="1" noResize="1" noEditPoints="1" noAdjustHandles="1" noChangeArrowheads="1" noChangeShapeType="1" noTextEdit="1"/>
              </p:cNvSpPr>
              <p:nvPr/>
            </p:nvSpPr>
            <p:spPr>
              <a:xfrm>
                <a:off x="-1" y="4801956"/>
                <a:ext cx="12192001" cy="894156"/>
              </a:xfrm>
              <a:prstGeom prst="rect">
                <a:avLst/>
              </a:prstGeom>
              <a:blipFill rotWithShape="0">
                <a:blip r:embed="rId4"/>
                <a:stretch>
                  <a:fillRect/>
                </a:stretch>
              </a:blipFill>
            </p:spPr>
            <p:txBody>
              <a:bodyPr/>
              <a:lstStyle/>
              <a:p>
                <a:r>
                  <a:rPr lang="es-ES">
                    <a:noFill/>
                  </a:rPr>
                  <a:t> </a:t>
                </a:r>
              </a:p>
            </p:txBody>
          </p:sp>
        </mc:Fallback>
      </mc:AlternateContent>
      <p:sp>
        <p:nvSpPr>
          <p:cNvPr id="14" name="TextBox 13">
            <a:extLst>
              <a:ext uri="{FF2B5EF4-FFF2-40B4-BE49-F238E27FC236}">
                <a16:creationId xmlns:a16="http://schemas.microsoft.com/office/drawing/2014/main" id="{B7596B44-FDD0-798F-1F7F-D604EFD894B7}"/>
              </a:ext>
            </a:extLst>
          </p:cNvPr>
          <p:cNvSpPr txBox="1"/>
          <p:nvPr/>
        </p:nvSpPr>
        <p:spPr>
          <a:xfrm>
            <a:off x="7867625" y="5064368"/>
            <a:ext cx="4079874" cy="369332"/>
          </a:xfrm>
          <a:prstGeom prst="rect">
            <a:avLst/>
          </a:prstGeom>
          <a:noFill/>
        </p:spPr>
        <p:txBody>
          <a:bodyPr wrap="square">
            <a:spAutoFit/>
          </a:bodyPr>
          <a:lstStyle/>
          <a:p>
            <a:r>
              <a:rPr lang="en-GB" sz="1800" dirty="0">
                <a:effectLst/>
                <a:latin typeface="NimbusRomNo9L"/>
              </a:rPr>
              <a:t>surface mass density or convergence </a:t>
            </a:r>
            <a:endParaRPr lang="en-GB" dirty="0"/>
          </a:p>
        </p:txBody>
      </p:sp>
      <p:sp>
        <p:nvSpPr>
          <p:cNvPr id="17" name="CuadroTexto 16">
            <a:extLst>
              <a:ext uri="{FF2B5EF4-FFF2-40B4-BE49-F238E27FC236}">
                <a16:creationId xmlns:a16="http://schemas.microsoft.com/office/drawing/2014/main" id="{60204F86-A112-3B40-75BB-C218E28039C4}"/>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18" name="CuadroTexto 17">
            <a:extLst>
              <a:ext uri="{FF2B5EF4-FFF2-40B4-BE49-F238E27FC236}">
                <a16:creationId xmlns:a16="http://schemas.microsoft.com/office/drawing/2014/main" id="{6E560BCA-C145-CB87-C0A9-B7E53038306E}"/>
              </a:ext>
            </a:extLst>
          </p:cNvPr>
          <p:cNvSpPr txBox="1"/>
          <p:nvPr/>
        </p:nvSpPr>
        <p:spPr>
          <a:xfrm>
            <a:off x="4079876" y="6502733"/>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20" name="CuadroTexto 19">
            <a:extLst>
              <a:ext uri="{FF2B5EF4-FFF2-40B4-BE49-F238E27FC236}">
                <a16:creationId xmlns:a16="http://schemas.microsoft.com/office/drawing/2014/main" id="{9A3D608B-CA85-DE90-80F4-0F18DF83F30F}"/>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Tree>
    <p:extLst>
      <p:ext uri="{BB962C8B-B14F-4D97-AF65-F5344CB8AC3E}">
        <p14:creationId xmlns:p14="http://schemas.microsoft.com/office/powerpoint/2010/main" val="1682402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66F17-A74C-5532-5DD8-A5E38AA14BC7}"/>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44E79C9C-8E9B-2F18-40E6-40C9B7002C85}"/>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mc:AlternateContent xmlns:mc="http://schemas.openxmlformats.org/markup-compatibility/2006">
        <mc:Choice xmlns:a14="http://schemas.microsoft.com/office/drawing/2010/main" Requires="a14">
          <p:sp>
            <p:nvSpPr>
              <p:cNvPr id="3" name="Marcador de contenido 2">
                <a:extLst>
                  <a:ext uri="{FF2B5EF4-FFF2-40B4-BE49-F238E27FC236}">
                    <a16:creationId xmlns:a16="http://schemas.microsoft.com/office/drawing/2014/main" id="{554B270B-684A-D4A0-7DBE-93140B4598C1}"/>
                  </a:ext>
                </a:extLst>
              </p:cNvPr>
              <p:cNvSpPr>
                <a:spLocks noGrp="1"/>
              </p:cNvSpPr>
              <p:nvPr>
                <p:ph idx="1"/>
              </p:nvPr>
            </p:nvSpPr>
            <p:spPr>
              <a:xfrm>
                <a:off x="416169" y="1094105"/>
                <a:ext cx="10515600" cy="4351338"/>
              </a:xfrm>
            </p:spPr>
            <p:txBody>
              <a:bodyPr>
                <a:normAutofit/>
              </a:bodyPr>
              <a:lstStyle/>
              <a:p>
                <a:pPr>
                  <a:buClr>
                    <a:srgbClr val="4F8762"/>
                  </a:buClr>
                  <a:buFont typeface="Wingdings" panose="05000000000000000000" pitchFamily="2" charset="2"/>
                  <a:buChar char="Ø"/>
                </a:pPr>
                <a:r>
                  <a:rPr lang="es-ES" dirty="0"/>
                  <a:t> </a:t>
                </a:r>
                <a:r>
                  <a:rPr lang="es-ES" dirty="0" err="1"/>
                  <a:t>Brief</a:t>
                </a:r>
                <a:r>
                  <a:rPr lang="es-ES" dirty="0"/>
                  <a:t> </a:t>
                </a:r>
                <a:r>
                  <a:rPr lang="es-ES" dirty="0" err="1"/>
                  <a:t>History</a:t>
                </a:r>
                <a:r>
                  <a:rPr lang="es-ES" dirty="0"/>
                  <a:t> </a:t>
                </a:r>
                <a:r>
                  <a:rPr lang="es-ES" dirty="0" err="1"/>
                  <a:t>of</a:t>
                </a:r>
                <a:r>
                  <a:rPr lang="es-ES" dirty="0"/>
                  <a:t> </a:t>
                </a:r>
                <a:r>
                  <a:rPr lang="es-ES" dirty="0" err="1"/>
                  <a:t>Gravitational</a:t>
                </a:r>
                <a:r>
                  <a:rPr lang="es-ES" dirty="0"/>
                  <a:t> </a:t>
                </a:r>
                <a:r>
                  <a:rPr lang="es-ES" dirty="0" err="1"/>
                  <a:t>Lensing</a:t>
                </a:r>
                <a:endParaRPr lang="es-ES" dirty="0"/>
              </a:p>
              <a:p>
                <a:pPr>
                  <a:buClr>
                    <a:srgbClr val="4F8762"/>
                  </a:buClr>
                  <a:buFont typeface="Wingdings" panose="05000000000000000000" pitchFamily="2" charset="2"/>
                  <a:buChar char="Ø"/>
                </a:pPr>
                <a:r>
                  <a:rPr lang="es-ES" dirty="0">
                    <a:solidFill>
                      <a:schemeClr val="bg1">
                        <a:lumMod val="75000"/>
                      </a:schemeClr>
                    </a:solidFill>
                  </a:rPr>
                  <a:t> </a:t>
                </a:r>
                <a:r>
                  <a:rPr lang="es-ES" dirty="0" err="1">
                    <a:solidFill>
                      <a:schemeClr val="bg1">
                        <a:lumMod val="75000"/>
                      </a:schemeClr>
                    </a:solidFill>
                  </a:rPr>
                  <a:t>Theoretical</a:t>
                </a:r>
                <a:r>
                  <a:rPr lang="es-ES" dirty="0">
                    <a:solidFill>
                      <a:schemeClr val="bg1">
                        <a:lumMod val="75000"/>
                      </a:schemeClr>
                    </a:solidFill>
                  </a:rPr>
                  <a:t> Framework</a:t>
                </a:r>
              </a:p>
              <a:p>
                <a:pPr>
                  <a:buClr>
                    <a:srgbClr val="4F8762"/>
                  </a:buClr>
                  <a:buFont typeface="Wingdings" panose="05000000000000000000" pitchFamily="2" charset="2"/>
                  <a:buChar char="Ø"/>
                </a:pPr>
                <a:r>
                  <a:rPr lang="es-ES" dirty="0">
                    <a:solidFill>
                      <a:schemeClr val="bg1">
                        <a:lumMod val="75000"/>
                      </a:schemeClr>
                    </a:solidFill>
                  </a:rPr>
                  <a:t> </a:t>
                </a:r>
                <a:r>
                  <a:rPr lang="es-ES" dirty="0" err="1">
                    <a:solidFill>
                      <a:schemeClr val="bg1">
                        <a:lumMod val="75000"/>
                      </a:schemeClr>
                    </a:solidFill>
                  </a:rPr>
                  <a:t>Methodology</a:t>
                </a:r>
                <a:endParaRPr lang="es-ES" dirty="0">
                  <a:solidFill>
                    <a:schemeClr val="bg1">
                      <a:lumMod val="75000"/>
                    </a:schemeClr>
                  </a:solidFill>
                </a:endParaRPr>
              </a:p>
              <a:p>
                <a:pPr>
                  <a:buClr>
                    <a:srgbClr val="4F8762"/>
                  </a:buClr>
                  <a:buFont typeface="Wingdings" panose="05000000000000000000" pitchFamily="2" charset="2"/>
                  <a:buChar char="Ø"/>
                </a:pPr>
                <a:r>
                  <a:rPr lang="es-ES" dirty="0">
                    <a:solidFill>
                      <a:schemeClr val="bg1">
                        <a:lumMod val="75000"/>
                      </a:schemeClr>
                    </a:solidFill>
                  </a:rPr>
                  <a:t> </a:t>
                </a:r>
                <a:r>
                  <a:rPr lang="es-ES" dirty="0" err="1">
                    <a:solidFill>
                      <a:schemeClr val="bg1">
                        <a:lumMod val="75000"/>
                      </a:schemeClr>
                    </a:solidFill>
                  </a:rPr>
                  <a:t>Results</a:t>
                </a:r>
                <a:endParaRPr lang="es-ES" dirty="0">
                  <a:solidFill>
                    <a:schemeClr val="bg1">
                      <a:lumMod val="75000"/>
                    </a:schemeClr>
                  </a:solidFill>
                </a:endParaRPr>
              </a:p>
              <a:p>
                <a:pPr lvl="1">
                  <a:buClr>
                    <a:srgbClr val="4F8762"/>
                  </a:buClr>
                  <a:buFont typeface="Wingdings" panose="05000000000000000000" pitchFamily="2" charset="2"/>
                  <a:buChar char="Ø"/>
                </a:pPr>
                <a:r>
                  <a:rPr lang="es-ES" dirty="0">
                    <a:solidFill>
                      <a:schemeClr val="bg1">
                        <a:lumMod val="75000"/>
                      </a:schemeClr>
                    </a:solidFill>
                  </a:rPr>
                  <a:t> </a:t>
                </a:r>
                <a:r>
                  <a:rPr lang="es-ES" dirty="0" err="1">
                    <a:solidFill>
                      <a:schemeClr val="bg1">
                        <a:lumMod val="75000"/>
                      </a:schemeClr>
                    </a:solidFill>
                  </a:rPr>
                  <a:t>arcminute</a:t>
                </a:r>
                <a:r>
                  <a:rPr lang="es-ES" dirty="0">
                    <a:solidFill>
                      <a:schemeClr val="bg1">
                        <a:lumMod val="75000"/>
                      </a:schemeClr>
                    </a:solidFill>
                  </a:rPr>
                  <a:t> </a:t>
                </a:r>
                <a:r>
                  <a:rPr lang="es-ES" dirty="0" err="1">
                    <a:solidFill>
                      <a:schemeClr val="bg1">
                        <a:lumMod val="75000"/>
                      </a:schemeClr>
                    </a:solidFill>
                  </a:rPr>
                  <a:t>Scales</a:t>
                </a:r>
                <a:r>
                  <a:rPr lang="es-ES" dirty="0">
                    <a:solidFill>
                      <a:schemeClr val="bg1">
                        <a:lumMod val="75000"/>
                      </a:schemeClr>
                    </a:solidFill>
                  </a:rPr>
                  <a:t> (</a:t>
                </a:r>
                <a14:m>
                  <m:oMath xmlns:m="http://schemas.openxmlformats.org/officeDocument/2006/math">
                    <m:r>
                      <a:rPr lang="es-ES" i="1">
                        <a:solidFill>
                          <a:schemeClr val="bg1">
                            <a:lumMod val="75000"/>
                          </a:schemeClr>
                        </a:solidFill>
                      </a:rPr>
                      <m:t>~260</m:t>
                    </m:r>
                    <m:r>
                      <a:rPr lang="es-ES" i="1">
                        <a:solidFill>
                          <a:schemeClr val="bg1">
                            <a:lumMod val="75000"/>
                          </a:schemeClr>
                        </a:solidFill>
                      </a:rPr>
                      <m:t>𝑘𝑝𝑐</m:t>
                    </m:r>
                  </m:oMath>
                </a14:m>
                <a:r>
                  <a:rPr lang="es-ES" dirty="0">
                    <a:solidFill>
                      <a:schemeClr val="bg1">
                        <a:lumMod val="75000"/>
                      </a:schemeClr>
                    </a:solidFill>
                  </a:rPr>
                  <a:t>)</a:t>
                </a:r>
              </a:p>
              <a:p>
                <a:pPr lvl="1">
                  <a:buClr>
                    <a:srgbClr val="4F8762"/>
                  </a:buClr>
                  <a:buFont typeface="Wingdings" panose="05000000000000000000" pitchFamily="2" charset="2"/>
                  <a:buChar char="Ø"/>
                </a:pPr>
                <a:r>
                  <a:rPr lang="es-ES" dirty="0">
                    <a:solidFill>
                      <a:schemeClr val="bg1">
                        <a:lumMod val="75000"/>
                      </a:schemeClr>
                    </a:solidFill>
                  </a:rPr>
                  <a:t> </a:t>
                </a:r>
                <a:r>
                  <a:rPr lang="es-ES" dirty="0" err="1">
                    <a:solidFill>
                      <a:schemeClr val="bg1">
                        <a:lumMod val="75000"/>
                      </a:schemeClr>
                    </a:solidFill>
                  </a:rPr>
                  <a:t>kiloparsec</a:t>
                </a:r>
                <a:r>
                  <a:rPr lang="es-ES" dirty="0">
                    <a:solidFill>
                      <a:schemeClr val="bg1">
                        <a:lumMod val="75000"/>
                      </a:schemeClr>
                    </a:solidFill>
                  </a:rPr>
                  <a:t> Scales</a:t>
                </a:r>
              </a:p>
              <a:p>
                <a:pPr lvl="1">
                  <a:buClr>
                    <a:srgbClr val="4F8762"/>
                  </a:buClr>
                  <a:buFont typeface="Wingdings" panose="05000000000000000000" pitchFamily="2" charset="2"/>
                  <a:buChar char="Ø"/>
                </a:pPr>
                <a:r>
                  <a:rPr lang="es-ES" dirty="0">
                    <a:solidFill>
                      <a:schemeClr val="bg1">
                        <a:lumMod val="75000"/>
                      </a:schemeClr>
                    </a:solidFill>
                  </a:rPr>
                  <a:t> Einstein Gap</a:t>
                </a:r>
              </a:p>
              <a:p>
                <a:pPr>
                  <a:buClr>
                    <a:srgbClr val="4F8762"/>
                  </a:buClr>
                  <a:buFont typeface="Wingdings" panose="05000000000000000000" pitchFamily="2" charset="2"/>
                  <a:buChar char="Ø"/>
                </a:pPr>
                <a:r>
                  <a:rPr lang="es-ES" dirty="0">
                    <a:solidFill>
                      <a:schemeClr val="bg1">
                        <a:lumMod val="75000"/>
                      </a:schemeClr>
                    </a:solidFill>
                  </a:rPr>
                  <a:t> </a:t>
                </a:r>
                <a:r>
                  <a:rPr lang="es-ES" dirty="0" err="1">
                    <a:solidFill>
                      <a:schemeClr val="bg1">
                        <a:lumMod val="75000"/>
                      </a:schemeClr>
                    </a:solidFill>
                  </a:rPr>
                  <a:t>Discussion</a:t>
                </a:r>
                <a:r>
                  <a:rPr lang="es-ES" dirty="0">
                    <a:solidFill>
                      <a:schemeClr val="bg1">
                        <a:lumMod val="75000"/>
                      </a:schemeClr>
                    </a:solidFill>
                  </a:rPr>
                  <a:t> &amp; </a:t>
                </a:r>
                <a:r>
                  <a:rPr lang="es-ES" dirty="0" err="1">
                    <a:solidFill>
                      <a:schemeClr val="bg1">
                        <a:lumMod val="75000"/>
                      </a:schemeClr>
                    </a:solidFill>
                  </a:rPr>
                  <a:t>conclusions</a:t>
                </a:r>
                <a:endParaRPr lang="es-ES" dirty="0">
                  <a:solidFill>
                    <a:schemeClr val="bg1">
                      <a:lumMod val="75000"/>
                    </a:schemeClr>
                  </a:solidFill>
                </a:endParaRPr>
              </a:p>
            </p:txBody>
          </p:sp>
        </mc:Choice>
        <mc:Fallback>
          <p:sp>
            <p:nvSpPr>
              <p:cNvPr id="3" name="Marcador de contenido 2">
                <a:extLst>
                  <a:ext uri="{FF2B5EF4-FFF2-40B4-BE49-F238E27FC236}">
                    <a16:creationId xmlns:a16="http://schemas.microsoft.com/office/drawing/2014/main" id="{554B270B-684A-D4A0-7DBE-93140B4598C1}"/>
                  </a:ext>
                </a:extLst>
              </p:cNvPr>
              <p:cNvSpPr>
                <a:spLocks noGrp="1" noRot="1" noChangeAspect="1" noMove="1" noResize="1" noEditPoints="1" noAdjustHandles="1" noChangeArrowheads="1" noChangeShapeType="1" noTextEdit="1"/>
              </p:cNvSpPr>
              <p:nvPr>
                <p:ph idx="1"/>
              </p:nvPr>
            </p:nvSpPr>
            <p:spPr>
              <a:xfrm>
                <a:off x="416169" y="1094105"/>
                <a:ext cx="10515600" cy="4351338"/>
              </a:xfrm>
              <a:blipFill>
                <a:blip r:embed="rId2"/>
                <a:stretch>
                  <a:fillRect l="-965" t="-2035"/>
                </a:stretch>
              </a:blipFill>
            </p:spPr>
            <p:txBody>
              <a:bodyPr/>
              <a:lstStyle/>
              <a:p>
                <a:r>
                  <a:rPr lang="es-ES">
                    <a:noFill/>
                  </a:rPr>
                  <a:t> </a:t>
                </a:r>
              </a:p>
            </p:txBody>
          </p:sp>
        </mc:Fallback>
      </mc:AlternateContent>
      <p:sp>
        <p:nvSpPr>
          <p:cNvPr id="4" name="Rectángulo 3">
            <a:extLst>
              <a:ext uri="{FF2B5EF4-FFF2-40B4-BE49-F238E27FC236}">
                <a16:creationId xmlns:a16="http://schemas.microsoft.com/office/drawing/2014/main" id="{97EB9024-93F3-F92C-2D0B-BA217DFB3CB3}"/>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D61BEB15-BE14-9A37-D3DB-A9E457EDBB96}"/>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5" name="CuadroTexto 4">
            <a:extLst>
              <a:ext uri="{FF2B5EF4-FFF2-40B4-BE49-F238E27FC236}">
                <a16:creationId xmlns:a16="http://schemas.microsoft.com/office/drawing/2014/main" id="{2064EBF3-7B45-4233-0996-6AE18C92F485}"/>
              </a:ext>
            </a:extLst>
          </p:cNvPr>
          <p:cNvSpPr txBox="1"/>
          <p:nvPr/>
        </p:nvSpPr>
        <p:spPr>
          <a:xfrm>
            <a:off x="4079876" y="6502734"/>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6" name="CuadroTexto 5">
            <a:extLst>
              <a:ext uri="{FF2B5EF4-FFF2-40B4-BE49-F238E27FC236}">
                <a16:creationId xmlns:a16="http://schemas.microsoft.com/office/drawing/2014/main" id="{61BC5B32-9F06-9A43-0773-2B9B8914768F}"/>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
        <p:nvSpPr>
          <p:cNvPr id="11" name="Título 1">
            <a:extLst>
              <a:ext uri="{FF2B5EF4-FFF2-40B4-BE49-F238E27FC236}">
                <a16:creationId xmlns:a16="http://schemas.microsoft.com/office/drawing/2014/main" id="{6946837C-933F-B756-1C26-1D4B4C7B6FD6}"/>
              </a:ext>
            </a:extLst>
          </p:cNvPr>
          <p:cNvSpPr txBox="1">
            <a:spLocks/>
          </p:cNvSpPr>
          <p:nvPr/>
        </p:nvSpPr>
        <p:spPr>
          <a:xfrm>
            <a:off x="0" y="10894"/>
            <a:ext cx="12192000" cy="39707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000" b="1">
                <a:solidFill>
                  <a:srgbClr val="FFFFFF"/>
                </a:solidFill>
              </a:rPr>
              <a:t>Brief History of Gravitational Lensing</a:t>
            </a:r>
            <a:br>
              <a:rPr lang="es-ES" sz="2000" b="1">
                <a:solidFill>
                  <a:srgbClr val="FFFFFF"/>
                </a:solidFill>
              </a:rPr>
            </a:br>
            <a:endParaRPr lang="es-ES" sz="2000" b="1" dirty="0">
              <a:solidFill>
                <a:srgbClr val="FFFFFF"/>
              </a:solidFill>
            </a:endParaRPr>
          </a:p>
        </p:txBody>
      </p:sp>
    </p:spTree>
    <p:extLst>
      <p:ext uri="{BB962C8B-B14F-4D97-AF65-F5344CB8AC3E}">
        <p14:creationId xmlns:p14="http://schemas.microsoft.com/office/powerpoint/2010/main" val="4058923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D54C2-6D72-C215-85FB-71981AD744E6}"/>
            </a:ext>
          </a:extLst>
        </p:cNvPr>
        <p:cNvGrpSpPr/>
        <p:nvPr/>
      </p:nvGrpSpPr>
      <p:grpSpPr>
        <a:xfrm>
          <a:off x="0" y="0"/>
          <a:ext cx="0" cy="0"/>
          <a:chOff x="0" y="0"/>
          <a:chExt cx="0" cy="0"/>
        </a:xfrm>
      </p:grpSpPr>
      <p:sp>
        <p:nvSpPr>
          <p:cNvPr id="13" name="Rectángulo redondeado 12"/>
          <p:cNvSpPr/>
          <p:nvPr/>
        </p:nvSpPr>
        <p:spPr>
          <a:xfrm>
            <a:off x="8071180" y="2829733"/>
            <a:ext cx="3829667" cy="1233703"/>
          </a:xfrm>
          <a:prstGeom prst="roundRect">
            <a:avLst>
              <a:gd name="adj" fmla="val 4385"/>
            </a:avLst>
          </a:prstGeom>
          <a:solidFill>
            <a:srgbClr val="E0ECE4"/>
          </a:solidFill>
          <a:ln>
            <a:solidFill>
              <a:srgbClr val="63A378"/>
            </a:solidFill>
          </a:ln>
          <a:effectLst>
            <a:outerShdw blurRad="339502"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2" name="Rectángulo redondeado 11"/>
          <p:cNvSpPr/>
          <p:nvPr/>
        </p:nvSpPr>
        <p:spPr>
          <a:xfrm>
            <a:off x="337402" y="1556381"/>
            <a:ext cx="7417043" cy="4007213"/>
          </a:xfrm>
          <a:prstGeom prst="roundRect">
            <a:avLst>
              <a:gd name="adj" fmla="val 4385"/>
            </a:avLst>
          </a:prstGeom>
          <a:solidFill>
            <a:srgbClr val="E0ECE4"/>
          </a:solidFill>
          <a:ln>
            <a:solidFill>
              <a:srgbClr val="63A378"/>
            </a:solidFill>
          </a:ln>
          <a:effectLst>
            <a:outerShdw blurRad="339502"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Rectángulo 6">
            <a:extLst>
              <a:ext uri="{FF2B5EF4-FFF2-40B4-BE49-F238E27FC236}">
                <a16:creationId xmlns:a16="http://schemas.microsoft.com/office/drawing/2014/main" id="{DEF75582-77B2-86F2-4E90-142E4CCA2C93}"/>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a:extLst>
              <a:ext uri="{FF2B5EF4-FFF2-40B4-BE49-F238E27FC236}">
                <a16:creationId xmlns:a16="http://schemas.microsoft.com/office/drawing/2014/main" id="{2DA8E5E1-D69C-4D2B-81BC-34E733D357BB}"/>
              </a:ext>
            </a:extLst>
          </p:cNvPr>
          <p:cNvSpPr>
            <a:spLocks noGrp="1"/>
          </p:cNvSpPr>
          <p:nvPr>
            <p:ph type="title"/>
          </p:nvPr>
        </p:nvSpPr>
        <p:spPr>
          <a:xfrm>
            <a:off x="0" y="10894"/>
            <a:ext cx="12192000" cy="397070"/>
          </a:xfrm>
        </p:spPr>
        <p:txBody>
          <a:bodyPr anchor="t">
            <a:noAutofit/>
          </a:bodyPr>
          <a:lstStyle/>
          <a:p>
            <a:r>
              <a:rPr lang="es-ES" sz="2000" b="1" dirty="0" err="1">
                <a:solidFill>
                  <a:srgbClr val="FFFFFF"/>
                </a:solidFill>
              </a:rPr>
              <a:t>Theoretical</a:t>
            </a:r>
            <a:r>
              <a:rPr lang="es-ES" sz="2000" b="1" dirty="0">
                <a:solidFill>
                  <a:srgbClr val="FFFFFF"/>
                </a:solidFill>
              </a:rPr>
              <a:t> Framework</a:t>
            </a:r>
            <a:br>
              <a:rPr lang="es-ES" sz="2000" b="1" dirty="0">
                <a:solidFill>
                  <a:srgbClr val="FFFFFF"/>
                </a:solidFill>
              </a:rPr>
            </a:br>
            <a:br>
              <a:rPr lang="es-ES" sz="2000" b="1" dirty="0">
                <a:solidFill>
                  <a:srgbClr val="FFFFFF"/>
                </a:solidFill>
              </a:rPr>
            </a:br>
            <a:endParaRPr lang="es-ES" sz="2000" b="1" dirty="0">
              <a:solidFill>
                <a:srgbClr val="FFFFFF"/>
              </a:solidFill>
            </a:endParaRPr>
          </a:p>
        </p:txBody>
      </p:sp>
      <p:sp>
        <p:nvSpPr>
          <p:cNvPr id="4" name="Rectángulo 3">
            <a:extLst>
              <a:ext uri="{FF2B5EF4-FFF2-40B4-BE49-F238E27FC236}">
                <a16:creationId xmlns:a16="http://schemas.microsoft.com/office/drawing/2014/main" id="{38678813-5332-975C-BB21-2437D5D215E7}"/>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EE9AE45-4F54-1859-5C01-20D7BB8A5207}"/>
                  </a:ext>
                </a:extLst>
              </p:cNvPr>
              <p:cNvSpPr txBox="1"/>
              <p:nvPr/>
            </p:nvSpPr>
            <p:spPr>
              <a:xfrm>
                <a:off x="8166716" y="2954034"/>
                <a:ext cx="3606115" cy="8769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2800" b="0" i="1" smtClean="0">
                          <a:latin typeface="Cambria Math" panose="02040503050406030204" pitchFamily="18" charset="0"/>
                        </a:rPr>
                        <m:t>𝜇</m:t>
                      </m:r>
                      <m:d>
                        <m:dPr>
                          <m:ctrlPr>
                            <a:rPr lang="es-ES" sz="2800" b="0" i="1" smtClean="0">
                              <a:latin typeface="Cambria Math" panose="02040503050406030204" pitchFamily="18" charset="0"/>
                            </a:rPr>
                          </m:ctrlPr>
                        </m:dPr>
                        <m:e>
                          <m:acc>
                            <m:accPr>
                              <m:chr m:val="⃗"/>
                              <m:ctrlPr>
                                <a:rPr lang="es-ES" sz="2800" i="1">
                                  <a:latin typeface="Cambria Math" panose="02040503050406030204" pitchFamily="18" charset="0"/>
                                </a:rPr>
                              </m:ctrlPr>
                            </m:accPr>
                            <m:e>
                              <m:r>
                                <a:rPr lang="es-ES" sz="2800" i="1">
                                  <a:latin typeface="Cambria Math" panose="02040503050406030204" pitchFamily="18" charset="0"/>
                                </a:rPr>
                                <m:t>𝜃</m:t>
                              </m:r>
                            </m:e>
                          </m:acc>
                        </m:e>
                      </m:d>
                      <m:r>
                        <a:rPr lang="es-ES" sz="2800" b="0" i="1" smtClean="0">
                          <a:latin typeface="Cambria Math" panose="02040503050406030204" pitchFamily="18" charset="0"/>
                        </a:rPr>
                        <m:t>=</m:t>
                      </m:r>
                      <m:f>
                        <m:fPr>
                          <m:ctrlPr>
                            <a:rPr lang="es-ES" sz="2800" b="0" i="1" smtClean="0">
                              <a:latin typeface="Cambria Math" panose="02040503050406030204" pitchFamily="18" charset="0"/>
                            </a:rPr>
                          </m:ctrlPr>
                        </m:fPr>
                        <m:num>
                          <m:r>
                            <a:rPr lang="es-ES" sz="2800" b="0" i="1" smtClean="0">
                              <a:latin typeface="Cambria Math" panose="02040503050406030204" pitchFamily="18" charset="0"/>
                            </a:rPr>
                            <m:t>1</m:t>
                          </m:r>
                        </m:num>
                        <m:den>
                          <m:sSup>
                            <m:sSupPr>
                              <m:ctrlPr>
                                <a:rPr lang="es-ES" sz="2800" b="0" i="1" smtClean="0">
                                  <a:latin typeface="Cambria Math" panose="02040503050406030204" pitchFamily="18" charset="0"/>
                                </a:rPr>
                              </m:ctrlPr>
                            </m:sSupPr>
                            <m:e>
                              <m:d>
                                <m:dPr>
                                  <m:ctrlPr>
                                    <a:rPr lang="es-ES" sz="2800" b="0" i="1" smtClean="0">
                                      <a:latin typeface="Cambria Math" panose="02040503050406030204" pitchFamily="18" charset="0"/>
                                    </a:rPr>
                                  </m:ctrlPr>
                                </m:dPr>
                                <m:e>
                                  <m:r>
                                    <a:rPr lang="es-ES" sz="2800" b="0" i="1" smtClean="0">
                                      <a:latin typeface="Cambria Math" panose="02040503050406030204" pitchFamily="18" charset="0"/>
                                    </a:rPr>
                                    <m:t>1−</m:t>
                                  </m:r>
                                  <m:r>
                                    <a:rPr lang="es-ES" sz="2800" b="0" i="1" smtClean="0">
                                      <a:latin typeface="Cambria Math" panose="02040503050406030204" pitchFamily="18" charset="0"/>
                                    </a:rPr>
                                    <m:t>𝜅</m:t>
                                  </m:r>
                                </m:e>
                              </m:d>
                            </m:e>
                            <m:sup>
                              <m:r>
                                <a:rPr lang="es-ES" sz="2800" b="0" i="1" smtClean="0">
                                  <a:latin typeface="Cambria Math" panose="02040503050406030204" pitchFamily="18" charset="0"/>
                                </a:rPr>
                                <m:t>2</m:t>
                              </m:r>
                            </m:sup>
                          </m:sSup>
                          <m:r>
                            <a:rPr lang="es-ES" sz="2800" b="0" i="1" smtClean="0">
                              <a:latin typeface="Cambria Math" panose="02040503050406030204" pitchFamily="18" charset="0"/>
                            </a:rPr>
                            <m:t>−</m:t>
                          </m:r>
                          <m:sSup>
                            <m:sSupPr>
                              <m:ctrlPr>
                                <a:rPr lang="es-ES" sz="2800" b="0" i="1" smtClean="0">
                                  <a:latin typeface="Cambria Math" panose="02040503050406030204" pitchFamily="18" charset="0"/>
                                </a:rPr>
                              </m:ctrlPr>
                            </m:sSupPr>
                            <m:e>
                              <m:d>
                                <m:dPr>
                                  <m:begChr m:val="|"/>
                                  <m:endChr m:val="|"/>
                                  <m:ctrlPr>
                                    <a:rPr lang="es-ES" sz="2800" b="0" i="1" smtClean="0">
                                      <a:latin typeface="Cambria Math" panose="02040503050406030204" pitchFamily="18" charset="0"/>
                                    </a:rPr>
                                  </m:ctrlPr>
                                </m:dPr>
                                <m:e>
                                  <m:r>
                                    <a:rPr lang="es-ES" sz="2800" b="0" i="1" smtClean="0">
                                      <a:latin typeface="Cambria Math" panose="02040503050406030204" pitchFamily="18" charset="0"/>
                                    </a:rPr>
                                    <m:t>𝛾</m:t>
                                  </m:r>
                                </m:e>
                              </m:d>
                            </m:e>
                            <m:sup>
                              <m:r>
                                <a:rPr lang="es-ES" sz="2800" b="0" i="1" smtClean="0">
                                  <a:latin typeface="Cambria Math" panose="02040503050406030204" pitchFamily="18" charset="0"/>
                                </a:rPr>
                                <m:t>2</m:t>
                              </m:r>
                            </m:sup>
                          </m:sSup>
                        </m:den>
                      </m:f>
                    </m:oMath>
                  </m:oMathPara>
                </a14:m>
                <a:endParaRPr lang="x-none" sz="2800" dirty="0"/>
              </a:p>
            </p:txBody>
          </p:sp>
        </mc:Choice>
        <mc:Fallback xmlns="">
          <p:sp>
            <p:nvSpPr>
              <p:cNvPr id="15" name="TextBox 14">
                <a:extLst>
                  <a:ext uri="{FF2B5EF4-FFF2-40B4-BE49-F238E27FC236}">
                    <a16:creationId xmlns="" xmlns:a16="http://schemas.microsoft.com/office/drawing/2014/main" xmlns:a14="http://schemas.microsoft.com/office/drawing/2010/main" id="{2EE9AE45-4F54-1859-5C01-20D7BB8A5207}"/>
                  </a:ext>
                </a:extLst>
              </p:cNvPr>
              <p:cNvSpPr txBox="1">
                <a:spLocks noRot="1" noChangeAspect="1" noMove="1" noResize="1" noEditPoints="1" noAdjustHandles="1" noChangeArrowheads="1" noChangeShapeType="1" noTextEdit="1"/>
              </p:cNvSpPr>
              <p:nvPr/>
            </p:nvSpPr>
            <p:spPr>
              <a:xfrm>
                <a:off x="8166716" y="2954034"/>
                <a:ext cx="3606115" cy="876907"/>
              </a:xfrm>
              <a:prstGeom prst="rect">
                <a:avLst/>
              </a:prstGeom>
              <a:blipFill rotWithShape="0">
                <a:blip r:embed="rId2"/>
                <a:stretch>
                  <a:fillRect/>
                </a:stretch>
              </a:blipFill>
            </p:spPr>
            <p:txBody>
              <a:bodyPr/>
              <a:lstStyle/>
              <a:p>
                <a:r>
                  <a:rPr lang="es-ES">
                    <a:noFill/>
                  </a:rPr>
                  <a:t> </a:t>
                </a:r>
              </a:p>
            </p:txBody>
          </p:sp>
        </mc:Fallback>
      </mc:AlternateContent>
      <p:sp>
        <p:nvSpPr>
          <p:cNvPr id="19" name="TextBox 18">
            <a:extLst>
              <a:ext uri="{FF2B5EF4-FFF2-40B4-BE49-F238E27FC236}">
                <a16:creationId xmlns:a16="http://schemas.microsoft.com/office/drawing/2014/main" id="{DC909F9F-D2A0-CDCD-7F85-37366EDA541B}"/>
              </a:ext>
            </a:extLst>
          </p:cNvPr>
          <p:cNvSpPr txBox="1"/>
          <p:nvPr/>
        </p:nvSpPr>
        <p:spPr>
          <a:xfrm>
            <a:off x="1" y="407964"/>
            <a:ext cx="12191998" cy="523220"/>
          </a:xfrm>
          <a:prstGeom prst="rect">
            <a:avLst/>
          </a:prstGeom>
          <a:noFill/>
        </p:spPr>
        <p:txBody>
          <a:bodyPr wrap="square" rtlCol="0">
            <a:spAutoFit/>
          </a:bodyPr>
          <a:lstStyle/>
          <a:p>
            <a:pPr algn="ctr"/>
            <a:r>
              <a:rPr lang="x-none" sz="2800" dirty="0"/>
              <a:t>Magnification and Distortion</a:t>
            </a:r>
          </a:p>
        </p:txBody>
      </p:sp>
      <p:pic>
        <p:nvPicPr>
          <p:cNvPr id="3" name="Imagen 2"/>
          <p:cNvPicPr>
            <a:picLocks noChangeAspect="1"/>
          </p:cNvPicPr>
          <p:nvPr/>
        </p:nvPicPr>
        <p:blipFill>
          <a:blip r:embed="rId3"/>
          <a:stretch>
            <a:fillRect/>
          </a:stretch>
        </p:blipFill>
        <p:spPr>
          <a:xfrm>
            <a:off x="337403" y="1556381"/>
            <a:ext cx="7484944" cy="4007213"/>
          </a:xfrm>
          <a:prstGeom prst="rect">
            <a:avLst/>
          </a:prstGeom>
        </p:spPr>
      </p:pic>
      <p:sp>
        <p:nvSpPr>
          <p:cNvPr id="5" name="CuadroTexto 4">
            <a:extLst>
              <a:ext uri="{FF2B5EF4-FFF2-40B4-BE49-F238E27FC236}">
                <a16:creationId xmlns:a16="http://schemas.microsoft.com/office/drawing/2014/main" id="{4397138D-77BE-4FEF-9724-49714F97CC2B}"/>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6" name="CuadroTexto 5">
            <a:extLst>
              <a:ext uri="{FF2B5EF4-FFF2-40B4-BE49-F238E27FC236}">
                <a16:creationId xmlns:a16="http://schemas.microsoft.com/office/drawing/2014/main" id="{1B1DDD9B-A951-07D4-8510-55E0AE2A156F}"/>
              </a:ext>
            </a:extLst>
          </p:cNvPr>
          <p:cNvSpPr txBox="1"/>
          <p:nvPr/>
        </p:nvSpPr>
        <p:spPr>
          <a:xfrm>
            <a:off x="4079876" y="6502733"/>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1" name="CuadroTexto 10">
            <a:extLst>
              <a:ext uri="{FF2B5EF4-FFF2-40B4-BE49-F238E27FC236}">
                <a16:creationId xmlns:a16="http://schemas.microsoft.com/office/drawing/2014/main" id="{1EA768A4-A525-8752-4DFC-0BE30C392C6F}"/>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Tree>
    <p:extLst>
      <p:ext uri="{BB962C8B-B14F-4D97-AF65-F5344CB8AC3E}">
        <p14:creationId xmlns:p14="http://schemas.microsoft.com/office/powerpoint/2010/main" val="1300654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7F587-49CD-2E4B-9F92-D7585B35AA03}"/>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BFB9F06D-15A0-32D3-BE9A-2DB659E37E08}"/>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a:extLst>
              <a:ext uri="{FF2B5EF4-FFF2-40B4-BE49-F238E27FC236}">
                <a16:creationId xmlns:a16="http://schemas.microsoft.com/office/drawing/2014/main" id="{315A8EBC-398F-31A4-B2C0-3B319A2BAEB6}"/>
              </a:ext>
            </a:extLst>
          </p:cNvPr>
          <p:cNvSpPr>
            <a:spLocks noGrp="1"/>
          </p:cNvSpPr>
          <p:nvPr>
            <p:ph type="title"/>
          </p:nvPr>
        </p:nvSpPr>
        <p:spPr>
          <a:xfrm>
            <a:off x="0" y="10894"/>
            <a:ext cx="12192000" cy="397070"/>
          </a:xfrm>
        </p:spPr>
        <p:txBody>
          <a:bodyPr anchor="t">
            <a:noAutofit/>
          </a:bodyPr>
          <a:lstStyle/>
          <a:p>
            <a:r>
              <a:rPr lang="es-ES" sz="2000" b="1" dirty="0" err="1">
                <a:solidFill>
                  <a:srgbClr val="FFFFFF"/>
                </a:solidFill>
              </a:rPr>
              <a:t>Theoretical</a:t>
            </a:r>
            <a:r>
              <a:rPr lang="es-ES" sz="2000" b="1" dirty="0">
                <a:solidFill>
                  <a:srgbClr val="FFFFFF"/>
                </a:solidFill>
              </a:rPr>
              <a:t> Framework</a:t>
            </a:r>
            <a:br>
              <a:rPr lang="es-ES" sz="2000" b="1" dirty="0">
                <a:solidFill>
                  <a:srgbClr val="FFFFFF"/>
                </a:solidFill>
              </a:rPr>
            </a:br>
            <a:br>
              <a:rPr lang="es-ES" sz="2000" b="1" dirty="0">
                <a:solidFill>
                  <a:srgbClr val="FFFFFF"/>
                </a:solidFill>
              </a:rPr>
            </a:br>
            <a:endParaRPr lang="es-ES" sz="2000" b="1" dirty="0">
              <a:solidFill>
                <a:srgbClr val="FFFFFF"/>
              </a:solidFill>
            </a:endParaRPr>
          </a:p>
        </p:txBody>
      </p:sp>
      <p:sp>
        <p:nvSpPr>
          <p:cNvPr id="4" name="Rectángulo 3">
            <a:extLst>
              <a:ext uri="{FF2B5EF4-FFF2-40B4-BE49-F238E27FC236}">
                <a16:creationId xmlns:a16="http://schemas.microsoft.com/office/drawing/2014/main" id="{2C2E4BA3-D764-D1A0-6245-F82BA23DFD06}"/>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TextBox 18">
            <a:extLst>
              <a:ext uri="{FF2B5EF4-FFF2-40B4-BE49-F238E27FC236}">
                <a16:creationId xmlns:a16="http://schemas.microsoft.com/office/drawing/2014/main" id="{1CDADC38-C0F7-77C1-A330-6775715B432E}"/>
              </a:ext>
            </a:extLst>
          </p:cNvPr>
          <p:cNvSpPr txBox="1"/>
          <p:nvPr/>
        </p:nvSpPr>
        <p:spPr>
          <a:xfrm>
            <a:off x="1" y="407964"/>
            <a:ext cx="12191998" cy="523220"/>
          </a:xfrm>
          <a:prstGeom prst="rect">
            <a:avLst/>
          </a:prstGeom>
          <a:noFill/>
        </p:spPr>
        <p:txBody>
          <a:bodyPr wrap="square" rtlCol="0">
            <a:spAutoFit/>
          </a:bodyPr>
          <a:lstStyle/>
          <a:p>
            <a:pPr algn="ctr"/>
            <a:r>
              <a:rPr lang="x-none" sz="2800" dirty="0"/>
              <a:t>Magnification Bias</a:t>
            </a:r>
          </a:p>
        </p:txBody>
      </p:sp>
      <p:sp>
        <p:nvSpPr>
          <p:cNvPr id="12" name="Rectángulo redondeado 13">
            <a:extLst>
              <a:ext uri="{FF2B5EF4-FFF2-40B4-BE49-F238E27FC236}">
                <a16:creationId xmlns:a16="http://schemas.microsoft.com/office/drawing/2014/main" id="{505B2568-6FCB-E04E-5711-862C6DE7999F}"/>
              </a:ext>
            </a:extLst>
          </p:cNvPr>
          <p:cNvSpPr/>
          <p:nvPr/>
        </p:nvSpPr>
        <p:spPr>
          <a:xfrm>
            <a:off x="200170" y="1058823"/>
            <a:ext cx="6282517" cy="5128447"/>
          </a:xfrm>
          <a:prstGeom prst="roundRect">
            <a:avLst>
              <a:gd name="adj" fmla="val 4385"/>
            </a:avLst>
          </a:prstGeom>
          <a:solidFill>
            <a:srgbClr val="E0ECE4"/>
          </a:solidFill>
          <a:ln>
            <a:solidFill>
              <a:srgbClr val="63A378"/>
            </a:solidFill>
          </a:ln>
          <a:effectLst>
            <a:outerShdw blurRad="339502"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3" name="Imagen 11">
            <a:extLst>
              <a:ext uri="{FF2B5EF4-FFF2-40B4-BE49-F238E27FC236}">
                <a16:creationId xmlns:a16="http://schemas.microsoft.com/office/drawing/2014/main" id="{E21A6670-00CE-F7F3-3687-89A677EF4FF7}"/>
              </a:ext>
            </a:extLst>
          </p:cNvPr>
          <p:cNvPicPr>
            <a:picLocks noChangeAspect="1"/>
          </p:cNvPicPr>
          <p:nvPr/>
        </p:nvPicPr>
        <p:blipFill rotWithShape="1">
          <a:blip r:embed="rId2"/>
          <a:srcRect l="5638" t="4903" r="11834" b="7365"/>
          <a:stretch/>
        </p:blipFill>
        <p:spPr>
          <a:xfrm>
            <a:off x="200170" y="1274074"/>
            <a:ext cx="6059606" cy="4831308"/>
          </a:xfrm>
          <a:prstGeom prst="rect">
            <a:avLst/>
          </a:prstGeom>
        </p:spPr>
      </p:pic>
      <p:sp>
        <p:nvSpPr>
          <p:cNvPr id="14" name="Marcador de contenido 12">
            <a:extLst>
              <a:ext uri="{FF2B5EF4-FFF2-40B4-BE49-F238E27FC236}">
                <a16:creationId xmlns:a16="http://schemas.microsoft.com/office/drawing/2014/main" id="{4D90D36B-2ABB-F961-4D94-182C6A5FE1DD}"/>
              </a:ext>
            </a:extLst>
          </p:cNvPr>
          <p:cNvSpPr>
            <a:spLocks noGrp="1"/>
          </p:cNvSpPr>
          <p:nvPr>
            <p:ph idx="1"/>
          </p:nvPr>
        </p:nvSpPr>
        <p:spPr>
          <a:xfrm>
            <a:off x="7388792" y="1097612"/>
            <a:ext cx="4603037" cy="1585954"/>
          </a:xfrm>
        </p:spPr>
        <p:txBody>
          <a:bodyPr>
            <a:normAutofit/>
          </a:bodyPr>
          <a:lstStyle/>
          <a:p>
            <a:pPr marL="0" indent="0">
              <a:buNone/>
            </a:pPr>
            <a:r>
              <a:rPr lang="es-ES" sz="2400" dirty="0" err="1"/>
              <a:t>Is</a:t>
            </a:r>
            <a:r>
              <a:rPr lang="es-ES" sz="2400" dirty="0"/>
              <a:t> a </a:t>
            </a:r>
            <a:r>
              <a:rPr lang="es-ES" sz="2400" dirty="0" err="1"/>
              <a:t>gravitational</a:t>
            </a:r>
            <a:r>
              <a:rPr lang="es-ES" sz="2400" dirty="0"/>
              <a:t> </a:t>
            </a:r>
            <a:r>
              <a:rPr lang="es-ES" sz="2400" dirty="0" err="1"/>
              <a:t>lensing</a:t>
            </a:r>
            <a:r>
              <a:rPr lang="es-ES" sz="2400" dirty="0"/>
              <a:t> </a:t>
            </a:r>
            <a:r>
              <a:rPr lang="es-ES" sz="2400" dirty="0" err="1"/>
              <a:t>effect</a:t>
            </a:r>
            <a:r>
              <a:rPr lang="es-ES" sz="2400" dirty="0"/>
              <a:t>.</a:t>
            </a:r>
          </a:p>
          <a:p>
            <a:pPr marL="0" indent="0">
              <a:buNone/>
            </a:pPr>
            <a:r>
              <a:rPr lang="es-ES" sz="2400" dirty="0" err="1"/>
              <a:t>Excess</a:t>
            </a:r>
            <a:r>
              <a:rPr lang="es-ES" sz="2400" dirty="0"/>
              <a:t>/</a:t>
            </a:r>
            <a:r>
              <a:rPr lang="es-ES" sz="2400" dirty="0" err="1"/>
              <a:t>Deficit</a:t>
            </a:r>
            <a:r>
              <a:rPr lang="es-ES" sz="2400" dirty="0"/>
              <a:t> </a:t>
            </a:r>
            <a:r>
              <a:rPr lang="es-ES" sz="2400" dirty="0" err="1"/>
              <a:t>of</a:t>
            </a:r>
            <a:r>
              <a:rPr lang="es-ES" sz="2400" dirty="0"/>
              <a:t> </a:t>
            </a:r>
            <a:r>
              <a:rPr lang="es-ES" sz="2400" dirty="0" err="1"/>
              <a:t>background</a:t>
            </a:r>
            <a:r>
              <a:rPr lang="es-ES" sz="2400" dirty="0"/>
              <a:t> </a:t>
            </a:r>
            <a:r>
              <a:rPr lang="es-ES" sz="2400" dirty="0" err="1"/>
              <a:t>sources</a:t>
            </a:r>
            <a:r>
              <a:rPr lang="es-ES" sz="2400" dirty="0"/>
              <a:t> </a:t>
            </a:r>
            <a:r>
              <a:rPr lang="es-ES" sz="2400" dirty="0" err="1"/>
              <a:t>nearby</a:t>
            </a:r>
            <a:r>
              <a:rPr lang="es-ES" sz="2400" dirty="0"/>
              <a:t> </a:t>
            </a:r>
            <a:r>
              <a:rPr lang="es-ES" sz="2400" dirty="0" err="1"/>
              <a:t>the</a:t>
            </a:r>
            <a:r>
              <a:rPr lang="es-ES" sz="2400" dirty="0"/>
              <a:t> </a:t>
            </a:r>
            <a:r>
              <a:rPr lang="es-ES" sz="2400" dirty="0" err="1"/>
              <a:t>lens</a:t>
            </a:r>
            <a:r>
              <a:rPr lang="es-ES" sz="2400" dirty="0"/>
              <a:t> position</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6216200F-2CE9-CE08-8D0D-A409203BCA23}"/>
                  </a:ext>
                </a:extLst>
              </p:cNvPr>
              <p:cNvSpPr txBox="1"/>
              <p:nvPr/>
            </p:nvSpPr>
            <p:spPr>
              <a:xfrm>
                <a:off x="8426717" y="2547355"/>
                <a:ext cx="1725344" cy="28995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b="0" i="1" smtClean="0">
                          <a:latin typeface="Cambria Math" panose="02040503050406030204" pitchFamily="18" charset="0"/>
                        </a:rPr>
                        <m:t>𝑁</m:t>
                      </m:r>
                      <m:d>
                        <m:dPr>
                          <m:ctrlPr>
                            <a:rPr lang="es-ES" b="0" i="1" smtClean="0">
                              <a:latin typeface="Cambria Math" panose="02040503050406030204" pitchFamily="18" charset="0"/>
                            </a:rPr>
                          </m:ctrlPr>
                        </m:dPr>
                        <m:e>
                          <m:r>
                            <a:rPr lang="es-ES" b="0" i="1" smtClean="0">
                              <a:latin typeface="Cambria Math" panose="02040503050406030204" pitchFamily="18" charset="0"/>
                            </a:rPr>
                            <m:t>&gt;</m:t>
                          </m:r>
                          <m:r>
                            <a:rPr lang="es-ES" b="0" i="1" smtClean="0">
                              <a:latin typeface="Cambria Math" panose="02040503050406030204" pitchFamily="18" charset="0"/>
                            </a:rPr>
                            <m:t>𝑆</m:t>
                          </m:r>
                        </m:e>
                      </m:d>
                      <m:r>
                        <a:rPr lang="es-ES" b="0" i="1" smtClean="0">
                          <a:latin typeface="Cambria Math" panose="02040503050406030204" pitchFamily="18" charset="0"/>
                        </a:rPr>
                        <m:t>=</m:t>
                      </m:r>
                      <m:sSub>
                        <m:sSubPr>
                          <m:ctrlPr>
                            <a:rPr lang="es-ES" b="0" i="1" smtClean="0">
                              <a:latin typeface="Cambria Math" panose="02040503050406030204" pitchFamily="18" charset="0"/>
                            </a:rPr>
                          </m:ctrlPr>
                        </m:sSubPr>
                        <m:e>
                          <m:r>
                            <a:rPr lang="es-ES" b="0" i="1" smtClean="0">
                              <a:latin typeface="Cambria Math" panose="02040503050406030204" pitchFamily="18" charset="0"/>
                            </a:rPr>
                            <m:t>𝑁</m:t>
                          </m:r>
                        </m:e>
                        <m:sub>
                          <m:r>
                            <a:rPr lang="es-ES" b="0" i="1" smtClean="0">
                              <a:latin typeface="Cambria Math" panose="02040503050406030204" pitchFamily="18" charset="0"/>
                            </a:rPr>
                            <m:t>0</m:t>
                          </m:r>
                        </m:sub>
                      </m:sSub>
                      <m:sSup>
                        <m:sSupPr>
                          <m:ctrlPr>
                            <a:rPr lang="es-ES" b="0" i="1" smtClean="0">
                              <a:latin typeface="Cambria Math" panose="02040503050406030204" pitchFamily="18" charset="0"/>
                            </a:rPr>
                          </m:ctrlPr>
                        </m:sSupPr>
                        <m:e>
                          <m:r>
                            <a:rPr lang="es-ES" b="0" i="1" smtClean="0">
                              <a:latin typeface="Cambria Math" panose="02040503050406030204" pitchFamily="18" charset="0"/>
                            </a:rPr>
                            <m:t>𝑆</m:t>
                          </m:r>
                        </m:e>
                        <m:sup>
                          <m:r>
                            <a:rPr lang="es-ES" b="0" i="1" smtClean="0">
                              <a:latin typeface="Cambria Math" panose="02040503050406030204" pitchFamily="18" charset="0"/>
                            </a:rPr>
                            <m:t>−</m:t>
                          </m:r>
                          <m:r>
                            <a:rPr lang="es-ES" b="0" i="1" smtClean="0">
                              <a:latin typeface="Cambria Math" panose="02040503050406030204" pitchFamily="18" charset="0"/>
                            </a:rPr>
                            <m:t>𝛽</m:t>
                          </m:r>
                        </m:sup>
                      </m:sSup>
                    </m:oMath>
                  </m:oMathPara>
                </a14:m>
                <a:endParaRPr lang="x-none" dirty="0"/>
              </a:p>
            </p:txBody>
          </p:sp>
        </mc:Choice>
        <mc:Fallback xmlns="">
          <p:sp>
            <p:nvSpPr>
              <p:cNvPr id="16" name="TextBox 15">
                <a:extLst>
                  <a:ext uri="{FF2B5EF4-FFF2-40B4-BE49-F238E27FC236}">
                    <a16:creationId xmlns:a16="http://schemas.microsoft.com/office/drawing/2014/main" id="{6216200F-2CE9-CE08-8D0D-A409203BCA23}"/>
                  </a:ext>
                </a:extLst>
              </p:cNvPr>
              <p:cNvSpPr txBox="1">
                <a:spLocks noRot="1" noChangeAspect="1" noMove="1" noResize="1" noEditPoints="1" noAdjustHandles="1" noChangeArrowheads="1" noChangeShapeType="1" noTextEdit="1"/>
              </p:cNvSpPr>
              <p:nvPr/>
            </p:nvSpPr>
            <p:spPr>
              <a:xfrm>
                <a:off x="8426717" y="2547355"/>
                <a:ext cx="1725344" cy="289951"/>
              </a:xfrm>
              <a:prstGeom prst="rect">
                <a:avLst/>
              </a:prstGeom>
              <a:blipFill>
                <a:blip r:embed="rId3"/>
                <a:stretch>
                  <a:fillRect l="-2190" t="-8333" r="-1460" b="-12500"/>
                </a:stretch>
              </a:blipFill>
            </p:spPr>
            <p:txBody>
              <a:bodyPr/>
              <a:lstStyle/>
              <a:p>
                <a:r>
                  <a:rPr lang="en-ES">
                    <a:noFill/>
                  </a:rPr>
                  <a:t> </a:t>
                </a:r>
              </a:p>
            </p:txBody>
          </p:sp>
        </mc:Fallback>
      </mc:AlternateContent>
      <mc:AlternateContent xmlns:mc="http://schemas.openxmlformats.org/markup-compatibility/2006" xmlns:a14="http://schemas.microsoft.com/office/drawing/2010/main">
        <mc:Choice Requires="a14">
          <p:sp>
            <p:nvSpPr>
              <p:cNvPr id="17" name="Marcador de contenido 12">
                <a:extLst>
                  <a:ext uri="{FF2B5EF4-FFF2-40B4-BE49-F238E27FC236}">
                    <a16:creationId xmlns:a16="http://schemas.microsoft.com/office/drawing/2014/main" id="{A3FC5089-31F8-F4BB-E388-2DC5AF29CABC}"/>
                  </a:ext>
                </a:extLst>
              </p:cNvPr>
              <p:cNvSpPr txBox="1">
                <a:spLocks/>
              </p:cNvSpPr>
              <p:nvPr/>
            </p:nvSpPr>
            <p:spPr>
              <a:xfrm>
                <a:off x="7388792" y="3115445"/>
                <a:ext cx="4603037" cy="7380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14:m>
                  <m:oMath xmlns:m="http://schemas.openxmlformats.org/officeDocument/2006/math">
                    <m:r>
                      <a:rPr lang="es-ES" sz="2400" b="0" i="1" smtClean="0">
                        <a:latin typeface="Cambria Math" panose="02040503050406030204" pitchFamily="18" charset="0"/>
                      </a:rPr>
                      <m:t>𝛽</m:t>
                    </m:r>
                    <m:r>
                      <a:rPr lang="es-ES" sz="2400" b="0" i="1" smtClean="0">
                        <a:latin typeface="Cambria Math" panose="02040503050406030204" pitchFamily="18" charset="0"/>
                      </a:rPr>
                      <m:t>&gt;1 →</m:t>
                    </m:r>
                  </m:oMath>
                </a14:m>
                <a:r>
                  <a:rPr lang="es-ES" sz="2400" dirty="0"/>
                  <a:t> Amplification</a:t>
                </a:r>
              </a:p>
            </p:txBody>
          </p:sp>
        </mc:Choice>
        <mc:Fallback xmlns="">
          <p:sp>
            <p:nvSpPr>
              <p:cNvPr id="17" name="Marcador de contenido 12">
                <a:extLst>
                  <a:ext uri="{FF2B5EF4-FFF2-40B4-BE49-F238E27FC236}">
                    <a16:creationId xmlns:a16="http://schemas.microsoft.com/office/drawing/2014/main" id="{A3FC5089-31F8-F4BB-E388-2DC5AF29CABC}"/>
                  </a:ext>
                </a:extLst>
              </p:cNvPr>
              <p:cNvSpPr txBox="1">
                <a:spLocks noRot="1" noChangeAspect="1" noMove="1" noResize="1" noEditPoints="1" noAdjustHandles="1" noChangeArrowheads="1" noChangeShapeType="1" noTextEdit="1"/>
              </p:cNvSpPr>
              <p:nvPr/>
            </p:nvSpPr>
            <p:spPr>
              <a:xfrm>
                <a:off x="7388792" y="3115445"/>
                <a:ext cx="4603037" cy="738041"/>
              </a:xfrm>
              <a:prstGeom prst="rect">
                <a:avLst/>
              </a:prstGeom>
              <a:blipFill>
                <a:blip r:embed="rId4"/>
                <a:stretch>
                  <a:fillRect l="-1099" t="-10169"/>
                </a:stretch>
              </a:blipFill>
            </p:spPr>
            <p:txBody>
              <a:bodyPr/>
              <a:lstStyle/>
              <a:p>
                <a:r>
                  <a:rPr lang="en-ES">
                    <a:noFill/>
                  </a:rPr>
                  <a:t> </a:t>
                </a:r>
              </a:p>
            </p:txBody>
          </p:sp>
        </mc:Fallback>
      </mc:AlternateContent>
      <mc:AlternateContent xmlns:mc="http://schemas.openxmlformats.org/markup-compatibility/2006" xmlns:a14="http://schemas.microsoft.com/office/drawing/2010/main">
        <mc:Choice Requires="a14">
          <p:sp>
            <p:nvSpPr>
              <p:cNvPr id="18" name="Marcador de contenido 12">
                <a:extLst>
                  <a:ext uri="{FF2B5EF4-FFF2-40B4-BE49-F238E27FC236}">
                    <a16:creationId xmlns:a16="http://schemas.microsoft.com/office/drawing/2014/main" id="{E8F491E3-B7D0-FC28-F75F-DF8FBDF162D0}"/>
                  </a:ext>
                </a:extLst>
              </p:cNvPr>
              <p:cNvSpPr txBox="1">
                <a:spLocks/>
              </p:cNvSpPr>
              <p:nvPr/>
            </p:nvSpPr>
            <p:spPr>
              <a:xfrm>
                <a:off x="6688589" y="3828999"/>
                <a:ext cx="5503411" cy="7380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14:m>
                  <m:oMath xmlns:m="http://schemas.openxmlformats.org/officeDocument/2006/math">
                    <m:r>
                      <a:rPr lang="es-ES" sz="2400" b="0" i="1" smtClean="0">
                        <a:latin typeface="Cambria Math" panose="02040503050406030204" pitchFamily="18" charset="0"/>
                      </a:rPr>
                      <m:t>𝛽</m:t>
                    </m:r>
                    <m:r>
                      <a:rPr lang="es-ES" sz="2400" b="0" i="1" smtClean="0">
                        <a:latin typeface="Cambria Math" panose="02040503050406030204" pitchFamily="18" charset="0"/>
                      </a:rPr>
                      <m:t>&gt;2 →</m:t>
                    </m:r>
                  </m:oMath>
                </a14:m>
                <a:r>
                  <a:rPr lang="es-ES" sz="2400" dirty="0"/>
                  <a:t> </a:t>
                </a:r>
                <a:r>
                  <a:rPr lang="es-ES" sz="2400" dirty="0" err="1"/>
                  <a:t>Optimal</a:t>
                </a:r>
                <a:r>
                  <a:rPr lang="es-ES" sz="2400" dirty="0"/>
                  <a:t> </a:t>
                </a:r>
                <a:r>
                  <a:rPr lang="es-ES" sz="2400" dirty="0" err="1"/>
                  <a:t>for</a:t>
                </a:r>
                <a:r>
                  <a:rPr lang="es-ES" sz="2400" dirty="0"/>
                  <a:t> </a:t>
                </a:r>
                <a:r>
                  <a:rPr lang="es-ES" sz="2400" dirty="0" err="1"/>
                  <a:t>Weak</a:t>
                </a:r>
                <a:r>
                  <a:rPr lang="es-ES" sz="2400" dirty="0"/>
                  <a:t> </a:t>
                </a:r>
                <a:r>
                  <a:rPr lang="es-ES" sz="2400" dirty="0" err="1"/>
                  <a:t>lensing</a:t>
                </a:r>
                <a:r>
                  <a:rPr lang="es-ES" sz="2400" dirty="0"/>
                  <a:t> </a:t>
                </a:r>
                <a:r>
                  <a:rPr lang="es-ES" sz="2400" dirty="0" err="1"/>
                  <a:t>events</a:t>
                </a:r>
                <a:endParaRPr lang="es-ES" sz="2400" dirty="0"/>
              </a:p>
            </p:txBody>
          </p:sp>
        </mc:Choice>
        <mc:Fallback xmlns="">
          <p:sp>
            <p:nvSpPr>
              <p:cNvPr id="18" name="Marcador de contenido 12">
                <a:extLst>
                  <a:ext uri="{FF2B5EF4-FFF2-40B4-BE49-F238E27FC236}">
                    <a16:creationId xmlns:a16="http://schemas.microsoft.com/office/drawing/2014/main" xmlns="" xmlns:a14="http://schemas.microsoft.com/office/drawing/2010/main" id="{E8F491E3-B7D0-FC28-F75F-DF8FBDF162D0}"/>
                  </a:ext>
                </a:extLst>
              </p:cNvPr>
              <p:cNvSpPr txBox="1">
                <a:spLocks noRot="1" noChangeAspect="1" noMove="1" noResize="1" noEditPoints="1" noAdjustHandles="1" noChangeArrowheads="1" noChangeShapeType="1" noTextEdit="1"/>
              </p:cNvSpPr>
              <p:nvPr/>
            </p:nvSpPr>
            <p:spPr>
              <a:xfrm>
                <a:off x="6688589" y="3828999"/>
                <a:ext cx="5503411" cy="738041"/>
              </a:xfrm>
              <a:prstGeom prst="rect">
                <a:avLst/>
              </a:prstGeom>
              <a:blipFill rotWithShape="0">
                <a:blip r:embed="rId5"/>
                <a:stretch>
                  <a:fillRect l="-886" t="-11570" r="-443"/>
                </a:stretch>
              </a:blipFill>
            </p:spPr>
            <p:txBody>
              <a:bodyPr/>
              <a:lstStyle/>
              <a:p>
                <a:r>
                  <a:rPr lang="es-ES">
                    <a:noFill/>
                  </a:rPr>
                  <a:t> </a:t>
                </a:r>
              </a:p>
            </p:txBody>
          </p:sp>
        </mc:Fallback>
      </mc:AlternateContent>
      <p:sp>
        <p:nvSpPr>
          <p:cNvPr id="20" name="Marcador de contenido 12">
            <a:extLst>
              <a:ext uri="{FF2B5EF4-FFF2-40B4-BE49-F238E27FC236}">
                <a16:creationId xmlns:a16="http://schemas.microsoft.com/office/drawing/2014/main" id="{038E77B0-0687-1A1D-A6B7-F8CA31180AC0}"/>
              </a:ext>
            </a:extLst>
          </p:cNvPr>
          <p:cNvSpPr txBox="1">
            <a:spLocks/>
          </p:cNvSpPr>
          <p:nvPr/>
        </p:nvSpPr>
        <p:spPr>
          <a:xfrm>
            <a:off x="6482686" y="4484688"/>
            <a:ext cx="5709314" cy="7380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ES" sz="2400" dirty="0">
                <a:ln>
                  <a:solidFill>
                    <a:srgbClr val="62A176"/>
                  </a:solidFill>
                </a:ln>
                <a:solidFill>
                  <a:srgbClr val="62A176"/>
                </a:solidFill>
                <a:effectLst>
                  <a:outerShdw blurRad="50800" dist="38100" dir="5400000" algn="t" rotWithShape="0">
                    <a:schemeClr val="bg1">
                      <a:alpha val="40000"/>
                    </a:schemeClr>
                  </a:outerShdw>
                </a:effectLst>
              </a:rPr>
              <a:t>Direct probe </a:t>
            </a:r>
            <a:r>
              <a:rPr lang="es-ES" sz="2400" dirty="0" err="1">
                <a:ln>
                  <a:solidFill>
                    <a:srgbClr val="62A176"/>
                  </a:solidFill>
                </a:ln>
                <a:solidFill>
                  <a:srgbClr val="62A176"/>
                </a:solidFill>
                <a:effectLst>
                  <a:outerShdw blurRad="50800" dist="38100" dir="5400000" algn="t" rotWithShape="0">
                    <a:schemeClr val="bg1">
                      <a:alpha val="40000"/>
                    </a:schemeClr>
                  </a:outerShdw>
                </a:effectLst>
              </a:rPr>
              <a:t>of</a:t>
            </a:r>
            <a:r>
              <a:rPr lang="es-ES" sz="2400" dirty="0">
                <a:ln>
                  <a:solidFill>
                    <a:srgbClr val="62A176"/>
                  </a:solidFill>
                </a:ln>
                <a:solidFill>
                  <a:srgbClr val="62A176"/>
                </a:solidFill>
                <a:effectLst>
                  <a:outerShdw blurRad="50800" dist="38100" dir="5400000" algn="t" rotWithShape="0">
                    <a:schemeClr val="bg1">
                      <a:alpha val="40000"/>
                    </a:schemeClr>
                  </a:outerShdw>
                </a:effectLst>
              </a:rPr>
              <a:t> total </a:t>
            </a:r>
            <a:r>
              <a:rPr lang="es-ES" sz="2400" dirty="0" err="1">
                <a:ln>
                  <a:solidFill>
                    <a:srgbClr val="62A176"/>
                  </a:solidFill>
                </a:ln>
                <a:solidFill>
                  <a:srgbClr val="62A176"/>
                </a:solidFill>
                <a:effectLst>
                  <a:outerShdw blurRad="50800" dist="38100" dir="5400000" algn="t" rotWithShape="0">
                    <a:schemeClr val="bg1">
                      <a:alpha val="40000"/>
                    </a:schemeClr>
                  </a:outerShdw>
                </a:effectLst>
              </a:rPr>
              <a:t>mass</a:t>
            </a:r>
            <a:endParaRPr lang="es-ES" sz="2400" dirty="0">
              <a:ln>
                <a:solidFill>
                  <a:srgbClr val="62A176"/>
                </a:solidFill>
              </a:ln>
              <a:solidFill>
                <a:srgbClr val="62A176"/>
              </a:solidFill>
              <a:effectLst>
                <a:outerShdw blurRad="50800" dist="38100" dir="5400000" algn="t" rotWithShape="0">
                  <a:schemeClr val="bg1">
                    <a:alpha val="40000"/>
                  </a:schemeClr>
                </a:outerShdw>
              </a:effectLst>
            </a:endParaRPr>
          </a:p>
          <a:p>
            <a:pPr marL="0" indent="0" algn="ctr">
              <a:buFont typeface="Arial" panose="020B0604020202020204" pitchFamily="34" charset="0"/>
              <a:buNone/>
            </a:pPr>
            <a:r>
              <a:rPr lang="es-ES" sz="2400" dirty="0">
                <a:ln>
                  <a:solidFill>
                    <a:srgbClr val="62A176"/>
                  </a:solidFill>
                </a:ln>
                <a:solidFill>
                  <a:srgbClr val="62A176"/>
                </a:solidFill>
                <a:effectLst>
                  <a:outerShdw blurRad="50800" dist="38100" dir="5400000" algn="t" rotWithShape="0">
                    <a:schemeClr val="bg1">
                      <a:alpha val="40000"/>
                    </a:schemeClr>
                  </a:outerShdw>
                </a:effectLst>
              </a:rPr>
              <a:t>(∼ </a:t>
            </a:r>
            <a:r>
              <a:rPr lang="es-ES" sz="2400" dirty="0" err="1">
                <a:ln>
                  <a:solidFill>
                    <a:srgbClr val="62A176"/>
                  </a:solidFill>
                </a:ln>
                <a:solidFill>
                  <a:srgbClr val="62A176"/>
                </a:solidFill>
                <a:effectLst>
                  <a:outerShdw blurRad="50800" dist="38100" dir="5400000" algn="t" rotWithShape="0">
                    <a:schemeClr val="bg1">
                      <a:alpha val="40000"/>
                    </a:schemeClr>
                  </a:outerShdw>
                </a:effectLst>
              </a:rPr>
              <a:t>dark</a:t>
            </a:r>
            <a:r>
              <a:rPr lang="es-ES" sz="2400" dirty="0">
                <a:ln>
                  <a:solidFill>
                    <a:srgbClr val="62A176"/>
                  </a:solidFill>
                </a:ln>
                <a:solidFill>
                  <a:srgbClr val="62A176"/>
                </a:solidFill>
                <a:effectLst>
                  <a:outerShdw blurRad="50800" dist="38100" dir="5400000" algn="t" rotWithShape="0">
                    <a:schemeClr val="bg1">
                      <a:alpha val="40000"/>
                    </a:schemeClr>
                  </a:outerShdw>
                </a:effectLst>
              </a:rPr>
              <a:t> </a:t>
            </a:r>
            <a:r>
              <a:rPr lang="es-ES" sz="2400" dirty="0" err="1">
                <a:ln>
                  <a:solidFill>
                    <a:srgbClr val="62A176"/>
                  </a:solidFill>
                </a:ln>
                <a:solidFill>
                  <a:srgbClr val="62A176"/>
                </a:solidFill>
                <a:effectLst>
                  <a:outerShdw blurRad="50800" dist="38100" dir="5400000" algn="t" rotWithShape="0">
                    <a:schemeClr val="bg1">
                      <a:alpha val="40000"/>
                    </a:schemeClr>
                  </a:outerShdw>
                </a:effectLst>
              </a:rPr>
              <a:t>matter</a:t>
            </a:r>
            <a:r>
              <a:rPr lang="es-ES" sz="2400" dirty="0">
                <a:ln>
                  <a:solidFill>
                    <a:srgbClr val="62A176"/>
                  </a:solidFill>
                </a:ln>
                <a:solidFill>
                  <a:srgbClr val="62A176"/>
                </a:solidFill>
                <a:effectLst>
                  <a:outerShdw blurRad="50800" dist="38100" dir="5400000" algn="t" rotWithShape="0">
                    <a:schemeClr val="bg1">
                      <a:alpha val="40000"/>
                    </a:schemeClr>
                  </a:outerShdw>
                </a:effectLst>
              </a:rPr>
              <a:t>)</a:t>
            </a:r>
          </a:p>
        </p:txBody>
      </p:sp>
      <p:sp>
        <p:nvSpPr>
          <p:cNvPr id="21" name="Marcador de contenido 12">
            <a:extLst>
              <a:ext uri="{FF2B5EF4-FFF2-40B4-BE49-F238E27FC236}">
                <a16:creationId xmlns:a16="http://schemas.microsoft.com/office/drawing/2014/main" id="{E8F491E3-B7D0-FC28-F75F-DF8FBDF162D0}"/>
              </a:ext>
            </a:extLst>
          </p:cNvPr>
          <p:cNvSpPr txBox="1">
            <a:spLocks/>
          </p:cNvSpPr>
          <p:nvPr/>
        </p:nvSpPr>
        <p:spPr>
          <a:xfrm>
            <a:off x="6482687" y="5708848"/>
            <a:ext cx="5709313" cy="5681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ES" sz="2000" dirty="0" err="1"/>
              <a:t>Magnification</a:t>
            </a:r>
            <a:r>
              <a:rPr lang="es-ES" sz="2000" dirty="0"/>
              <a:t> </a:t>
            </a:r>
            <a:r>
              <a:rPr lang="es-ES" sz="2000" dirty="0" err="1"/>
              <a:t>Bias</a:t>
            </a:r>
            <a:r>
              <a:rPr lang="es-ES" sz="2000" dirty="0"/>
              <a:t> </a:t>
            </a:r>
            <a:r>
              <a:rPr lang="es-ES" sz="2000" dirty="0" err="1"/>
              <a:t>implies</a:t>
            </a:r>
            <a:r>
              <a:rPr lang="es-ES" sz="2000" dirty="0"/>
              <a:t> non-</a:t>
            </a:r>
            <a:r>
              <a:rPr lang="es-ES" sz="2000" dirty="0" err="1"/>
              <a:t>zero</a:t>
            </a:r>
            <a:r>
              <a:rPr lang="es-ES" sz="2000" dirty="0"/>
              <a:t> </a:t>
            </a:r>
            <a:r>
              <a:rPr lang="es-ES" sz="2000" dirty="0" err="1"/>
              <a:t>signal</a:t>
            </a:r>
            <a:endParaRPr lang="es-ES" sz="2000" dirty="0"/>
          </a:p>
        </p:txBody>
      </p:sp>
      <p:sp>
        <p:nvSpPr>
          <p:cNvPr id="3" name="CuadroTexto 2">
            <a:extLst>
              <a:ext uri="{FF2B5EF4-FFF2-40B4-BE49-F238E27FC236}">
                <a16:creationId xmlns:a16="http://schemas.microsoft.com/office/drawing/2014/main" id="{1493258E-76E7-703B-4F8F-48A4BD52D836}"/>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5" name="CuadroTexto 4">
            <a:extLst>
              <a:ext uri="{FF2B5EF4-FFF2-40B4-BE49-F238E27FC236}">
                <a16:creationId xmlns:a16="http://schemas.microsoft.com/office/drawing/2014/main" id="{ABEB1EEA-4C63-04CE-FD83-F26897C698FF}"/>
              </a:ext>
            </a:extLst>
          </p:cNvPr>
          <p:cNvSpPr txBox="1"/>
          <p:nvPr/>
        </p:nvSpPr>
        <p:spPr>
          <a:xfrm>
            <a:off x="4079876" y="6502733"/>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6" name="CuadroTexto 5">
            <a:extLst>
              <a:ext uri="{FF2B5EF4-FFF2-40B4-BE49-F238E27FC236}">
                <a16:creationId xmlns:a16="http://schemas.microsoft.com/office/drawing/2014/main" id="{A531B95A-B091-8DC8-2783-12FE0B0E2FF7}"/>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Tree>
    <p:extLst>
      <p:ext uri="{BB962C8B-B14F-4D97-AF65-F5344CB8AC3E}">
        <p14:creationId xmlns:p14="http://schemas.microsoft.com/office/powerpoint/2010/main" val="2306445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7F587-49CD-2E4B-9F92-D7585B35AA03}"/>
            </a:ext>
          </a:extLst>
        </p:cNvPr>
        <p:cNvGrpSpPr/>
        <p:nvPr/>
      </p:nvGrpSpPr>
      <p:grpSpPr>
        <a:xfrm>
          <a:off x="0" y="0"/>
          <a:ext cx="0" cy="0"/>
          <a:chOff x="0" y="0"/>
          <a:chExt cx="0" cy="0"/>
        </a:xfrm>
      </p:grpSpPr>
      <p:sp>
        <p:nvSpPr>
          <p:cNvPr id="22" name="Rectángulo redondeado 13">
            <a:extLst>
              <a:ext uri="{FF2B5EF4-FFF2-40B4-BE49-F238E27FC236}">
                <a16:creationId xmlns:a16="http://schemas.microsoft.com/office/drawing/2014/main" id="{505B2568-6FCB-E04E-5711-862C6DE7999F}"/>
              </a:ext>
            </a:extLst>
          </p:cNvPr>
          <p:cNvSpPr/>
          <p:nvPr/>
        </p:nvSpPr>
        <p:spPr>
          <a:xfrm>
            <a:off x="3148085" y="1720253"/>
            <a:ext cx="5895830" cy="1980900"/>
          </a:xfrm>
          <a:prstGeom prst="roundRect">
            <a:avLst>
              <a:gd name="adj" fmla="val 4385"/>
            </a:avLst>
          </a:prstGeom>
          <a:solidFill>
            <a:srgbClr val="E0ECE4"/>
          </a:solidFill>
          <a:ln>
            <a:solidFill>
              <a:srgbClr val="63A378"/>
            </a:solidFill>
          </a:ln>
          <a:effectLst>
            <a:outerShdw blurRad="339502"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Rectángulo 6">
            <a:extLst>
              <a:ext uri="{FF2B5EF4-FFF2-40B4-BE49-F238E27FC236}">
                <a16:creationId xmlns:a16="http://schemas.microsoft.com/office/drawing/2014/main" id="{BFB9F06D-15A0-32D3-BE9A-2DB659E37E08}"/>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a:extLst>
              <a:ext uri="{FF2B5EF4-FFF2-40B4-BE49-F238E27FC236}">
                <a16:creationId xmlns:a16="http://schemas.microsoft.com/office/drawing/2014/main" id="{315A8EBC-398F-31A4-B2C0-3B319A2BAEB6}"/>
              </a:ext>
            </a:extLst>
          </p:cNvPr>
          <p:cNvSpPr>
            <a:spLocks noGrp="1"/>
          </p:cNvSpPr>
          <p:nvPr>
            <p:ph type="title"/>
          </p:nvPr>
        </p:nvSpPr>
        <p:spPr>
          <a:xfrm>
            <a:off x="0" y="10894"/>
            <a:ext cx="12192000" cy="397070"/>
          </a:xfrm>
        </p:spPr>
        <p:txBody>
          <a:bodyPr anchor="t">
            <a:noAutofit/>
          </a:bodyPr>
          <a:lstStyle/>
          <a:p>
            <a:r>
              <a:rPr lang="es-ES" sz="2000" b="1" dirty="0" err="1">
                <a:solidFill>
                  <a:srgbClr val="FFFFFF"/>
                </a:solidFill>
              </a:rPr>
              <a:t>Theoretical</a:t>
            </a:r>
            <a:r>
              <a:rPr lang="es-ES" sz="2000" b="1" dirty="0">
                <a:solidFill>
                  <a:srgbClr val="FFFFFF"/>
                </a:solidFill>
              </a:rPr>
              <a:t> Framework</a:t>
            </a:r>
            <a:br>
              <a:rPr lang="es-ES" sz="2000" b="1" dirty="0">
                <a:solidFill>
                  <a:srgbClr val="FFFFFF"/>
                </a:solidFill>
              </a:rPr>
            </a:br>
            <a:br>
              <a:rPr lang="es-ES" sz="2000" b="1" dirty="0">
                <a:solidFill>
                  <a:srgbClr val="FFFFFF"/>
                </a:solidFill>
              </a:rPr>
            </a:br>
            <a:endParaRPr lang="es-ES" sz="2000" b="1" dirty="0">
              <a:solidFill>
                <a:srgbClr val="FFFFFF"/>
              </a:solidFill>
            </a:endParaRPr>
          </a:p>
        </p:txBody>
      </p:sp>
      <p:sp>
        <p:nvSpPr>
          <p:cNvPr id="4" name="Rectángulo 3">
            <a:extLst>
              <a:ext uri="{FF2B5EF4-FFF2-40B4-BE49-F238E27FC236}">
                <a16:creationId xmlns:a16="http://schemas.microsoft.com/office/drawing/2014/main" id="{2C2E4BA3-D764-D1A0-6245-F82BA23DFD06}"/>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TextBox 18">
            <a:extLst>
              <a:ext uri="{FF2B5EF4-FFF2-40B4-BE49-F238E27FC236}">
                <a16:creationId xmlns:a16="http://schemas.microsoft.com/office/drawing/2014/main" id="{1CDADC38-C0F7-77C1-A330-6775715B432E}"/>
              </a:ext>
            </a:extLst>
          </p:cNvPr>
          <p:cNvSpPr txBox="1"/>
          <p:nvPr/>
        </p:nvSpPr>
        <p:spPr>
          <a:xfrm>
            <a:off x="23409" y="540888"/>
            <a:ext cx="12191998" cy="523220"/>
          </a:xfrm>
          <a:prstGeom prst="rect">
            <a:avLst/>
          </a:prstGeom>
          <a:noFill/>
        </p:spPr>
        <p:txBody>
          <a:bodyPr wrap="square" rtlCol="0">
            <a:spAutoFit/>
          </a:bodyPr>
          <a:lstStyle/>
          <a:p>
            <a:pPr algn="ctr"/>
            <a:r>
              <a:rPr lang="es-ES" sz="2800" dirty="0"/>
              <a:t>Sub-</a:t>
            </a:r>
            <a:r>
              <a:rPr lang="es-ES" sz="2800" dirty="0" err="1"/>
              <a:t>millimetre</a:t>
            </a:r>
            <a:r>
              <a:rPr lang="es-ES" sz="2800" dirty="0"/>
              <a:t> </a:t>
            </a:r>
            <a:r>
              <a:rPr lang="es-ES" sz="2800" dirty="0" err="1"/>
              <a:t>galaxies</a:t>
            </a:r>
            <a:r>
              <a:rPr lang="es-ES" sz="2800" dirty="0"/>
              <a:t> (</a:t>
            </a:r>
            <a:r>
              <a:rPr lang="es-ES" sz="2800" dirty="0" err="1"/>
              <a:t>SMGs</a:t>
            </a:r>
            <a:r>
              <a:rPr lang="es-ES" sz="2800" dirty="0"/>
              <a:t>)</a:t>
            </a:r>
            <a:endParaRPr lang="x-none" sz="2800" dirty="0"/>
          </a:p>
        </p:txBody>
      </p:sp>
      <p:sp>
        <p:nvSpPr>
          <p:cNvPr id="14" name="Marcador de contenido 12">
            <a:extLst>
              <a:ext uri="{FF2B5EF4-FFF2-40B4-BE49-F238E27FC236}">
                <a16:creationId xmlns:a16="http://schemas.microsoft.com/office/drawing/2014/main" id="{4D90D36B-2ABB-F961-4D94-182C6A5FE1DD}"/>
              </a:ext>
            </a:extLst>
          </p:cNvPr>
          <p:cNvSpPr>
            <a:spLocks noGrp="1"/>
          </p:cNvSpPr>
          <p:nvPr>
            <p:ph idx="1"/>
          </p:nvPr>
        </p:nvSpPr>
        <p:spPr>
          <a:xfrm>
            <a:off x="3194902" y="1714865"/>
            <a:ext cx="5849013" cy="1986288"/>
          </a:xfrm>
        </p:spPr>
        <p:txBody>
          <a:bodyPr anchor="ctr">
            <a:normAutofit/>
          </a:bodyPr>
          <a:lstStyle/>
          <a:p>
            <a:pPr>
              <a:buClr>
                <a:schemeClr val="accent6">
                  <a:lumMod val="50000"/>
                </a:schemeClr>
              </a:buClr>
              <a:buFont typeface="Wingdings" panose="05000000000000000000" pitchFamily="2" charset="2"/>
              <a:buChar char="v"/>
            </a:pPr>
            <a:r>
              <a:rPr lang="es-ES" sz="2400" dirty="0"/>
              <a:t> </a:t>
            </a:r>
            <a:r>
              <a:rPr lang="es-ES" sz="2400" dirty="0">
                <a:solidFill>
                  <a:schemeClr val="tx1">
                    <a:lumMod val="50000"/>
                    <a:lumOff val="50000"/>
                  </a:schemeClr>
                </a:solidFill>
              </a:rPr>
              <a:t>High </a:t>
            </a:r>
            <a:r>
              <a:rPr lang="es-ES" sz="2400" dirty="0" err="1">
                <a:solidFill>
                  <a:schemeClr val="tx1">
                    <a:lumMod val="50000"/>
                    <a:lumOff val="50000"/>
                  </a:schemeClr>
                </a:solidFill>
              </a:rPr>
              <a:t>redshift</a:t>
            </a:r>
            <a:r>
              <a:rPr lang="es-ES" sz="2400" dirty="0">
                <a:solidFill>
                  <a:schemeClr val="tx1">
                    <a:lumMod val="50000"/>
                    <a:lumOff val="50000"/>
                  </a:schemeClr>
                </a:solidFill>
              </a:rPr>
              <a:t> </a:t>
            </a:r>
            <a:r>
              <a:rPr lang="es-ES" sz="2400" dirty="0" err="1">
                <a:solidFill>
                  <a:schemeClr val="tx1">
                    <a:lumMod val="50000"/>
                    <a:lumOff val="50000"/>
                  </a:schemeClr>
                </a:solidFill>
              </a:rPr>
              <a:t>distribution</a:t>
            </a:r>
            <a:endParaRPr lang="es-ES" sz="2400" dirty="0">
              <a:solidFill>
                <a:schemeClr val="tx1">
                  <a:lumMod val="50000"/>
                  <a:lumOff val="50000"/>
                </a:schemeClr>
              </a:solidFill>
            </a:endParaRPr>
          </a:p>
          <a:p>
            <a:pPr>
              <a:buClr>
                <a:schemeClr val="accent6">
                  <a:lumMod val="50000"/>
                </a:schemeClr>
              </a:buClr>
              <a:buFont typeface="Wingdings" panose="05000000000000000000" pitchFamily="2" charset="2"/>
              <a:buChar char="v"/>
            </a:pPr>
            <a:r>
              <a:rPr lang="es-ES" sz="2400" dirty="0"/>
              <a:t> </a:t>
            </a:r>
            <a:r>
              <a:rPr lang="es-ES" sz="2400" dirty="0" err="1">
                <a:solidFill>
                  <a:schemeClr val="tx1">
                    <a:lumMod val="50000"/>
                    <a:lumOff val="50000"/>
                  </a:schemeClr>
                </a:solidFill>
              </a:rPr>
              <a:t>Steep</a:t>
            </a:r>
            <a:r>
              <a:rPr lang="es-ES" sz="2400" dirty="0">
                <a:solidFill>
                  <a:schemeClr val="tx1">
                    <a:lumMod val="50000"/>
                    <a:lumOff val="50000"/>
                  </a:schemeClr>
                </a:solidFill>
              </a:rPr>
              <a:t> </a:t>
            </a:r>
            <a:r>
              <a:rPr lang="es-ES" sz="2400" dirty="0" err="1">
                <a:solidFill>
                  <a:schemeClr val="tx1">
                    <a:lumMod val="50000"/>
                    <a:lumOff val="50000"/>
                  </a:schemeClr>
                </a:solidFill>
              </a:rPr>
              <a:t>source</a:t>
            </a:r>
            <a:r>
              <a:rPr lang="es-ES" sz="2400" dirty="0">
                <a:solidFill>
                  <a:schemeClr val="tx1">
                    <a:lumMod val="50000"/>
                    <a:lumOff val="50000"/>
                  </a:schemeClr>
                </a:solidFill>
              </a:rPr>
              <a:t> </a:t>
            </a:r>
            <a:r>
              <a:rPr lang="es-ES" sz="2400" dirty="0" err="1">
                <a:solidFill>
                  <a:schemeClr val="tx1">
                    <a:lumMod val="50000"/>
                    <a:lumOff val="50000"/>
                  </a:schemeClr>
                </a:solidFill>
              </a:rPr>
              <a:t>number</a:t>
            </a:r>
            <a:r>
              <a:rPr lang="es-ES" sz="2400" dirty="0">
                <a:solidFill>
                  <a:schemeClr val="tx1">
                    <a:lumMod val="50000"/>
                    <a:lumOff val="50000"/>
                  </a:schemeClr>
                </a:solidFill>
              </a:rPr>
              <a:t> </a:t>
            </a:r>
            <a:r>
              <a:rPr lang="es-ES" sz="2400" dirty="0" err="1">
                <a:solidFill>
                  <a:schemeClr val="tx1">
                    <a:lumMod val="50000"/>
                    <a:lumOff val="50000"/>
                  </a:schemeClr>
                </a:solidFill>
              </a:rPr>
              <a:t>counts</a:t>
            </a:r>
            <a:endParaRPr lang="es-ES" sz="2400" dirty="0">
              <a:solidFill>
                <a:schemeClr val="tx1">
                  <a:lumMod val="50000"/>
                  <a:lumOff val="50000"/>
                </a:schemeClr>
              </a:solidFill>
            </a:endParaRPr>
          </a:p>
          <a:p>
            <a:pPr>
              <a:buClr>
                <a:schemeClr val="accent6">
                  <a:lumMod val="50000"/>
                </a:schemeClr>
              </a:buClr>
              <a:buFont typeface="Wingdings" panose="05000000000000000000" pitchFamily="2" charset="2"/>
              <a:buChar char="v"/>
            </a:pPr>
            <a:r>
              <a:rPr lang="es-ES" sz="2400" dirty="0">
                <a:solidFill>
                  <a:schemeClr val="tx1">
                    <a:lumMod val="50000"/>
                    <a:lumOff val="50000"/>
                  </a:schemeClr>
                </a:solidFill>
              </a:rPr>
              <a:t> </a:t>
            </a:r>
            <a:r>
              <a:rPr lang="es-ES" sz="2400" dirty="0" err="1">
                <a:solidFill>
                  <a:schemeClr val="tx1">
                    <a:lumMod val="50000"/>
                    <a:lumOff val="50000"/>
                  </a:schemeClr>
                </a:solidFill>
              </a:rPr>
              <a:t>Fairly</a:t>
            </a:r>
            <a:r>
              <a:rPr lang="es-ES" sz="2400" dirty="0">
                <a:solidFill>
                  <a:schemeClr val="tx1">
                    <a:lumMod val="50000"/>
                    <a:lumOff val="50000"/>
                  </a:schemeClr>
                </a:solidFill>
              </a:rPr>
              <a:t> invisible in </a:t>
            </a:r>
            <a:r>
              <a:rPr lang="es-ES" sz="2400" dirty="0" err="1">
                <a:solidFill>
                  <a:schemeClr val="tx1">
                    <a:lumMod val="50000"/>
                    <a:lumOff val="50000"/>
                  </a:schemeClr>
                </a:solidFill>
              </a:rPr>
              <a:t>the</a:t>
            </a:r>
            <a:r>
              <a:rPr lang="es-ES" sz="2400" dirty="0">
                <a:solidFill>
                  <a:schemeClr val="tx1">
                    <a:lumMod val="50000"/>
                    <a:lumOff val="50000"/>
                  </a:schemeClr>
                </a:solidFill>
              </a:rPr>
              <a:t> </a:t>
            </a:r>
            <a:r>
              <a:rPr lang="es-ES" sz="2400" dirty="0" err="1">
                <a:solidFill>
                  <a:schemeClr val="tx1">
                    <a:lumMod val="50000"/>
                    <a:lumOff val="50000"/>
                  </a:schemeClr>
                </a:solidFill>
              </a:rPr>
              <a:t>optical</a:t>
            </a:r>
            <a:r>
              <a:rPr lang="es-ES" sz="2400" dirty="0">
                <a:solidFill>
                  <a:schemeClr val="tx1">
                    <a:lumMod val="50000"/>
                    <a:lumOff val="50000"/>
                  </a:schemeClr>
                </a:solidFill>
              </a:rPr>
              <a:t> band</a:t>
            </a:r>
          </a:p>
        </p:txBody>
      </p:sp>
      <mc:AlternateContent xmlns:mc="http://schemas.openxmlformats.org/markup-compatibility/2006" xmlns:a14="http://schemas.microsoft.com/office/drawing/2010/main">
        <mc:Choice Requires="a14">
          <p:sp>
            <p:nvSpPr>
              <p:cNvPr id="18" name="Marcador de contenido 12">
                <a:extLst>
                  <a:ext uri="{FF2B5EF4-FFF2-40B4-BE49-F238E27FC236}">
                    <a16:creationId xmlns:a16="http://schemas.microsoft.com/office/drawing/2014/main" id="{E8F491E3-B7D0-FC28-F75F-DF8FBDF162D0}"/>
                  </a:ext>
                </a:extLst>
              </p:cNvPr>
              <p:cNvSpPr txBox="1">
                <a:spLocks/>
              </p:cNvSpPr>
              <p:nvPr/>
            </p:nvSpPr>
            <p:spPr>
              <a:xfrm>
                <a:off x="0" y="4724159"/>
                <a:ext cx="12192000" cy="7380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s-ES" i="1" smtClean="0">
                          <a:ln w="0">
                            <a:solidFill>
                              <a:srgbClr val="62A176"/>
                            </a:solidFill>
                          </a:ln>
                          <a:solidFill>
                            <a:srgbClr val="62A176"/>
                          </a:solidFill>
                          <a:effectLst>
                            <a:outerShdw blurRad="38100" dist="25400" dir="5400000" algn="ctr" rotWithShape="0">
                              <a:srgbClr val="6E747A">
                                <a:alpha val="43000"/>
                              </a:srgbClr>
                            </a:outerShdw>
                          </a:effectLst>
                          <a:latin typeface="Cambria Math" panose="02040503050406030204" pitchFamily="18" charset="0"/>
                        </a:rPr>
                        <m:t>𝑂𝑝𝑡𝑖𝑚𝑎𝑙</m:t>
                      </m:r>
                      <m:r>
                        <a:rPr lang="es-ES" i="1" smtClean="0">
                          <a:ln w="0">
                            <a:solidFill>
                              <a:srgbClr val="62A176"/>
                            </a:solidFill>
                          </a:ln>
                          <a:solidFill>
                            <a:srgbClr val="62A176"/>
                          </a:solidFill>
                          <a:effectLst>
                            <a:outerShdw blurRad="38100" dist="25400" dir="5400000" algn="ctr" rotWithShape="0">
                              <a:srgbClr val="6E747A">
                                <a:alpha val="43000"/>
                              </a:srgbClr>
                            </a:outerShdw>
                          </a:effectLst>
                          <a:latin typeface="Cambria Math" panose="02040503050406030204" pitchFamily="18" charset="0"/>
                        </a:rPr>
                        <m:t> </m:t>
                      </m:r>
                      <m:r>
                        <a:rPr lang="es-ES" i="1" smtClean="0">
                          <a:ln w="0">
                            <a:solidFill>
                              <a:srgbClr val="62A176"/>
                            </a:solidFill>
                          </a:ln>
                          <a:solidFill>
                            <a:srgbClr val="62A176"/>
                          </a:solidFill>
                          <a:effectLst>
                            <a:outerShdw blurRad="38100" dist="25400" dir="5400000" algn="ctr" rotWithShape="0">
                              <a:srgbClr val="6E747A">
                                <a:alpha val="43000"/>
                              </a:srgbClr>
                            </a:outerShdw>
                          </a:effectLst>
                          <a:latin typeface="Cambria Math" panose="02040503050406030204" pitchFamily="18" charset="0"/>
                        </a:rPr>
                        <m:t>𝑏𝑎𝑐𝑘𝑔𝑟𝑜𝑢𝑛𝑑</m:t>
                      </m:r>
                      <m:r>
                        <a:rPr lang="es-ES" i="1" smtClean="0">
                          <a:ln w="0">
                            <a:solidFill>
                              <a:srgbClr val="62A176"/>
                            </a:solidFill>
                          </a:ln>
                          <a:solidFill>
                            <a:srgbClr val="62A176"/>
                          </a:solidFill>
                          <a:effectLst>
                            <a:outerShdw blurRad="38100" dist="25400" dir="5400000" algn="ctr" rotWithShape="0">
                              <a:srgbClr val="6E747A">
                                <a:alpha val="43000"/>
                              </a:srgbClr>
                            </a:outerShdw>
                          </a:effectLst>
                          <a:latin typeface="Cambria Math" panose="02040503050406030204" pitchFamily="18" charset="0"/>
                        </a:rPr>
                        <m:t> </m:t>
                      </m:r>
                      <m:r>
                        <a:rPr lang="es-ES" i="1" smtClean="0">
                          <a:ln w="0">
                            <a:solidFill>
                              <a:srgbClr val="62A176"/>
                            </a:solidFill>
                          </a:ln>
                          <a:solidFill>
                            <a:srgbClr val="62A176"/>
                          </a:solidFill>
                          <a:effectLst>
                            <a:outerShdw blurRad="38100" dist="25400" dir="5400000" algn="ctr" rotWithShape="0">
                              <a:srgbClr val="6E747A">
                                <a:alpha val="43000"/>
                              </a:srgbClr>
                            </a:outerShdw>
                          </a:effectLst>
                          <a:latin typeface="Cambria Math" panose="02040503050406030204" pitchFamily="18" charset="0"/>
                        </a:rPr>
                        <m:t>𝑠𝑜𝑢𝑟𝑐𝑒𝑠</m:t>
                      </m:r>
                      <m:r>
                        <a:rPr lang="es-ES" i="1" smtClean="0">
                          <a:ln w="0">
                            <a:solidFill>
                              <a:srgbClr val="62A176"/>
                            </a:solidFill>
                          </a:ln>
                          <a:solidFill>
                            <a:srgbClr val="62A176"/>
                          </a:solidFill>
                          <a:effectLst>
                            <a:outerShdw blurRad="38100" dist="25400" dir="5400000" algn="ctr" rotWithShape="0">
                              <a:srgbClr val="6E747A">
                                <a:alpha val="43000"/>
                              </a:srgbClr>
                            </a:outerShdw>
                          </a:effectLst>
                          <a:latin typeface="Cambria Math" panose="02040503050406030204" pitchFamily="18" charset="0"/>
                        </a:rPr>
                        <m:t> </m:t>
                      </m:r>
                      <m:r>
                        <a:rPr lang="es-ES" i="1" smtClean="0">
                          <a:ln w="0">
                            <a:solidFill>
                              <a:srgbClr val="62A176"/>
                            </a:solidFill>
                          </a:ln>
                          <a:solidFill>
                            <a:srgbClr val="62A176"/>
                          </a:solidFill>
                          <a:effectLst>
                            <a:outerShdw blurRad="38100" dist="25400" dir="5400000" algn="ctr" rotWithShape="0">
                              <a:srgbClr val="6E747A">
                                <a:alpha val="43000"/>
                              </a:srgbClr>
                            </a:outerShdw>
                          </a:effectLst>
                          <a:latin typeface="Cambria Math" panose="02040503050406030204" pitchFamily="18" charset="0"/>
                        </a:rPr>
                        <m:t>𝑓𝑜𝑟</m:t>
                      </m:r>
                      <m:r>
                        <a:rPr lang="es-ES" i="1" smtClean="0">
                          <a:ln w="0">
                            <a:solidFill>
                              <a:srgbClr val="62A176"/>
                            </a:solidFill>
                          </a:ln>
                          <a:solidFill>
                            <a:srgbClr val="62A176"/>
                          </a:solidFill>
                          <a:effectLst>
                            <a:outerShdw blurRad="38100" dist="25400" dir="5400000" algn="ctr" rotWithShape="0">
                              <a:srgbClr val="6E747A">
                                <a:alpha val="43000"/>
                              </a:srgbClr>
                            </a:outerShdw>
                          </a:effectLst>
                          <a:latin typeface="Cambria Math" panose="02040503050406030204" pitchFamily="18" charset="0"/>
                        </a:rPr>
                        <m:t> </m:t>
                      </m:r>
                      <m:r>
                        <a:rPr lang="es-ES" i="1" smtClean="0">
                          <a:ln w="0">
                            <a:solidFill>
                              <a:srgbClr val="62A176"/>
                            </a:solidFill>
                          </a:ln>
                          <a:solidFill>
                            <a:srgbClr val="62A176"/>
                          </a:solidFill>
                          <a:effectLst>
                            <a:outerShdw blurRad="38100" dist="25400" dir="5400000" algn="ctr" rotWithShape="0">
                              <a:srgbClr val="6E747A">
                                <a:alpha val="43000"/>
                              </a:srgbClr>
                            </a:outerShdw>
                          </a:effectLst>
                          <a:latin typeface="Cambria Math" panose="02040503050406030204" pitchFamily="18" charset="0"/>
                        </a:rPr>
                        <m:t>𝑤𝑒𝑎𝑘</m:t>
                      </m:r>
                      <m:r>
                        <a:rPr lang="es-ES" i="1" smtClean="0">
                          <a:ln w="0">
                            <a:solidFill>
                              <a:srgbClr val="62A176"/>
                            </a:solidFill>
                          </a:ln>
                          <a:solidFill>
                            <a:srgbClr val="62A176"/>
                          </a:solidFill>
                          <a:effectLst>
                            <a:outerShdw blurRad="38100" dist="25400" dir="5400000" algn="ctr" rotWithShape="0">
                              <a:srgbClr val="6E747A">
                                <a:alpha val="43000"/>
                              </a:srgbClr>
                            </a:outerShdw>
                          </a:effectLst>
                          <a:latin typeface="Cambria Math" panose="02040503050406030204" pitchFamily="18" charset="0"/>
                        </a:rPr>
                        <m:t> </m:t>
                      </m:r>
                      <m:r>
                        <a:rPr lang="es-ES" i="1" smtClean="0">
                          <a:ln w="0">
                            <a:solidFill>
                              <a:srgbClr val="62A176"/>
                            </a:solidFill>
                          </a:ln>
                          <a:solidFill>
                            <a:srgbClr val="62A176"/>
                          </a:solidFill>
                          <a:effectLst>
                            <a:outerShdw blurRad="38100" dist="25400" dir="5400000" algn="ctr" rotWithShape="0">
                              <a:srgbClr val="6E747A">
                                <a:alpha val="43000"/>
                              </a:srgbClr>
                            </a:outerShdw>
                          </a:effectLst>
                          <a:latin typeface="Cambria Math" panose="02040503050406030204" pitchFamily="18" charset="0"/>
                        </a:rPr>
                        <m:t>𝑙𝑒𝑛𝑠𝑖𝑛𝑔</m:t>
                      </m:r>
                      <m:r>
                        <a:rPr lang="es-ES" i="1" smtClean="0">
                          <a:ln w="0">
                            <a:solidFill>
                              <a:srgbClr val="62A176"/>
                            </a:solidFill>
                          </a:ln>
                          <a:solidFill>
                            <a:srgbClr val="62A176"/>
                          </a:solidFill>
                          <a:effectLst>
                            <a:outerShdw blurRad="38100" dist="25400" dir="5400000" algn="ctr" rotWithShape="0">
                              <a:srgbClr val="6E747A">
                                <a:alpha val="43000"/>
                              </a:srgbClr>
                            </a:outerShdw>
                          </a:effectLst>
                          <a:latin typeface="Cambria Math" panose="02040503050406030204" pitchFamily="18" charset="0"/>
                        </a:rPr>
                        <m:t> </m:t>
                      </m:r>
                      <m:r>
                        <a:rPr lang="es-ES" i="1" smtClean="0">
                          <a:ln w="0">
                            <a:solidFill>
                              <a:srgbClr val="62A176"/>
                            </a:solidFill>
                          </a:ln>
                          <a:solidFill>
                            <a:srgbClr val="62A176"/>
                          </a:solidFill>
                          <a:effectLst>
                            <a:outerShdw blurRad="38100" dist="25400" dir="5400000" algn="ctr" rotWithShape="0">
                              <a:srgbClr val="6E747A">
                                <a:alpha val="43000"/>
                              </a:srgbClr>
                            </a:outerShdw>
                          </a:effectLst>
                          <a:latin typeface="Cambria Math" panose="02040503050406030204" pitchFamily="18" charset="0"/>
                        </a:rPr>
                        <m:t>𝑠𝑡𝑢𝑑𝑖𝑒𝑠</m:t>
                      </m:r>
                      <m:r>
                        <a:rPr lang="es-ES" i="1" smtClean="0">
                          <a:ln w="0">
                            <a:solidFill>
                              <a:srgbClr val="62A176"/>
                            </a:solidFill>
                          </a:ln>
                          <a:solidFill>
                            <a:srgbClr val="62A176"/>
                          </a:solidFill>
                          <a:effectLst>
                            <a:outerShdw blurRad="38100" dist="25400" dir="5400000" algn="ctr" rotWithShape="0">
                              <a:srgbClr val="6E747A">
                                <a:alpha val="43000"/>
                              </a:srgbClr>
                            </a:outerShdw>
                          </a:effectLst>
                          <a:latin typeface="Cambria Math" panose="02040503050406030204" pitchFamily="18" charset="0"/>
                        </a:rPr>
                        <m:t>!</m:t>
                      </m:r>
                    </m:oMath>
                  </m:oMathPara>
                </a14:m>
                <a:endParaRPr lang="es-ES" dirty="0">
                  <a:ln w="0">
                    <a:solidFill>
                      <a:srgbClr val="62A176"/>
                    </a:solidFill>
                  </a:ln>
                  <a:solidFill>
                    <a:srgbClr val="62A176"/>
                  </a:solidFill>
                  <a:effectLst>
                    <a:outerShdw blurRad="38100" dist="25400" dir="5400000" algn="ctr" rotWithShape="0">
                      <a:srgbClr val="6E747A">
                        <a:alpha val="43000"/>
                      </a:srgbClr>
                    </a:outerShdw>
                  </a:effectLst>
                </a:endParaRPr>
              </a:p>
            </p:txBody>
          </p:sp>
        </mc:Choice>
        <mc:Fallback xmlns="">
          <p:sp>
            <p:nvSpPr>
              <p:cNvPr id="18" name="Marcador de contenido 12">
                <a:extLst>
                  <a:ext uri="{FF2B5EF4-FFF2-40B4-BE49-F238E27FC236}">
                    <a16:creationId xmlns:a16="http://schemas.microsoft.com/office/drawing/2014/main" xmlns:a14="http://schemas.microsoft.com/office/drawing/2010/main" xmlns="" id="{E8F491E3-B7D0-FC28-F75F-DF8FBDF162D0}"/>
                  </a:ext>
                </a:extLst>
              </p:cNvPr>
              <p:cNvSpPr txBox="1">
                <a:spLocks noRot="1" noChangeAspect="1" noMove="1" noResize="1" noEditPoints="1" noAdjustHandles="1" noChangeArrowheads="1" noChangeShapeType="1" noTextEdit="1"/>
              </p:cNvSpPr>
              <p:nvPr/>
            </p:nvSpPr>
            <p:spPr>
              <a:xfrm>
                <a:off x="0" y="4724159"/>
                <a:ext cx="12192000" cy="738041"/>
              </a:xfrm>
              <a:prstGeom prst="rect">
                <a:avLst/>
              </a:prstGeom>
              <a:blipFill rotWithShape="0">
                <a:blip r:embed="rId2"/>
                <a:stretch>
                  <a:fillRect/>
                </a:stretch>
              </a:blipFill>
            </p:spPr>
            <p:txBody>
              <a:bodyPr/>
              <a:lstStyle/>
              <a:p>
                <a:r>
                  <a:rPr lang="es-ES">
                    <a:noFill/>
                  </a:rPr>
                  <a:t> </a:t>
                </a:r>
              </a:p>
            </p:txBody>
          </p:sp>
        </mc:Fallback>
      </mc:AlternateContent>
      <p:sp>
        <p:nvSpPr>
          <p:cNvPr id="3" name="CuadroTexto 2">
            <a:extLst>
              <a:ext uri="{FF2B5EF4-FFF2-40B4-BE49-F238E27FC236}">
                <a16:creationId xmlns:a16="http://schemas.microsoft.com/office/drawing/2014/main" id="{EAA7889F-3001-D0A8-B05B-93C320CB64FA}"/>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5" name="CuadroTexto 4">
            <a:extLst>
              <a:ext uri="{FF2B5EF4-FFF2-40B4-BE49-F238E27FC236}">
                <a16:creationId xmlns:a16="http://schemas.microsoft.com/office/drawing/2014/main" id="{28E0D442-44F5-A1CD-0B8B-8DABABFB73FC}"/>
              </a:ext>
            </a:extLst>
          </p:cNvPr>
          <p:cNvSpPr txBox="1"/>
          <p:nvPr/>
        </p:nvSpPr>
        <p:spPr>
          <a:xfrm>
            <a:off x="4079876" y="6502733"/>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6" name="CuadroTexto 5">
            <a:extLst>
              <a:ext uri="{FF2B5EF4-FFF2-40B4-BE49-F238E27FC236}">
                <a16:creationId xmlns:a16="http://schemas.microsoft.com/office/drawing/2014/main" id="{DB644A87-AC51-A57D-C71D-AD5423C8FBD3}"/>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Tree>
    <p:extLst>
      <p:ext uri="{BB962C8B-B14F-4D97-AF65-F5344CB8AC3E}">
        <p14:creationId xmlns:p14="http://schemas.microsoft.com/office/powerpoint/2010/main" val="2157578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mph" presetSubtype="0" fill="hold" grpId="0" nodeType="clickEffect">
                                  <p:stCondLst>
                                    <p:cond delay="0"/>
                                  </p:stCondLst>
                                  <p:childTnLst>
                                    <p:animClr clrSpc="hsl" dir="cw">
                                      <p:cBhvr override="childStyle">
                                        <p:cTn id="6" dur="500" fill="hold"/>
                                        <p:tgtEl>
                                          <p:spTgt spid="14">
                                            <p:txEl>
                                              <p:pRg st="0" end="0"/>
                                            </p:txEl>
                                          </p:spTgt>
                                        </p:tgtEl>
                                        <p:attrNameLst>
                                          <p:attrName>style.color</p:attrName>
                                        </p:attrNameLst>
                                      </p:cBhvr>
                                      <p:by>
                                        <p:hsl h="0" s="-12549" l="-25098"/>
                                      </p:by>
                                    </p:animClr>
                                    <p:animClr clrSpc="hsl" dir="cw">
                                      <p:cBhvr>
                                        <p:cTn id="7" dur="500" fill="hold"/>
                                        <p:tgtEl>
                                          <p:spTgt spid="14">
                                            <p:txEl>
                                              <p:pRg st="0" end="0"/>
                                            </p:txEl>
                                          </p:spTgt>
                                        </p:tgtEl>
                                        <p:attrNameLst>
                                          <p:attrName>fillcolor</p:attrName>
                                        </p:attrNameLst>
                                      </p:cBhvr>
                                      <p:by>
                                        <p:hsl h="0" s="-12549" l="-25098"/>
                                      </p:by>
                                    </p:animClr>
                                    <p:animClr clrSpc="hsl" dir="cw">
                                      <p:cBhvr>
                                        <p:cTn id="8" dur="500" fill="hold"/>
                                        <p:tgtEl>
                                          <p:spTgt spid="14">
                                            <p:txEl>
                                              <p:pRg st="0" end="0"/>
                                            </p:txEl>
                                          </p:spTgt>
                                        </p:tgtEl>
                                        <p:attrNameLst>
                                          <p:attrName>stroke.color</p:attrName>
                                        </p:attrNameLst>
                                      </p:cBhvr>
                                      <p:by>
                                        <p:hsl h="0" s="-12549" l="-25098"/>
                                      </p:by>
                                    </p:animClr>
                                    <p:set>
                                      <p:cBhvr>
                                        <p:cTn id="9" dur="500" fill="hold"/>
                                        <p:tgtEl>
                                          <p:spTgt spid="14">
                                            <p:txEl>
                                              <p:pRg st="0" end="0"/>
                                            </p:txEl>
                                          </p:spTgt>
                                        </p:tgtEl>
                                        <p:attrNameLst>
                                          <p:attrName>fill.type</p:attrName>
                                        </p:attrNameLst>
                                      </p:cBhvr>
                                      <p:to>
                                        <p:strVal val="solid"/>
                                      </p:to>
                                    </p:set>
                                  </p:childTnLst>
                                </p:cTn>
                              </p:par>
                            </p:childTnLst>
                          </p:cTn>
                        </p:par>
                        <p:par>
                          <p:cTn id="10" fill="hold">
                            <p:stCondLst>
                              <p:cond delay="500"/>
                            </p:stCondLst>
                            <p:childTnLst>
                              <p:par>
                                <p:cTn id="11" presetID="24" presetClass="emph" presetSubtype="0" fill="hold" grpId="1" nodeType="afterEffect">
                                  <p:stCondLst>
                                    <p:cond delay="0"/>
                                  </p:stCondLst>
                                  <p:childTnLst>
                                    <p:animClr clrSpc="hsl" dir="cw">
                                      <p:cBhvr override="childStyle">
                                        <p:cTn id="12" dur="500" fill="hold"/>
                                        <p:tgtEl>
                                          <p:spTgt spid="14">
                                            <p:txEl>
                                              <p:pRg st="0" end="0"/>
                                            </p:txEl>
                                          </p:spTgt>
                                        </p:tgtEl>
                                        <p:attrNameLst>
                                          <p:attrName>style.color</p:attrName>
                                        </p:attrNameLst>
                                      </p:cBhvr>
                                      <p:by>
                                        <p:hsl h="0" s="-12549" l="-25098"/>
                                      </p:by>
                                    </p:animClr>
                                    <p:animClr clrSpc="hsl" dir="cw">
                                      <p:cBhvr>
                                        <p:cTn id="13" dur="500" fill="hold"/>
                                        <p:tgtEl>
                                          <p:spTgt spid="14">
                                            <p:txEl>
                                              <p:pRg st="0" end="0"/>
                                            </p:txEl>
                                          </p:spTgt>
                                        </p:tgtEl>
                                        <p:attrNameLst>
                                          <p:attrName>fillcolor</p:attrName>
                                        </p:attrNameLst>
                                      </p:cBhvr>
                                      <p:by>
                                        <p:hsl h="0" s="-12549" l="-25098"/>
                                      </p:by>
                                    </p:animClr>
                                    <p:animClr clrSpc="hsl" dir="cw">
                                      <p:cBhvr>
                                        <p:cTn id="14" dur="500" fill="hold"/>
                                        <p:tgtEl>
                                          <p:spTgt spid="14">
                                            <p:txEl>
                                              <p:pRg st="0" end="0"/>
                                            </p:txEl>
                                          </p:spTgt>
                                        </p:tgtEl>
                                        <p:attrNameLst>
                                          <p:attrName>stroke.color</p:attrName>
                                        </p:attrNameLst>
                                      </p:cBhvr>
                                      <p:by>
                                        <p:hsl h="0" s="-12549" l="-25098"/>
                                      </p:by>
                                    </p:animClr>
                                    <p:set>
                                      <p:cBhvr>
                                        <p:cTn id="15" dur="500" fill="hold"/>
                                        <p:tgtEl>
                                          <p:spTgt spid="14">
                                            <p:txEl>
                                              <p:pRg st="0" end="0"/>
                                            </p:txEl>
                                          </p:spTgt>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24" presetClass="emph" presetSubtype="0" fill="hold" grpId="1" nodeType="clickEffect">
                                  <p:stCondLst>
                                    <p:cond delay="0"/>
                                  </p:stCondLst>
                                  <p:childTnLst>
                                    <p:animClr clrSpc="hsl" dir="cw">
                                      <p:cBhvr override="childStyle">
                                        <p:cTn id="19" dur="500" fill="hold"/>
                                        <p:tgtEl>
                                          <p:spTgt spid="14">
                                            <p:txEl>
                                              <p:pRg st="1" end="1"/>
                                            </p:txEl>
                                          </p:spTgt>
                                        </p:tgtEl>
                                        <p:attrNameLst>
                                          <p:attrName>style.color</p:attrName>
                                        </p:attrNameLst>
                                      </p:cBhvr>
                                      <p:by>
                                        <p:hsl h="0" s="-12549" l="-25098"/>
                                      </p:by>
                                    </p:animClr>
                                    <p:animClr clrSpc="hsl" dir="cw">
                                      <p:cBhvr>
                                        <p:cTn id="20" dur="500" fill="hold"/>
                                        <p:tgtEl>
                                          <p:spTgt spid="14">
                                            <p:txEl>
                                              <p:pRg st="1" end="1"/>
                                            </p:txEl>
                                          </p:spTgt>
                                        </p:tgtEl>
                                        <p:attrNameLst>
                                          <p:attrName>fillcolor</p:attrName>
                                        </p:attrNameLst>
                                      </p:cBhvr>
                                      <p:by>
                                        <p:hsl h="0" s="-12549" l="-25098"/>
                                      </p:by>
                                    </p:animClr>
                                    <p:animClr clrSpc="hsl" dir="cw">
                                      <p:cBhvr>
                                        <p:cTn id="21" dur="500" fill="hold"/>
                                        <p:tgtEl>
                                          <p:spTgt spid="14">
                                            <p:txEl>
                                              <p:pRg st="1" end="1"/>
                                            </p:txEl>
                                          </p:spTgt>
                                        </p:tgtEl>
                                        <p:attrNameLst>
                                          <p:attrName>stroke.color</p:attrName>
                                        </p:attrNameLst>
                                      </p:cBhvr>
                                      <p:by>
                                        <p:hsl h="0" s="-12549" l="-25098"/>
                                      </p:by>
                                    </p:animClr>
                                    <p:set>
                                      <p:cBhvr>
                                        <p:cTn id="22" dur="500" fill="hold"/>
                                        <p:tgtEl>
                                          <p:spTgt spid="14">
                                            <p:txEl>
                                              <p:pRg st="1" end="1"/>
                                            </p:txEl>
                                          </p:spTgt>
                                        </p:tgtEl>
                                        <p:attrNameLst>
                                          <p:attrName>fill.type</p:attrName>
                                        </p:attrNameLst>
                                      </p:cBhvr>
                                      <p:to>
                                        <p:strVal val="solid"/>
                                      </p:to>
                                    </p:set>
                                  </p:childTnLst>
                                </p:cTn>
                              </p:par>
                            </p:childTnLst>
                          </p:cTn>
                        </p:par>
                        <p:par>
                          <p:cTn id="23" fill="hold">
                            <p:stCondLst>
                              <p:cond delay="500"/>
                            </p:stCondLst>
                            <p:childTnLst>
                              <p:par>
                                <p:cTn id="24" presetID="24" presetClass="emph" presetSubtype="0" fill="hold" grpId="0" nodeType="afterEffect">
                                  <p:stCondLst>
                                    <p:cond delay="0"/>
                                  </p:stCondLst>
                                  <p:childTnLst>
                                    <p:animClr clrSpc="hsl" dir="cw">
                                      <p:cBhvr override="childStyle">
                                        <p:cTn id="25" dur="500" fill="hold"/>
                                        <p:tgtEl>
                                          <p:spTgt spid="14">
                                            <p:txEl>
                                              <p:pRg st="1" end="1"/>
                                            </p:txEl>
                                          </p:spTgt>
                                        </p:tgtEl>
                                        <p:attrNameLst>
                                          <p:attrName>style.color</p:attrName>
                                        </p:attrNameLst>
                                      </p:cBhvr>
                                      <p:by>
                                        <p:hsl h="0" s="-12549" l="-25098"/>
                                      </p:by>
                                    </p:animClr>
                                    <p:animClr clrSpc="hsl" dir="cw">
                                      <p:cBhvr>
                                        <p:cTn id="26" dur="500" fill="hold"/>
                                        <p:tgtEl>
                                          <p:spTgt spid="14">
                                            <p:txEl>
                                              <p:pRg st="1" end="1"/>
                                            </p:txEl>
                                          </p:spTgt>
                                        </p:tgtEl>
                                        <p:attrNameLst>
                                          <p:attrName>fillcolor</p:attrName>
                                        </p:attrNameLst>
                                      </p:cBhvr>
                                      <p:by>
                                        <p:hsl h="0" s="-12549" l="-25098"/>
                                      </p:by>
                                    </p:animClr>
                                    <p:animClr clrSpc="hsl" dir="cw">
                                      <p:cBhvr>
                                        <p:cTn id="27" dur="500" fill="hold"/>
                                        <p:tgtEl>
                                          <p:spTgt spid="14">
                                            <p:txEl>
                                              <p:pRg st="1" end="1"/>
                                            </p:txEl>
                                          </p:spTgt>
                                        </p:tgtEl>
                                        <p:attrNameLst>
                                          <p:attrName>stroke.color</p:attrName>
                                        </p:attrNameLst>
                                      </p:cBhvr>
                                      <p:by>
                                        <p:hsl h="0" s="-12549" l="-25098"/>
                                      </p:by>
                                    </p:animClr>
                                    <p:set>
                                      <p:cBhvr>
                                        <p:cTn id="28" dur="500" fill="hold"/>
                                        <p:tgtEl>
                                          <p:spTgt spid="14">
                                            <p:txEl>
                                              <p:pRg st="1" end="1"/>
                                            </p:txEl>
                                          </p:spTgt>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24" presetClass="emph" presetSubtype="0" fill="hold" grpId="0" nodeType="clickEffect">
                                  <p:stCondLst>
                                    <p:cond delay="0"/>
                                  </p:stCondLst>
                                  <p:childTnLst>
                                    <p:animClr clrSpc="hsl" dir="cw">
                                      <p:cBhvr override="childStyle">
                                        <p:cTn id="32" dur="500" fill="hold"/>
                                        <p:tgtEl>
                                          <p:spTgt spid="14">
                                            <p:txEl>
                                              <p:pRg st="2" end="2"/>
                                            </p:txEl>
                                          </p:spTgt>
                                        </p:tgtEl>
                                        <p:attrNameLst>
                                          <p:attrName>style.color</p:attrName>
                                        </p:attrNameLst>
                                      </p:cBhvr>
                                      <p:by>
                                        <p:hsl h="0" s="-12549" l="-25098"/>
                                      </p:by>
                                    </p:animClr>
                                    <p:animClr clrSpc="hsl" dir="cw">
                                      <p:cBhvr>
                                        <p:cTn id="33" dur="500" fill="hold"/>
                                        <p:tgtEl>
                                          <p:spTgt spid="14">
                                            <p:txEl>
                                              <p:pRg st="2" end="2"/>
                                            </p:txEl>
                                          </p:spTgt>
                                        </p:tgtEl>
                                        <p:attrNameLst>
                                          <p:attrName>fillcolor</p:attrName>
                                        </p:attrNameLst>
                                      </p:cBhvr>
                                      <p:by>
                                        <p:hsl h="0" s="-12549" l="-25098"/>
                                      </p:by>
                                    </p:animClr>
                                    <p:animClr clrSpc="hsl" dir="cw">
                                      <p:cBhvr>
                                        <p:cTn id="34" dur="500" fill="hold"/>
                                        <p:tgtEl>
                                          <p:spTgt spid="14">
                                            <p:txEl>
                                              <p:pRg st="2" end="2"/>
                                            </p:txEl>
                                          </p:spTgt>
                                        </p:tgtEl>
                                        <p:attrNameLst>
                                          <p:attrName>stroke.color</p:attrName>
                                        </p:attrNameLst>
                                      </p:cBhvr>
                                      <p:by>
                                        <p:hsl h="0" s="-12549" l="-25098"/>
                                      </p:by>
                                    </p:animClr>
                                    <p:set>
                                      <p:cBhvr>
                                        <p:cTn id="35" dur="500" fill="hold"/>
                                        <p:tgtEl>
                                          <p:spTgt spid="14">
                                            <p:txEl>
                                              <p:pRg st="2" end="2"/>
                                            </p:txEl>
                                          </p:spTgt>
                                        </p:tgtEl>
                                        <p:attrNameLst>
                                          <p:attrName>fill.type</p:attrName>
                                        </p:attrNameLst>
                                      </p:cBhvr>
                                      <p:to>
                                        <p:strVal val="solid"/>
                                      </p:to>
                                    </p:set>
                                  </p:childTnLst>
                                </p:cTn>
                              </p:par>
                            </p:childTnLst>
                          </p:cTn>
                        </p:par>
                        <p:par>
                          <p:cTn id="36" fill="hold">
                            <p:stCondLst>
                              <p:cond delay="500"/>
                            </p:stCondLst>
                            <p:childTnLst>
                              <p:par>
                                <p:cTn id="37" presetID="24" presetClass="emph" presetSubtype="0" fill="hold" grpId="1" nodeType="afterEffect">
                                  <p:stCondLst>
                                    <p:cond delay="0"/>
                                  </p:stCondLst>
                                  <p:childTnLst>
                                    <p:animClr clrSpc="hsl" dir="cw">
                                      <p:cBhvr override="childStyle">
                                        <p:cTn id="38" dur="500" fill="hold"/>
                                        <p:tgtEl>
                                          <p:spTgt spid="14">
                                            <p:txEl>
                                              <p:pRg st="2" end="2"/>
                                            </p:txEl>
                                          </p:spTgt>
                                        </p:tgtEl>
                                        <p:attrNameLst>
                                          <p:attrName>style.color</p:attrName>
                                        </p:attrNameLst>
                                      </p:cBhvr>
                                      <p:by>
                                        <p:hsl h="0" s="-12549" l="-25098"/>
                                      </p:by>
                                    </p:animClr>
                                    <p:animClr clrSpc="hsl" dir="cw">
                                      <p:cBhvr>
                                        <p:cTn id="39" dur="500" fill="hold"/>
                                        <p:tgtEl>
                                          <p:spTgt spid="14">
                                            <p:txEl>
                                              <p:pRg st="2" end="2"/>
                                            </p:txEl>
                                          </p:spTgt>
                                        </p:tgtEl>
                                        <p:attrNameLst>
                                          <p:attrName>fillcolor</p:attrName>
                                        </p:attrNameLst>
                                      </p:cBhvr>
                                      <p:by>
                                        <p:hsl h="0" s="-12549" l="-25098"/>
                                      </p:by>
                                    </p:animClr>
                                    <p:animClr clrSpc="hsl" dir="cw">
                                      <p:cBhvr>
                                        <p:cTn id="40" dur="500" fill="hold"/>
                                        <p:tgtEl>
                                          <p:spTgt spid="14">
                                            <p:txEl>
                                              <p:pRg st="2" end="2"/>
                                            </p:txEl>
                                          </p:spTgt>
                                        </p:tgtEl>
                                        <p:attrNameLst>
                                          <p:attrName>stroke.color</p:attrName>
                                        </p:attrNameLst>
                                      </p:cBhvr>
                                      <p:by>
                                        <p:hsl h="0" s="-12549" l="-25098"/>
                                      </p:by>
                                    </p:animClr>
                                    <p:set>
                                      <p:cBhvr>
                                        <p:cTn id="41" dur="500" fill="hold"/>
                                        <p:tgtEl>
                                          <p:spTgt spid="14">
                                            <p:txEl>
                                              <p:pRg st="2" end="2"/>
                                            </p:txEl>
                                          </p:spTgt>
                                        </p:tgtEl>
                                        <p:attrNameLst>
                                          <p:attrName>fill.type</p:attrName>
                                        </p:attrNameLst>
                                      </p:cBhvr>
                                      <p:to>
                                        <p:strVal val="solid"/>
                                      </p:to>
                                    </p:se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1000"/>
                                        <p:tgtEl>
                                          <p:spTgt spid="18"/>
                                        </p:tgtEl>
                                      </p:cBhvr>
                                    </p:animEffect>
                                    <p:anim calcmode="lin" valueType="num">
                                      <p:cBhvr>
                                        <p:cTn id="47" dur="1000" fill="hold"/>
                                        <p:tgtEl>
                                          <p:spTgt spid="18"/>
                                        </p:tgtEl>
                                        <p:attrNameLst>
                                          <p:attrName>ppt_x</p:attrName>
                                        </p:attrNameLst>
                                      </p:cBhvr>
                                      <p:tavLst>
                                        <p:tav tm="0">
                                          <p:val>
                                            <p:strVal val="#ppt_x"/>
                                          </p:val>
                                        </p:tav>
                                        <p:tav tm="100000">
                                          <p:val>
                                            <p:strVal val="#ppt_x"/>
                                          </p:val>
                                        </p:tav>
                                      </p:tavLst>
                                    </p:anim>
                                    <p:anim calcmode="lin" valueType="num">
                                      <p:cBhvr>
                                        <p:cTn id="4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14" grpId="1" uiExpand="1" build="p"/>
      <p:bldP spid="1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p:cNvSpPr>
            <a:spLocks noGrp="1"/>
          </p:cNvSpPr>
          <p:nvPr>
            <p:ph type="title"/>
          </p:nvPr>
        </p:nvSpPr>
        <p:spPr>
          <a:xfrm>
            <a:off x="0" y="10894"/>
            <a:ext cx="12192000" cy="397070"/>
          </a:xfrm>
        </p:spPr>
        <p:txBody>
          <a:bodyPr anchor="t">
            <a:noAutofit/>
          </a:bodyPr>
          <a:lstStyle/>
          <a:p>
            <a:r>
              <a:rPr lang="es-ES" sz="2000" b="1" dirty="0" err="1">
                <a:solidFill>
                  <a:srgbClr val="FFFFFF"/>
                </a:solidFill>
              </a:rPr>
              <a:t>Methodology</a:t>
            </a:r>
            <a:br>
              <a:rPr lang="es-ES" sz="2000" b="1" dirty="0">
                <a:solidFill>
                  <a:srgbClr val="FFFFFF"/>
                </a:solidFill>
              </a:rPr>
            </a:br>
            <a:br>
              <a:rPr lang="es-ES" sz="2000" b="1" dirty="0">
                <a:solidFill>
                  <a:srgbClr val="FFFFFF"/>
                </a:solidFill>
              </a:rPr>
            </a:br>
            <a:endParaRPr lang="es-ES" sz="2000" b="1" dirty="0">
              <a:solidFill>
                <a:srgbClr val="FFFFFF"/>
              </a:solidFill>
            </a:endParaRPr>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a:xfrm>
                <a:off x="416169" y="1094105"/>
                <a:ext cx="10515600" cy="4351338"/>
              </a:xfrm>
            </p:spPr>
            <p:txBody>
              <a:bodyPr/>
              <a:lstStyle/>
              <a:p>
                <a:pPr>
                  <a:buClr>
                    <a:srgbClr val="4F8762"/>
                  </a:buClr>
                  <a:buFont typeface="Wingdings" panose="05000000000000000000" pitchFamily="2" charset="2"/>
                  <a:buChar char="Ø"/>
                </a:pPr>
                <a:r>
                  <a:rPr lang="es-ES" dirty="0">
                    <a:solidFill>
                      <a:schemeClr val="bg1">
                        <a:lumMod val="75000"/>
                      </a:schemeClr>
                    </a:solidFill>
                  </a:rPr>
                  <a:t>Introduction &amp; Objetives</a:t>
                </a:r>
              </a:p>
              <a:p>
                <a:pPr>
                  <a:buClr>
                    <a:srgbClr val="4F8762"/>
                  </a:buClr>
                  <a:buFont typeface="Wingdings" panose="05000000000000000000" pitchFamily="2" charset="2"/>
                  <a:buChar char="Ø"/>
                </a:pPr>
                <a:r>
                  <a:rPr lang="es-ES" dirty="0" err="1">
                    <a:solidFill>
                      <a:schemeClr val="bg1">
                        <a:lumMod val="75000"/>
                      </a:schemeClr>
                    </a:solidFill>
                  </a:rPr>
                  <a:t>Theoretical</a:t>
                </a:r>
                <a:r>
                  <a:rPr lang="es-ES" dirty="0">
                    <a:solidFill>
                      <a:schemeClr val="bg1">
                        <a:lumMod val="75000"/>
                      </a:schemeClr>
                    </a:solidFill>
                  </a:rPr>
                  <a:t> Framework</a:t>
                </a:r>
              </a:p>
              <a:p>
                <a:pPr>
                  <a:buClr>
                    <a:srgbClr val="4F8762"/>
                  </a:buClr>
                  <a:buFont typeface="Wingdings" panose="05000000000000000000" pitchFamily="2" charset="2"/>
                  <a:buChar char="Ø"/>
                </a:pPr>
                <a:r>
                  <a:rPr lang="es-ES" dirty="0" err="1"/>
                  <a:t>Methodology</a:t>
                </a:r>
                <a:endParaRPr lang="es-ES" dirty="0"/>
              </a:p>
              <a:p>
                <a:pPr>
                  <a:buClr>
                    <a:srgbClr val="4F8762"/>
                  </a:buClr>
                  <a:buFont typeface="Wingdings" panose="05000000000000000000" pitchFamily="2" charset="2"/>
                  <a:buChar char="Ø"/>
                </a:pPr>
                <a:r>
                  <a:rPr lang="es-ES" dirty="0" err="1">
                    <a:solidFill>
                      <a:schemeClr val="bg1">
                        <a:lumMod val="75000"/>
                      </a:schemeClr>
                    </a:solidFill>
                  </a:rPr>
                  <a:t>Results</a:t>
                </a:r>
                <a:endParaRPr lang="es-ES" dirty="0">
                  <a:solidFill>
                    <a:schemeClr val="bg1">
                      <a:lumMod val="75000"/>
                    </a:schemeClr>
                  </a:solidFill>
                </a:endParaRPr>
              </a:p>
              <a:p>
                <a:pPr lvl="1">
                  <a:buClr>
                    <a:srgbClr val="4F8762"/>
                  </a:buClr>
                  <a:buFont typeface="Wingdings" panose="05000000000000000000" pitchFamily="2" charset="2"/>
                  <a:buChar char="Ø"/>
                </a:pPr>
                <a:r>
                  <a:rPr lang="es-ES" dirty="0" err="1">
                    <a:solidFill>
                      <a:schemeClr val="bg1">
                        <a:lumMod val="75000"/>
                      </a:schemeClr>
                    </a:solidFill>
                  </a:rPr>
                  <a:t>arcminute</a:t>
                </a:r>
                <a:r>
                  <a:rPr lang="es-ES" dirty="0">
                    <a:solidFill>
                      <a:schemeClr val="bg1">
                        <a:lumMod val="75000"/>
                      </a:schemeClr>
                    </a:solidFill>
                  </a:rPr>
                  <a:t> </a:t>
                </a:r>
                <a:r>
                  <a:rPr lang="es-ES" dirty="0" err="1">
                    <a:solidFill>
                      <a:schemeClr val="bg1">
                        <a:lumMod val="75000"/>
                      </a:schemeClr>
                    </a:solidFill>
                  </a:rPr>
                  <a:t>Scales</a:t>
                </a:r>
                <a:r>
                  <a:rPr lang="es-ES" dirty="0">
                    <a:solidFill>
                      <a:schemeClr val="bg1">
                        <a:lumMod val="75000"/>
                      </a:schemeClr>
                    </a:solidFill>
                  </a:rPr>
                  <a:t> (</a:t>
                </a:r>
                <a14:m>
                  <m:oMath xmlns:m="http://schemas.openxmlformats.org/officeDocument/2006/math">
                    <m:r>
                      <a:rPr lang="es-ES" i="1">
                        <a:solidFill>
                          <a:schemeClr val="bg1">
                            <a:lumMod val="75000"/>
                          </a:schemeClr>
                        </a:solidFill>
                        <a:latin typeface="Cambria Math" panose="02040503050406030204" pitchFamily="18" charset="0"/>
                      </a:rPr>
                      <m:t>~260</m:t>
                    </m:r>
                    <m:r>
                      <a:rPr lang="es-ES" i="1">
                        <a:solidFill>
                          <a:schemeClr val="bg1">
                            <a:lumMod val="75000"/>
                          </a:schemeClr>
                        </a:solidFill>
                        <a:latin typeface="Cambria Math" panose="02040503050406030204" pitchFamily="18" charset="0"/>
                      </a:rPr>
                      <m:t>𝑘𝑝𝑐</m:t>
                    </m:r>
                  </m:oMath>
                </a14:m>
                <a:r>
                  <a:rPr lang="es-ES" dirty="0">
                    <a:solidFill>
                      <a:schemeClr val="bg1">
                        <a:lumMod val="75000"/>
                      </a:schemeClr>
                    </a:solidFill>
                  </a:rPr>
                  <a:t>)</a:t>
                </a:r>
              </a:p>
              <a:p>
                <a:pPr lvl="1">
                  <a:buClr>
                    <a:srgbClr val="4F8762"/>
                  </a:buClr>
                  <a:buFont typeface="Wingdings" panose="05000000000000000000" pitchFamily="2" charset="2"/>
                  <a:buChar char="Ø"/>
                </a:pPr>
                <a:r>
                  <a:rPr lang="es-ES" dirty="0" err="1">
                    <a:solidFill>
                      <a:schemeClr val="bg1">
                        <a:lumMod val="75000"/>
                      </a:schemeClr>
                    </a:solidFill>
                  </a:rPr>
                  <a:t>kiloparsec</a:t>
                </a:r>
                <a:r>
                  <a:rPr lang="es-ES" dirty="0">
                    <a:solidFill>
                      <a:schemeClr val="bg1">
                        <a:lumMod val="75000"/>
                      </a:schemeClr>
                    </a:solidFill>
                  </a:rPr>
                  <a:t> Scales</a:t>
                </a:r>
              </a:p>
              <a:p>
                <a:pPr lvl="1">
                  <a:buClr>
                    <a:srgbClr val="4F8762"/>
                  </a:buClr>
                  <a:buFont typeface="Wingdings" panose="05000000000000000000" pitchFamily="2" charset="2"/>
                  <a:buChar char="Ø"/>
                </a:pPr>
                <a:r>
                  <a:rPr lang="es-ES" dirty="0">
                    <a:solidFill>
                      <a:schemeClr val="bg1">
                        <a:lumMod val="75000"/>
                      </a:schemeClr>
                    </a:solidFill>
                  </a:rPr>
                  <a:t>Einstein Gap</a:t>
                </a:r>
              </a:p>
              <a:p>
                <a:pPr>
                  <a:buClr>
                    <a:srgbClr val="4F8762"/>
                  </a:buClr>
                  <a:buFont typeface="Wingdings" panose="05000000000000000000" pitchFamily="2" charset="2"/>
                  <a:buChar char="Ø"/>
                </a:pPr>
                <a:r>
                  <a:rPr lang="es-ES" dirty="0" err="1">
                    <a:solidFill>
                      <a:schemeClr val="bg1">
                        <a:lumMod val="75000"/>
                      </a:schemeClr>
                    </a:solidFill>
                  </a:rPr>
                  <a:t>Discussion</a:t>
                </a:r>
                <a:r>
                  <a:rPr lang="es-ES" dirty="0">
                    <a:solidFill>
                      <a:schemeClr val="bg1">
                        <a:lumMod val="75000"/>
                      </a:schemeClr>
                    </a:solidFill>
                  </a:rPr>
                  <a:t> &amp; </a:t>
                </a:r>
                <a:r>
                  <a:rPr lang="es-ES" dirty="0" err="1">
                    <a:solidFill>
                      <a:schemeClr val="bg1">
                        <a:lumMod val="75000"/>
                      </a:schemeClr>
                    </a:solidFill>
                  </a:rPr>
                  <a:t>conclusions</a:t>
                </a:r>
                <a:endParaRPr lang="es-ES" dirty="0">
                  <a:solidFill>
                    <a:schemeClr val="bg1">
                      <a:lumMod val="75000"/>
                    </a:schemeClr>
                  </a:solidFill>
                </a:endParaRPr>
              </a:p>
              <a:p>
                <a:pPr>
                  <a:buClr>
                    <a:srgbClr val="4F8762"/>
                  </a:buClr>
                  <a:buFont typeface="Wingdings" panose="05000000000000000000" pitchFamily="2" charset="2"/>
                  <a:buChar char="Ø"/>
                </a:pPr>
                <a:r>
                  <a:rPr lang="es-ES" dirty="0" err="1">
                    <a:solidFill>
                      <a:schemeClr val="bg1">
                        <a:lumMod val="75000"/>
                      </a:schemeClr>
                    </a:solidFill>
                  </a:rPr>
                  <a:t>Future</a:t>
                </a:r>
                <a:r>
                  <a:rPr lang="es-ES" dirty="0">
                    <a:solidFill>
                      <a:schemeClr val="bg1">
                        <a:lumMod val="75000"/>
                      </a:schemeClr>
                    </a:solidFill>
                  </a:rPr>
                  <a:t> </a:t>
                </a:r>
                <a:r>
                  <a:rPr lang="es-ES" dirty="0" err="1">
                    <a:solidFill>
                      <a:schemeClr val="bg1">
                        <a:lumMod val="75000"/>
                      </a:schemeClr>
                    </a:solidFill>
                  </a:rPr>
                  <a:t>Work</a:t>
                </a:r>
                <a:endParaRPr lang="es-ES" dirty="0">
                  <a:solidFill>
                    <a:schemeClr val="bg1">
                      <a:lumMod val="75000"/>
                    </a:schemeClr>
                  </a:solidFill>
                </a:endParaRPr>
              </a:p>
              <a:p>
                <a:endParaRPr lang="es-ES" dirty="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xfrm>
                <a:off x="416169" y="1094105"/>
                <a:ext cx="10515600" cy="4351338"/>
              </a:xfrm>
              <a:blipFill rotWithShape="0">
                <a:blip r:embed="rId2"/>
                <a:stretch>
                  <a:fillRect l="-986" t="-2241" b="-700"/>
                </a:stretch>
              </a:blipFill>
            </p:spPr>
            <p:txBody>
              <a:bodyPr/>
              <a:lstStyle/>
              <a:p>
                <a:r>
                  <a:rPr lang="es-ES">
                    <a:noFill/>
                  </a:rPr>
                  <a:t> </a:t>
                </a:r>
              </a:p>
            </p:txBody>
          </p:sp>
        </mc:Fallback>
      </mc:AlternateContent>
      <p:sp>
        <p:nvSpPr>
          <p:cNvPr id="4" name="Rectángulo 3"/>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9" name="CuadroTexto 8"/>
          <p:cNvSpPr txBox="1"/>
          <p:nvPr/>
        </p:nvSpPr>
        <p:spPr>
          <a:xfrm>
            <a:off x="4079876" y="6502734"/>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PhD </a:t>
            </a:r>
            <a:r>
              <a:rPr lang="es-ES" dirty="0" err="1">
                <a:solidFill>
                  <a:schemeClr val="tx1">
                    <a:lumMod val="75000"/>
                    <a:lumOff val="25000"/>
                  </a:schemeClr>
                </a:solidFill>
              </a:rPr>
              <a:t>Thesis</a:t>
            </a:r>
            <a:endParaRPr lang="es-ES" dirty="0">
              <a:solidFill>
                <a:schemeClr val="tx1">
                  <a:lumMod val="75000"/>
                  <a:lumOff val="25000"/>
                </a:schemeClr>
              </a:solidFill>
            </a:endParaRPr>
          </a:p>
        </p:txBody>
      </p:sp>
      <p:sp>
        <p:nvSpPr>
          <p:cNvPr id="10" name="CuadroTexto 9"/>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20 Octubre 2025</a:t>
            </a:r>
          </a:p>
        </p:txBody>
      </p:sp>
    </p:spTree>
    <p:extLst>
      <p:ext uri="{BB962C8B-B14F-4D97-AF65-F5344CB8AC3E}">
        <p14:creationId xmlns:p14="http://schemas.microsoft.com/office/powerpoint/2010/main" val="490161959"/>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E5B0B-CDA0-B415-268D-636BE91B040E}"/>
            </a:ext>
          </a:extLst>
        </p:cNvPr>
        <p:cNvGrpSpPr/>
        <p:nvPr/>
      </p:nvGrpSpPr>
      <p:grpSpPr>
        <a:xfrm>
          <a:off x="0" y="0"/>
          <a:ext cx="0" cy="0"/>
          <a:chOff x="0" y="0"/>
          <a:chExt cx="0" cy="0"/>
        </a:xfrm>
      </p:grpSpPr>
      <p:sp>
        <p:nvSpPr>
          <p:cNvPr id="22" name="Rectángulo redondeado 13">
            <a:extLst>
              <a:ext uri="{FF2B5EF4-FFF2-40B4-BE49-F238E27FC236}">
                <a16:creationId xmlns:a16="http://schemas.microsoft.com/office/drawing/2014/main" id="{14AD69B8-C868-9482-E1D3-3CD1ED5FFA6F}"/>
              </a:ext>
            </a:extLst>
          </p:cNvPr>
          <p:cNvSpPr/>
          <p:nvPr/>
        </p:nvSpPr>
        <p:spPr>
          <a:xfrm>
            <a:off x="1946750" y="2360059"/>
            <a:ext cx="8237124" cy="1372256"/>
          </a:xfrm>
          <a:prstGeom prst="roundRect">
            <a:avLst>
              <a:gd name="adj" fmla="val 4385"/>
            </a:avLst>
          </a:prstGeom>
          <a:solidFill>
            <a:srgbClr val="9EC6AB"/>
          </a:solidFill>
          <a:ln>
            <a:solidFill>
              <a:srgbClr val="63A378"/>
            </a:solidFill>
          </a:ln>
          <a:effectLst>
            <a:outerShdw blurRad="339502"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1" name="Rectángulo redondeado 13">
            <a:extLst>
              <a:ext uri="{FF2B5EF4-FFF2-40B4-BE49-F238E27FC236}">
                <a16:creationId xmlns:a16="http://schemas.microsoft.com/office/drawing/2014/main" id="{F5AEF781-4EC5-1D17-CB5F-C9718E55B275}"/>
              </a:ext>
            </a:extLst>
          </p:cNvPr>
          <p:cNvSpPr/>
          <p:nvPr/>
        </p:nvSpPr>
        <p:spPr>
          <a:xfrm>
            <a:off x="1946750" y="2883279"/>
            <a:ext cx="8237124" cy="1372256"/>
          </a:xfrm>
          <a:prstGeom prst="roundRect">
            <a:avLst>
              <a:gd name="adj" fmla="val 4385"/>
            </a:avLst>
          </a:prstGeom>
          <a:solidFill>
            <a:srgbClr val="E0ECE4"/>
          </a:solidFill>
          <a:ln>
            <a:solidFill>
              <a:srgbClr val="63A378"/>
            </a:solidFill>
          </a:ln>
          <a:effectLst>
            <a:outerShdw blurRad="339502"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Rectángulo 6">
            <a:extLst>
              <a:ext uri="{FF2B5EF4-FFF2-40B4-BE49-F238E27FC236}">
                <a16:creationId xmlns:a16="http://schemas.microsoft.com/office/drawing/2014/main" id="{984446D4-213A-2B38-462A-6C8737542F02}"/>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a:extLst>
              <a:ext uri="{FF2B5EF4-FFF2-40B4-BE49-F238E27FC236}">
                <a16:creationId xmlns:a16="http://schemas.microsoft.com/office/drawing/2014/main" id="{D3A977FE-9587-DE3E-55A7-9C7CC203F8A5}"/>
              </a:ext>
            </a:extLst>
          </p:cNvPr>
          <p:cNvSpPr>
            <a:spLocks noGrp="1"/>
          </p:cNvSpPr>
          <p:nvPr>
            <p:ph type="title"/>
          </p:nvPr>
        </p:nvSpPr>
        <p:spPr>
          <a:xfrm>
            <a:off x="0" y="10894"/>
            <a:ext cx="12192000" cy="397070"/>
          </a:xfrm>
        </p:spPr>
        <p:txBody>
          <a:bodyPr anchor="t">
            <a:noAutofit/>
          </a:bodyPr>
          <a:lstStyle/>
          <a:p>
            <a:r>
              <a:rPr lang="es-ES" sz="2000" b="1" dirty="0" err="1">
                <a:solidFill>
                  <a:srgbClr val="FFFFFF"/>
                </a:solidFill>
              </a:rPr>
              <a:t>Theoretical</a:t>
            </a:r>
            <a:r>
              <a:rPr lang="es-ES" sz="2000" b="1" dirty="0">
                <a:solidFill>
                  <a:srgbClr val="FFFFFF"/>
                </a:solidFill>
              </a:rPr>
              <a:t> Framework</a:t>
            </a:r>
            <a:br>
              <a:rPr lang="es-ES" sz="2000" b="1" dirty="0">
                <a:solidFill>
                  <a:srgbClr val="FFFFFF"/>
                </a:solidFill>
              </a:rPr>
            </a:br>
            <a:br>
              <a:rPr lang="es-ES" sz="2000" b="1" dirty="0">
                <a:solidFill>
                  <a:srgbClr val="FFFFFF"/>
                </a:solidFill>
              </a:rPr>
            </a:br>
            <a:endParaRPr lang="es-ES" sz="2000" b="1" dirty="0">
              <a:solidFill>
                <a:srgbClr val="FFFFFF"/>
              </a:solidFill>
            </a:endParaRPr>
          </a:p>
        </p:txBody>
      </p:sp>
      <p:sp>
        <p:nvSpPr>
          <p:cNvPr id="4" name="Rectángulo 3">
            <a:extLst>
              <a:ext uri="{FF2B5EF4-FFF2-40B4-BE49-F238E27FC236}">
                <a16:creationId xmlns:a16="http://schemas.microsoft.com/office/drawing/2014/main" id="{881911A5-C762-FA7D-3736-2862EFCF6840}"/>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TextBox 18">
            <a:extLst>
              <a:ext uri="{FF2B5EF4-FFF2-40B4-BE49-F238E27FC236}">
                <a16:creationId xmlns:a16="http://schemas.microsoft.com/office/drawing/2014/main" id="{E53DF695-0F62-CAC2-1DA7-30A5B380E51C}"/>
              </a:ext>
            </a:extLst>
          </p:cNvPr>
          <p:cNvSpPr txBox="1"/>
          <p:nvPr/>
        </p:nvSpPr>
        <p:spPr>
          <a:xfrm>
            <a:off x="1" y="407964"/>
            <a:ext cx="12191998" cy="523220"/>
          </a:xfrm>
          <a:prstGeom prst="rect">
            <a:avLst/>
          </a:prstGeom>
          <a:noFill/>
        </p:spPr>
        <p:txBody>
          <a:bodyPr wrap="square" rtlCol="0">
            <a:spAutoFit/>
          </a:bodyPr>
          <a:lstStyle/>
          <a:p>
            <a:pPr algn="ctr"/>
            <a:r>
              <a:rPr lang="x-none" sz="2800" dirty="0"/>
              <a:t>Traditional Cross-Correlation Funtion Estimation</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144AA0F-437B-17D7-47CE-20624440B8DC}"/>
                  </a:ext>
                </a:extLst>
              </p:cNvPr>
              <p:cNvSpPr txBox="1"/>
              <p:nvPr/>
            </p:nvSpPr>
            <p:spPr>
              <a:xfrm>
                <a:off x="2594073" y="3153717"/>
                <a:ext cx="6942478" cy="83138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ES" sz="2400" b="0" i="1" smtClean="0">
                              <a:latin typeface="Cambria Math" panose="02040503050406030204" pitchFamily="18" charset="0"/>
                            </a:rPr>
                          </m:ctrlPr>
                        </m:sSubPr>
                        <m:e>
                          <m:acc>
                            <m:accPr>
                              <m:chr m:val="̃"/>
                              <m:ctrlPr>
                                <a:rPr lang="es-ES" sz="2400" b="0" i="1" smtClean="0">
                                  <a:latin typeface="Cambria Math" panose="02040503050406030204" pitchFamily="18" charset="0"/>
                                </a:rPr>
                              </m:ctrlPr>
                            </m:accPr>
                            <m:e>
                              <m:r>
                                <a:rPr lang="es-ES" sz="2400" b="0" i="1" smtClean="0">
                                  <a:latin typeface="Cambria Math" panose="02040503050406030204" pitchFamily="18" charset="0"/>
                                </a:rPr>
                                <m:t>𝜔</m:t>
                              </m:r>
                            </m:e>
                          </m:acc>
                        </m:e>
                        <m:sub>
                          <m:r>
                            <a:rPr lang="es-ES" sz="2400" b="0" i="1" smtClean="0">
                              <a:latin typeface="Cambria Math" panose="02040503050406030204" pitchFamily="18" charset="0"/>
                            </a:rPr>
                            <m:t>𝑓𝑏</m:t>
                          </m:r>
                        </m:sub>
                      </m:sSub>
                      <m:d>
                        <m:dPr>
                          <m:ctrlPr>
                            <a:rPr lang="es-ES" sz="2400" b="0" i="1" smtClean="0">
                              <a:latin typeface="Cambria Math" panose="02040503050406030204" pitchFamily="18" charset="0"/>
                            </a:rPr>
                          </m:ctrlPr>
                        </m:dPr>
                        <m:e>
                          <m:r>
                            <a:rPr lang="es-ES" sz="2400" b="0" i="1" smtClean="0">
                              <a:latin typeface="Cambria Math" panose="02040503050406030204" pitchFamily="18" charset="0"/>
                            </a:rPr>
                            <m:t>𝜃</m:t>
                          </m:r>
                        </m:e>
                      </m:d>
                      <m:r>
                        <a:rPr lang="es-ES" sz="2400" b="0" i="1" smtClean="0">
                          <a:latin typeface="Cambria Math" panose="02040503050406030204" pitchFamily="18" charset="0"/>
                        </a:rPr>
                        <m:t>=</m:t>
                      </m:r>
                      <m:f>
                        <m:fPr>
                          <m:ctrlPr>
                            <a:rPr lang="es-ES" sz="2400" b="0" i="1" smtClean="0">
                              <a:latin typeface="Cambria Math" panose="02040503050406030204" pitchFamily="18" charset="0"/>
                            </a:rPr>
                          </m:ctrlPr>
                        </m:fPr>
                        <m:num>
                          <m:sSub>
                            <m:sSubPr>
                              <m:ctrlPr>
                                <a:rPr lang="es-ES" sz="2400" b="0" i="1" smtClean="0">
                                  <a:latin typeface="Cambria Math" panose="02040503050406030204" pitchFamily="18" charset="0"/>
                                </a:rPr>
                              </m:ctrlPr>
                            </m:sSubPr>
                            <m:e>
                              <m:r>
                                <a:rPr lang="es-ES" sz="2400" b="0" i="1" smtClean="0">
                                  <a:latin typeface="Cambria Math" panose="02040503050406030204" pitchFamily="18" charset="0"/>
                                </a:rPr>
                                <m:t>𝐷</m:t>
                              </m:r>
                            </m:e>
                            <m:sub>
                              <m:r>
                                <a:rPr lang="es-ES" sz="2400" b="0" i="1" smtClean="0">
                                  <a:latin typeface="Cambria Math" panose="02040503050406030204" pitchFamily="18" charset="0"/>
                                </a:rPr>
                                <m:t>𝑓</m:t>
                              </m:r>
                            </m:sub>
                          </m:sSub>
                          <m:sSub>
                            <m:sSubPr>
                              <m:ctrlPr>
                                <a:rPr lang="es-ES" sz="2400" b="0" i="1" smtClean="0">
                                  <a:latin typeface="Cambria Math" panose="02040503050406030204" pitchFamily="18" charset="0"/>
                                </a:rPr>
                              </m:ctrlPr>
                            </m:sSubPr>
                            <m:e>
                              <m:r>
                                <a:rPr lang="es-ES" sz="2400" b="0" i="1" smtClean="0">
                                  <a:latin typeface="Cambria Math" panose="02040503050406030204" pitchFamily="18" charset="0"/>
                                </a:rPr>
                                <m:t>𝐷</m:t>
                              </m:r>
                            </m:e>
                            <m:sub>
                              <m:r>
                                <a:rPr lang="es-ES" sz="2400" b="0" i="1" smtClean="0">
                                  <a:latin typeface="Cambria Math" panose="02040503050406030204" pitchFamily="18" charset="0"/>
                                </a:rPr>
                                <m:t>𝑏</m:t>
                              </m:r>
                            </m:sub>
                          </m:sSub>
                          <m:d>
                            <m:dPr>
                              <m:ctrlPr>
                                <a:rPr lang="es-ES" sz="2400" b="0" i="1" smtClean="0">
                                  <a:latin typeface="Cambria Math" panose="02040503050406030204" pitchFamily="18" charset="0"/>
                                </a:rPr>
                              </m:ctrlPr>
                            </m:dPr>
                            <m:e>
                              <m:r>
                                <a:rPr lang="es-ES" sz="2400" b="0" i="1" smtClean="0">
                                  <a:latin typeface="Cambria Math" panose="02040503050406030204" pitchFamily="18" charset="0"/>
                                </a:rPr>
                                <m:t>𝜃</m:t>
                              </m:r>
                            </m:e>
                          </m:d>
                          <m:r>
                            <a:rPr lang="es-ES" sz="2400" b="0" i="1" smtClean="0">
                              <a:latin typeface="Cambria Math" panose="02040503050406030204" pitchFamily="18" charset="0"/>
                            </a:rPr>
                            <m:t>−</m:t>
                          </m:r>
                          <m:sSub>
                            <m:sSubPr>
                              <m:ctrlPr>
                                <a:rPr lang="es-ES" sz="2400" i="1">
                                  <a:latin typeface="Cambria Math" panose="02040503050406030204" pitchFamily="18" charset="0"/>
                                </a:rPr>
                              </m:ctrlPr>
                            </m:sSubPr>
                            <m:e>
                              <m:r>
                                <a:rPr lang="es-ES" sz="2400" i="1">
                                  <a:latin typeface="Cambria Math" panose="02040503050406030204" pitchFamily="18" charset="0"/>
                                </a:rPr>
                                <m:t>𝐷</m:t>
                              </m:r>
                            </m:e>
                            <m:sub>
                              <m:r>
                                <a:rPr lang="es-ES" sz="2400" i="1">
                                  <a:latin typeface="Cambria Math" panose="02040503050406030204" pitchFamily="18" charset="0"/>
                                </a:rPr>
                                <m:t>𝑓</m:t>
                              </m:r>
                            </m:sub>
                          </m:sSub>
                          <m:sSub>
                            <m:sSubPr>
                              <m:ctrlPr>
                                <a:rPr lang="es-ES" sz="2400" i="1">
                                  <a:latin typeface="Cambria Math" panose="02040503050406030204" pitchFamily="18" charset="0"/>
                                </a:rPr>
                              </m:ctrlPr>
                            </m:sSubPr>
                            <m:e>
                              <m:r>
                                <a:rPr lang="es-ES" sz="2400" b="0" i="1" smtClean="0">
                                  <a:latin typeface="Cambria Math" panose="02040503050406030204" pitchFamily="18" charset="0"/>
                                </a:rPr>
                                <m:t>𝑅</m:t>
                              </m:r>
                            </m:e>
                            <m:sub>
                              <m:r>
                                <a:rPr lang="es-ES" sz="2400" i="1">
                                  <a:latin typeface="Cambria Math" panose="02040503050406030204" pitchFamily="18" charset="0"/>
                                </a:rPr>
                                <m:t>𝑏</m:t>
                              </m:r>
                            </m:sub>
                          </m:sSub>
                          <m:d>
                            <m:dPr>
                              <m:ctrlPr>
                                <a:rPr lang="es-ES" sz="2400" i="1">
                                  <a:latin typeface="Cambria Math" panose="02040503050406030204" pitchFamily="18" charset="0"/>
                                </a:rPr>
                              </m:ctrlPr>
                            </m:dPr>
                            <m:e>
                              <m:r>
                                <a:rPr lang="es-ES" sz="2400" i="1">
                                  <a:latin typeface="Cambria Math" panose="02040503050406030204" pitchFamily="18" charset="0"/>
                                </a:rPr>
                                <m:t>𝜃</m:t>
                              </m:r>
                            </m:e>
                          </m:d>
                          <m:r>
                            <a:rPr lang="es-ES" sz="2400" b="0" i="1" smtClean="0">
                              <a:latin typeface="Cambria Math" panose="02040503050406030204" pitchFamily="18" charset="0"/>
                            </a:rPr>
                            <m:t>−</m:t>
                          </m:r>
                          <m:sSub>
                            <m:sSubPr>
                              <m:ctrlPr>
                                <a:rPr lang="es-ES" sz="2400" i="1">
                                  <a:latin typeface="Cambria Math" panose="02040503050406030204" pitchFamily="18" charset="0"/>
                                </a:rPr>
                              </m:ctrlPr>
                            </m:sSubPr>
                            <m:e>
                              <m:r>
                                <a:rPr lang="es-ES" sz="2400" b="0" i="1" smtClean="0">
                                  <a:latin typeface="Cambria Math" panose="02040503050406030204" pitchFamily="18" charset="0"/>
                                </a:rPr>
                                <m:t>𝑅</m:t>
                              </m:r>
                            </m:e>
                            <m:sub>
                              <m:r>
                                <a:rPr lang="es-ES" sz="2400" i="1">
                                  <a:latin typeface="Cambria Math" panose="02040503050406030204" pitchFamily="18" charset="0"/>
                                </a:rPr>
                                <m:t>𝑓</m:t>
                              </m:r>
                            </m:sub>
                          </m:sSub>
                          <m:sSub>
                            <m:sSubPr>
                              <m:ctrlPr>
                                <a:rPr lang="es-ES" sz="2400" i="1">
                                  <a:latin typeface="Cambria Math" panose="02040503050406030204" pitchFamily="18" charset="0"/>
                                </a:rPr>
                              </m:ctrlPr>
                            </m:sSubPr>
                            <m:e>
                              <m:r>
                                <a:rPr lang="es-ES" sz="2400" i="1">
                                  <a:latin typeface="Cambria Math" panose="02040503050406030204" pitchFamily="18" charset="0"/>
                                </a:rPr>
                                <m:t>𝐷</m:t>
                              </m:r>
                            </m:e>
                            <m:sub>
                              <m:r>
                                <a:rPr lang="es-ES" sz="2400" i="1">
                                  <a:latin typeface="Cambria Math" panose="02040503050406030204" pitchFamily="18" charset="0"/>
                                </a:rPr>
                                <m:t>𝑏</m:t>
                              </m:r>
                            </m:sub>
                          </m:sSub>
                          <m:d>
                            <m:dPr>
                              <m:ctrlPr>
                                <a:rPr lang="es-ES" sz="2400" i="1">
                                  <a:latin typeface="Cambria Math" panose="02040503050406030204" pitchFamily="18" charset="0"/>
                                </a:rPr>
                              </m:ctrlPr>
                            </m:dPr>
                            <m:e>
                              <m:r>
                                <a:rPr lang="es-ES" sz="2400" i="1">
                                  <a:latin typeface="Cambria Math" panose="02040503050406030204" pitchFamily="18" charset="0"/>
                                </a:rPr>
                                <m:t>𝜃</m:t>
                              </m:r>
                            </m:e>
                          </m:d>
                          <m:r>
                            <a:rPr lang="es-ES" sz="2400" b="0" i="1" smtClean="0">
                              <a:latin typeface="Cambria Math" panose="02040503050406030204" pitchFamily="18" charset="0"/>
                            </a:rPr>
                            <m:t>+</m:t>
                          </m:r>
                          <m:sSub>
                            <m:sSubPr>
                              <m:ctrlPr>
                                <a:rPr lang="es-ES" sz="2400" i="1">
                                  <a:latin typeface="Cambria Math" panose="02040503050406030204" pitchFamily="18" charset="0"/>
                                </a:rPr>
                              </m:ctrlPr>
                            </m:sSubPr>
                            <m:e>
                              <m:r>
                                <a:rPr lang="es-ES" sz="2400" b="0" i="1" smtClean="0">
                                  <a:latin typeface="Cambria Math" panose="02040503050406030204" pitchFamily="18" charset="0"/>
                                </a:rPr>
                                <m:t>𝑅</m:t>
                              </m:r>
                            </m:e>
                            <m:sub>
                              <m:r>
                                <a:rPr lang="es-ES" sz="2400" i="1">
                                  <a:latin typeface="Cambria Math" panose="02040503050406030204" pitchFamily="18" charset="0"/>
                                </a:rPr>
                                <m:t>𝑓</m:t>
                              </m:r>
                            </m:sub>
                          </m:sSub>
                          <m:sSub>
                            <m:sSubPr>
                              <m:ctrlPr>
                                <a:rPr lang="es-ES" sz="2400" i="1">
                                  <a:latin typeface="Cambria Math" panose="02040503050406030204" pitchFamily="18" charset="0"/>
                                </a:rPr>
                              </m:ctrlPr>
                            </m:sSubPr>
                            <m:e>
                              <m:r>
                                <a:rPr lang="es-ES" sz="2400" b="0" i="1" smtClean="0">
                                  <a:latin typeface="Cambria Math" panose="02040503050406030204" pitchFamily="18" charset="0"/>
                                </a:rPr>
                                <m:t>𝑅</m:t>
                              </m:r>
                            </m:e>
                            <m:sub>
                              <m:r>
                                <a:rPr lang="es-ES" sz="2400" i="1">
                                  <a:latin typeface="Cambria Math" panose="02040503050406030204" pitchFamily="18" charset="0"/>
                                </a:rPr>
                                <m:t>𝑏</m:t>
                              </m:r>
                            </m:sub>
                          </m:sSub>
                          <m:d>
                            <m:dPr>
                              <m:ctrlPr>
                                <a:rPr lang="es-ES" sz="2400" i="1">
                                  <a:latin typeface="Cambria Math" panose="02040503050406030204" pitchFamily="18" charset="0"/>
                                </a:rPr>
                              </m:ctrlPr>
                            </m:dPr>
                            <m:e>
                              <m:r>
                                <a:rPr lang="es-ES" sz="2400" i="1">
                                  <a:latin typeface="Cambria Math" panose="02040503050406030204" pitchFamily="18" charset="0"/>
                                </a:rPr>
                                <m:t>𝜃</m:t>
                              </m:r>
                            </m:e>
                          </m:d>
                        </m:num>
                        <m:den>
                          <m:sSub>
                            <m:sSubPr>
                              <m:ctrlPr>
                                <a:rPr lang="es-ES" sz="2400" i="1">
                                  <a:latin typeface="Cambria Math" panose="02040503050406030204" pitchFamily="18" charset="0"/>
                                </a:rPr>
                              </m:ctrlPr>
                            </m:sSubPr>
                            <m:e>
                              <m:r>
                                <a:rPr lang="es-ES" sz="2400" b="0" i="1" smtClean="0">
                                  <a:latin typeface="Cambria Math" panose="02040503050406030204" pitchFamily="18" charset="0"/>
                                </a:rPr>
                                <m:t>𝑅</m:t>
                              </m:r>
                            </m:e>
                            <m:sub>
                              <m:r>
                                <a:rPr lang="es-ES" sz="2400" i="1">
                                  <a:latin typeface="Cambria Math" panose="02040503050406030204" pitchFamily="18" charset="0"/>
                                </a:rPr>
                                <m:t>𝑓</m:t>
                              </m:r>
                            </m:sub>
                          </m:sSub>
                          <m:sSub>
                            <m:sSubPr>
                              <m:ctrlPr>
                                <a:rPr lang="es-ES" sz="2400" i="1">
                                  <a:latin typeface="Cambria Math" panose="02040503050406030204" pitchFamily="18" charset="0"/>
                                </a:rPr>
                              </m:ctrlPr>
                            </m:sSubPr>
                            <m:e>
                              <m:r>
                                <a:rPr lang="es-ES" sz="2400" b="0" i="1" smtClean="0">
                                  <a:latin typeface="Cambria Math" panose="02040503050406030204" pitchFamily="18" charset="0"/>
                                </a:rPr>
                                <m:t>𝑅</m:t>
                              </m:r>
                            </m:e>
                            <m:sub>
                              <m:r>
                                <a:rPr lang="es-ES" sz="2400" i="1">
                                  <a:latin typeface="Cambria Math" panose="02040503050406030204" pitchFamily="18" charset="0"/>
                                </a:rPr>
                                <m:t>𝑏</m:t>
                              </m:r>
                            </m:sub>
                          </m:sSub>
                          <m:d>
                            <m:dPr>
                              <m:ctrlPr>
                                <a:rPr lang="es-ES" sz="2400" i="1">
                                  <a:latin typeface="Cambria Math" panose="02040503050406030204" pitchFamily="18" charset="0"/>
                                </a:rPr>
                              </m:ctrlPr>
                            </m:dPr>
                            <m:e>
                              <m:r>
                                <a:rPr lang="es-ES" sz="2400" i="1">
                                  <a:latin typeface="Cambria Math" panose="02040503050406030204" pitchFamily="18" charset="0"/>
                                </a:rPr>
                                <m:t>𝜃</m:t>
                              </m:r>
                            </m:e>
                          </m:d>
                        </m:den>
                      </m:f>
                    </m:oMath>
                  </m:oMathPara>
                </a14:m>
                <a:endParaRPr lang="x-none" sz="2400" dirty="0"/>
              </a:p>
            </p:txBody>
          </p:sp>
        </mc:Choice>
        <mc:Fallback xmlns="">
          <p:sp>
            <p:nvSpPr>
              <p:cNvPr id="6" name="TextBox 5">
                <a:extLst>
                  <a:ext uri="{FF2B5EF4-FFF2-40B4-BE49-F238E27FC236}">
                    <a16:creationId xmlns:a16="http://schemas.microsoft.com/office/drawing/2014/main" id="{A144AA0F-437B-17D7-47CE-20624440B8DC}"/>
                  </a:ext>
                </a:extLst>
              </p:cNvPr>
              <p:cNvSpPr txBox="1">
                <a:spLocks noRot="1" noChangeAspect="1" noMove="1" noResize="1" noEditPoints="1" noAdjustHandles="1" noChangeArrowheads="1" noChangeShapeType="1" noTextEdit="1"/>
              </p:cNvSpPr>
              <p:nvPr/>
            </p:nvSpPr>
            <p:spPr>
              <a:xfrm>
                <a:off x="2594073" y="3153717"/>
                <a:ext cx="6942478" cy="831381"/>
              </a:xfrm>
              <a:prstGeom prst="rect">
                <a:avLst/>
              </a:prstGeom>
              <a:blipFill>
                <a:blip r:embed="rId2"/>
                <a:stretch>
                  <a:fillRect b="-10606"/>
                </a:stretch>
              </a:blipFill>
            </p:spPr>
            <p:txBody>
              <a:bodyPr/>
              <a:lstStyle/>
              <a:p>
                <a:r>
                  <a:rPr lang="en-ES">
                    <a:noFill/>
                  </a:rPr>
                  <a:t> </a:t>
                </a:r>
              </a:p>
            </p:txBody>
          </p:sp>
        </mc:Fallback>
      </mc:AlternateContent>
      <mc:AlternateContent xmlns:mc="http://schemas.openxmlformats.org/markup-compatibility/2006" xmlns:a14="http://schemas.microsoft.com/office/drawing/2010/main">
        <mc:Choice Requires="a14">
          <p:sp>
            <p:nvSpPr>
              <p:cNvPr id="15" name="Marcador de contenido 12">
                <a:extLst>
                  <a:ext uri="{FF2B5EF4-FFF2-40B4-BE49-F238E27FC236}">
                    <a16:creationId xmlns:a16="http://schemas.microsoft.com/office/drawing/2014/main" id="{71B517AE-720B-B0B8-A6A0-9303739F44D5}"/>
                  </a:ext>
                </a:extLst>
              </p:cNvPr>
              <p:cNvSpPr>
                <a:spLocks noGrp="1"/>
              </p:cNvSpPr>
              <p:nvPr>
                <p:ph idx="1"/>
              </p:nvPr>
            </p:nvSpPr>
            <p:spPr>
              <a:xfrm>
                <a:off x="124101" y="4864082"/>
                <a:ext cx="4603037" cy="1585954"/>
              </a:xfrm>
            </p:spPr>
            <p:txBody>
              <a:bodyPr>
                <a:normAutofit/>
              </a:bodyPr>
              <a:lstStyle/>
              <a:p>
                <a:pPr marL="0" indent="0">
                  <a:buNone/>
                </a:pPr>
                <a:r>
                  <a:rPr lang="es-ES" sz="2400" dirty="0" err="1"/>
                  <a:t>Excess</a:t>
                </a:r>
                <a:r>
                  <a:rPr lang="es-ES" sz="2400" dirty="0"/>
                  <a:t> </a:t>
                </a:r>
                <a:r>
                  <a:rPr lang="es-ES" sz="2400" dirty="0" err="1"/>
                  <a:t>probability</a:t>
                </a:r>
                <a:r>
                  <a:rPr lang="es-ES" sz="2400" dirty="0"/>
                  <a:t> at a </a:t>
                </a:r>
                <a:r>
                  <a:rPr lang="es-ES" sz="2400" dirty="0" err="1"/>
                  <a:t>given</a:t>
                </a:r>
                <a:r>
                  <a:rPr lang="es-ES" sz="2400" dirty="0"/>
                  <a:t> </a:t>
                </a:r>
                <a14:m>
                  <m:oMath xmlns:m="http://schemas.openxmlformats.org/officeDocument/2006/math">
                    <m:r>
                      <a:rPr lang="es-ES" sz="2400" b="0" i="1" smtClean="0">
                        <a:latin typeface="Cambria Math" panose="02040503050406030204" pitchFamily="18" charset="0"/>
                      </a:rPr>
                      <m:t>𝜃</m:t>
                    </m:r>
                  </m:oMath>
                </a14:m>
                <a:endParaRPr lang="es-ES" sz="2400" dirty="0"/>
              </a:p>
            </p:txBody>
          </p:sp>
        </mc:Choice>
        <mc:Fallback xmlns="">
          <p:sp>
            <p:nvSpPr>
              <p:cNvPr id="15" name="Marcador de contenido 12">
                <a:extLst>
                  <a:ext uri="{FF2B5EF4-FFF2-40B4-BE49-F238E27FC236}">
                    <a16:creationId xmlns:a16="http://schemas.microsoft.com/office/drawing/2014/main" id="{71B517AE-720B-B0B8-A6A0-9303739F44D5}"/>
                  </a:ext>
                </a:extLst>
              </p:cNvPr>
              <p:cNvSpPr>
                <a:spLocks noGrp="1" noRot="1" noChangeAspect="1" noMove="1" noResize="1" noEditPoints="1" noAdjustHandles="1" noChangeArrowheads="1" noChangeShapeType="1" noTextEdit="1"/>
              </p:cNvSpPr>
              <p:nvPr>
                <p:ph idx="1"/>
              </p:nvPr>
            </p:nvSpPr>
            <p:spPr>
              <a:xfrm>
                <a:off x="124101" y="4864082"/>
                <a:ext cx="4603037" cy="1585954"/>
              </a:xfrm>
              <a:blipFill>
                <a:blip r:embed="rId3"/>
                <a:stretch>
                  <a:fillRect l="-1928" t="-4800"/>
                </a:stretch>
              </a:blipFill>
            </p:spPr>
            <p:txBody>
              <a:bodyPr/>
              <a:lstStyle/>
              <a:p>
                <a:r>
                  <a:rPr lang="en-ES">
                    <a:noFill/>
                  </a:rPr>
                  <a:t> </a:t>
                </a:r>
              </a:p>
            </p:txBody>
          </p:sp>
        </mc:Fallback>
      </mc:AlternateContent>
      <p:sp>
        <p:nvSpPr>
          <p:cNvPr id="21" name="Marcador de contenido 12">
            <a:extLst>
              <a:ext uri="{FF2B5EF4-FFF2-40B4-BE49-F238E27FC236}">
                <a16:creationId xmlns:a16="http://schemas.microsoft.com/office/drawing/2014/main" id="{14DDA18A-616E-0B8C-8BC0-0FB5C062EDFC}"/>
              </a:ext>
            </a:extLst>
          </p:cNvPr>
          <p:cNvSpPr txBox="1">
            <a:spLocks/>
          </p:cNvSpPr>
          <p:nvPr/>
        </p:nvSpPr>
        <p:spPr>
          <a:xfrm>
            <a:off x="1977438" y="2426122"/>
            <a:ext cx="8237124" cy="15859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 sz="2400" dirty="0" err="1">
                <a:solidFill>
                  <a:schemeClr val="bg1">
                    <a:lumMod val="95000"/>
                  </a:schemeClr>
                </a:solidFill>
              </a:rPr>
              <a:t>The</a:t>
            </a:r>
            <a:r>
              <a:rPr lang="es-ES" sz="2400" dirty="0">
                <a:solidFill>
                  <a:schemeClr val="bg1">
                    <a:lumMod val="95000"/>
                  </a:schemeClr>
                </a:solidFill>
              </a:rPr>
              <a:t> </a:t>
            </a:r>
            <a:r>
              <a:rPr lang="es-ES" sz="2400" dirty="0" err="1">
                <a:solidFill>
                  <a:schemeClr val="bg1">
                    <a:lumMod val="95000"/>
                  </a:schemeClr>
                </a:solidFill>
              </a:rPr>
              <a:t>estimator</a:t>
            </a:r>
            <a:r>
              <a:rPr lang="es-ES" sz="2400" dirty="0">
                <a:solidFill>
                  <a:schemeClr val="bg1">
                    <a:lumMod val="95000"/>
                  </a:schemeClr>
                </a:solidFill>
              </a:rPr>
              <a:t> (Landy &amp; </a:t>
            </a:r>
            <a:r>
              <a:rPr lang="es-ES" sz="2400" dirty="0" err="1">
                <a:solidFill>
                  <a:schemeClr val="bg1">
                    <a:lumMod val="95000"/>
                  </a:schemeClr>
                </a:solidFill>
              </a:rPr>
              <a:t>Szalay</a:t>
            </a:r>
            <a:r>
              <a:rPr lang="es-ES" sz="2400" dirty="0">
                <a:solidFill>
                  <a:schemeClr val="bg1">
                    <a:lumMod val="95000"/>
                  </a:schemeClr>
                </a:solidFill>
              </a:rPr>
              <a:t> 1993, Herranz 2001)</a:t>
            </a:r>
          </a:p>
        </p:txBody>
      </p:sp>
      <p:sp>
        <p:nvSpPr>
          <p:cNvPr id="3" name="CuadroTexto 2">
            <a:extLst>
              <a:ext uri="{FF2B5EF4-FFF2-40B4-BE49-F238E27FC236}">
                <a16:creationId xmlns:a16="http://schemas.microsoft.com/office/drawing/2014/main" id="{FE8D0C9E-C496-E251-4153-59BFFACB2488}"/>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5" name="CuadroTexto 4">
            <a:extLst>
              <a:ext uri="{FF2B5EF4-FFF2-40B4-BE49-F238E27FC236}">
                <a16:creationId xmlns:a16="http://schemas.microsoft.com/office/drawing/2014/main" id="{87768582-7466-2449-E71F-B291F0702E30}"/>
              </a:ext>
            </a:extLst>
          </p:cNvPr>
          <p:cNvSpPr txBox="1"/>
          <p:nvPr/>
        </p:nvSpPr>
        <p:spPr>
          <a:xfrm>
            <a:off x="4079876" y="6502733"/>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2" name="CuadroTexto 11">
            <a:extLst>
              <a:ext uri="{FF2B5EF4-FFF2-40B4-BE49-F238E27FC236}">
                <a16:creationId xmlns:a16="http://schemas.microsoft.com/office/drawing/2014/main" id="{46F2F7E9-26F9-5C2D-17B9-D777F5EAA988}"/>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Tree>
    <p:extLst>
      <p:ext uri="{BB962C8B-B14F-4D97-AF65-F5344CB8AC3E}">
        <p14:creationId xmlns:p14="http://schemas.microsoft.com/office/powerpoint/2010/main" val="3280832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1E412-3DC8-8203-F314-8F4F995ED14F}"/>
            </a:ext>
          </a:extLst>
        </p:cNvPr>
        <p:cNvGrpSpPr/>
        <p:nvPr/>
      </p:nvGrpSpPr>
      <p:grpSpPr>
        <a:xfrm>
          <a:off x="0" y="0"/>
          <a:ext cx="0" cy="0"/>
          <a:chOff x="0" y="0"/>
          <a:chExt cx="0" cy="0"/>
        </a:xfrm>
      </p:grpSpPr>
      <p:sp>
        <p:nvSpPr>
          <p:cNvPr id="16" name="Rectángulo redondeado 13">
            <a:extLst>
              <a:ext uri="{FF2B5EF4-FFF2-40B4-BE49-F238E27FC236}">
                <a16:creationId xmlns:a16="http://schemas.microsoft.com/office/drawing/2014/main" id="{505B2568-6FCB-E04E-5711-862C6DE7999F}"/>
              </a:ext>
            </a:extLst>
          </p:cNvPr>
          <p:cNvSpPr/>
          <p:nvPr/>
        </p:nvSpPr>
        <p:spPr>
          <a:xfrm>
            <a:off x="8137882" y="3833681"/>
            <a:ext cx="1771832" cy="689083"/>
          </a:xfrm>
          <a:prstGeom prst="roundRect">
            <a:avLst>
              <a:gd name="adj" fmla="val 4385"/>
            </a:avLst>
          </a:prstGeom>
          <a:solidFill>
            <a:srgbClr val="E0ECE4"/>
          </a:solidFill>
          <a:ln>
            <a:solidFill>
              <a:srgbClr val="63A378"/>
            </a:solidFill>
          </a:ln>
          <a:effectLst>
            <a:outerShdw blurRad="339502"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5" name="Rectángulo redondeado 13">
            <a:extLst>
              <a:ext uri="{FF2B5EF4-FFF2-40B4-BE49-F238E27FC236}">
                <a16:creationId xmlns:a16="http://schemas.microsoft.com/office/drawing/2014/main" id="{505B2568-6FCB-E04E-5711-862C6DE7999F}"/>
              </a:ext>
            </a:extLst>
          </p:cNvPr>
          <p:cNvSpPr/>
          <p:nvPr/>
        </p:nvSpPr>
        <p:spPr>
          <a:xfrm>
            <a:off x="611328" y="1090185"/>
            <a:ext cx="5629051" cy="5128447"/>
          </a:xfrm>
          <a:prstGeom prst="roundRect">
            <a:avLst>
              <a:gd name="adj" fmla="val 4385"/>
            </a:avLst>
          </a:prstGeom>
          <a:solidFill>
            <a:srgbClr val="E0ECE4"/>
          </a:solidFill>
          <a:ln>
            <a:solidFill>
              <a:srgbClr val="63A378"/>
            </a:solidFill>
          </a:ln>
          <a:effectLst>
            <a:outerShdw blurRad="339502"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Rectángulo 6">
            <a:extLst>
              <a:ext uri="{FF2B5EF4-FFF2-40B4-BE49-F238E27FC236}">
                <a16:creationId xmlns:a16="http://schemas.microsoft.com/office/drawing/2014/main" id="{983144DA-5C3F-0A99-A09D-B0726B6E92CA}"/>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a:extLst>
              <a:ext uri="{FF2B5EF4-FFF2-40B4-BE49-F238E27FC236}">
                <a16:creationId xmlns:a16="http://schemas.microsoft.com/office/drawing/2014/main" id="{B74307D5-95A8-6864-9195-389E1E0ED9E7}"/>
              </a:ext>
            </a:extLst>
          </p:cNvPr>
          <p:cNvSpPr>
            <a:spLocks noGrp="1"/>
          </p:cNvSpPr>
          <p:nvPr>
            <p:ph type="title"/>
          </p:nvPr>
        </p:nvSpPr>
        <p:spPr>
          <a:xfrm>
            <a:off x="0" y="10894"/>
            <a:ext cx="12192000" cy="397070"/>
          </a:xfrm>
        </p:spPr>
        <p:txBody>
          <a:bodyPr anchor="t">
            <a:noAutofit/>
          </a:bodyPr>
          <a:lstStyle/>
          <a:p>
            <a:r>
              <a:rPr lang="es-ES" sz="2000" b="1" dirty="0" err="1">
                <a:solidFill>
                  <a:srgbClr val="FFFFFF"/>
                </a:solidFill>
              </a:rPr>
              <a:t>Theoretical</a:t>
            </a:r>
            <a:r>
              <a:rPr lang="es-ES" sz="2000" b="1" dirty="0">
                <a:solidFill>
                  <a:srgbClr val="FFFFFF"/>
                </a:solidFill>
              </a:rPr>
              <a:t> Framework</a:t>
            </a:r>
            <a:br>
              <a:rPr lang="es-ES" sz="2000" b="1" dirty="0">
                <a:solidFill>
                  <a:srgbClr val="FFFFFF"/>
                </a:solidFill>
              </a:rPr>
            </a:br>
            <a:br>
              <a:rPr lang="es-ES" sz="2000" b="1" dirty="0">
                <a:solidFill>
                  <a:srgbClr val="FFFFFF"/>
                </a:solidFill>
              </a:rPr>
            </a:br>
            <a:endParaRPr lang="es-ES" sz="2000" b="1" dirty="0">
              <a:solidFill>
                <a:srgbClr val="FFFFFF"/>
              </a:solidFill>
            </a:endParaRPr>
          </a:p>
        </p:txBody>
      </p:sp>
      <p:sp>
        <p:nvSpPr>
          <p:cNvPr id="4" name="Rectángulo 3">
            <a:extLst>
              <a:ext uri="{FF2B5EF4-FFF2-40B4-BE49-F238E27FC236}">
                <a16:creationId xmlns:a16="http://schemas.microsoft.com/office/drawing/2014/main" id="{C6A01E90-FA1C-A69E-935D-67439536625D}"/>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TextBox 10">
            <a:extLst>
              <a:ext uri="{FF2B5EF4-FFF2-40B4-BE49-F238E27FC236}">
                <a16:creationId xmlns:a16="http://schemas.microsoft.com/office/drawing/2014/main" id="{78474B1E-CDFA-9590-003A-179ECCCA8DCA}"/>
              </a:ext>
            </a:extLst>
          </p:cNvPr>
          <p:cNvSpPr txBox="1"/>
          <p:nvPr/>
        </p:nvSpPr>
        <p:spPr>
          <a:xfrm>
            <a:off x="1" y="407964"/>
            <a:ext cx="12191998" cy="523220"/>
          </a:xfrm>
          <a:prstGeom prst="rect">
            <a:avLst/>
          </a:prstGeom>
          <a:noFill/>
        </p:spPr>
        <p:txBody>
          <a:bodyPr wrap="square" rtlCol="0">
            <a:spAutoFit/>
          </a:bodyPr>
          <a:lstStyle/>
          <a:p>
            <a:pPr algn="ctr"/>
            <a:r>
              <a:rPr lang="x-none" sz="2800" dirty="0"/>
              <a:t>Stacking Technique</a:t>
            </a:r>
          </a:p>
        </p:txBody>
      </p:sp>
      <p:pic>
        <p:nvPicPr>
          <p:cNvPr id="3" name="Imagen 2"/>
          <p:cNvPicPr>
            <a:picLocks noChangeAspect="1"/>
          </p:cNvPicPr>
          <p:nvPr/>
        </p:nvPicPr>
        <p:blipFill>
          <a:blip r:embed="rId2"/>
          <a:stretch>
            <a:fillRect/>
          </a:stretch>
        </p:blipFill>
        <p:spPr>
          <a:xfrm>
            <a:off x="1018761" y="1399147"/>
            <a:ext cx="4900696" cy="4541483"/>
          </a:xfrm>
          <a:prstGeom prst="rect">
            <a:avLst/>
          </a:prstGeom>
        </p:spPr>
      </p:pic>
      <p:pic>
        <p:nvPicPr>
          <p:cNvPr id="6" name="Imagen 5"/>
          <p:cNvPicPr>
            <a:picLocks noChangeAspect="1"/>
          </p:cNvPicPr>
          <p:nvPr/>
        </p:nvPicPr>
        <p:blipFill>
          <a:blip r:embed="rId3"/>
          <a:stretch>
            <a:fillRect/>
          </a:stretch>
        </p:blipFill>
        <p:spPr>
          <a:xfrm>
            <a:off x="1240088" y="1288280"/>
            <a:ext cx="4836499" cy="4836499"/>
          </a:xfrm>
          <a:prstGeom prst="rect">
            <a:avLst/>
          </a:prstGeom>
        </p:spPr>
      </p:pic>
      <p:pic>
        <p:nvPicPr>
          <p:cNvPr id="12" name="Imagen 11"/>
          <p:cNvPicPr>
            <a:picLocks noChangeAspect="1"/>
          </p:cNvPicPr>
          <p:nvPr/>
        </p:nvPicPr>
        <p:blipFill>
          <a:blip r:embed="rId4"/>
          <a:stretch>
            <a:fillRect/>
          </a:stretch>
        </p:blipFill>
        <p:spPr>
          <a:xfrm>
            <a:off x="1066800" y="1295400"/>
            <a:ext cx="5009787" cy="4785277"/>
          </a:xfrm>
          <a:prstGeom prst="rect">
            <a:avLst/>
          </a:prstGeom>
        </p:spPr>
      </p:pic>
      <mc:AlternateContent xmlns:mc="http://schemas.openxmlformats.org/markup-compatibility/2006" xmlns:a14="http://schemas.microsoft.com/office/drawing/2010/main">
        <mc:Choice Requires="a14">
          <p:sp>
            <p:nvSpPr>
              <p:cNvPr id="13" name="Marcador de contenido 12"/>
              <p:cNvSpPr>
                <a:spLocks noGrp="1"/>
              </p:cNvSpPr>
              <p:nvPr>
                <p:ph idx="1"/>
              </p:nvPr>
            </p:nvSpPr>
            <p:spPr>
              <a:xfrm>
                <a:off x="6705347" y="1455250"/>
                <a:ext cx="5059837" cy="4795703"/>
              </a:xfrm>
            </p:spPr>
            <p:txBody>
              <a:bodyPr>
                <a:normAutofit/>
              </a:bodyPr>
              <a:lstStyle/>
              <a:p>
                <a:pPr marL="457200" indent="-457200">
                  <a:buFont typeface="+mj-lt"/>
                  <a:buAutoNum type="arabicPeriod"/>
                </a:pPr>
                <a:r>
                  <a:rPr lang="en-US" sz="2400" dirty="0"/>
                  <a:t>Define a radius </a:t>
                </a:r>
                <a14:m>
                  <m:oMath xmlns:m="http://schemas.openxmlformats.org/officeDocument/2006/math">
                    <m:r>
                      <a:rPr lang="es-ES" sz="2400" i="1">
                        <a:latin typeface="Cambria Math" panose="02040503050406030204" pitchFamily="18" charset="0"/>
                      </a:rPr>
                      <m:t>𝑟</m:t>
                    </m:r>
                  </m:oMath>
                </a14:m>
                <a:r>
                  <a:rPr lang="en-US" sz="2400" dirty="0"/>
                  <a:t> around each lens</a:t>
                </a:r>
              </a:p>
              <a:p>
                <a:pPr marL="457200" indent="-457200">
                  <a:buFont typeface="+mj-lt"/>
                  <a:buAutoNum type="arabicPeriod"/>
                </a:pPr>
                <a:r>
                  <a:rPr lang="en-US" sz="2400" dirty="0"/>
                  <a:t>Compute the impact parameters for all background sources</a:t>
                </a:r>
              </a:p>
              <a:p>
                <a:pPr marL="457200" indent="-457200">
                  <a:buFont typeface="+mj-lt"/>
                  <a:buAutoNum type="arabicPeriod"/>
                </a:pPr>
                <a:r>
                  <a:rPr lang="es-ES" sz="2400" dirty="0" err="1"/>
                  <a:t>Build</a:t>
                </a:r>
                <a:r>
                  <a:rPr lang="es-ES" sz="2400" dirty="0"/>
                  <a:t> a </a:t>
                </a:r>
                <a14:m>
                  <m:oMath xmlns:m="http://schemas.openxmlformats.org/officeDocument/2006/math">
                    <m:d>
                      <m:dPr>
                        <m:begChr m:val="["/>
                        <m:endChr m:val="]"/>
                        <m:ctrlPr>
                          <a:rPr lang="es-ES" sz="2400" b="0" i="1" smtClean="0">
                            <a:latin typeface="Cambria Math" panose="02040503050406030204" pitchFamily="18" charset="0"/>
                          </a:rPr>
                        </m:ctrlPr>
                      </m:dPr>
                      <m:e>
                        <m:sSub>
                          <m:sSubPr>
                            <m:ctrlPr>
                              <a:rPr lang="es-ES" sz="2400" b="0" i="1" smtClean="0">
                                <a:latin typeface="Cambria Math" panose="02040503050406030204" pitchFamily="18" charset="0"/>
                              </a:rPr>
                            </m:ctrlPr>
                          </m:sSubPr>
                          <m:e>
                            <m:r>
                              <a:rPr lang="es-ES" sz="2400" b="0" i="1" smtClean="0">
                                <a:latin typeface="Cambria Math" panose="02040503050406030204" pitchFamily="18" charset="0"/>
                              </a:rPr>
                              <m:t>𝑛</m:t>
                            </m:r>
                          </m:e>
                          <m:sub>
                            <m:r>
                              <a:rPr lang="es-ES" sz="2400" b="0" i="1" smtClean="0">
                                <a:latin typeface="Cambria Math" panose="02040503050406030204" pitchFamily="18" charset="0"/>
                              </a:rPr>
                              <m:t>𝑝𝑖𝑥</m:t>
                            </m:r>
                          </m:sub>
                        </m:sSub>
                        <m:r>
                          <a:rPr lang="es-ES" sz="2400" b="0" i="1" smtClean="0">
                            <a:latin typeface="Cambria Math" panose="02040503050406030204" pitchFamily="18" charset="0"/>
                            <a:ea typeface="Cambria Math" panose="02040503050406030204" pitchFamily="18" charset="0"/>
                          </a:rPr>
                          <m:t>×</m:t>
                        </m:r>
                        <m:sSub>
                          <m:sSubPr>
                            <m:ctrlPr>
                              <a:rPr lang="es-ES" sz="2400" b="0" i="1" smtClean="0">
                                <a:latin typeface="Cambria Math" panose="02040503050406030204" pitchFamily="18" charset="0"/>
                                <a:ea typeface="Cambria Math" panose="02040503050406030204" pitchFamily="18" charset="0"/>
                              </a:rPr>
                            </m:ctrlPr>
                          </m:sSubPr>
                          <m:e>
                            <m:r>
                              <a:rPr lang="es-ES" sz="2400" b="0" i="1" smtClean="0">
                                <a:latin typeface="Cambria Math" panose="02040503050406030204" pitchFamily="18" charset="0"/>
                                <a:ea typeface="Cambria Math" panose="02040503050406030204" pitchFamily="18" charset="0"/>
                              </a:rPr>
                              <m:t>𝑛</m:t>
                            </m:r>
                          </m:e>
                          <m:sub>
                            <m:r>
                              <a:rPr lang="es-ES" sz="2400" b="0" i="1" smtClean="0">
                                <a:latin typeface="Cambria Math" panose="02040503050406030204" pitchFamily="18" charset="0"/>
                                <a:ea typeface="Cambria Math" panose="02040503050406030204" pitchFamily="18" charset="0"/>
                              </a:rPr>
                              <m:t>𝑝𝑖𝑥</m:t>
                            </m:r>
                          </m:sub>
                        </m:sSub>
                      </m:e>
                    </m:d>
                  </m:oMath>
                </a14:m>
                <a:r>
                  <a:rPr lang="es-ES" sz="2400" dirty="0" err="1"/>
                  <a:t>grid</a:t>
                </a:r>
                <a:r>
                  <a:rPr lang="es-ES" sz="2400" dirty="0"/>
                  <a:t> </a:t>
                </a:r>
                <a:r>
                  <a:rPr lang="es-ES" sz="2400" dirty="0" err="1"/>
                  <a:t>with</a:t>
                </a:r>
                <a:r>
                  <a:rPr lang="es-ES" sz="2400" dirty="0"/>
                  <a:t> pixel </a:t>
                </a:r>
                <a:r>
                  <a:rPr lang="es-ES" sz="2400" dirty="0" err="1"/>
                  <a:t>size</a:t>
                </a:r>
                <a:r>
                  <a:rPr lang="es-ES" sz="2400" dirty="0"/>
                  <a:t> </a:t>
                </a:r>
                <a14:m>
                  <m:oMath xmlns:m="http://schemas.openxmlformats.org/officeDocument/2006/math">
                    <m:sSub>
                      <m:sSubPr>
                        <m:ctrlPr>
                          <a:rPr lang="es-ES" sz="2400" i="1">
                            <a:latin typeface="Cambria Math" panose="02040503050406030204" pitchFamily="18" charset="0"/>
                          </a:rPr>
                        </m:ctrlPr>
                      </m:sSubPr>
                      <m:e>
                        <m:r>
                          <a:rPr lang="es-ES" sz="2400" i="1">
                            <a:latin typeface="Cambria Math" panose="02040503050406030204" pitchFamily="18" charset="0"/>
                          </a:rPr>
                          <m:t>𝑠</m:t>
                        </m:r>
                      </m:e>
                      <m:sub>
                        <m:r>
                          <a:rPr lang="es-ES" sz="2400" i="1">
                            <a:latin typeface="Cambria Math" panose="02040503050406030204" pitchFamily="18" charset="0"/>
                          </a:rPr>
                          <m:t>𝑝𝑖𝑥</m:t>
                        </m:r>
                      </m:sub>
                    </m:sSub>
                  </m:oMath>
                </a14:m>
                <a:r>
                  <a:rPr lang="es-ES" sz="2400" dirty="0"/>
                  <a:t>, </a:t>
                </a:r>
                <a:r>
                  <a:rPr lang="es-ES" sz="2400" dirty="0" err="1"/>
                  <a:t>such</a:t>
                </a:r>
                <a:r>
                  <a:rPr lang="es-ES" sz="2400" dirty="0"/>
                  <a:t> </a:t>
                </a:r>
                <a:r>
                  <a:rPr lang="es-ES" sz="2400" dirty="0" err="1"/>
                  <a:t>that</a:t>
                </a:r>
                <a:endParaRPr lang="es-ES" sz="2400" dirty="0"/>
              </a:p>
              <a:p>
                <a:pPr marL="457200" indent="-457200">
                  <a:buFont typeface="+mj-lt"/>
                  <a:buAutoNum type="arabicPeriod"/>
                </a:pPr>
                <a:endParaRPr lang="en-US" sz="7200" dirty="0"/>
              </a:p>
              <a:p>
                <a:pPr marL="457200" indent="-457200">
                  <a:buFont typeface="+mj-lt"/>
                  <a:buAutoNum type="arabicPeriod"/>
                </a:pPr>
                <a:r>
                  <a:rPr lang="en-US" sz="2400" dirty="0"/>
                  <a:t>Place sources on the grid to create a density map.</a:t>
                </a:r>
                <a:endParaRPr lang="es-ES" sz="2400" dirty="0"/>
              </a:p>
            </p:txBody>
          </p:sp>
        </mc:Choice>
        <mc:Fallback xmlns="">
          <p:sp>
            <p:nvSpPr>
              <p:cNvPr id="13" name="Marcador de contenido 12"/>
              <p:cNvSpPr>
                <a:spLocks noGrp="1" noRot="1" noChangeAspect="1" noMove="1" noResize="1" noEditPoints="1" noAdjustHandles="1" noChangeArrowheads="1" noChangeShapeType="1" noTextEdit="1"/>
              </p:cNvSpPr>
              <p:nvPr>
                <p:ph idx="1"/>
              </p:nvPr>
            </p:nvSpPr>
            <p:spPr>
              <a:xfrm>
                <a:off x="6705347" y="1455250"/>
                <a:ext cx="5059837" cy="4795703"/>
              </a:xfrm>
              <a:blipFill>
                <a:blip r:embed="rId5"/>
                <a:stretch>
                  <a:fillRect l="-2005" t="-1847"/>
                </a:stretch>
              </a:blipFill>
            </p:spPr>
            <p:txBody>
              <a:bodyPr/>
              <a:lstStyle/>
              <a:p>
                <a:r>
                  <a:rPr lang="en-ES">
                    <a:noFill/>
                  </a:rPr>
                  <a:t> </a:t>
                </a:r>
              </a:p>
            </p:txBody>
          </p:sp>
        </mc:Fallback>
      </mc:AlternateContent>
      <mc:AlternateContent xmlns:mc="http://schemas.openxmlformats.org/markup-compatibility/2006" xmlns:a14="http://schemas.microsoft.com/office/drawing/2010/main">
        <mc:Choice Requires="a14">
          <p:sp>
            <p:nvSpPr>
              <p:cNvPr id="17" name="Rectángulo 16"/>
              <p:cNvSpPr/>
              <p:nvPr/>
            </p:nvSpPr>
            <p:spPr>
              <a:xfrm>
                <a:off x="8137882" y="3853102"/>
                <a:ext cx="1771832" cy="6252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sz="2000" i="1">
                          <a:latin typeface="Cambria Math" panose="02040503050406030204" pitchFamily="18" charset="0"/>
                        </a:rPr>
                        <m:t>𝑟</m:t>
                      </m:r>
                      <m:r>
                        <a:rPr lang="es-ES" sz="2000" i="1">
                          <a:latin typeface="Cambria Math" panose="02040503050406030204" pitchFamily="18" charset="0"/>
                        </a:rPr>
                        <m:t>=</m:t>
                      </m:r>
                      <m:f>
                        <m:fPr>
                          <m:ctrlPr>
                            <a:rPr lang="es-ES" sz="2000" i="1">
                              <a:latin typeface="Cambria Math" panose="02040503050406030204" pitchFamily="18" charset="0"/>
                            </a:rPr>
                          </m:ctrlPr>
                        </m:fPr>
                        <m:num>
                          <m:sSub>
                            <m:sSubPr>
                              <m:ctrlPr>
                                <a:rPr lang="es-ES" sz="2000" i="1">
                                  <a:latin typeface="Cambria Math" panose="02040503050406030204" pitchFamily="18" charset="0"/>
                                </a:rPr>
                              </m:ctrlPr>
                            </m:sSubPr>
                            <m:e>
                              <m:r>
                                <a:rPr lang="es-ES" sz="2000" i="1">
                                  <a:latin typeface="Cambria Math" panose="02040503050406030204" pitchFamily="18" charset="0"/>
                                </a:rPr>
                                <m:t>𝑛</m:t>
                              </m:r>
                            </m:e>
                            <m:sub>
                              <m:r>
                                <a:rPr lang="es-ES" sz="2000" i="1">
                                  <a:latin typeface="Cambria Math" panose="02040503050406030204" pitchFamily="18" charset="0"/>
                                </a:rPr>
                                <m:t>𝑝𝑖𝑥</m:t>
                              </m:r>
                            </m:sub>
                          </m:sSub>
                          <m:r>
                            <a:rPr lang="es-ES" sz="2000" i="1">
                              <a:latin typeface="Cambria Math" panose="02040503050406030204" pitchFamily="18" charset="0"/>
                            </a:rPr>
                            <m:t>⋅</m:t>
                          </m:r>
                          <m:sSub>
                            <m:sSubPr>
                              <m:ctrlPr>
                                <a:rPr lang="es-ES" sz="2000" i="1">
                                  <a:latin typeface="Cambria Math" panose="02040503050406030204" pitchFamily="18" charset="0"/>
                                </a:rPr>
                              </m:ctrlPr>
                            </m:sSubPr>
                            <m:e>
                              <m:r>
                                <a:rPr lang="es-ES" sz="2000" i="1">
                                  <a:latin typeface="Cambria Math" panose="02040503050406030204" pitchFamily="18" charset="0"/>
                                </a:rPr>
                                <m:t>𝑠</m:t>
                              </m:r>
                            </m:e>
                            <m:sub>
                              <m:r>
                                <a:rPr lang="es-ES" sz="2000" i="1">
                                  <a:latin typeface="Cambria Math" panose="02040503050406030204" pitchFamily="18" charset="0"/>
                                </a:rPr>
                                <m:t>𝑝𝑖𝑥</m:t>
                              </m:r>
                            </m:sub>
                          </m:sSub>
                        </m:num>
                        <m:den>
                          <m:r>
                            <a:rPr lang="es-ES" sz="2000" i="1">
                              <a:latin typeface="Cambria Math" panose="02040503050406030204" pitchFamily="18" charset="0"/>
                            </a:rPr>
                            <m:t>2</m:t>
                          </m:r>
                        </m:den>
                      </m:f>
                    </m:oMath>
                  </m:oMathPara>
                </a14:m>
                <a:endParaRPr lang="es-ES" sz="2000" dirty="0"/>
              </a:p>
            </p:txBody>
          </p:sp>
        </mc:Choice>
        <mc:Fallback xmlns="">
          <p:sp>
            <p:nvSpPr>
              <p:cNvPr id="17" name="Rectángulo 16"/>
              <p:cNvSpPr>
                <a:spLocks noRot="1" noChangeAspect="1" noMove="1" noResize="1" noEditPoints="1" noAdjustHandles="1" noChangeArrowheads="1" noChangeShapeType="1" noTextEdit="1"/>
              </p:cNvSpPr>
              <p:nvPr/>
            </p:nvSpPr>
            <p:spPr>
              <a:xfrm>
                <a:off x="8137882" y="3853102"/>
                <a:ext cx="1771832" cy="625299"/>
              </a:xfrm>
              <a:prstGeom prst="rect">
                <a:avLst/>
              </a:prstGeom>
              <a:blipFill rotWithShape="0">
                <a:blip r:embed="rId6"/>
                <a:stretch>
                  <a:fillRect/>
                </a:stretch>
              </a:blipFill>
            </p:spPr>
            <p:txBody>
              <a:bodyPr/>
              <a:lstStyle/>
              <a:p>
                <a:r>
                  <a:rPr lang="es-ES">
                    <a:noFill/>
                  </a:rPr>
                  <a:t> </a:t>
                </a:r>
              </a:p>
            </p:txBody>
          </p:sp>
        </mc:Fallback>
      </mc:AlternateContent>
      <p:sp>
        <p:nvSpPr>
          <p:cNvPr id="5" name="CuadroTexto 4">
            <a:extLst>
              <a:ext uri="{FF2B5EF4-FFF2-40B4-BE49-F238E27FC236}">
                <a16:creationId xmlns:a16="http://schemas.microsoft.com/office/drawing/2014/main" id="{59CC6B80-8089-29DF-7378-D91496224BF4}"/>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14" name="CuadroTexto 13">
            <a:extLst>
              <a:ext uri="{FF2B5EF4-FFF2-40B4-BE49-F238E27FC236}">
                <a16:creationId xmlns:a16="http://schemas.microsoft.com/office/drawing/2014/main" id="{4AB2756C-5F04-FE7F-5915-22216B2B51F6}"/>
              </a:ext>
            </a:extLst>
          </p:cNvPr>
          <p:cNvSpPr txBox="1"/>
          <p:nvPr/>
        </p:nvSpPr>
        <p:spPr>
          <a:xfrm>
            <a:off x="4079876" y="6502733"/>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8" name="CuadroTexto 17">
            <a:extLst>
              <a:ext uri="{FF2B5EF4-FFF2-40B4-BE49-F238E27FC236}">
                <a16:creationId xmlns:a16="http://schemas.microsoft.com/office/drawing/2014/main" id="{89630100-F262-C479-5309-53770B7245F3}"/>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Tree>
    <p:extLst>
      <p:ext uri="{BB962C8B-B14F-4D97-AF65-F5344CB8AC3E}">
        <p14:creationId xmlns:p14="http://schemas.microsoft.com/office/powerpoint/2010/main" val="1068653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xEl>
                                              <p:pRg st="2" end="2"/>
                                            </p:txEl>
                                          </p:spTgt>
                                        </p:tgtEl>
                                        <p:attrNameLst>
                                          <p:attrName>style.visibility</p:attrName>
                                        </p:attrNameLst>
                                      </p:cBhvr>
                                      <p:to>
                                        <p:strVal val="visible"/>
                                      </p:to>
                                    </p:set>
                                    <p:animEffect transition="in" filter="fade">
                                      <p:cBhvr>
                                        <p:cTn id="23" dur="500"/>
                                        <p:tgtEl>
                                          <p:spTgt spid="13">
                                            <p:txEl>
                                              <p:pRg st="2" end="2"/>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3"/>
                                        </p:tgtEl>
                                      </p:cBhvr>
                                    </p:animEffect>
                                    <p:set>
                                      <p:cBhvr>
                                        <p:cTn id="34" dur="1" fill="hold">
                                          <p:stCondLst>
                                            <p:cond delay="499"/>
                                          </p:stCondLst>
                                        </p:cTn>
                                        <p:tgtEl>
                                          <p:spTgt spid="3"/>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3">
                                            <p:txEl>
                                              <p:pRg st="4" end="4"/>
                                            </p:txEl>
                                          </p:spTgt>
                                        </p:tgtEl>
                                        <p:attrNameLst>
                                          <p:attrName>style.visibility</p:attrName>
                                        </p:attrNameLst>
                                      </p:cBhvr>
                                      <p:to>
                                        <p:strVal val="visible"/>
                                      </p:to>
                                    </p:set>
                                    <p:animEffect transition="in" filter="fade">
                                      <p:cBhvr>
                                        <p:cTn id="40"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3" grpId="0" uiExpand="1" build="p"/>
      <p:bldP spid="1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1E412-3DC8-8203-F314-8F4F995ED14F}"/>
            </a:ext>
          </a:extLst>
        </p:cNvPr>
        <p:cNvGrpSpPr/>
        <p:nvPr/>
      </p:nvGrpSpPr>
      <p:grpSpPr>
        <a:xfrm>
          <a:off x="0" y="0"/>
          <a:ext cx="0" cy="0"/>
          <a:chOff x="0" y="0"/>
          <a:chExt cx="0" cy="0"/>
        </a:xfrm>
      </p:grpSpPr>
      <p:sp>
        <p:nvSpPr>
          <p:cNvPr id="15" name="Rectángulo redondeado 13">
            <a:extLst>
              <a:ext uri="{FF2B5EF4-FFF2-40B4-BE49-F238E27FC236}">
                <a16:creationId xmlns:a16="http://schemas.microsoft.com/office/drawing/2014/main" id="{505B2568-6FCB-E04E-5711-862C6DE7999F}"/>
              </a:ext>
            </a:extLst>
          </p:cNvPr>
          <p:cNvSpPr/>
          <p:nvPr/>
        </p:nvSpPr>
        <p:spPr>
          <a:xfrm>
            <a:off x="611328" y="1090185"/>
            <a:ext cx="5629051" cy="5128447"/>
          </a:xfrm>
          <a:prstGeom prst="roundRect">
            <a:avLst>
              <a:gd name="adj" fmla="val 4385"/>
            </a:avLst>
          </a:prstGeom>
          <a:solidFill>
            <a:srgbClr val="E0ECE4"/>
          </a:solidFill>
          <a:ln>
            <a:solidFill>
              <a:srgbClr val="63A378"/>
            </a:solidFill>
          </a:ln>
          <a:effectLst>
            <a:outerShdw blurRad="339502"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Rectángulo 6">
            <a:extLst>
              <a:ext uri="{FF2B5EF4-FFF2-40B4-BE49-F238E27FC236}">
                <a16:creationId xmlns:a16="http://schemas.microsoft.com/office/drawing/2014/main" id="{983144DA-5C3F-0A99-A09D-B0726B6E92CA}"/>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a:extLst>
              <a:ext uri="{FF2B5EF4-FFF2-40B4-BE49-F238E27FC236}">
                <a16:creationId xmlns:a16="http://schemas.microsoft.com/office/drawing/2014/main" id="{B74307D5-95A8-6864-9195-389E1E0ED9E7}"/>
              </a:ext>
            </a:extLst>
          </p:cNvPr>
          <p:cNvSpPr>
            <a:spLocks noGrp="1"/>
          </p:cNvSpPr>
          <p:nvPr>
            <p:ph type="title"/>
          </p:nvPr>
        </p:nvSpPr>
        <p:spPr>
          <a:xfrm>
            <a:off x="0" y="10894"/>
            <a:ext cx="12192000" cy="397070"/>
          </a:xfrm>
        </p:spPr>
        <p:txBody>
          <a:bodyPr anchor="t">
            <a:noAutofit/>
          </a:bodyPr>
          <a:lstStyle/>
          <a:p>
            <a:r>
              <a:rPr lang="es-ES" sz="2000" b="1" dirty="0" err="1">
                <a:solidFill>
                  <a:srgbClr val="FFFFFF"/>
                </a:solidFill>
              </a:rPr>
              <a:t>Theoretical</a:t>
            </a:r>
            <a:r>
              <a:rPr lang="es-ES" sz="2000" b="1" dirty="0">
                <a:solidFill>
                  <a:srgbClr val="FFFFFF"/>
                </a:solidFill>
              </a:rPr>
              <a:t> Framework</a:t>
            </a:r>
            <a:br>
              <a:rPr lang="es-ES" sz="2000" b="1" dirty="0">
                <a:solidFill>
                  <a:srgbClr val="FFFFFF"/>
                </a:solidFill>
              </a:rPr>
            </a:br>
            <a:br>
              <a:rPr lang="es-ES" sz="2000" b="1" dirty="0">
                <a:solidFill>
                  <a:srgbClr val="FFFFFF"/>
                </a:solidFill>
              </a:rPr>
            </a:br>
            <a:endParaRPr lang="es-ES" sz="2000" b="1" dirty="0">
              <a:solidFill>
                <a:srgbClr val="FFFFFF"/>
              </a:solidFill>
            </a:endParaRPr>
          </a:p>
        </p:txBody>
      </p:sp>
      <p:sp>
        <p:nvSpPr>
          <p:cNvPr id="4" name="Rectángulo 3">
            <a:extLst>
              <a:ext uri="{FF2B5EF4-FFF2-40B4-BE49-F238E27FC236}">
                <a16:creationId xmlns:a16="http://schemas.microsoft.com/office/drawing/2014/main" id="{C6A01E90-FA1C-A69E-935D-67439536625D}"/>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TextBox 10">
            <a:extLst>
              <a:ext uri="{FF2B5EF4-FFF2-40B4-BE49-F238E27FC236}">
                <a16:creationId xmlns:a16="http://schemas.microsoft.com/office/drawing/2014/main" id="{78474B1E-CDFA-9590-003A-179ECCCA8DCA}"/>
              </a:ext>
            </a:extLst>
          </p:cNvPr>
          <p:cNvSpPr txBox="1"/>
          <p:nvPr/>
        </p:nvSpPr>
        <p:spPr>
          <a:xfrm>
            <a:off x="1" y="407964"/>
            <a:ext cx="12191998" cy="523220"/>
          </a:xfrm>
          <a:prstGeom prst="rect">
            <a:avLst/>
          </a:prstGeom>
          <a:noFill/>
        </p:spPr>
        <p:txBody>
          <a:bodyPr wrap="square" rtlCol="0">
            <a:spAutoFit/>
          </a:bodyPr>
          <a:lstStyle/>
          <a:p>
            <a:pPr algn="ctr"/>
            <a:r>
              <a:rPr lang="x-none" sz="2800" dirty="0"/>
              <a:t>Stacking Technique</a:t>
            </a:r>
          </a:p>
        </p:txBody>
      </p:sp>
      <p:pic>
        <p:nvPicPr>
          <p:cNvPr id="12" name="Imagen 11"/>
          <p:cNvPicPr>
            <a:picLocks noChangeAspect="1"/>
          </p:cNvPicPr>
          <p:nvPr/>
        </p:nvPicPr>
        <p:blipFill>
          <a:blip r:embed="rId2"/>
          <a:stretch>
            <a:fillRect/>
          </a:stretch>
        </p:blipFill>
        <p:spPr>
          <a:xfrm>
            <a:off x="1066800" y="1295400"/>
            <a:ext cx="5009787" cy="4785277"/>
          </a:xfrm>
          <a:prstGeom prst="rect">
            <a:avLst/>
          </a:prstGeom>
        </p:spPr>
      </p:pic>
      <p:sp>
        <p:nvSpPr>
          <p:cNvPr id="13" name="Marcador de contenido 12"/>
          <p:cNvSpPr>
            <a:spLocks noGrp="1"/>
          </p:cNvSpPr>
          <p:nvPr>
            <p:ph idx="1"/>
          </p:nvPr>
        </p:nvSpPr>
        <p:spPr>
          <a:xfrm>
            <a:off x="6532059" y="2218325"/>
            <a:ext cx="5659941" cy="4109903"/>
          </a:xfrm>
        </p:spPr>
        <p:txBody>
          <a:bodyPr>
            <a:normAutofit/>
          </a:bodyPr>
          <a:lstStyle/>
          <a:p>
            <a:pPr marL="0" indent="0">
              <a:buNone/>
            </a:pPr>
            <a:r>
              <a:rPr lang="es-ES" sz="2400" dirty="0" err="1"/>
              <a:t>Advantages</a:t>
            </a:r>
            <a:r>
              <a:rPr lang="es-ES" sz="2400" dirty="0"/>
              <a:t>:</a:t>
            </a:r>
          </a:p>
          <a:p>
            <a:pPr marL="0" indent="0">
              <a:buNone/>
            </a:pPr>
            <a:endParaRPr lang="es-ES" sz="2400" dirty="0"/>
          </a:p>
          <a:p>
            <a:pPr>
              <a:buClr>
                <a:srgbClr val="63A378"/>
              </a:buClr>
            </a:pPr>
            <a:r>
              <a:rPr lang="es-ES" sz="2400" dirty="0" err="1"/>
              <a:t>Positional</a:t>
            </a:r>
            <a:r>
              <a:rPr lang="es-ES" sz="2400" dirty="0"/>
              <a:t> </a:t>
            </a:r>
            <a:r>
              <a:rPr lang="es-ES" sz="2400" dirty="0" err="1"/>
              <a:t>errors</a:t>
            </a:r>
            <a:r>
              <a:rPr lang="es-ES" sz="2400" dirty="0"/>
              <a:t>  </a:t>
            </a:r>
            <a:r>
              <a:rPr lang="es-ES" sz="2400" dirty="0">
                <a:sym typeface="Wingdings" panose="05000000000000000000" pitchFamily="2" charset="2"/>
              </a:rPr>
              <a:t> </a:t>
            </a:r>
            <a:r>
              <a:rPr lang="es-ES" sz="2000" i="1" dirty="0" err="1">
                <a:sym typeface="Wingdings" panose="05000000000000000000" pitchFamily="2" charset="2"/>
              </a:rPr>
              <a:t>Gaussian</a:t>
            </a:r>
            <a:r>
              <a:rPr lang="es-ES" sz="2000" i="1" dirty="0">
                <a:sym typeface="Wingdings" panose="05000000000000000000" pitchFamily="2" charset="2"/>
              </a:rPr>
              <a:t> </a:t>
            </a:r>
            <a:r>
              <a:rPr lang="es-ES" sz="2000" i="1" dirty="0" err="1">
                <a:sym typeface="Wingdings" panose="05000000000000000000" pitchFamily="2" charset="2"/>
              </a:rPr>
              <a:t>Smoothing</a:t>
            </a:r>
            <a:r>
              <a:rPr lang="es-ES" sz="2000" i="1" dirty="0">
                <a:sym typeface="Wingdings" panose="05000000000000000000" pitchFamily="2" charset="2"/>
              </a:rPr>
              <a:t> </a:t>
            </a:r>
            <a:r>
              <a:rPr lang="es-ES" sz="2000" i="1" dirty="0" err="1">
                <a:sym typeface="Wingdings" panose="05000000000000000000" pitchFamily="2" charset="2"/>
              </a:rPr>
              <a:t>filter</a:t>
            </a:r>
            <a:endParaRPr lang="es-ES" sz="2000" i="1" dirty="0"/>
          </a:p>
          <a:p>
            <a:pPr>
              <a:buClr>
                <a:srgbClr val="63A378"/>
              </a:buClr>
            </a:pPr>
            <a:r>
              <a:rPr lang="es-ES" sz="2400" dirty="0" err="1"/>
              <a:t>Follow</a:t>
            </a:r>
            <a:r>
              <a:rPr lang="es-ES" sz="2400" dirty="0"/>
              <a:t> </a:t>
            </a:r>
            <a:r>
              <a:rPr lang="es-ES" sz="2400" dirty="0" err="1"/>
              <a:t>the</a:t>
            </a:r>
            <a:r>
              <a:rPr lang="es-ES" sz="2400" dirty="0"/>
              <a:t> </a:t>
            </a:r>
            <a:r>
              <a:rPr lang="es-ES" sz="2400" dirty="0" err="1"/>
              <a:t>pairs</a:t>
            </a:r>
            <a:r>
              <a:rPr lang="es-ES" sz="2400" dirty="0"/>
              <a:t> </a:t>
            </a:r>
            <a:r>
              <a:rPr lang="es-ES" sz="2400" dirty="0" err="1"/>
              <a:t>contributing</a:t>
            </a:r>
            <a:r>
              <a:rPr lang="es-ES" sz="2400" dirty="0"/>
              <a:t> to </a:t>
            </a:r>
            <a:r>
              <a:rPr lang="es-ES" sz="2400" dirty="0" err="1"/>
              <a:t>the</a:t>
            </a:r>
            <a:r>
              <a:rPr lang="es-ES" sz="2400" dirty="0"/>
              <a:t> final </a:t>
            </a:r>
            <a:r>
              <a:rPr lang="es-ES" sz="2400" dirty="0" err="1"/>
              <a:t>stacked</a:t>
            </a:r>
            <a:r>
              <a:rPr lang="es-ES" sz="2400" dirty="0"/>
              <a:t> </a:t>
            </a:r>
            <a:r>
              <a:rPr lang="es-ES" sz="2400" dirty="0" err="1"/>
              <a:t>map</a:t>
            </a:r>
            <a:endParaRPr lang="es-ES" sz="2400" dirty="0"/>
          </a:p>
        </p:txBody>
      </p:sp>
      <p:sp>
        <p:nvSpPr>
          <p:cNvPr id="3" name="CuadroTexto 2">
            <a:extLst>
              <a:ext uri="{FF2B5EF4-FFF2-40B4-BE49-F238E27FC236}">
                <a16:creationId xmlns:a16="http://schemas.microsoft.com/office/drawing/2014/main" id="{6D145AC2-F53E-94EA-4F37-76190909036D}"/>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5" name="CuadroTexto 4">
            <a:extLst>
              <a:ext uri="{FF2B5EF4-FFF2-40B4-BE49-F238E27FC236}">
                <a16:creationId xmlns:a16="http://schemas.microsoft.com/office/drawing/2014/main" id="{FF76AAE4-6F23-5F86-9348-F408A9F583ED}"/>
              </a:ext>
            </a:extLst>
          </p:cNvPr>
          <p:cNvSpPr txBox="1"/>
          <p:nvPr/>
        </p:nvSpPr>
        <p:spPr>
          <a:xfrm>
            <a:off x="4079876" y="6502733"/>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6" name="CuadroTexto 5">
            <a:extLst>
              <a:ext uri="{FF2B5EF4-FFF2-40B4-BE49-F238E27FC236}">
                <a16:creationId xmlns:a16="http://schemas.microsoft.com/office/drawing/2014/main" id="{B5A1A671-A043-E2AD-4760-7B938F981721}"/>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Tree>
    <p:extLst>
      <p:ext uri="{BB962C8B-B14F-4D97-AF65-F5344CB8AC3E}">
        <p14:creationId xmlns:p14="http://schemas.microsoft.com/office/powerpoint/2010/main" val="3423927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589D1C-1160-F59E-BABA-8C7A73BFBAE9}"/>
            </a:ext>
          </a:extLst>
        </p:cNvPr>
        <p:cNvGrpSpPr/>
        <p:nvPr/>
      </p:nvGrpSpPr>
      <p:grpSpPr>
        <a:xfrm>
          <a:off x="0" y="0"/>
          <a:ext cx="0" cy="0"/>
          <a:chOff x="0" y="0"/>
          <a:chExt cx="0" cy="0"/>
        </a:xfrm>
      </p:grpSpPr>
      <p:sp>
        <p:nvSpPr>
          <p:cNvPr id="3" name="Rectángulo redondeado 13">
            <a:extLst>
              <a:ext uri="{FF2B5EF4-FFF2-40B4-BE49-F238E27FC236}">
                <a16:creationId xmlns:a16="http://schemas.microsoft.com/office/drawing/2014/main" id="{BAEAFD2A-A915-EB7D-41EC-4528D16EA561}"/>
              </a:ext>
            </a:extLst>
          </p:cNvPr>
          <p:cNvSpPr/>
          <p:nvPr/>
        </p:nvSpPr>
        <p:spPr>
          <a:xfrm>
            <a:off x="1977438" y="1272924"/>
            <a:ext cx="8237124" cy="1372256"/>
          </a:xfrm>
          <a:prstGeom prst="roundRect">
            <a:avLst>
              <a:gd name="adj" fmla="val 4385"/>
            </a:avLst>
          </a:prstGeom>
          <a:solidFill>
            <a:srgbClr val="9EC6AB"/>
          </a:solidFill>
          <a:ln>
            <a:solidFill>
              <a:srgbClr val="63A378"/>
            </a:solidFill>
          </a:ln>
          <a:effectLst>
            <a:outerShdw blurRad="339502"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4" name="Rectángulo redondeado 13">
            <a:extLst>
              <a:ext uri="{FF2B5EF4-FFF2-40B4-BE49-F238E27FC236}">
                <a16:creationId xmlns:a16="http://schemas.microsoft.com/office/drawing/2014/main" id="{3E821CF8-CC15-3979-37FB-E8579A8C345F}"/>
              </a:ext>
            </a:extLst>
          </p:cNvPr>
          <p:cNvSpPr/>
          <p:nvPr/>
        </p:nvSpPr>
        <p:spPr>
          <a:xfrm>
            <a:off x="1977438" y="1799446"/>
            <a:ext cx="8237124" cy="1372256"/>
          </a:xfrm>
          <a:prstGeom prst="roundRect">
            <a:avLst>
              <a:gd name="adj" fmla="val 4385"/>
            </a:avLst>
          </a:prstGeom>
          <a:solidFill>
            <a:srgbClr val="E0ECE4"/>
          </a:solidFill>
          <a:ln>
            <a:solidFill>
              <a:srgbClr val="63A378"/>
            </a:solidFill>
          </a:ln>
          <a:effectLst>
            <a:outerShdw blurRad="339502"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Rectángulo 6">
            <a:extLst>
              <a:ext uri="{FF2B5EF4-FFF2-40B4-BE49-F238E27FC236}">
                <a16:creationId xmlns:a16="http://schemas.microsoft.com/office/drawing/2014/main" id="{2D781803-E7D0-4F26-2FCC-89FE3936A2DA}"/>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a:extLst>
              <a:ext uri="{FF2B5EF4-FFF2-40B4-BE49-F238E27FC236}">
                <a16:creationId xmlns:a16="http://schemas.microsoft.com/office/drawing/2014/main" id="{23ADCE87-C50E-8AB0-980B-DE489AEF4D3F}"/>
              </a:ext>
            </a:extLst>
          </p:cNvPr>
          <p:cNvSpPr>
            <a:spLocks noGrp="1"/>
          </p:cNvSpPr>
          <p:nvPr>
            <p:ph type="title"/>
          </p:nvPr>
        </p:nvSpPr>
        <p:spPr>
          <a:xfrm>
            <a:off x="0" y="10894"/>
            <a:ext cx="12192000" cy="397070"/>
          </a:xfrm>
        </p:spPr>
        <p:txBody>
          <a:bodyPr anchor="t">
            <a:noAutofit/>
          </a:bodyPr>
          <a:lstStyle/>
          <a:p>
            <a:r>
              <a:rPr lang="es-ES" sz="2000" b="1" dirty="0" err="1">
                <a:solidFill>
                  <a:srgbClr val="FFFFFF"/>
                </a:solidFill>
              </a:rPr>
              <a:t>Theoretical</a:t>
            </a:r>
            <a:r>
              <a:rPr lang="es-ES" sz="2000" b="1" dirty="0">
                <a:solidFill>
                  <a:srgbClr val="FFFFFF"/>
                </a:solidFill>
              </a:rPr>
              <a:t> Framework</a:t>
            </a:r>
            <a:br>
              <a:rPr lang="es-ES" sz="2000" b="1" dirty="0">
                <a:solidFill>
                  <a:srgbClr val="FFFFFF"/>
                </a:solidFill>
              </a:rPr>
            </a:br>
            <a:br>
              <a:rPr lang="es-ES" sz="2000" b="1" dirty="0">
                <a:solidFill>
                  <a:srgbClr val="FFFFFF"/>
                </a:solidFill>
              </a:rPr>
            </a:br>
            <a:endParaRPr lang="es-ES" sz="2000" b="1" dirty="0">
              <a:solidFill>
                <a:srgbClr val="FFFFFF"/>
              </a:solidFill>
            </a:endParaRPr>
          </a:p>
        </p:txBody>
      </p:sp>
      <p:sp>
        <p:nvSpPr>
          <p:cNvPr id="4" name="Rectángulo 3">
            <a:extLst>
              <a:ext uri="{FF2B5EF4-FFF2-40B4-BE49-F238E27FC236}">
                <a16:creationId xmlns:a16="http://schemas.microsoft.com/office/drawing/2014/main" id="{65C6E620-F759-E4DD-2BAA-5437B379AD42}"/>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TextBox 4">
            <a:extLst>
              <a:ext uri="{FF2B5EF4-FFF2-40B4-BE49-F238E27FC236}">
                <a16:creationId xmlns:a16="http://schemas.microsoft.com/office/drawing/2014/main" id="{9196D08E-CC71-F94B-9DD8-58945A485B53}"/>
              </a:ext>
            </a:extLst>
          </p:cNvPr>
          <p:cNvSpPr txBox="1"/>
          <p:nvPr/>
        </p:nvSpPr>
        <p:spPr>
          <a:xfrm>
            <a:off x="-30687" y="443651"/>
            <a:ext cx="12191998" cy="523220"/>
          </a:xfrm>
          <a:prstGeom prst="rect">
            <a:avLst/>
          </a:prstGeom>
          <a:noFill/>
        </p:spPr>
        <p:txBody>
          <a:bodyPr wrap="square" rtlCol="0">
            <a:spAutoFit/>
          </a:bodyPr>
          <a:lstStyle/>
          <a:p>
            <a:pPr algn="ctr"/>
            <a:r>
              <a:rPr lang="x-none" sz="2800" dirty="0"/>
              <a:t>Cross-Correlation Funtion Estimation</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44B2AD0-1C48-56BE-7DC9-267718527981}"/>
                  </a:ext>
                </a:extLst>
              </p:cNvPr>
              <p:cNvSpPr txBox="1"/>
              <p:nvPr/>
            </p:nvSpPr>
            <p:spPr>
              <a:xfrm>
                <a:off x="-30687" y="2115603"/>
                <a:ext cx="12191998" cy="76899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ES" sz="2400" b="0" i="1" smtClean="0">
                              <a:latin typeface="Cambria Math" panose="02040503050406030204" pitchFamily="18" charset="0"/>
                            </a:rPr>
                          </m:ctrlPr>
                        </m:sSubPr>
                        <m:e>
                          <m:acc>
                            <m:accPr>
                              <m:chr m:val="̃"/>
                              <m:ctrlPr>
                                <a:rPr lang="es-ES" sz="2400" b="0" i="1" smtClean="0">
                                  <a:latin typeface="Cambria Math" panose="02040503050406030204" pitchFamily="18" charset="0"/>
                                </a:rPr>
                              </m:ctrlPr>
                            </m:accPr>
                            <m:e>
                              <m:r>
                                <a:rPr lang="es-ES" sz="2400" b="0" i="1" smtClean="0">
                                  <a:latin typeface="Cambria Math" panose="02040503050406030204" pitchFamily="18" charset="0"/>
                                </a:rPr>
                                <m:t>𝜔</m:t>
                              </m:r>
                            </m:e>
                          </m:acc>
                        </m:e>
                        <m:sub>
                          <m:r>
                            <a:rPr lang="es-ES" sz="2400" b="0" i="1" smtClean="0">
                              <a:latin typeface="Cambria Math" panose="02040503050406030204" pitchFamily="18" charset="0"/>
                            </a:rPr>
                            <m:t>𝜒</m:t>
                          </m:r>
                        </m:sub>
                      </m:sSub>
                      <m:d>
                        <m:dPr>
                          <m:ctrlPr>
                            <a:rPr lang="es-ES" sz="2400" b="0" i="1" smtClean="0">
                              <a:latin typeface="Cambria Math" panose="02040503050406030204" pitchFamily="18" charset="0"/>
                            </a:rPr>
                          </m:ctrlPr>
                        </m:dPr>
                        <m:e>
                          <m:r>
                            <a:rPr lang="es-ES" sz="2400" b="0" i="1" smtClean="0">
                              <a:latin typeface="Cambria Math" panose="02040503050406030204" pitchFamily="18" charset="0"/>
                            </a:rPr>
                            <m:t>𝜃</m:t>
                          </m:r>
                        </m:e>
                      </m:d>
                      <m:r>
                        <a:rPr lang="es-ES" sz="2400" b="0" i="1" smtClean="0">
                          <a:latin typeface="Cambria Math" panose="02040503050406030204" pitchFamily="18" charset="0"/>
                        </a:rPr>
                        <m:t>=</m:t>
                      </m:r>
                      <m:f>
                        <m:fPr>
                          <m:ctrlPr>
                            <a:rPr lang="es-ES" sz="2400" b="0" i="1" smtClean="0">
                              <a:latin typeface="Cambria Math" panose="02040503050406030204" pitchFamily="18" charset="0"/>
                            </a:rPr>
                          </m:ctrlPr>
                        </m:fPr>
                        <m:num>
                          <m:r>
                            <a:rPr lang="es-ES" sz="2400" b="0" i="1" smtClean="0">
                              <a:latin typeface="Cambria Math" panose="02040503050406030204" pitchFamily="18" charset="0"/>
                            </a:rPr>
                            <m:t>𝐷𝐷</m:t>
                          </m:r>
                          <m:d>
                            <m:dPr>
                              <m:ctrlPr>
                                <a:rPr lang="es-ES" sz="2400" i="1">
                                  <a:latin typeface="Cambria Math" panose="02040503050406030204" pitchFamily="18" charset="0"/>
                                </a:rPr>
                              </m:ctrlPr>
                            </m:dPr>
                            <m:e>
                              <m:r>
                                <a:rPr lang="es-ES" sz="2400" i="1">
                                  <a:latin typeface="Cambria Math" panose="02040503050406030204" pitchFamily="18" charset="0"/>
                                </a:rPr>
                                <m:t>𝜃</m:t>
                              </m:r>
                            </m:e>
                          </m:d>
                        </m:num>
                        <m:den>
                          <m:r>
                            <a:rPr lang="es-ES" sz="2400" i="1" smtClean="0">
                              <a:latin typeface="Cambria Math" panose="02040503050406030204" pitchFamily="18" charset="0"/>
                            </a:rPr>
                            <m:t>𝑅</m:t>
                          </m:r>
                          <m:r>
                            <a:rPr lang="es-ES" sz="2400" b="0" i="1" smtClean="0">
                              <a:latin typeface="Cambria Math" panose="02040503050406030204" pitchFamily="18" charset="0"/>
                            </a:rPr>
                            <m:t>𝑅</m:t>
                          </m:r>
                          <m:d>
                            <m:dPr>
                              <m:ctrlPr>
                                <a:rPr lang="es-ES" sz="2400" i="1">
                                  <a:latin typeface="Cambria Math" panose="02040503050406030204" pitchFamily="18" charset="0"/>
                                </a:rPr>
                              </m:ctrlPr>
                            </m:dPr>
                            <m:e>
                              <m:r>
                                <a:rPr lang="es-ES" sz="2400" i="1">
                                  <a:latin typeface="Cambria Math" panose="02040503050406030204" pitchFamily="18" charset="0"/>
                                </a:rPr>
                                <m:t>𝜃</m:t>
                              </m:r>
                            </m:e>
                          </m:d>
                        </m:den>
                      </m:f>
                      <m:r>
                        <a:rPr lang="es-ES" sz="2400" b="0" i="1" smtClean="0">
                          <a:latin typeface="Cambria Math" panose="02040503050406030204" pitchFamily="18" charset="0"/>
                        </a:rPr>
                        <m:t>−1</m:t>
                      </m:r>
                    </m:oMath>
                  </m:oMathPara>
                </a14:m>
                <a:endParaRPr lang="x-none" sz="2400" dirty="0"/>
              </a:p>
            </p:txBody>
          </p:sp>
        </mc:Choice>
        <mc:Fallback xmlns="">
          <p:sp>
            <p:nvSpPr>
              <p:cNvPr id="6" name="TextBox 5">
                <a:extLst>
                  <a:ext uri="{FF2B5EF4-FFF2-40B4-BE49-F238E27FC236}">
                    <a16:creationId xmlns:a16="http://schemas.microsoft.com/office/drawing/2014/main" xmlns:a14="http://schemas.microsoft.com/office/drawing/2010/main" xmlns="" id="{544B2AD0-1C48-56BE-7DC9-267718527981}"/>
                  </a:ext>
                </a:extLst>
              </p:cNvPr>
              <p:cNvSpPr txBox="1">
                <a:spLocks noRot="1" noChangeAspect="1" noMove="1" noResize="1" noEditPoints="1" noAdjustHandles="1" noChangeArrowheads="1" noChangeShapeType="1" noTextEdit="1"/>
              </p:cNvSpPr>
              <p:nvPr/>
            </p:nvSpPr>
            <p:spPr>
              <a:xfrm>
                <a:off x="-30687" y="2115603"/>
                <a:ext cx="12191998" cy="768993"/>
              </a:xfrm>
              <a:prstGeom prst="rect">
                <a:avLst/>
              </a:prstGeom>
              <a:blipFill rotWithShape="0">
                <a:blip r:embed="rId2"/>
                <a:stretch>
                  <a:fillRect/>
                </a:stretch>
              </a:blipFill>
            </p:spPr>
            <p:txBody>
              <a:bodyPr/>
              <a:lstStyle/>
              <a:p>
                <a:r>
                  <a:rPr lang="es-ES">
                    <a:noFill/>
                  </a:rPr>
                  <a:t> </a:t>
                </a:r>
              </a:p>
            </p:txBody>
          </p:sp>
        </mc:Fallback>
      </mc:AlternateContent>
      <p:sp>
        <p:nvSpPr>
          <p:cNvPr id="12" name="Marcador de contenido 12">
            <a:extLst>
              <a:ext uri="{FF2B5EF4-FFF2-40B4-BE49-F238E27FC236}">
                <a16:creationId xmlns:a16="http://schemas.microsoft.com/office/drawing/2014/main" id="{5A4EE4E3-39DF-FC8E-1364-023950124750}"/>
              </a:ext>
            </a:extLst>
          </p:cNvPr>
          <p:cNvSpPr txBox="1">
            <a:spLocks/>
          </p:cNvSpPr>
          <p:nvPr/>
        </p:nvSpPr>
        <p:spPr>
          <a:xfrm>
            <a:off x="1977438" y="1370978"/>
            <a:ext cx="8237124" cy="15859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 sz="2400" dirty="0" err="1">
                <a:solidFill>
                  <a:schemeClr val="bg1">
                    <a:lumMod val="95000"/>
                  </a:schemeClr>
                </a:solidFill>
              </a:rPr>
              <a:t>The</a:t>
            </a:r>
            <a:r>
              <a:rPr lang="es-ES" sz="2400" dirty="0">
                <a:solidFill>
                  <a:schemeClr val="bg1">
                    <a:lumMod val="95000"/>
                  </a:schemeClr>
                </a:solidFill>
              </a:rPr>
              <a:t> </a:t>
            </a:r>
            <a:r>
              <a:rPr lang="es-ES" sz="2400" dirty="0" err="1">
                <a:solidFill>
                  <a:schemeClr val="bg1">
                    <a:lumMod val="95000"/>
                  </a:schemeClr>
                </a:solidFill>
              </a:rPr>
              <a:t>estimator</a:t>
            </a:r>
            <a:r>
              <a:rPr lang="es-ES" sz="2400" dirty="0">
                <a:solidFill>
                  <a:schemeClr val="bg1">
                    <a:lumMod val="95000"/>
                  </a:schemeClr>
                </a:solidFill>
              </a:rPr>
              <a:t> (Davis &amp; </a:t>
            </a:r>
            <a:r>
              <a:rPr lang="es-ES" sz="2400" dirty="0" err="1">
                <a:solidFill>
                  <a:schemeClr val="bg1">
                    <a:lumMod val="95000"/>
                  </a:schemeClr>
                </a:solidFill>
              </a:rPr>
              <a:t>Peebles</a:t>
            </a:r>
            <a:r>
              <a:rPr lang="es-ES" sz="2400" dirty="0">
                <a:solidFill>
                  <a:schemeClr val="bg1">
                    <a:lumMod val="95000"/>
                  </a:schemeClr>
                </a:solidFill>
              </a:rPr>
              <a:t> et al. 1983)</a:t>
            </a:r>
          </a:p>
        </p:txBody>
      </p:sp>
      <p:pic>
        <p:nvPicPr>
          <p:cNvPr id="13" name="Picture 12" descr="A close-up of a screenshot&#10;&#10;Description automatically generated">
            <a:extLst>
              <a:ext uri="{FF2B5EF4-FFF2-40B4-BE49-F238E27FC236}">
                <a16:creationId xmlns:a16="http://schemas.microsoft.com/office/drawing/2014/main" id="{FC811788-7FC0-2EFE-B67B-6828D955B50E}"/>
              </a:ext>
            </a:extLst>
          </p:cNvPr>
          <p:cNvPicPr>
            <a:picLocks noChangeAspect="1"/>
          </p:cNvPicPr>
          <p:nvPr/>
        </p:nvPicPr>
        <p:blipFill>
          <a:blip r:embed="rId3">
            <a:extLst>
              <a:ext uri="{28A0092B-C50C-407E-A947-70E740481C1C}">
                <a14:useLocalDpi xmlns:a14="http://schemas.microsoft.com/office/drawing/2010/main" val="0"/>
              </a:ext>
            </a:extLst>
          </a:blip>
          <a:srcRect l="50688"/>
          <a:stretch/>
        </p:blipFill>
        <p:spPr>
          <a:xfrm>
            <a:off x="6421234" y="3365184"/>
            <a:ext cx="3658977" cy="3054350"/>
          </a:xfrm>
          <a:prstGeom prst="rect">
            <a:avLst/>
          </a:prstGeom>
        </p:spPr>
      </p:pic>
      <p:pic>
        <p:nvPicPr>
          <p:cNvPr id="15" name="Picture 14" descr="A close-up of a screenshot&#10;&#10;Description automatically generated">
            <a:extLst>
              <a:ext uri="{FF2B5EF4-FFF2-40B4-BE49-F238E27FC236}">
                <a16:creationId xmlns:a16="http://schemas.microsoft.com/office/drawing/2014/main" id="{CF8F2CCF-5840-0A40-8DE9-0B6F4BEA3A6E}"/>
              </a:ext>
            </a:extLst>
          </p:cNvPr>
          <p:cNvPicPr>
            <a:picLocks noChangeAspect="1"/>
          </p:cNvPicPr>
          <p:nvPr/>
        </p:nvPicPr>
        <p:blipFill>
          <a:blip r:embed="rId3">
            <a:extLst>
              <a:ext uri="{28A0092B-C50C-407E-A947-70E740481C1C}">
                <a14:useLocalDpi xmlns:a14="http://schemas.microsoft.com/office/drawing/2010/main" val="0"/>
              </a:ext>
            </a:extLst>
          </a:blip>
          <a:srcRect r="49766"/>
          <a:stretch/>
        </p:blipFill>
        <p:spPr>
          <a:xfrm>
            <a:off x="2216195" y="3365184"/>
            <a:ext cx="3727360" cy="3054350"/>
          </a:xfrm>
          <a:prstGeom prst="rect">
            <a:avLst/>
          </a:prstGeom>
        </p:spPr>
      </p:pic>
      <p:sp>
        <p:nvSpPr>
          <p:cNvPr id="11" name="CuadroTexto 10">
            <a:extLst>
              <a:ext uri="{FF2B5EF4-FFF2-40B4-BE49-F238E27FC236}">
                <a16:creationId xmlns:a16="http://schemas.microsoft.com/office/drawing/2014/main" id="{C43A8BE9-1064-8C76-ACE7-E0D81534C639}"/>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16" name="CuadroTexto 15">
            <a:extLst>
              <a:ext uri="{FF2B5EF4-FFF2-40B4-BE49-F238E27FC236}">
                <a16:creationId xmlns:a16="http://schemas.microsoft.com/office/drawing/2014/main" id="{73D2636D-08DC-CC37-D5BC-FADD9F0DA03D}"/>
              </a:ext>
            </a:extLst>
          </p:cNvPr>
          <p:cNvSpPr txBox="1"/>
          <p:nvPr/>
        </p:nvSpPr>
        <p:spPr>
          <a:xfrm>
            <a:off x="4079876" y="6502733"/>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7" name="CuadroTexto 16">
            <a:extLst>
              <a:ext uri="{FF2B5EF4-FFF2-40B4-BE49-F238E27FC236}">
                <a16:creationId xmlns:a16="http://schemas.microsoft.com/office/drawing/2014/main" id="{7030F4FE-E9E9-BB51-911C-66F7AAD3F028}"/>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Tree>
    <p:extLst>
      <p:ext uri="{BB962C8B-B14F-4D97-AF65-F5344CB8AC3E}">
        <p14:creationId xmlns:p14="http://schemas.microsoft.com/office/powerpoint/2010/main" val="2289014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4DB53-ED9E-5FB1-0D89-21DA99AFAEE3}"/>
            </a:ext>
          </a:extLst>
        </p:cNvPr>
        <p:cNvGrpSpPr/>
        <p:nvPr/>
      </p:nvGrpSpPr>
      <p:grpSpPr>
        <a:xfrm>
          <a:off x="0" y="0"/>
          <a:ext cx="0" cy="0"/>
          <a:chOff x="0" y="0"/>
          <a:chExt cx="0" cy="0"/>
        </a:xfrm>
      </p:grpSpPr>
      <p:sp>
        <p:nvSpPr>
          <p:cNvPr id="18" name="Rectángulo redondeado 13">
            <a:extLst>
              <a:ext uri="{FF2B5EF4-FFF2-40B4-BE49-F238E27FC236}">
                <a16:creationId xmlns:a16="http://schemas.microsoft.com/office/drawing/2014/main" id="{505B2568-6FCB-E04E-5711-862C6DE7999F}"/>
              </a:ext>
            </a:extLst>
          </p:cNvPr>
          <p:cNvSpPr/>
          <p:nvPr/>
        </p:nvSpPr>
        <p:spPr>
          <a:xfrm>
            <a:off x="7707086" y="3392488"/>
            <a:ext cx="3483428" cy="932769"/>
          </a:xfrm>
          <a:prstGeom prst="roundRect">
            <a:avLst>
              <a:gd name="adj" fmla="val 4385"/>
            </a:avLst>
          </a:prstGeom>
          <a:solidFill>
            <a:srgbClr val="E0ECE4"/>
          </a:solidFill>
          <a:ln>
            <a:solidFill>
              <a:srgbClr val="63A378"/>
            </a:solidFill>
          </a:ln>
          <a:effectLst>
            <a:outerShdw blurRad="339502"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Rectángulo 6">
            <a:extLst>
              <a:ext uri="{FF2B5EF4-FFF2-40B4-BE49-F238E27FC236}">
                <a16:creationId xmlns:a16="http://schemas.microsoft.com/office/drawing/2014/main" id="{E3D2C0F0-C490-A7FB-247E-352852830550}"/>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a:extLst>
              <a:ext uri="{FF2B5EF4-FFF2-40B4-BE49-F238E27FC236}">
                <a16:creationId xmlns:a16="http://schemas.microsoft.com/office/drawing/2014/main" id="{F1A195F1-1B17-0BB8-1DF8-A6E58B6523F3}"/>
              </a:ext>
            </a:extLst>
          </p:cNvPr>
          <p:cNvSpPr>
            <a:spLocks noGrp="1"/>
          </p:cNvSpPr>
          <p:nvPr>
            <p:ph type="title"/>
          </p:nvPr>
        </p:nvSpPr>
        <p:spPr>
          <a:xfrm>
            <a:off x="0" y="10894"/>
            <a:ext cx="12192000" cy="397070"/>
          </a:xfrm>
        </p:spPr>
        <p:txBody>
          <a:bodyPr anchor="t">
            <a:noAutofit/>
          </a:bodyPr>
          <a:lstStyle/>
          <a:p>
            <a:r>
              <a:rPr lang="es-ES" sz="2000" b="1" dirty="0" err="1">
                <a:solidFill>
                  <a:srgbClr val="FFFFFF"/>
                </a:solidFill>
              </a:rPr>
              <a:t>Theoretical</a:t>
            </a:r>
            <a:r>
              <a:rPr lang="es-ES" sz="2000" b="1" dirty="0">
                <a:solidFill>
                  <a:srgbClr val="FFFFFF"/>
                </a:solidFill>
              </a:rPr>
              <a:t> Framework</a:t>
            </a:r>
            <a:br>
              <a:rPr lang="es-ES" sz="2000" b="1" dirty="0">
                <a:solidFill>
                  <a:srgbClr val="FFFFFF"/>
                </a:solidFill>
              </a:rPr>
            </a:br>
            <a:br>
              <a:rPr lang="es-ES" sz="2000" b="1" dirty="0">
                <a:solidFill>
                  <a:srgbClr val="FFFFFF"/>
                </a:solidFill>
              </a:rPr>
            </a:br>
            <a:endParaRPr lang="es-ES" sz="2000" b="1" dirty="0">
              <a:solidFill>
                <a:srgbClr val="FFFFFF"/>
              </a:solidFill>
            </a:endParaRPr>
          </a:p>
        </p:txBody>
      </p:sp>
      <p:sp>
        <p:nvSpPr>
          <p:cNvPr id="4" name="Rectángulo 3">
            <a:extLst>
              <a:ext uri="{FF2B5EF4-FFF2-40B4-BE49-F238E27FC236}">
                <a16:creationId xmlns:a16="http://schemas.microsoft.com/office/drawing/2014/main" id="{C541CFB0-D577-3C06-3C07-7CE120359CB2}"/>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TextBox 2">
            <a:extLst>
              <a:ext uri="{FF2B5EF4-FFF2-40B4-BE49-F238E27FC236}">
                <a16:creationId xmlns:a16="http://schemas.microsoft.com/office/drawing/2014/main" id="{C0AC87B2-87E1-25B3-1350-851D9277E206}"/>
              </a:ext>
            </a:extLst>
          </p:cNvPr>
          <p:cNvSpPr txBox="1"/>
          <p:nvPr/>
        </p:nvSpPr>
        <p:spPr>
          <a:xfrm>
            <a:off x="-30687" y="443651"/>
            <a:ext cx="12191998" cy="523220"/>
          </a:xfrm>
          <a:prstGeom prst="rect">
            <a:avLst/>
          </a:prstGeom>
          <a:noFill/>
        </p:spPr>
        <p:txBody>
          <a:bodyPr wrap="square" rtlCol="0">
            <a:spAutoFit/>
          </a:bodyPr>
          <a:lstStyle/>
          <a:p>
            <a:pPr algn="ctr"/>
            <a:r>
              <a:rPr lang="x-none" sz="2800" dirty="0"/>
              <a:t>Random Function</a:t>
            </a:r>
          </a:p>
        </p:txBody>
      </p:sp>
      <p:pic>
        <p:nvPicPr>
          <p:cNvPr id="12" name="Picture 11" descr="A close-up of a screenshot&#10;&#10;Description automatically generated">
            <a:extLst>
              <a:ext uri="{FF2B5EF4-FFF2-40B4-BE49-F238E27FC236}">
                <a16:creationId xmlns:a16="http://schemas.microsoft.com/office/drawing/2014/main" id="{F7EFB92C-CE53-29AE-CD48-233285E88D68}"/>
              </a:ext>
            </a:extLst>
          </p:cNvPr>
          <p:cNvPicPr>
            <a:picLocks noChangeAspect="1"/>
          </p:cNvPicPr>
          <p:nvPr/>
        </p:nvPicPr>
        <p:blipFill>
          <a:blip r:embed="rId2">
            <a:extLst>
              <a:ext uri="{28A0092B-C50C-407E-A947-70E740481C1C}">
                <a14:useLocalDpi xmlns:a14="http://schemas.microsoft.com/office/drawing/2010/main" val="0"/>
              </a:ext>
            </a:extLst>
          </a:blip>
          <a:srcRect l="50688"/>
          <a:stretch/>
        </p:blipFill>
        <p:spPr>
          <a:xfrm>
            <a:off x="347589" y="1768208"/>
            <a:ext cx="5028308" cy="4197406"/>
          </a:xfrm>
          <a:prstGeom prst="rect">
            <a:avLst/>
          </a:prstGeom>
        </p:spPr>
      </p:pic>
      <p:sp>
        <p:nvSpPr>
          <p:cNvPr id="13" name="TextBox 12">
            <a:extLst>
              <a:ext uri="{FF2B5EF4-FFF2-40B4-BE49-F238E27FC236}">
                <a16:creationId xmlns:a16="http://schemas.microsoft.com/office/drawing/2014/main" id="{3953DF10-F0B3-0EDF-C475-615244421259}"/>
              </a:ext>
            </a:extLst>
          </p:cNvPr>
          <p:cNvSpPr txBox="1"/>
          <p:nvPr/>
        </p:nvSpPr>
        <p:spPr>
          <a:xfrm>
            <a:off x="2" y="1227460"/>
            <a:ext cx="5375895" cy="523220"/>
          </a:xfrm>
          <a:prstGeom prst="rect">
            <a:avLst/>
          </a:prstGeom>
          <a:noFill/>
        </p:spPr>
        <p:txBody>
          <a:bodyPr wrap="square" rtlCol="0">
            <a:spAutoFit/>
          </a:bodyPr>
          <a:lstStyle/>
          <a:p>
            <a:pPr algn="ctr"/>
            <a:r>
              <a:rPr lang="x-none" sz="2800" dirty="0"/>
              <a:t>Simulated catalogue</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22BD614-3EEE-6638-AABC-32A761215863}"/>
                  </a:ext>
                </a:extLst>
              </p:cNvPr>
              <p:cNvSpPr txBox="1"/>
              <p:nvPr/>
            </p:nvSpPr>
            <p:spPr>
              <a:xfrm>
                <a:off x="6816105" y="3587796"/>
                <a:ext cx="5375895" cy="55823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s-ES" sz="2800" b="0" i="1" smtClean="0">
                          <a:latin typeface="Cambria Math" panose="02040503050406030204" pitchFamily="18" charset="0"/>
                        </a:rPr>
                        <m:t>𝑅𝑅</m:t>
                      </m:r>
                      <m:d>
                        <m:dPr>
                          <m:ctrlPr>
                            <a:rPr lang="es-ES" sz="2800" b="0" i="1" smtClean="0">
                              <a:latin typeface="Cambria Math" panose="02040503050406030204" pitchFamily="18" charset="0"/>
                            </a:rPr>
                          </m:ctrlPr>
                        </m:dPr>
                        <m:e>
                          <m:r>
                            <a:rPr lang="es-ES" sz="2800" b="0" i="1" smtClean="0">
                              <a:latin typeface="Cambria Math" panose="02040503050406030204" pitchFamily="18" charset="0"/>
                            </a:rPr>
                            <m:t>𝜃</m:t>
                          </m:r>
                        </m:e>
                      </m:d>
                      <m:r>
                        <a:rPr lang="es-ES" sz="2800" b="0" i="1" smtClean="0">
                          <a:latin typeface="Cambria Math" panose="02040503050406030204" pitchFamily="18" charset="0"/>
                        </a:rPr>
                        <m:t>=</m:t>
                      </m:r>
                      <m:r>
                        <a:rPr lang="es-ES" sz="2800" b="0" i="1" smtClean="0">
                          <a:latin typeface="Cambria Math" panose="02040503050406030204" pitchFamily="18" charset="0"/>
                        </a:rPr>
                        <m:t>𝜌</m:t>
                      </m:r>
                      <m:r>
                        <a:rPr lang="es-ES" sz="2800" b="0" i="1" smtClean="0">
                          <a:latin typeface="Cambria Math" panose="02040503050406030204" pitchFamily="18" charset="0"/>
                        </a:rPr>
                        <m:t>⋅</m:t>
                      </m:r>
                      <m:sSub>
                        <m:sSubPr>
                          <m:ctrlPr>
                            <a:rPr lang="es-ES" sz="2800" b="0" i="1" smtClean="0">
                              <a:latin typeface="Cambria Math" panose="02040503050406030204" pitchFamily="18" charset="0"/>
                            </a:rPr>
                          </m:ctrlPr>
                        </m:sSubPr>
                        <m:e>
                          <m:r>
                            <a:rPr lang="es-ES" sz="2800" b="0" i="1" smtClean="0">
                              <a:latin typeface="Cambria Math" panose="02040503050406030204" pitchFamily="18" charset="0"/>
                            </a:rPr>
                            <m:t>𝐴</m:t>
                          </m:r>
                        </m:e>
                        <m:sub>
                          <m:r>
                            <a:rPr lang="es-ES" sz="2800" b="0" i="1" smtClean="0">
                              <a:latin typeface="Cambria Math" panose="02040503050406030204" pitchFamily="18" charset="0"/>
                            </a:rPr>
                            <m:t>𝑟𝑖𝑛𝑔</m:t>
                          </m:r>
                        </m:sub>
                      </m:sSub>
                      <m:d>
                        <m:dPr>
                          <m:ctrlPr>
                            <a:rPr lang="es-ES" sz="2800" b="0" i="1" smtClean="0">
                              <a:latin typeface="Cambria Math" panose="02040503050406030204" pitchFamily="18" charset="0"/>
                            </a:rPr>
                          </m:ctrlPr>
                        </m:dPr>
                        <m:e>
                          <m:r>
                            <a:rPr lang="es-ES" sz="2800" b="0" i="1" smtClean="0">
                              <a:latin typeface="Cambria Math" panose="02040503050406030204" pitchFamily="18" charset="0"/>
                            </a:rPr>
                            <m:t>𝜃</m:t>
                          </m:r>
                        </m:e>
                      </m:d>
                    </m:oMath>
                  </m:oMathPara>
                </a14:m>
                <a:endParaRPr lang="x-none" sz="2800" dirty="0"/>
              </a:p>
            </p:txBody>
          </p:sp>
        </mc:Choice>
        <mc:Fallback xmlns="">
          <p:sp>
            <p:nvSpPr>
              <p:cNvPr id="14" name="TextBox 13">
                <a:extLst>
                  <a:ext uri="{FF2B5EF4-FFF2-40B4-BE49-F238E27FC236}">
                    <a16:creationId xmlns:a16="http://schemas.microsoft.com/office/drawing/2014/main" xmlns:a14="http://schemas.microsoft.com/office/drawing/2010/main" xmlns="" id="{422BD614-3EEE-6638-AABC-32A761215863}"/>
                  </a:ext>
                </a:extLst>
              </p:cNvPr>
              <p:cNvSpPr txBox="1">
                <a:spLocks noRot="1" noChangeAspect="1" noMove="1" noResize="1" noEditPoints="1" noAdjustHandles="1" noChangeArrowheads="1" noChangeShapeType="1" noTextEdit="1"/>
              </p:cNvSpPr>
              <p:nvPr/>
            </p:nvSpPr>
            <p:spPr>
              <a:xfrm>
                <a:off x="6816105" y="3587796"/>
                <a:ext cx="5375895" cy="558230"/>
              </a:xfrm>
              <a:prstGeom prst="rect">
                <a:avLst/>
              </a:prstGeom>
              <a:blipFill rotWithShape="0">
                <a:blip r:embed="rId3"/>
                <a:stretch>
                  <a:fillRect/>
                </a:stretch>
              </a:blipFill>
            </p:spPr>
            <p:txBody>
              <a:bodyPr/>
              <a:lstStyle/>
              <a:p>
                <a:r>
                  <a:rPr lang="es-ES">
                    <a:noFill/>
                  </a:rPr>
                  <a:t> </a:t>
                </a:r>
              </a:p>
            </p:txBody>
          </p:sp>
        </mc:Fallback>
      </mc:AlternateContent>
      <p:sp>
        <p:nvSpPr>
          <p:cNvPr id="15" name="TextBox 14">
            <a:extLst>
              <a:ext uri="{FF2B5EF4-FFF2-40B4-BE49-F238E27FC236}">
                <a16:creationId xmlns:a16="http://schemas.microsoft.com/office/drawing/2014/main" id="{CB87A526-7A41-6E28-F40E-C6DBA0D71CB7}"/>
              </a:ext>
            </a:extLst>
          </p:cNvPr>
          <p:cNvSpPr txBox="1"/>
          <p:nvPr/>
        </p:nvSpPr>
        <p:spPr>
          <a:xfrm>
            <a:off x="6816105" y="1227460"/>
            <a:ext cx="5375895" cy="523220"/>
          </a:xfrm>
          <a:prstGeom prst="rect">
            <a:avLst/>
          </a:prstGeom>
          <a:noFill/>
        </p:spPr>
        <p:txBody>
          <a:bodyPr wrap="square" rtlCol="0">
            <a:spAutoFit/>
          </a:bodyPr>
          <a:lstStyle/>
          <a:p>
            <a:pPr algn="ctr"/>
            <a:r>
              <a:rPr lang="x-none" sz="2800" dirty="0"/>
              <a:t>Analytically</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185817F6-AE05-3D32-505A-76BDB16739D1}"/>
                  </a:ext>
                </a:extLst>
              </p:cNvPr>
              <p:cNvSpPr txBox="1"/>
              <p:nvPr/>
            </p:nvSpPr>
            <p:spPr>
              <a:xfrm>
                <a:off x="173795" y="5979514"/>
                <a:ext cx="5375895" cy="523220"/>
              </a:xfrm>
              <a:prstGeom prst="rect">
                <a:avLst/>
              </a:prstGeom>
              <a:noFill/>
            </p:spPr>
            <p:txBody>
              <a:bodyPr wrap="square" rtlCol="0">
                <a:spAutoFit/>
              </a:bodyPr>
              <a:lstStyle/>
              <a:p>
                <a:pPr algn="ctr"/>
                <a14:m>
                  <m:oMath xmlns:m="http://schemas.openxmlformats.org/officeDocument/2006/math">
                    <m:r>
                      <a:rPr lang="x-none" sz="2800" i="1" smtClean="0">
                        <a:latin typeface="Cambria Math" panose="02040503050406030204" pitchFamily="18" charset="0"/>
                        <a:ea typeface="Cambria Math" panose="02040503050406030204" pitchFamily="18" charset="0"/>
                      </a:rPr>
                      <m:t>×</m:t>
                    </m:r>
                    <m:r>
                      <a:rPr lang="es-ES" sz="2800" b="0" i="1" smtClean="0">
                        <a:latin typeface="Cambria Math" panose="02040503050406030204" pitchFamily="18" charset="0"/>
                        <a:ea typeface="Cambria Math" panose="02040503050406030204" pitchFamily="18" charset="0"/>
                      </a:rPr>
                      <m:t>10</m:t>
                    </m:r>
                  </m:oMath>
                </a14:m>
                <a:r>
                  <a:rPr lang="x-none" sz="2800" dirty="0"/>
                  <a:t> foregorund</a:t>
                </a:r>
              </a:p>
            </p:txBody>
          </p:sp>
        </mc:Choice>
        <mc:Fallback xmlns="">
          <p:sp>
            <p:nvSpPr>
              <p:cNvPr id="16" name="TextBox 15">
                <a:extLst>
                  <a:ext uri="{FF2B5EF4-FFF2-40B4-BE49-F238E27FC236}">
                    <a16:creationId xmlns:a16="http://schemas.microsoft.com/office/drawing/2014/main" id="{185817F6-AE05-3D32-505A-76BDB16739D1}"/>
                  </a:ext>
                </a:extLst>
              </p:cNvPr>
              <p:cNvSpPr txBox="1">
                <a:spLocks noRot="1" noChangeAspect="1" noMove="1" noResize="1" noEditPoints="1" noAdjustHandles="1" noChangeArrowheads="1" noChangeShapeType="1" noTextEdit="1"/>
              </p:cNvSpPr>
              <p:nvPr/>
            </p:nvSpPr>
            <p:spPr>
              <a:xfrm>
                <a:off x="173795" y="5979514"/>
                <a:ext cx="5375895" cy="523220"/>
              </a:xfrm>
              <a:prstGeom prst="rect">
                <a:avLst/>
              </a:prstGeom>
              <a:blipFill>
                <a:blip r:embed="rId4"/>
                <a:stretch>
                  <a:fillRect t="-11628" b="-27907"/>
                </a:stretch>
              </a:blipFill>
            </p:spPr>
            <p:txBody>
              <a:bodyPr/>
              <a:lstStyle/>
              <a:p>
                <a:r>
                  <a:rPr lang="en-ES">
                    <a:noFill/>
                  </a:rPr>
                  <a:t> </a:t>
                </a:r>
              </a:p>
            </p:txBody>
          </p:sp>
        </mc:Fallback>
      </mc:AlternateContent>
      <p:sp>
        <p:nvSpPr>
          <p:cNvPr id="5" name="CuadroTexto 4">
            <a:extLst>
              <a:ext uri="{FF2B5EF4-FFF2-40B4-BE49-F238E27FC236}">
                <a16:creationId xmlns:a16="http://schemas.microsoft.com/office/drawing/2014/main" id="{8617AC16-1D00-311C-C2A7-64E27B3822CB}"/>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6" name="CuadroTexto 5">
            <a:extLst>
              <a:ext uri="{FF2B5EF4-FFF2-40B4-BE49-F238E27FC236}">
                <a16:creationId xmlns:a16="http://schemas.microsoft.com/office/drawing/2014/main" id="{A8DCE7A8-6B5F-AC00-6681-1BFFE8B8A468}"/>
              </a:ext>
            </a:extLst>
          </p:cNvPr>
          <p:cNvSpPr txBox="1"/>
          <p:nvPr/>
        </p:nvSpPr>
        <p:spPr>
          <a:xfrm>
            <a:off x="4079876" y="6502733"/>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1" name="CuadroTexto 10">
            <a:extLst>
              <a:ext uri="{FF2B5EF4-FFF2-40B4-BE49-F238E27FC236}">
                <a16:creationId xmlns:a16="http://schemas.microsoft.com/office/drawing/2014/main" id="{A936C32B-7A69-3692-B00A-37ACD6971B8F}"/>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Tree>
    <p:extLst>
      <p:ext uri="{BB962C8B-B14F-4D97-AF65-F5344CB8AC3E}">
        <p14:creationId xmlns:p14="http://schemas.microsoft.com/office/powerpoint/2010/main" val="3328906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5ECD1-823C-5B9F-3E9B-0C9E33B9127D}"/>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B27609F5-AEC9-5D80-CBF6-9F56F3725F82}"/>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a:extLst>
              <a:ext uri="{FF2B5EF4-FFF2-40B4-BE49-F238E27FC236}">
                <a16:creationId xmlns:a16="http://schemas.microsoft.com/office/drawing/2014/main" id="{FB0F4CE5-E34F-6855-10B7-67B6EA9E64EE}"/>
              </a:ext>
            </a:extLst>
          </p:cNvPr>
          <p:cNvSpPr>
            <a:spLocks noGrp="1"/>
          </p:cNvSpPr>
          <p:nvPr>
            <p:ph type="title"/>
          </p:nvPr>
        </p:nvSpPr>
        <p:spPr>
          <a:xfrm>
            <a:off x="0" y="10894"/>
            <a:ext cx="12192000" cy="397070"/>
          </a:xfrm>
        </p:spPr>
        <p:txBody>
          <a:bodyPr anchor="t">
            <a:noAutofit/>
          </a:bodyPr>
          <a:lstStyle/>
          <a:p>
            <a:r>
              <a:rPr lang="es-ES" sz="2000" b="1" dirty="0" err="1">
                <a:solidFill>
                  <a:srgbClr val="FFFFFF"/>
                </a:solidFill>
              </a:rPr>
              <a:t>Theoretical</a:t>
            </a:r>
            <a:r>
              <a:rPr lang="es-ES" sz="2000" b="1" dirty="0">
                <a:solidFill>
                  <a:srgbClr val="FFFFFF"/>
                </a:solidFill>
              </a:rPr>
              <a:t> Framework</a:t>
            </a:r>
            <a:br>
              <a:rPr lang="es-ES" sz="2000" b="1" dirty="0">
                <a:solidFill>
                  <a:srgbClr val="FFFFFF"/>
                </a:solidFill>
              </a:rPr>
            </a:br>
            <a:br>
              <a:rPr lang="es-ES" sz="2000" b="1" dirty="0">
                <a:solidFill>
                  <a:srgbClr val="FFFFFF"/>
                </a:solidFill>
              </a:rPr>
            </a:br>
            <a:endParaRPr lang="es-ES" sz="2000" b="1" dirty="0">
              <a:solidFill>
                <a:srgbClr val="FFFFFF"/>
              </a:solidFill>
            </a:endParaRPr>
          </a:p>
        </p:txBody>
      </p:sp>
      <p:sp>
        <p:nvSpPr>
          <p:cNvPr id="4" name="Rectángulo 3">
            <a:extLst>
              <a:ext uri="{FF2B5EF4-FFF2-40B4-BE49-F238E27FC236}">
                <a16:creationId xmlns:a16="http://schemas.microsoft.com/office/drawing/2014/main" id="{5ECE1C33-9C37-3F72-AF93-F524FCAB3A63}"/>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Content Placeholder 4" descr="A comparison of a graph&#10;&#10;Description automatically generated with medium confidence">
            <a:extLst>
              <a:ext uri="{FF2B5EF4-FFF2-40B4-BE49-F238E27FC236}">
                <a16:creationId xmlns:a16="http://schemas.microsoft.com/office/drawing/2014/main" id="{B85B7FEC-1A40-127A-12DB-6DF493A6DD7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6514" r="7858"/>
          <a:stretch/>
        </p:blipFill>
        <p:spPr>
          <a:xfrm>
            <a:off x="670315" y="1052945"/>
            <a:ext cx="10851370" cy="5216537"/>
          </a:xfrm>
        </p:spPr>
      </p:pic>
      <p:sp>
        <p:nvSpPr>
          <p:cNvPr id="11" name="TextBox 10">
            <a:extLst>
              <a:ext uri="{FF2B5EF4-FFF2-40B4-BE49-F238E27FC236}">
                <a16:creationId xmlns:a16="http://schemas.microsoft.com/office/drawing/2014/main" id="{12355DF8-F98F-19B0-FCA4-73617E45F2C9}"/>
              </a:ext>
            </a:extLst>
          </p:cNvPr>
          <p:cNvSpPr txBox="1"/>
          <p:nvPr/>
        </p:nvSpPr>
        <p:spPr>
          <a:xfrm>
            <a:off x="-30687" y="443651"/>
            <a:ext cx="12191998" cy="523220"/>
          </a:xfrm>
          <a:prstGeom prst="rect">
            <a:avLst/>
          </a:prstGeom>
          <a:noFill/>
        </p:spPr>
        <p:txBody>
          <a:bodyPr wrap="square" rtlCol="0">
            <a:spAutoFit/>
          </a:bodyPr>
          <a:lstStyle/>
          <a:p>
            <a:pPr algn="ctr"/>
            <a:r>
              <a:rPr lang="x-none" sz="2800" dirty="0"/>
              <a:t>Random Function</a:t>
            </a:r>
          </a:p>
        </p:txBody>
      </p:sp>
      <p:sp>
        <p:nvSpPr>
          <p:cNvPr id="3" name="CuadroTexto 2">
            <a:extLst>
              <a:ext uri="{FF2B5EF4-FFF2-40B4-BE49-F238E27FC236}">
                <a16:creationId xmlns:a16="http://schemas.microsoft.com/office/drawing/2014/main" id="{C568393D-263E-ED5B-F45C-66CA1A3A89A3}"/>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6" name="CuadroTexto 5">
            <a:extLst>
              <a:ext uri="{FF2B5EF4-FFF2-40B4-BE49-F238E27FC236}">
                <a16:creationId xmlns:a16="http://schemas.microsoft.com/office/drawing/2014/main" id="{EBF52B49-3161-4FB6-DAEA-DD7B58C9196A}"/>
              </a:ext>
            </a:extLst>
          </p:cNvPr>
          <p:cNvSpPr txBox="1"/>
          <p:nvPr/>
        </p:nvSpPr>
        <p:spPr>
          <a:xfrm>
            <a:off x="4079876" y="6502733"/>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2" name="CuadroTexto 11">
            <a:extLst>
              <a:ext uri="{FF2B5EF4-FFF2-40B4-BE49-F238E27FC236}">
                <a16:creationId xmlns:a16="http://schemas.microsoft.com/office/drawing/2014/main" id="{66088CFC-E402-3240-B547-728E2493B04D}"/>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Tree>
    <p:extLst>
      <p:ext uri="{BB962C8B-B14F-4D97-AF65-F5344CB8AC3E}">
        <p14:creationId xmlns:p14="http://schemas.microsoft.com/office/powerpoint/2010/main" val="2546573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p:cNvSpPr>
            <a:spLocks noGrp="1"/>
          </p:cNvSpPr>
          <p:nvPr>
            <p:ph type="title"/>
          </p:nvPr>
        </p:nvSpPr>
        <p:spPr>
          <a:xfrm>
            <a:off x="0" y="10894"/>
            <a:ext cx="12192000" cy="397070"/>
          </a:xfrm>
        </p:spPr>
        <p:txBody>
          <a:bodyPr anchor="t">
            <a:noAutofit/>
          </a:bodyPr>
          <a:lstStyle/>
          <a:p>
            <a:r>
              <a:rPr lang="es-ES" sz="2000" b="1" dirty="0" err="1">
                <a:solidFill>
                  <a:srgbClr val="FFFFFF"/>
                </a:solidFill>
              </a:rPr>
              <a:t>Brief</a:t>
            </a:r>
            <a:r>
              <a:rPr lang="es-ES" sz="2000" b="1" dirty="0">
                <a:solidFill>
                  <a:srgbClr val="FFFFFF"/>
                </a:solidFill>
              </a:rPr>
              <a:t> </a:t>
            </a:r>
            <a:r>
              <a:rPr lang="es-ES" sz="2000" b="1" dirty="0" err="1">
                <a:solidFill>
                  <a:srgbClr val="FFFFFF"/>
                </a:solidFill>
              </a:rPr>
              <a:t>History</a:t>
            </a:r>
            <a:r>
              <a:rPr lang="es-ES" sz="2000" b="1" dirty="0">
                <a:solidFill>
                  <a:srgbClr val="FFFFFF"/>
                </a:solidFill>
              </a:rPr>
              <a:t> </a:t>
            </a:r>
            <a:r>
              <a:rPr lang="es-ES" sz="2000" b="1" dirty="0" err="1">
                <a:solidFill>
                  <a:srgbClr val="FFFFFF"/>
                </a:solidFill>
              </a:rPr>
              <a:t>of</a:t>
            </a:r>
            <a:r>
              <a:rPr lang="es-ES" sz="2000" b="1" dirty="0">
                <a:solidFill>
                  <a:srgbClr val="FFFFFF"/>
                </a:solidFill>
              </a:rPr>
              <a:t> </a:t>
            </a:r>
            <a:r>
              <a:rPr lang="es-ES" sz="2000" b="1" dirty="0" err="1">
                <a:solidFill>
                  <a:srgbClr val="FFFFFF"/>
                </a:solidFill>
              </a:rPr>
              <a:t>Gravitational</a:t>
            </a:r>
            <a:r>
              <a:rPr lang="es-ES" sz="2000" b="1" dirty="0">
                <a:solidFill>
                  <a:srgbClr val="FFFFFF"/>
                </a:solidFill>
              </a:rPr>
              <a:t> </a:t>
            </a:r>
            <a:r>
              <a:rPr lang="es-ES" sz="2000" b="1" dirty="0" err="1">
                <a:solidFill>
                  <a:srgbClr val="FFFFFF"/>
                </a:solidFill>
              </a:rPr>
              <a:t>Lensing</a:t>
            </a:r>
            <a:br>
              <a:rPr lang="es-ES" sz="2000" b="1" dirty="0">
                <a:solidFill>
                  <a:srgbClr val="FFFFFF"/>
                </a:solidFill>
              </a:rPr>
            </a:br>
            <a:endParaRPr lang="es-ES" sz="2000" b="1" dirty="0">
              <a:solidFill>
                <a:srgbClr val="FFFFFF"/>
              </a:solidFill>
            </a:endParaRPr>
          </a:p>
        </p:txBody>
      </p:sp>
      <p:sp>
        <p:nvSpPr>
          <p:cNvPr id="4" name="Rectángulo 3"/>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Marcador de contenido 2"/>
          <p:cNvSpPr>
            <a:spLocks noGrp="1"/>
          </p:cNvSpPr>
          <p:nvPr>
            <p:ph idx="1"/>
          </p:nvPr>
        </p:nvSpPr>
        <p:spPr>
          <a:xfrm>
            <a:off x="0" y="487130"/>
            <a:ext cx="12192000" cy="947179"/>
          </a:xfrm>
        </p:spPr>
        <p:txBody>
          <a:bodyPr>
            <a:normAutofit/>
          </a:bodyPr>
          <a:lstStyle/>
          <a:p>
            <a:pPr marL="0" indent="0" algn="ctr">
              <a:buNone/>
            </a:pPr>
            <a:r>
              <a:rPr lang="es-ES" dirty="0"/>
              <a:t>T</a:t>
            </a:r>
            <a:r>
              <a:rPr lang="es-ES" dirty="0">
                <a:effectLst/>
              </a:rPr>
              <a:t>rue </a:t>
            </a:r>
            <a:r>
              <a:rPr lang="es-ES" dirty="0" err="1"/>
              <a:t>N</a:t>
            </a:r>
            <a:r>
              <a:rPr lang="es-ES" dirty="0" err="1">
                <a:effectLst/>
              </a:rPr>
              <a:t>ature</a:t>
            </a:r>
            <a:r>
              <a:rPr lang="es-ES" dirty="0">
                <a:effectLst/>
              </a:rPr>
              <a:t> </a:t>
            </a:r>
            <a:r>
              <a:rPr lang="es-ES" dirty="0" err="1">
                <a:effectLst/>
              </a:rPr>
              <a:t>of</a:t>
            </a:r>
            <a:r>
              <a:rPr lang="es-ES" dirty="0">
                <a:effectLst/>
              </a:rPr>
              <a:t> Light</a:t>
            </a:r>
          </a:p>
          <a:p>
            <a:pPr marL="0" indent="0" algn="ctr">
              <a:buNone/>
            </a:pPr>
            <a:r>
              <a:rPr lang="es-ES" sz="2400" dirty="0"/>
              <a:t>s. XVII</a:t>
            </a:r>
          </a:p>
        </p:txBody>
      </p:sp>
      <p:sp>
        <p:nvSpPr>
          <p:cNvPr id="5" name="CuadroTexto 4">
            <a:extLst>
              <a:ext uri="{FF2B5EF4-FFF2-40B4-BE49-F238E27FC236}">
                <a16:creationId xmlns:a16="http://schemas.microsoft.com/office/drawing/2014/main" id="{A7B30C2A-79FE-5938-BCA2-5ACF55849635}"/>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11" name="CuadroTexto 10">
            <a:extLst>
              <a:ext uri="{FF2B5EF4-FFF2-40B4-BE49-F238E27FC236}">
                <a16:creationId xmlns:a16="http://schemas.microsoft.com/office/drawing/2014/main" id="{FCCB5CF6-45C4-D177-4C2A-9F3B26A95DE3}"/>
              </a:ext>
            </a:extLst>
          </p:cNvPr>
          <p:cNvSpPr txBox="1"/>
          <p:nvPr/>
        </p:nvSpPr>
        <p:spPr>
          <a:xfrm>
            <a:off x="4079876" y="6502734"/>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8" name="CuadroTexto 17">
            <a:extLst>
              <a:ext uri="{FF2B5EF4-FFF2-40B4-BE49-F238E27FC236}">
                <a16:creationId xmlns:a16="http://schemas.microsoft.com/office/drawing/2014/main" id="{BBDFAA57-8844-7BEB-C40C-756C34F4ADF5}"/>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pic>
        <p:nvPicPr>
          <p:cNvPr id="1026" name="Picture 2" descr="Isaac Newton - Wikipedia, la enciclopedia libre">
            <a:extLst>
              <a:ext uri="{FF2B5EF4-FFF2-40B4-BE49-F238E27FC236}">
                <a16:creationId xmlns:a16="http://schemas.microsoft.com/office/drawing/2014/main" id="{DBDE6FAE-385F-A5C3-418D-605E5526C9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5072" y="2118416"/>
            <a:ext cx="2949338" cy="3550054"/>
          </a:xfrm>
          <a:prstGeom prst="rect">
            <a:avLst/>
          </a:prstGeom>
          <a:noFill/>
          <a:extLst>
            <a:ext uri="{909E8E84-426E-40DD-AFC4-6F175D3DCCD1}">
              <a14:hiddenFill xmlns:a14="http://schemas.microsoft.com/office/drawing/2010/main">
                <a:solidFill>
                  <a:srgbClr val="FFFFFF"/>
                </a:solidFill>
              </a14:hiddenFill>
            </a:ext>
          </a:extLst>
        </p:spPr>
      </p:pic>
      <p:sp>
        <p:nvSpPr>
          <p:cNvPr id="21" name="CuadroTexto 20">
            <a:extLst>
              <a:ext uri="{FF2B5EF4-FFF2-40B4-BE49-F238E27FC236}">
                <a16:creationId xmlns:a16="http://schemas.microsoft.com/office/drawing/2014/main" id="{EA09AD84-B88B-AB05-33C3-5A146D2CDF9D}"/>
              </a:ext>
            </a:extLst>
          </p:cNvPr>
          <p:cNvSpPr txBox="1"/>
          <p:nvPr/>
        </p:nvSpPr>
        <p:spPr>
          <a:xfrm>
            <a:off x="8155072" y="5724155"/>
            <a:ext cx="2027799" cy="276999"/>
          </a:xfrm>
          <a:prstGeom prst="rect">
            <a:avLst/>
          </a:prstGeom>
          <a:noFill/>
        </p:spPr>
        <p:txBody>
          <a:bodyPr wrap="none" rtlCol="0">
            <a:spAutoFit/>
          </a:bodyPr>
          <a:lstStyle/>
          <a:p>
            <a:r>
              <a:rPr lang="es-ES" sz="1200" dirty="0"/>
              <a:t>Sir Isaac Newton (1643-1727)</a:t>
            </a:r>
          </a:p>
        </p:txBody>
      </p:sp>
      <p:pic>
        <p:nvPicPr>
          <p:cNvPr id="1028" name="Picture 4" descr="Christiaan Huygens - Wikipedia, la enciclopedia libre">
            <a:extLst>
              <a:ext uri="{FF2B5EF4-FFF2-40B4-BE49-F238E27FC236}">
                <a16:creationId xmlns:a16="http://schemas.microsoft.com/office/drawing/2014/main" id="{E3AD88E6-AE8F-C05D-26DE-BEB019C543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247" y="2136001"/>
            <a:ext cx="2709380" cy="3550053"/>
          </a:xfrm>
          <a:prstGeom prst="rect">
            <a:avLst/>
          </a:prstGeom>
          <a:noFill/>
          <a:extLst>
            <a:ext uri="{909E8E84-426E-40DD-AFC4-6F175D3DCCD1}">
              <a14:hiddenFill xmlns:a14="http://schemas.microsoft.com/office/drawing/2010/main">
                <a:solidFill>
                  <a:srgbClr val="FFFFFF"/>
                </a:solidFill>
              </a14:hiddenFill>
            </a:ext>
          </a:extLst>
        </p:spPr>
      </p:pic>
      <p:sp>
        <p:nvSpPr>
          <p:cNvPr id="22" name="CuadroTexto 21">
            <a:extLst>
              <a:ext uri="{FF2B5EF4-FFF2-40B4-BE49-F238E27FC236}">
                <a16:creationId xmlns:a16="http://schemas.microsoft.com/office/drawing/2014/main" id="{53476BE8-6B3C-BF7F-0536-677B8C2DA630}"/>
              </a:ext>
            </a:extLst>
          </p:cNvPr>
          <p:cNvSpPr txBox="1"/>
          <p:nvPr/>
        </p:nvSpPr>
        <p:spPr>
          <a:xfrm>
            <a:off x="685247" y="5686835"/>
            <a:ext cx="2343014" cy="276999"/>
          </a:xfrm>
          <a:prstGeom prst="rect">
            <a:avLst/>
          </a:prstGeom>
          <a:noFill/>
        </p:spPr>
        <p:txBody>
          <a:bodyPr wrap="none" rtlCol="0">
            <a:spAutoFit/>
          </a:bodyPr>
          <a:lstStyle/>
          <a:p>
            <a:r>
              <a:rPr lang="es-ES" sz="1200" b="0" i="0" dirty="0">
                <a:effectLst/>
                <a:latin typeface="Linux Libertine"/>
              </a:rPr>
              <a:t>Christiaan Huygens (1629-1695)</a:t>
            </a:r>
          </a:p>
        </p:txBody>
      </p:sp>
      <p:pic>
        <p:nvPicPr>
          <p:cNvPr id="1030" name="Picture 6" descr="Photons in Light Bulb Print. Art Prints, Posters &amp; Puzzles from ...">
            <a:hlinkClick r:id="rId4"/>
            <a:extLst>
              <a:ext uri="{FF2B5EF4-FFF2-40B4-BE49-F238E27FC236}">
                <a16:creationId xmlns:a16="http://schemas.microsoft.com/office/drawing/2014/main" id="{53D6D6BC-12FF-A96C-41F2-4F63BDB751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9849" y="2336227"/>
            <a:ext cx="3810000" cy="3149600"/>
          </a:xfrm>
          <a:prstGeom prst="rect">
            <a:avLst/>
          </a:prstGeom>
          <a:noFill/>
          <a:effectLst>
            <a:softEdge rad="249027"/>
          </a:effectLst>
          <a:extLst>
            <a:ext uri="{909E8E84-426E-40DD-AFC4-6F175D3DCCD1}">
              <a14:hiddenFill xmlns:a14="http://schemas.microsoft.com/office/drawing/2010/main">
                <a:solidFill>
                  <a:srgbClr val="FFFFFF"/>
                </a:solidFill>
              </a14:hiddenFill>
            </a:ext>
          </a:extLst>
        </p:spPr>
      </p:pic>
      <p:sp>
        <p:nvSpPr>
          <p:cNvPr id="25" name="CuadroTexto 24">
            <a:extLst>
              <a:ext uri="{FF2B5EF4-FFF2-40B4-BE49-F238E27FC236}">
                <a16:creationId xmlns:a16="http://schemas.microsoft.com/office/drawing/2014/main" id="{8CD067B2-FBD4-15C4-EFA6-5E35C3F72A4E}"/>
              </a:ext>
            </a:extLst>
          </p:cNvPr>
          <p:cNvSpPr txBox="1"/>
          <p:nvPr/>
        </p:nvSpPr>
        <p:spPr>
          <a:xfrm>
            <a:off x="685248" y="1434309"/>
            <a:ext cx="2709380" cy="707886"/>
          </a:xfrm>
          <a:prstGeom prst="rect">
            <a:avLst/>
          </a:prstGeom>
          <a:noFill/>
        </p:spPr>
        <p:txBody>
          <a:bodyPr wrap="square" rtlCol="0">
            <a:spAutoFit/>
          </a:bodyPr>
          <a:lstStyle/>
          <a:p>
            <a:pPr algn="ctr"/>
            <a:r>
              <a:rPr lang="es-ES" sz="2000" dirty="0"/>
              <a:t>Wave </a:t>
            </a:r>
            <a:r>
              <a:rPr lang="es-ES" sz="2000" dirty="0" err="1"/>
              <a:t>theory</a:t>
            </a:r>
            <a:endParaRPr lang="es-ES" sz="2000" dirty="0"/>
          </a:p>
          <a:p>
            <a:pPr algn="ctr"/>
            <a:r>
              <a:rPr lang="es-ES" sz="2000" dirty="0"/>
              <a:t>1690</a:t>
            </a:r>
          </a:p>
        </p:txBody>
      </p:sp>
      <p:sp>
        <p:nvSpPr>
          <p:cNvPr id="26" name="CuadroTexto 25">
            <a:extLst>
              <a:ext uri="{FF2B5EF4-FFF2-40B4-BE49-F238E27FC236}">
                <a16:creationId xmlns:a16="http://schemas.microsoft.com/office/drawing/2014/main" id="{DF74BF87-45E5-80C1-44B6-3384172866BE}"/>
              </a:ext>
            </a:extLst>
          </p:cNvPr>
          <p:cNvSpPr txBox="1"/>
          <p:nvPr/>
        </p:nvSpPr>
        <p:spPr>
          <a:xfrm>
            <a:off x="8155072" y="1434309"/>
            <a:ext cx="2949338" cy="707886"/>
          </a:xfrm>
          <a:prstGeom prst="rect">
            <a:avLst/>
          </a:prstGeom>
          <a:noFill/>
        </p:spPr>
        <p:txBody>
          <a:bodyPr wrap="square" rtlCol="0">
            <a:spAutoFit/>
          </a:bodyPr>
          <a:lstStyle/>
          <a:p>
            <a:pPr algn="ctr"/>
            <a:r>
              <a:rPr lang="es-ES" sz="2000" dirty="0"/>
              <a:t>Corpuscular </a:t>
            </a:r>
            <a:r>
              <a:rPr lang="es-ES" sz="2000" dirty="0" err="1"/>
              <a:t>theory</a:t>
            </a:r>
            <a:endParaRPr lang="es-ES" sz="2000" dirty="0"/>
          </a:p>
          <a:p>
            <a:pPr algn="ctr"/>
            <a:r>
              <a:rPr lang="es-ES" sz="2000" dirty="0"/>
              <a:t>1704</a:t>
            </a:r>
          </a:p>
        </p:txBody>
      </p:sp>
    </p:spTree>
    <p:extLst>
      <p:ext uri="{BB962C8B-B14F-4D97-AF65-F5344CB8AC3E}">
        <p14:creationId xmlns:p14="http://schemas.microsoft.com/office/powerpoint/2010/main" val="3796922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F888E-D6E8-9B15-C240-7BDA317A99AE}"/>
            </a:ext>
          </a:extLst>
        </p:cNvPr>
        <p:cNvGrpSpPr/>
        <p:nvPr/>
      </p:nvGrpSpPr>
      <p:grpSpPr>
        <a:xfrm>
          <a:off x="0" y="0"/>
          <a:ext cx="0" cy="0"/>
          <a:chOff x="0" y="0"/>
          <a:chExt cx="0" cy="0"/>
        </a:xfrm>
      </p:grpSpPr>
      <p:sp>
        <p:nvSpPr>
          <p:cNvPr id="16" name="Rectángulo redondeado 15"/>
          <p:cNvSpPr/>
          <p:nvPr/>
        </p:nvSpPr>
        <p:spPr>
          <a:xfrm>
            <a:off x="2969532" y="4441373"/>
            <a:ext cx="6130925" cy="1399342"/>
          </a:xfrm>
          <a:prstGeom prst="roundRect">
            <a:avLst>
              <a:gd name="adj" fmla="val 4385"/>
            </a:avLst>
          </a:prstGeom>
          <a:solidFill>
            <a:srgbClr val="E0ECE4"/>
          </a:solidFill>
          <a:ln>
            <a:solidFill>
              <a:srgbClr val="63A378"/>
            </a:solidFill>
          </a:ln>
          <a:effectLst>
            <a:outerShdw blurRad="339502"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5" name="Rectángulo redondeado 14"/>
          <p:cNvSpPr/>
          <p:nvPr/>
        </p:nvSpPr>
        <p:spPr>
          <a:xfrm>
            <a:off x="4225018" y="2249621"/>
            <a:ext cx="3728811" cy="815493"/>
          </a:xfrm>
          <a:prstGeom prst="roundRect">
            <a:avLst>
              <a:gd name="adj" fmla="val 4385"/>
            </a:avLst>
          </a:prstGeom>
          <a:solidFill>
            <a:srgbClr val="E0ECE4"/>
          </a:solidFill>
          <a:ln>
            <a:solidFill>
              <a:srgbClr val="63A378"/>
            </a:solidFill>
          </a:ln>
          <a:effectLst>
            <a:outerShdw blurRad="339502"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Rectángulo 6">
            <a:extLst>
              <a:ext uri="{FF2B5EF4-FFF2-40B4-BE49-F238E27FC236}">
                <a16:creationId xmlns:a16="http://schemas.microsoft.com/office/drawing/2014/main" id="{C0009658-CB18-40A5-ED18-09326F919A38}"/>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a:extLst>
              <a:ext uri="{FF2B5EF4-FFF2-40B4-BE49-F238E27FC236}">
                <a16:creationId xmlns:a16="http://schemas.microsoft.com/office/drawing/2014/main" id="{4E42B78D-66BC-A297-BED7-A47D3B69D132}"/>
              </a:ext>
            </a:extLst>
          </p:cNvPr>
          <p:cNvSpPr>
            <a:spLocks noGrp="1"/>
          </p:cNvSpPr>
          <p:nvPr>
            <p:ph type="title"/>
          </p:nvPr>
        </p:nvSpPr>
        <p:spPr>
          <a:xfrm>
            <a:off x="0" y="10894"/>
            <a:ext cx="12192000" cy="397070"/>
          </a:xfrm>
        </p:spPr>
        <p:txBody>
          <a:bodyPr anchor="t">
            <a:noAutofit/>
          </a:bodyPr>
          <a:lstStyle/>
          <a:p>
            <a:r>
              <a:rPr lang="es-ES" sz="2000" b="1" dirty="0" err="1">
                <a:solidFill>
                  <a:srgbClr val="FFFFFF"/>
                </a:solidFill>
              </a:rPr>
              <a:t>Theoretical</a:t>
            </a:r>
            <a:r>
              <a:rPr lang="es-ES" sz="2000" b="1" dirty="0">
                <a:solidFill>
                  <a:srgbClr val="FFFFFF"/>
                </a:solidFill>
              </a:rPr>
              <a:t> Framework</a:t>
            </a:r>
            <a:br>
              <a:rPr lang="es-ES" sz="2000" b="1" dirty="0">
                <a:solidFill>
                  <a:srgbClr val="FFFFFF"/>
                </a:solidFill>
              </a:rPr>
            </a:br>
            <a:br>
              <a:rPr lang="es-ES" sz="2000" b="1" dirty="0">
                <a:solidFill>
                  <a:srgbClr val="FFFFFF"/>
                </a:solidFill>
              </a:rPr>
            </a:br>
            <a:endParaRPr lang="es-ES" sz="2000" b="1" dirty="0">
              <a:solidFill>
                <a:srgbClr val="FFFFFF"/>
              </a:solidFill>
            </a:endParaRPr>
          </a:p>
        </p:txBody>
      </p:sp>
      <p:sp>
        <p:nvSpPr>
          <p:cNvPr id="4" name="Rectángulo 3">
            <a:extLst>
              <a:ext uri="{FF2B5EF4-FFF2-40B4-BE49-F238E27FC236}">
                <a16:creationId xmlns:a16="http://schemas.microsoft.com/office/drawing/2014/main" id="{891245AC-CF4F-5941-CF1C-7F880980506E}"/>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Content Placeholder 5">
            <a:extLst>
              <a:ext uri="{FF2B5EF4-FFF2-40B4-BE49-F238E27FC236}">
                <a16:creationId xmlns:a16="http://schemas.microsoft.com/office/drawing/2014/main" id="{DE785B5F-FA94-9887-3775-8F00743215BD}"/>
              </a:ext>
            </a:extLst>
          </p:cNvPr>
          <p:cNvSpPr>
            <a:spLocks noGrp="1"/>
          </p:cNvSpPr>
          <p:nvPr>
            <p:ph idx="1"/>
          </p:nvPr>
        </p:nvSpPr>
        <p:spPr>
          <a:xfrm>
            <a:off x="-15346" y="1659600"/>
            <a:ext cx="12191999" cy="1357746"/>
          </a:xfrm>
        </p:spPr>
        <p:txBody>
          <a:bodyPr>
            <a:normAutofit/>
          </a:bodyPr>
          <a:lstStyle/>
          <a:p>
            <a:pPr marL="0" indent="0">
              <a:buNone/>
            </a:pPr>
            <a:r>
              <a:rPr lang="en-GB" sz="2000" dirty="0">
                <a:effectLst/>
              </a:rPr>
              <a:t>The signal is purely lensing-induced and expressed as</a:t>
            </a:r>
            <a:endParaRPr lang="en-GB" sz="3200" dirty="0"/>
          </a:p>
          <a:p>
            <a:pPr marL="0" indent="0">
              <a:buNone/>
            </a:pPr>
            <a:endParaRPr lang="x-none" sz="3200" dirty="0"/>
          </a:p>
        </p:txBody>
      </p:sp>
      <p:sp>
        <p:nvSpPr>
          <p:cNvPr id="3" name="TextBox 2">
            <a:extLst>
              <a:ext uri="{FF2B5EF4-FFF2-40B4-BE49-F238E27FC236}">
                <a16:creationId xmlns:a16="http://schemas.microsoft.com/office/drawing/2014/main" id="{5F54501B-99B3-E67D-A8B7-2444E6DD062F}"/>
              </a:ext>
            </a:extLst>
          </p:cNvPr>
          <p:cNvSpPr txBox="1"/>
          <p:nvPr/>
        </p:nvSpPr>
        <p:spPr>
          <a:xfrm>
            <a:off x="-30687" y="443651"/>
            <a:ext cx="12191998" cy="523220"/>
          </a:xfrm>
          <a:prstGeom prst="rect">
            <a:avLst/>
          </a:prstGeom>
          <a:noFill/>
        </p:spPr>
        <p:txBody>
          <a:bodyPr wrap="square" rtlCol="0">
            <a:spAutoFit/>
          </a:bodyPr>
          <a:lstStyle/>
          <a:p>
            <a:pPr algn="ctr"/>
            <a:r>
              <a:rPr lang="x-none" sz="2800" dirty="0"/>
              <a:t>CCF &amp; Magnification Bias</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D850FCC-6C5F-2BB9-5B73-86A27F294CE1}"/>
                  </a:ext>
                </a:extLst>
              </p:cNvPr>
              <p:cNvSpPr txBox="1"/>
              <p:nvPr/>
            </p:nvSpPr>
            <p:spPr>
              <a:xfrm>
                <a:off x="-15346" y="2314597"/>
                <a:ext cx="12191996" cy="59144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s-ES" sz="2800" b="0" i="1" smtClean="0">
                              <a:latin typeface="Cambria Math" panose="02040503050406030204" pitchFamily="18" charset="0"/>
                            </a:rPr>
                          </m:ctrlPr>
                        </m:sSubPr>
                        <m:e>
                          <m:r>
                            <a:rPr lang="es-ES" sz="2800" b="0" i="1" smtClean="0">
                              <a:latin typeface="Cambria Math" panose="02040503050406030204" pitchFamily="18" charset="0"/>
                            </a:rPr>
                            <m:t>𝜔</m:t>
                          </m:r>
                        </m:e>
                        <m:sub>
                          <m:r>
                            <a:rPr lang="es-ES" sz="2800" b="0" i="1" smtClean="0">
                              <a:latin typeface="Cambria Math" panose="02040503050406030204" pitchFamily="18" charset="0"/>
                            </a:rPr>
                            <m:t>𝜒</m:t>
                          </m:r>
                        </m:sub>
                      </m:sSub>
                      <m:d>
                        <m:dPr>
                          <m:ctrlPr>
                            <a:rPr lang="es-ES" sz="2800" b="0" i="1" smtClean="0">
                              <a:latin typeface="Cambria Math" panose="02040503050406030204" pitchFamily="18" charset="0"/>
                            </a:rPr>
                          </m:ctrlPr>
                        </m:dPr>
                        <m:e>
                          <m:r>
                            <a:rPr lang="es-ES" sz="2800" b="0" i="1" smtClean="0">
                              <a:latin typeface="Cambria Math" panose="02040503050406030204" pitchFamily="18" charset="0"/>
                            </a:rPr>
                            <m:t>𝜃</m:t>
                          </m:r>
                        </m:e>
                      </m:d>
                      <m:r>
                        <a:rPr lang="es-ES" sz="2800" b="0" i="1" smtClean="0">
                          <a:latin typeface="Cambria Math" panose="02040503050406030204" pitchFamily="18" charset="0"/>
                        </a:rPr>
                        <m:t>=</m:t>
                      </m:r>
                      <m:sSup>
                        <m:sSupPr>
                          <m:ctrlPr>
                            <a:rPr lang="es-ES" sz="2800" b="0" i="1" smtClean="0">
                              <a:latin typeface="Cambria Math" panose="02040503050406030204" pitchFamily="18" charset="0"/>
                            </a:rPr>
                          </m:ctrlPr>
                        </m:sSupPr>
                        <m:e>
                          <m:r>
                            <a:rPr lang="es-ES" sz="2800" b="0" i="1" smtClean="0">
                              <a:latin typeface="Cambria Math" panose="02040503050406030204" pitchFamily="18" charset="0"/>
                            </a:rPr>
                            <m:t>𝜇</m:t>
                          </m:r>
                        </m:e>
                        <m:sup>
                          <m:r>
                            <a:rPr lang="es-ES" sz="2800" b="0" i="1" smtClean="0">
                              <a:latin typeface="Cambria Math" panose="02040503050406030204" pitchFamily="18" charset="0"/>
                            </a:rPr>
                            <m:t>𝛽</m:t>
                          </m:r>
                          <m:r>
                            <a:rPr lang="es-ES" sz="2800" b="0" i="1" smtClean="0">
                              <a:latin typeface="Cambria Math" panose="02040503050406030204" pitchFamily="18" charset="0"/>
                            </a:rPr>
                            <m:t>−1</m:t>
                          </m:r>
                        </m:sup>
                      </m:sSup>
                      <m:d>
                        <m:dPr>
                          <m:ctrlPr>
                            <a:rPr lang="es-ES" sz="2800" b="0" i="1" smtClean="0">
                              <a:latin typeface="Cambria Math" panose="02040503050406030204" pitchFamily="18" charset="0"/>
                            </a:rPr>
                          </m:ctrlPr>
                        </m:dPr>
                        <m:e>
                          <m:r>
                            <a:rPr lang="es-ES" sz="2800" b="0" i="1" smtClean="0">
                              <a:latin typeface="Cambria Math" panose="02040503050406030204" pitchFamily="18" charset="0"/>
                            </a:rPr>
                            <m:t>𝜃</m:t>
                          </m:r>
                        </m:e>
                      </m:d>
                      <m:r>
                        <a:rPr lang="es-ES" sz="2800" b="0" i="1" smtClean="0">
                          <a:latin typeface="Cambria Math" panose="02040503050406030204" pitchFamily="18" charset="0"/>
                        </a:rPr>
                        <m:t>−1</m:t>
                      </m:r>
                    </m:oMath>
                  </m:oMathPara>
                </a14:m>
                <a:endParaRPr lang="x-none" sz="2800" dirty="0"/>
              </a:p>
            </p:txBody>
          </p:sp>
        </mc:Choice>
        <mc:Fallback xmlns="">
          <p:sp>
            <p:nvSpPr>
              <p:cNvPr id="5" name="TextBox 4">
                <a:extLst>
                  <a:ext uri="{FF2B5EF4-FFF2-40B4-BE49-F238E27FC236}">
                    <a16:creationId xmlns:a16="http://schemas.microsoft.com/office/drawing/2014/main" xmlns:a14="http://schemas.microsoft.com/office/drawing/2010/main" xmlns="" id="{8D850FCC-6C5F-2BB9-5B73-86A27F294CE1}"/>
                  </a:ext>
                </a:extLst>
              </p:cNvPr>
              <p:cNvSpPr txBox="1">
                <a:spLocks noRot="1" noChangeAspect="1" noMove="1" noResize="1" noEditPoints="1" noAdjustHandles="1" noChangeArrowheads="1" noChangeShapeType="1" noTextEdit="1"/>
              </p:cNvSpPr>
              <p:nvPr/>
            </p:nvSpPr>
            <p:spPr>
              <a:xfrm>
                <a:off x="-15346" y="2314597"/>
                <a:ext cx="12191996" cy="591444"/>
              </a:xfrm>
              <a:prstGeom prst="rect">
                <a:avLst/>
              </a:prstGeom>
              <a:blipFill rotWithShape="0">
                <a:blip r:embed="rId2"/>
                <a:stretch>
                  <a:fillRect/>
                </a:stretch>
              </a:blipFill>
            </p:spPr>
            <p:txBody>
              <a:bodyPr/>
              <a:lstStyle/>
              <a:p>
                <a:r>
                  <a:rPr lang="es-ES">
                    <a:noFill/>
                  </a:rPr>
                  <a:t> </a:t>
                </a:r>
              </a:p>
            </p:txBody>
          </p:sp>
        </mc:Fallback>
      </mc:AlternateContent>
      <p:sp>
        <p:nvSpPr>
          <p:cNvPr id="11" name="TextBox 10">
            <a:extLst>
              <a:ext uri="{FF2B5EF4-FFF2-40B4-BE49-F238E27FC236}">
                <a16:creationId xmlns:a16="http://schemas.microsoft.com/office/drawing/2014/main" id="{95C41211-F910-25C0-1178-086F623138CD}"/>
              </a:ext>
            </a:extLst>
          </p:cNvPr>
          <p:cNvSpPr txBox="1"/>
          <p:nvPr/>
        </p:nvSpPr>
        <p:spPr>
          <a:xfrm>
            <a:off x="52439" y="3386179"/>
            <a:ext cx="12222688" cy="646331"/>
          </a:xfrm>
          <a:prstGeom prst="rect">
            <a:avLst/>
          </a:prstGeom>
          <a:noFill/>
        </p:spPr>
        <p:txBody>
          <a:bodyPr wrap="square" rtlCol="0">
            <a:spAutoFit/>
          </a:bodyPr>
          <a:lstStyle/>
          <a:p>
            <a:r>
              <a:rPr lang="el-GR" sz="1800" dirty="0">
                <a:effectLst/>
                <a:latin typeface="StandardSymL"/>
              </a:rPr>
              <a:t>μ</a:t>
            </a:r>
            <a:r>
              <a:rPr lang="el-GR" sz="1800" dirty="0">
                <a:effectLst/>
                <a:latin typeface="CMR10"/>
              </a:rPr>
              <a:t>(</a:t>
            </a:r>
            <a:r>
              <a:rPr lang="el-GR" sz="1800" dirty="0">
                <a:effectLst/>
                <a:latin typeface="StandardSymL"/>
              </a:rPr>
              <a:t>θ</a:t>
            </a:r>
            <a:r>
              <a:rPr lang="el-GR" sz="1800" dirty="0">
                <a:effectLst/>
                <a:latin typeface="CMR10"/>
              </a:rPr>
              <a:t>) </a:t>
            </a:r>
            <a:r>
              <a:rPr lang="en-GB" sz="1800" dirty="0">
                <a:effectLst/>
                <a:latin typeface="NimbusRomNo9L"/>
              </a:rPr>
              <a:t>is the magnification field generated by the lens at an angular separation </a:t>
            </a:r>
            <a:r>
              <a:rPr lang="el-GR" sz="1800" dirty="0">
                <a:effectLst/>
                <a:latin typeface="StandardSymL"/>
              </a:rPr>
              <a:t>θ</a:t>
            </a:r>
            <a:r>
              <a:rPr lang="el-GR" sz="1800" dirty="0">
                <a:effectLst/>
                <a:latin typeface="NimbusRomNo9L"/>
              </a:rPr>
              <a:t>, </a:t>
            </a:r>
            <a:r>
              <a:rPr lang="en-GB" sz="1800" dirty="0">
                <a:effectLst/>
                <a:latin typeface="NimbusRomNo9L"/>
              </a:rPr>
              <a:t>and </a:t>
            </a:r>
            <a:r>
              <a:rPr lang="el-GR" sz="1800" dirty="0">
                <a:effectLst/>
                <a:latin typeface="StandardSymL"/>
              </a:rPr>
              <a:t>β </a:t>
            </a:r>
            <a:r>
              <a:rPr lang="en-GB" sz="1800" dirty="0">
                <a:effectLst/>
                <a:latin typeface="NimbusRomNo9L"/>
              </a:rPr>
              <a:t>is the logarithmic slope of the background number counts</a:t>
            </a:r>
            <a:endParaRPr lang="x-none" dirty="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A09147B-106E-E081-B6BC-E5C09F90E8B9}"/>
                  </a:ext>
                </a:extLst>
              </p:cNvPr>
              <p:cNvSpPr txBox="1"/>
              <p:nvPr/>
            </p:nvSpPr>
            <p:spPr>
              <a:xfrm>
                <a:off x="0" y="4587032"/>
                <a:ext cx="12192000" cy="104721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s-ES" sz="2800" b="0" i="1" smtClean="0">
                          <a:latin typeface="Cambria Math" panose="02040503050406030204" pitchFamily="18" charset="0"/>
                        </a:rPr>
                        <m:t>𝜇</m:t>
                      </m:r>
                      <m:d>
                        <m:dPr>
                          <m:ctrlPr>
                            <a:rPr lang="es-ES" sz="2800" b="0" i="1" smtClean="0">
                              <a:latin typeface="Cambria Math" panose="02040503050406030204" pitchFamily="18" charset="0"/>
                            </a:rPr>
                          </m:ctrlPr>
                        </m:dPr>
                        <m:e>
                          <m:r>
                            <a:rPr lang="es-ES" sz="2800" b="0" i="1" smtClean="0">
                              <a:latin typeface="Cambria Math" panose="02040503050406030204" pitchFamily="18" charset="0"/>
                            </a:rPr>
                            <m:t>𝜃</m:t>
                          </m:r>
                        </m:e>
                      </m:d>
                      <m:r>
                        <a:rPr lang="es-ES" sz="2800" b="0" i="1" smtClean="0">
                          <a:latin typeface="Cambria Math" panose="02040503050406030204" pitchFamily="18" charset="0"/>
                        </a:rPr>
                        <m:t>=</m:t>
                      </m:r>
                      <m:f>
                        <m:fPr>
                          <m:ctrlPr>
                            <a:rPr lang="es-ES" sz="2800" b="0" i="1" smtClean="0">
                              <a:latin typeface="Cambria Math" panose="02040503050406030204" pitchFamily="18" charset="0"/>
                            </a:rPr>
                          </m:ctrlPr>
                        </m:fPr>
                        <m:num>
                          <m:r>
                            <a:rPr lang="es-ES" sz="2800" b="0" i="1" smtClean="0">
                              <a:latin typeface="Cambria Math" panose="02040503050406030204" pitchFamily="18" charset="0"/>
                            </a:rPr>
                            <m:t>1</m:t>
                          </m:r>
                        </m:num>
                        <m:den>
                          <m:d>
                            <m:dPr>
                              <m:ctrlPr>
                                <a:rPr lang="es-ES" sz="2800" b="0" i="1" smtClean="0">
                                  <a:latin typeface="Cambria Math" panose="02040503050406030204" pitchFamily="18" charset="0"/>
                                </a:rPr>
                              </m:ctrlPr>
                            </m:dPr>
                            <m:e>
                              <m:r>
                                <a:rPr lang="es-ES" sz="2800" b="0" i="1" smtClean="0">
                                  <a:latin typeface="Cambria Math" panose="02040503050406030204" pitchFamily="18" charset="0"/>
                                </a:rPr>
                                <m:t>1−</m:t>
                              </m:r>
                              <m:r>
                                <a:rPr lang="es-ES" sz="2800" b="0" i="1" smtClean="0">
                                  <a:latin typeface="Cambria Math" panose="02040503050406030204" pitchFamily="18" charset="0"/>
                                </a:rPr>
                                <m:t>𝜅</m:t>
                              </m:r>
                              <m:d>
                                <m:dPr>
                                  <m:ctrlPr>
                                    <a:rPr lang="es-ES" sz="2800" b="0" i="1" smtClean="0">
                                      <a:latin typeface="Cambria Math" panose="02040503050406030204" pitchFamily="18" charset="0"/>
                                    </a:rPr>
                                  </m:ctrlPr>
                                </m:dPr>
                                <m:e>
                                  <m:r>
                                    <a:rPr lang="es-ES" sz="2800" b="0" i="1" smtClean="0">
                                      <a:latin typeface="Cambria Math" panose="02040503050406030204" pitchFamily="18" charset="0"/>
                                    </a:rPr>
                                    <m:t>𝜃</m:t>
                                  </m:r>
                                </m:e>
                              </m:d>
                            </m:e>
                          </m:d>
                          <m:d>
                            <m:dPr>
                              <m:ctrlPr>
                                <a:rPr lang="es-ES" sz="2800" b="0" i="1" smtClean="0">
                                  <a:latin typeface="Cambria Math" panose="02040503050406030204" pitchFamily="18" charset="0"/>
                                </a:rPr>
                              </m:ctrlPr>
                            </m:dPr>
                            <m:e>
                              <m:r>
                                <a:rPr lang="es-ES" sz="2800" b="0" i="1" smtClean="0">
                                  <a:latin typeface="Cambria Math" panose="02040503050406030204" pitchFamily="18" charset="0"/>
                                </a:rPr>
                                <m:t>1+</m:t>
                              </m:r>
                              <m:acc>
                                <m:accPr>
                                  <m:chr m:val="̅"/>
                                  <m:ctrlPr>
                                    <a:rPr lang="es-ES" sz="2800" b="0" i="1" smtClean="0">
                                      <a:latin typeface="Cambria Math" panose="02040503050406030204" pitchFamily="18" charset="0"/>
                                    </a:rPr>
                                  </m:ctrlPr>
                                </m:accPr>
                                <m:e>
                                  <m:r>
                                    <a:rPr lang="es-ES" sz="2800" b="0" i="1" smtClean="0">
                                      <a:latin typeface="Cambria Math" panose="02040503050406030204" pitchFamily="18" charset="0"/>
                                    </a:rPr>
                                    <m:t>𝜅</m:t>
                                  </m:r>
                                </m:e>
                              </m:acc>
                              <m:d>
                                <m:dPr>
                                  <m:ctrlPr>
                                    <a:rPr lang="es-ES" sz="2800" b="0" i="1" smtClean="0">
                                      <a:latin typeface="Cambria Math" panose="02040503050406030204" pitchFamily="18" charset="0"/>
                                    </a:rPr>
                                  </m:ctrlPr>
                                </m:dPr>
                                <m:e>
                                  <m:r>
                                    <a:rPr lang="es-ES" sz="2800" b="0" i="1" smtClean="0">
                                      <a:latin typeface="Cambria Math" panose="02040503050406030204" pitchFamily="18" charset="0"/>
                                    </a:rPr>
                                    <m:t>𝜃</m:t>
                                  </m:r>
                                </m:e>
                              </m:d>
                              <m:r>
                                <a:rPr lang="es-ES" sz="2800" b="0" i="1" smtClean="0">
                                  <a:latin typeface="Cambria Math" panose="02040503050406030204" pitchFamily="18" charset="0"/>
                                </a:rPr>
                                <m:t>−2</m:t>
                              </m:r>
                              <m:r>
                                <a:rPr lang="es-ES" sz="2800" b="0" i="1" smtClean="0">
                                  <a:latin typeface="Cambria Math" panose="02040503050406030204" pitchFamily="18" charset="0"/>
                                </a:rPr>
                                <m:t>𝜅</m:t>
                              </m:r>
                              <m:d>
                                <m:dPr>
                                  <m:ctrlPr>
                                    <a:rPr lang="es-ES" sz="2800" b="0" i="1" smtClean="0">
                                      <a:latin typeface="Cambria Math" panose="02040503050406030204" pitchFamily="18" charset="0"/>
                                    </a:rPr>
                                  </m:ctrlPr>
                                </m:dPr>
                                <m:e>
                                  <m:r>
                                    <a:rPr lang="es-ES" sz="2800" b="0" i="1" smtClean="0">
                                      <a:latin typeface="Cambria Math" panose="02040503050406030204" pitchFamily="18" charset="0"/>
                                    </a:rPr>
                                    <m:t>𝜃</m:t>
                                  </m:r>
                                </m:e>
                              </m:d>
                            </m:e>
                          </m:d>
                        </m:den>
                      </m:f>
                    </m:oMath>
                  </m:oMathPara>
                </a14:m>
                <a:endParaRPr lang="x-none" sz="2800" dirty="0"/>
              </a:p>
            </p:txBody>
          </p:sp>
        </mc:Choice>
        <mc:Fallback xmlns="">
          <p:sp>
            <p:nvSpPr>
              <p:cNvPr id="12" name="TextBox 11">
                <a:extLst>
                  <a:ext uri="{FF2B5EF4-FFF2-40B4-BE49-F238E27FC236}">
                    <a16:creationId xmlns:a16="http://schemas.microsoft.com/office/drawing/2014/main" xmlns:a14="http://schemas.microsoft.com/office/drawing/2010/main" xmlns="" id="{2A09147B-106E-E081-B6BC-E5C09F90E8B9}"/>
                  </a:ext>
                </a:extLst>
              </p:cNvPr>
              <p:cNvSpPr txBox="1">
                <a:spLocks noRot="1" noChangeAspect="1" noMove="1" noResize="1" noEditPoints="1" noAdjustHandles="1" noChangeArrowheads="1" noChangeShapeType="1" noTextEdit="1"/>
              </p:cNvSpPr>
              <p:nvPr/>
            </p:nvSpPr>
            <p:spPr>
              <a:xfrm>
                <a:off x="0" y="4587032"/>
                <a:ext cx="12192000" cy="1047210"/>
              </a:xfrm>
              <a:prstGeom prst="rect">
                <a:avLst/>
              </a:prstGeom>
              <a:blipFill rotWithShape="0">
                <a:blip r:embed="rId3"/>
                <a:stretch>
                  <a:fillRect/>
                </a:stretch>
              </a:blipFill>
            </p:spPr>
            <p:txBody>
              <a:bodyPr/>
              <a:lstStyle/>
              <a:p>
                <a:r>
                  <a:rPr lang="es-ES">
                    <a:noFill/>
                  </a:rPr>
                  <a:t> </a:t>
                </a:r>
              </a:p>
            </p:txBody>
          </p:sp>
        </mc:Fallback>
      </mc:AlternateContent>
      <p:sp>
        <p:nvSpPr>
          <p:cNvPr id="13" name="Rectángulo 12"/>
          <p:cNvSpPr/>
          <p:nvPr/>
        </p:nvSpPr>
        <p:spPr>
          <a:xfrm>
            <a:off x="-1" y="976494"/>
            <a:ext cx="12161311" cy="369332"/>
          </a:xfrm>
          <a:prstGeom prst="rect">
            <a:avLst/>
          </a:prstGeom>
        </p:spPr>
        <p:txBody>
          <a:bodyPr wrap="square">
            <a:spAutoFit/>
          </a:bodyPr>
          <a:lstStyle/>
          <a:p>
            <a:pPr algn="ctr"/>
            <a:r>
              <a:rPr lang="en-US" dirty="0"/>
              <a:t>alters the apparent density of background sources near foreground lenses.</a:t>
            </a:r>
            <a:endParaRPr lang="es-ES" dirty="0"/>
          </a:p>
        </p:txBody>
      </p:sp>
      <p:sp>
        <p:nvSpPr>
          <p:cNvPr id="14" name="CuadroTexto 13">
            <a:extLst>
              <a:ext uri="{FF2B5EF4-FFF2-40B4-BE49-F238E27FC236}">
                <a16:creationId xmlns:a16="http://schemas.microsoft.com/office/drawing/2014/main" id="{6DA86656-B57A-3592-2B6D-967C9344EFBD}"/>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17" name="CuadroTexto 16">
            <a:extLst>
              <a:ext uri="{FF2B5EF4-FFF2-40B4-BE49-F238E27FC236}">
                <a16:creationId xmlns:a16="http://schemas.microsoft.com/office/drawing/2014/main" id="{DECFA00B-F9CB-34E9-4449-67B8B5C2B7EF}"/>
              </a:ext>
            </a:extLst>
          </p:cNvPr>
          <p:cNvSpPr txBox="1"/>
          <p:nvPr/>
        </p:nvSpPr>
        <p:spPr>
          <a:xfrm>
            <a:off x="4079876" y="6502733"/>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8" name="CuadroTexto 17">
            <a:extLst>
              <a:ext uri="{FF2B5EF4-FFF2-40B4-BE49-F238E27FC236}">
                <a16:creationId xmlns:a16="http://schemas.microsoft.com/office/drawing/2014/main" id="{C11C1DED-97C3-5857-CC6F-D7B143B53B48}"/>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Tree>
    <p:extLst>
      <p:ext uri="{BB962C8B-B14F-4D97-AF65-F5344CB8AC3E}">
        <p14:creationId xmlns:p14="http://schemas.microsoft.com/office/powerpoint/2010/main" val="138220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25F3B-D748-3158-324E-61325C2E4E1F}"/>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A98C3CFB-37F0-EF41-7531-4463FD47A861}"/>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a:extLst>
              <a:ext uri="{FF2B5EF4-FFF2-40B4-BE49-F238E27FC236}">
                <a16:creationId xmlns:a16="http://schemas.microsoft.com/office/drawing/2014/main" id="{849FBB99-7C35-0460-7D37-AA54F362BDEB}"/>
              </a:ext>
            </a:extLst>
          </p:cNvPr>
          <p:cNvSpPr>
            <a:spLocks noGrp="1"/>
          </p:cNvSpPr>
          <p:nvPr>
            <p:ph type="title"/>
          </p:nvPr>
        </p:nvSpPr>
        <p:spPr>
          <a:xfrm>
            <a:off x="0" y="10894"/>
            <a:ext cx="12192000" cy="397070"/>
          </a:xfrm>
        </p:spPr>
        <p:txBody>
          <a:bodyPr anchor="t">
            <a:noAutofit/>
          </a:bodyPr>
          <a:lstStyle/>
          <a:p>
            <a:r>
              <a:rPr lang="es-ES" sz="2000" b="1" dirty="0" err="1">
                <a:solidFill>
                  <a:srgbClr val="FFFFFF"/>
                </a:solidFill>
              </a:rPr>
              <a:t>Theoretical</a:t>
            </a:r>
            <a:r>
              <a:rPr lang="es-ES" sz="2000" b="1" dirty="0">
                <a:solidFill>
                  <a:srgbClr val="FFFFFF"/>
                </a:solidFill>
              </a:rPr>
              <a:t> Framework</a:t>
            </a:r>
            <a:br>
              <a:rPr lang="es-ES" sz="2000" b="1" dirty="0">
                <a:solidFill>
                  <a:srgbClr val="FFFFFF"/>
                </a:solidFill>
              </a:rPr>
            </a:br>
            <a:br>
              <a:rPr lang="es-ES" sz="2000" b="1" dirty="0">
                <a:solidFill>
                  <a:srgbClr val="FFFFFF"/>
                </a:solidFill>
              </a:rPr>
            </a:br>
            <a:endParaRPr lang="es-ES" sz="2000" b="1" dirty="0">
              <a:solidFill>
                <a:srgbClr val="FFFFFF"/>
              </a:solidFill>
            </a:endParaRPr>
          </a:p>
        </p:txBody>
      </p:sp>
      <p:sp>
        <p:nvSpPr>
          <p:cNvPr id="4" name="Rectángulo 3">
            <a:extLst>
              <a:ext uri="{FF2B5EF4-FFF2-40B4-BE49-F238E27FC236}">
                <a16:creationId xmlns:a16="http://schemas.microsoft.com/office/drawing/2014/main" id="{5A7A7C4B-DEA4-523F-99CD-AA382005BFC5}"/>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TextBox 2">
            <a:extLst>
              <a:ext uri="{FF2B5EF4-FFF2-40B4-BE49-F238E27FC236}">
                <a16:creationId xmlns:a16="http://schemas.microsoft.com/office/drawing/2014/main" id="{7170FBFE-5F46-8CCC-ABED-6F4FA241BA2A}"/>
              </a:ext>
            </a:extLst>
          </p:cNvPr>
          <p:cNvSpPr txBox="1"/>
          <p:nvPr/>
        </p:nvSpPr>
        <p:spPr>
          <a:xfrm>
            <a:off x="-30687" y="443651"/>
            <a:ext cx="12191998" cy="523220"/>
          </a:xfrm>
          <a:prstGeom prst="rect">
            <a:avLst/>
          </a:prstGeom>
          <a:noFill/>
        </p:spPr>
        <p:txBody>
          <a:bodyPr wrap="square" rtlCol="0">
            <a:spAutoFit/>
          </a:bodyPr>
          <a:lstStyle/>
          <a:p>
            <a:pPr algn="ctr"/>
            <a:r>
              <a:rPr lang="x-none" sz="2800" dirty="0"/>
              <a:t>Mass Density Profiles</a:t>
            </a:r>
          </a:p>
        </p:txBody>
      </p:sp>
      <p:sp>
        <p:nvSpPr>
          <p:cNvPr id="5" name="TextBox 4">
            <a:extLst>
              <a:ext uri="{FF2B5EF4-FFF2-40B4-BE49-F238E27FC236}">
                <a16:creationId xmlns:a16="http://schemas.microsoft.com/office/drawing/2014/main" id="{331A7BB8-625B-4179-9C43-A300F53A761F}"/>
              </a:ext>
            </a:extLst>
          </p:cNvPr>
          <p:cNvSpPr txBox="1"/>
          <p:nvPr/>
        </p:nvSpPr>
        <p:spPr>
          <a:xfrm>
            <a:off x="261259" y="2250786"/>
            <a:ext cx="4731655" cy="461665"/>
          </a:xfrm>
          <a:prstGeom prst="rect">
            <a:avLst/>
          </a:prstGeom>
          <a:solidFill>
            <a:srgbClr val="E0ECE4"/>
          </a:solidFill>
          <a:ln>
            <a:solidFill>
              <a:srgbClr val="63A378"/>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x-none" sz="2400" dirty="0"/>
              <a:t>Singular Isothermal Sphere (SIS)</a:t>
            </a:r>
          </a:p>
        </p:txBody>
      </p:sp>
      <p:sp>
        <p:nvSpPr>
          <p:cNvPr id="14" name="TextBox 4">
            <a:extLst>
              <a:ext uri="{FF2B5EF4-FFF2-40B4-BE49-F238E27FC236}">
                <a16:creationId xmlns:a16="http://schemas.microsoft.com/office/drawing/2014/main" id="{8AF857CF-AFB8-6246-3497-F86B8EA59D83}"/>
              </a:ext>
            </a:extLst>
          </p:cNvPr>
          <p:cNvSpPr txBox="1"/>
          <p:nvPr/>
        </p:nvSpPr>
        <p:spPr>
          <a:xfrm>
            <a:off x="261259" y="2945063"/>
            <a:ext cx="4731655" cy="461665"/>
          </a:xfrm>
          <a:prstGeom prst="rect">
            <a:avLst/>
          </a:prstGeom>
          <a:solidFill>
            <a:srgbClr val="E0ECE4"/>
          </a:solidFill>
          <a:ln>
            <a:solidFill>
              <a:srgbClr val="63A378"/>
            </a:solidFill>
          </a:ln>
        </p:spPr>
        <p:txBody>
          <a:bodyPr wrap="square" rtlCol="0">
            <a:spAutoFit/>
          </a:bodyPr>
          <a:lstStyle/>
          <a:p>
            <a:pPr algn="ctr"/>
            <a:r>
              <a:rPr lang="x-none" sz="2400" dirty="0"/>
              <a:t>Navarro Frenk White (NFW)</a:t>
            </a:r>
          </a:p>
        </p:txBody>
      </p:sp>
      <p:sp>
        <p:nvSpPr>
          <p:cNvPr id="15" name="TextBox 4">
            <a:extLst>
              <a:ext uri="{FF2B5EF4-FFF2-40B4-BE49-F238E27FC236}">
                <a16:creationId xmlns:a16="http://schemas.microsoft.com/office/drawing/2014/main" id="{D1928D45-DABE-0875-E2AD-289E303D0316}"/>
              </a:ext>
            </a:extLst>
          </p:cNvPr>
          <p:cNvSpPr txBox="1"/>
          <p:nvPr/>
        </p:nvSpPr>
        <p:spPr>
          <a:xfrm>
            <a:off x="261258" y="3639340"/>
            <a:ext cx="4731656" cy="461665"/>
          </a:xfrm>
          <a:prstGeom prst="rect">
            <a:avLst/>
          </a:prstGeom>
          <a:solidFill>
            <a:srgbClr val="E0ECE4"/>
          </a:solidFill>
          <a:ln>
            <a:solidFill>
              <a:srgbClr val="63A378"/>
            </a:solidFill>
          </a:ln>
        </p:spPr>
        <p:txBody>
          <a:bodyPr wrap="square" rtlCol="0">
            <a:spAutoFit/>
          </a:bodyPr>
          <a:lstStyle/>
          <a:p>
            <a:pPr algn="ctr"/>
            <a:r>
              <a:rPr lang="x-none" sz="2400" dirty="0"/>
              <a:t>Sérsic Profile</a:t>
            </a:r>
          </a:p>
        </p:txBody>
      </p:sp>
      <p:sp>
        <p:nvSpPr>
          <p:cNvPr id="16" name="TextBox 4">
            <a:extLst>
              <a:ext uri="{FF2B5EF4-FFF2-40B4-BE49-F238E27FC236}">
                <a16:creationId xmlns:a16="http://schemas.microsoft.com/office/drawing/2014/main" id="{0CBBF3B2-2206-98E1-48C4-51DCA571403D}"/>
              </a:ext>
            </a:extLst>
          </p:cNvPr>
          <p:cNvSpPr txBox="1"/>
          <p:nvPr/>
        </p:nvSpPr>
        <p:spPr>
          <a:xfrm>
            <a:off x="261258" y="4378874"/>
            <a:ext cx="4731656" cy="461665"/>
          </a:xfrm>
          <a:prstGeom prst="rect">
            <a:avLst/>
          </a:prstGeom>
          <a:solidFill>
            <a:srgbClr val="E0ECE4"/>
          </a:solidFill>
          <a:ln>
            <a:solidFill>
              <a:srgbClr val="63A378"/>
            </a:solidFill>
          </a:ln>
        </p:spPr>
        <p:txBody>
          <a:bodyPr wrap="square" rtlCol="0">
            <a:spAutoFit/>
          </a:bodyPr>
          <a:lstStyle/>
          <a:p>
            <a:pPr algn="ctr"/>
            <a:r>
              <a:rPr lang="x-none" sz="2400" dirty="0"/>
              <a:t>SISSA Profile</a:t>
            </a:r>
          </a:p>
        </p:txBody>
      </p:sp>
      <p:sp>
        <p:nvSpPr>
          <p:cNvPr id="17" name="TextBox 4">
            <a:extLst>
              <a:ext uri="{FF2B5EF4-FFF2-40B4-BE49-F238E27FC236}">
                <a16:creationId xmlns:a16="http://schemas.microsoft.com/office/drawing/2014/main" id="{4AAA8680-79F2-1D5D-9697-7AD95CEC3014}"/>
              </a:ext>
            </a:extLst>
          </p:cNvPr>
          <p:cNvSpPr txBox="1"/>
          <p:nvPr/>
        </p:nvSpPr>
        <p:spPr>
          <a:xfrm>
            <a:off x="261258" y="5201207"/>
            <a:ext cx="4731656" cy="461665"/>
          </a:xfrm>
          <a:prstGeom prst="rect">
            <a:avLst/>
          </a:prstGeom>
          <a:solidFill>
            <a:srgbClr val="E0ECE4"/>
          </a:solidFill>
          <a:ln>
            <a:solidFill>
              <a:srgbClr val="63A378"/>
            </a:solidFill>
          </a:ln>
        </p:spPr>
        <p:txBody>
          <a:bodyPr wrap="square" rtlCol="0">
            <a:spAutoFit/>
          </a:bodyPr>
          <a:lstStyle/>
          <a:p>
            <a:pPr algn="ctr"/>
            <a:r>
              <a:rPr lang="x-none" sz="2400" dirty="0"/>
              <a:t>Burkert Profile</a:t>
            </a:r>
          </a:p>
        </p:txBody>
      </p:sp>
      <p:sp>
        <p:nvSpPr>
          <p:cNvPr id="6" name="CuadroTexto 5">
            <a:extLst>
              <a:ext uri="{FF2B5EF4-FFF2-40B4-BE49-F238E27FC236}">
                <a16:creationId xmlns:a16="http://schemas.microsoft.com/office/drawing/2014/main" id="{FE5A8E65-4C1D-A5E4-5B5A-EA4759E6F11C}"/>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11" name="CuadroTexto 10">
            <a:extLst>
              <a:ext uri="{FF2B5EF4-FFF2-40B4-BE49-F238E27FC236}">
                <a16:creationId xmlns:a16="http://schemas.microsoft.com/office/drawing/2014/main" id="{4F085EEE-30B1-E51D-A91E-D1790DCD80C1}"/>
              </a:ext>
            </a:extLst>
          </p:cNvPr>
          <p:cNvSpPr txBox="1"/>
          <p:nvPr/>
        </p:nvSpPr>
        <p:spPr>
          <a:xfrm>
            <a:off x="4079876" y="6502733"/>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2" name="CuadroTexto 11">
            <a:extLst>
              <a:ext uri="{FF2B5EF4-FFF2-40B4-BE49-F238E27FC236}">
                <a16:creationId xmlns:a16="http://schemas.microsoft.com/office/drawing/2014/main" id="{E104B2D9-B228-544D-0BD3-86812A88B373}"/>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Tree>
    <p:extLst>
      <p:ext uri="{BB962C8B-B14F-4D97-AF65-F5344CB8AC3E}">
        <p14:creationId xmlns:p14="http://schemas.microsoft.com/office/powerpoint/2010/main" val="2615478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25F3B-D748-3158-324E-61325C2E4E1F}"/>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A98C3CFB-37F0-EF41-7531-4463FD47A861}"/>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a:extLst>
              <a:ext uri="{FF2B5EF4-FFF2-40B4-BE49-F238E27FC236}">
                <a16:creationId xmlns:a16="http://schemas.microsoft.com/office/drawing/2014/main" id="{849FBB99-7C35-0460-7D37-AA54F362BDEB}"/>
              </a:ext>
            </a:extLst>
          </p:cNvPr>
          <p:cNvSpPr>
            <a:spLocks noGrp="1"/>
          </p:cNvSpPr>
          <p:nvPr>
            <p:ph type="title"/>
          </p:nvPr>
        </p:nvSpPr>
        <p:spPr>
          <a:xfrm>
            <a:off x="0" y="10894"/>
            <a:ext cx="12192000" cy="397070"/>
          </a:xfrm>
        </p:spPr>
        <p:txBody>
          <a:bodyPr anchor="t">
            <a:noAutofit/>
          </a:bodyPr>
          <a:lstStyle/>
          <a:p>
            <a:r>
              <a:rPr lang="es-ES" sz="2000" b="1" dirty="0" err="1">
                <a:solidFill>
                  <a:srgbClr val="FFFFFF"/>
                </a:solidFill>
              </a:rPr>
              <a:t>Theoretical</a:t>
            </a:r>
            <a:r>
              <a:rPr lang="es-ES" sz="2000" b="1" dirty="0">
                <a:solidFill>
                  <a:srgbClr val="FFFFFF"/>
                </a:solidFill>
              </a:rPr>
              <a:t> Framework</a:t>
            </a:r>
            <a:br>
              <a:rPr lang="es-ES" sz="2000" b="1" dirty="0">
                <a:solidFill>
                  <a:srgbClr val="FFFFFF"/>
                </a:solidFill>
              </a:rPr>
            </a:br>
            <a:br>
              <a:rPr lang="es-ES" sz="2000" b="1" dirty="0">
                <a:solidFill>
                  <a:srgbClr val="FFFFFF"/>
                </a:solidFill>
              </a:rPr>
            </a:br>
            <a:endParaRPr lang="es-ES" sz="2000" b="1" dirty="0">
              <a:solidFill>
                <a:srgbClr val="FFFFFF"/>
              </a:solidFill>
            </a:endParaRPr>
          </a:p>
        </p:txBody>
      </p:sp>
      <p:sp>
        <p:nvSpPr>
          <p:cNvPr id="4" name="Rectángulo 3">
            <a:extLst>
              <a:ext uri="{FF2B5EF4-FFF2-40B4-BE49-F238E27FC236}">
                <a16:creationId xmlns:a16="http://schemas.microsoft.com/office/drawing/2014/main" id="{5A7A7C4B-DEA4-523F-99CD-AA382005BFC5}"/>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TextBox 2">
            <a:extLst>
              <a:ext uri="{FF2B5EF4-FFF2-40B4-BE49-F238E27FC236}">
                <a16:creationId xmlns:a16="http://schemas.microsoft.com/office/drawing/2014/main" id="{7170FBFE-5F46-8CCC-ABED-6F4FA241BA2A}"/>
              </a:ext>
            </a:extLst>
          </p:cNvPr>
          <p:cNvSpPr txBox="1"/>
          <p:nvPr/>
        </p:nvSpPr>
        <p:spPr>
          <a:xfrm>
            <a:off x="-30687" y="443651"/>
            <a:ext cx="12191998" cy="523220"/>
          </a:xfrm>
          <a:prstGeom prst="rect">
            <a:avLst/>
          </a:prstGeom>
          <a:noFill/>
        </p:spPr>
        <p:txBody>
          <a:bodyPr wrap="square" rtlCol="0">
            <a:spAutoFit/>
          </a:bodyPr>
          <a:lstStyle/>
          <a:p>
            <a:pPr algn="ctr"/>
            <a:r>
              <a:rPr lang="x-none" sz="2800" dirty="0"/>
              <a:t>Mass Density Profiles</a:t>
            </a:r>
          </a:p>
        </p:txBody>
      </p:sp>
      <p:sp>
        <p:nvSpPr>
          <p:cNvPr id="5" name="TextBox 4">
            <a:extLst>
              <a:ext uri="{FF2B5EF4-FFF2-40B4-BE49-F238E27FC236}">
                <a16:creationId xmlns:a16="http://schemas.microsoft.com/office/drawing/2014/main" id="{331A7BB8-625B-4179-9C43-A300F53A761F}"/>
              </a:ext>
            </a:extLst>
          </p:cNvPr>
          <p:cNvSpPr txBox="1"/>
          <p:nvPr/>
        </p:nvSpPr>
        <p:spPr>
          <a:xfrm>
            <a:off x="261259" y="2250786"/>
            <a:ext cx="4731655" cy="461665"/>
          </a:xfrm>
          <a:prstGeom prst="rect">
            <a:avLst/>
          </a:prstGeom>
          <a:solidFill>
            <a:srgbClr val="E0ECE4"/>
          </a:solidFill>
          <a:ln>
            <a:solidFill>
              <a:srgbClr val="63A378"/>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x-none" sz="2400" dirty="0"/>
              <a:t>Singular Isothermal Sphere (SIS)</a:t>
            </a:r>
          </a:p>
        </p:txBody>
      </p:sp>
      <p:sp>
        <p:nvSpPr>
          <p:cNvPr id="14" name="TextBox 4">
            <a:extLst>
              <a:ext uri="{FF2B5EF4-FFF2-40B4-BE49-F238E27FC236}">
                <a16:creationId xmlns:a16="http://schemas.microsoft.com/office/drawing/2014/main" id="{8AF857CF-AFB8-6246-3497-F86B8EA59D83}"/>
              </a:ext>
            </a:extLst>
          </p:cNvPr>
          <p:cNvSpPr txBox="1"/>
          <p:nvPr/>
        </p:nvSpPr>
        <p:spPr>
          <a:xfrm>
            <a:off x="261259" y="2945063"/>
            <a:ext cx="4731655" cy="461665"/>
          </a:xfrm>
          <a:prstGeom prst="rect">
            <a:avLst/>
          </a:prstGeom>
          <a:solidFill>
            <a:srgbClr val="E0ECE4"/>
          </a:solidFill>
          <a:ln>
            <a:solidFill>
              <a:srgbClr val="63A378"/>
            </a:solidFill>
          </a:ln>
        </p:spPr>
        <p:txBody>
          <a:bodyPr wrap="square" rtlCol="0">
            <a:spAutoFit/>
          </a:bodyPr>
          <a:lstStyle/>
          <a:p>
            <a:pPr algn="ctr"/>
            <a:r>
              <a:rPr lang="x-none" sz="2400" dirty="0"/>
              <a:t>Navarro Frenk White (NFW)</a:t>
            </a:r>
          </a:p>
        </p:txBody>
      </p:sp>
      <p:sp>
        <p:nvSpPr>
          <p:cNvPr id="15" name="TextBox 4">
            <a:extLst>
              <a:ext uri="{FF2B5EF4-FFF2-40B4-BE49-F238E27FC236}">
                <a16:creationId xmlns:a16="http://schemas.microsoft.com/office/drawing/2014/main" id="{D1928D45-DABE-0875-E2AD-289E303D0316}"/>
              </a:ext>
            </a:extLst>
          </p:cNvPr>
          <p:cNvSpPr txBox="1"/>
          <p:nvPr/>
        </p:nvSpPr>
        <p:spPr>
          <a:xfrm>
            <a:off x="261258" y="3639340"/>
            <a:ext cx="4731656" cy="461665"/>
          </a:xfrm>
          <a:prstGeom prst="rect">
            <a:avLst/>
          </a:prstGeom>
          <a:solidFill>
            <a:srgbClr val="E0ECE4"/>
          </a:solidFill>
          <a:ln>
            <a:solidFill>
              <a:srgbClr val="63A378"/>
            </a:solidFill>
          </a:ln>
        </p:spPr>
        <p:txBody>
          <a:bodyPr wrap="square" rtlCol="0">
            <a:spAutoFit/>
          </a:bodyPr>
          <a:lstStyle/>
          <a:p>
            <a:pPr algn="ctr"/>
            <a:r>
              <a:rPr lang="x-none" sz="2400" dirty="0"/>
              <a:t>Sérsic Profile</a:t>
            </a:r>
          </a:p>
        </p:txBody>
      </p:sp>
      <p:sp>
        <p:nvSpPr>
          <p:cNvPr id="16" name="TextBox 4">
            <a:extLst>
              <a:ext uri="{FF2B5EF4-FFF2-40B4-BE49-F238E27FC236}">
                <a16:creationId xmlns:a16="http://schemas.microsoft.com/office/drawing/2014/main" id="{0CBBF3B2-2206-98E1-48C4-51DCA571403D}"/>
              </a:ext>
            </a:extLst>
          </p:cNvPr>
          <p:cNvSpPr txBox="1"/>
          <p:nvPr/>
        </p:nvSpPr>
        <p:spPr>
          <a:xfrm>
            <a:off x="261258" y="4378874"/>
            <a:ext cx="4731656" cy="461665"/>
          </a:xfrm>
          <a:prstGeom prst="rect">
            <a:avLst/>
          </a:prstGeom>
          <a:solidFill>
            <a:srgbClr val="E0ECE4"/>
          </a:solidFill>
          <a:ln>
            <a:solidFill>
              <a:srgbClr val="63A378"/>
            </a:solidFill>
          </a:ln>
        </p:spPr>
        <p:txBody>
          <a:bodyPr wrap="square" rtlCol="0">
            <a:spAutoFit/>
          </a:bodyPr>
          <a:lstStyle/>
          <a:p>
            <a:pPr algn="ctr"/>
            <a:r>
              <a:rPr lang="x-none" sz="2400" dirty="0"/>
              <a:t>SISSA Profile</a:t>
            </a:r>
          </a:p>
        </p:txBody>
      </p:sp>
      <p:sp>
        <p:nvSpPr>
          <p:cNvPr id="17" name="TextBox 4">
            <a:extLst>
              <a:ext uri="{FF2B5EF4-FFF2-40B4-BE49-F238E27FC236}">
                <a16:creationId xmlns:a16="http://schemas.microsoft.com/office/drawing/2014/main" id="{4AAA8680-79F2-1D5D-9697-7AD95CEC3014}"/>
              </a:ext>
            </a:extLst>
          </p:cNvPr>
          <p:cNvSpPr txBox="1"/>
          <p:nvPr/>
        </p:nvSpPr>
        <p:spPr>
          <a:xfrm>
            <a:off x="261258" y="5201207"/>
            <a:ext cx="4731656" cy="461665"/>
          </a:xfrm>
          <a:prstGeom prst="rect">
            <a:avLst/>
          </a:prstGeom>
          <a:solidFill>
            <a:srgbClr val="E0ECE4"/>
          </a:solidFill>
          <a:ln>
            <a:solidFill>
              <a:srgbClr val="63A378"/>
            </a:solidFill>
          </a:ln>
        </p:spPr>
        <p:txBody>
          <a:bodyPr wrap="square" rtlCol="0">
            <a:spAutoFit/>
          </a:bodyPr>
          <a:lstStyle/>
          <a:p>
            <a:pPr algn="ctr"/>
            <a:r>
              <a:rPr lang="x-none" sz="2400" dirty="0"/>
              <a:t>Burkert Profile</a:t>
            </a:r>
          </a:p>
        </p:txBody>
      </p:sp>
      <p:sp>
        <p:nvSpPr>
          <p:cNvPr id="6" name="CuadroTexto 5">
            <a:extLst>
              <a:ext uri="{FF2B5EF4-FFF2-40B4-BE49-F238E27FC236}">
                <a16:creationId xmlns:a16="http://schemas.microsoft.com/office/drawing/2014/main" id="{56A2876E-8D39-35E5-C4C9-5C64842C704E}"/>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11" name="CuadroTexto 10">
            <a:extLst>
              <a:ext uri="{FF2B5EF4-FFF2-40B4-BE49-F238E27FC236}">
                <a16:creationId xmlns:a16="http://schemas.microsoft.com/office/drawing/2014/main" id="{96F7EFEF-BE78-44DC-E17E-C6B75A7544E4}"/>
              </a:ext>
            </a:extLst>
          </p:cNvPr>
          <p:cNvSpPr txBox="1"/>
          <p:nvPr/>
        </p:nvSpPr>
        <p:spPr>
          <a:xfrm>
            <a:off x="4079876" y="6502733"/>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2" name="CuadroTexto 11">
            <a:extLst>
              <a:ext uri="{FF2B5EF4-FFF2-40B4-BE49-F238E27FC236}">
                <a16:creationId xmlns:a16="http://schemas.microsoft.com/office/drawing/2014/main" id="{BFC7B4C4-18FF-AA98-F0F4-F9256C0ACB62}"/>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Tree>
    <p:extLst>
      <p:ext uri="{BB962C8B-B14F-4D97-AF65-F5344CB8AC3E}">
        <p14:creationId xmlns:p14="http://schemas.microsoft.com/office/powerpoint/2010/main" val="4135418376"/>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79167E-6 4.44444E-6 L 0.28451 -0.18033 " pathEditMode="relative" rAng="0" ptsTypes="AA">
                                      <p:cBhvr>
                                        <p:cTn id="6" dur="2000" fill="hold"/>
                                        <p:tgtEl>
                                          <p:spTgt spid="5"/>
                                        </p:tgtEl>
                                        <p:attrNameLst>
                                          <p:attrName>ppt_x</p:attrName>
                                          <p:attrName>ppt_y</p:attrName>
                                        </p:attrNameLst>
                                      </p:cBhvr>
                                      <p:rCtr x="14219" y="-90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25F3B-D748-3158-324E-61325C2E4E1F}"/>
            </a:ext>
          </a:extLst>
        </p:cNvPr>
        <p:cNvGrpSpPr/>
        <p:nvPr/>
      </p:nvGrpSpPr>
      <p:grpSpPr>
        <a:xfrm>
          <a:off x="0" y="0"/>
          <a:ext cx="0" cy="0"/>
          <a:chOff x="0" y="0"/>
          <a:chExt cx="0" cy="0"/>
        </a:xfrm>
      </p:grpSpPr>
      <p:sp>
        <p:nvSpPr>
          <p:cNvPr id="12" name="Rectángulo redondeado 11"/>
          <p:cNvSpPr/>
          <p:nvPr/>
        </p:nvSpPr>
        <p:spPr>
          <a:xfrm>
            <a:off x="1320799" y="2859979"/>
            <a:ext cx="2554515" cy="1114735"/>
          </a:xfrm>
          <a:prstGeom prst="roundRect">
            <a:avLst>
              <a:gd name="adj" fmla="val 4385"/>
            </a:avLst>
          </a:prstGeom>
          <a:solidFill>
            <a:srgbClr val="E0ECE4"/>
          </a:solidFill>
          <a:ln>
            <a:solidFill>
              <a:srgbClr val="63A378"/>
            </a:solidFill>
          </a:ln>
          <a:effectLst>
            <a:outerShdw blurRad="339502"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Rectángulo 6">
            <a:extLst>
              <a:ext uri="{FF2B5EF4-FFF2-40B4-BE49-F238E27FC236}">
                <a16:creationId xmlns:a16="http://schemas.microsoft.com/office/drawing/2014/main" id="{A98C3CFB-37F0-EF41-7531-4463FD47A861}"/>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a:extLst>
              <a:ext uri="{FF2B5EF4-FFF2-40B4-BE49-F238E27FC236}">
                <a16:creationId xmlns:a16="http://schemas.microsoft.com/office/drawing/2014/main" id="{849FBB99-7C35-0460-7D37-AA54F362BDEB}"/>
              </a:ext>
            </a:extLst>
          </p:cNvPr>
          <p:cNvSpPr>
            <a:spLocks noGrp="1"/>
          </p:cNvSpPr>
          <p:nvPr>
            <p:ph type="title"/>
          </p:nvPr>
        </p:nvSpPr>
        <p:spPr>
          <a:xfrm>
            <a:off x="0" y="10894"/>
            <a:ext cx="12192000" cy="397070"/>
          </a:xfrm>
        </p:spPr>
        <p:txBody>
          <a:bodyPr anchor="t">
            <a:noAutofit/>
          </a:bodyPr>
          <a:lstStyle/>
          <a:p>
            <a:r>
              <a:rPr lang="es-ES" sz="2000" b="1" dirty="0" err="1">
                <a:solidFill>
                  <a:srgbClr val="FFFFFF"/>
                </a:solidFill>
              </a:rPr>
              <a:t>Theoretical</a:t>
            </a:r>
            <a:r>
              <a:rPr lang="es-ES" sz="2000" b="1" dirty="0">
                <a:solidFill>
                  <a:srgbClr val="FFFFFF"/>
                </a:solidFill>
              </a:rPr>
              <a:t> Framework</a:t>
            </a:r>
            <a:br>
              <a:rPr lang="es-ES" sz="2000" b="1" dirty="0">
                <a:solidFill>
                  <a:srgbClr val="FFFFFF"/>
                </a:solidFill>
              </a:rPr>
            </a:br>
            <a:br>
              <a:rPr lang="es-ES" sz="2000" b="1" dirty="0">
                <a:solidFill>
                  <a:srgbClr val="FFFFFF"/>
                </a:solidFill>
              </a:rPr>
            </a:br>
            <a:endParaRPr lang="es-ES" sz="2000" b="1" dirty="0">
              <a:solidFill>
                <a:srgbClr val="FFFFFF"/>
              </a:solidFill>
            </a:endParaRPr>
          </a:p>
        </p:txBody>
      </p:sp>
      <p:sp>
        <p:nvSpPr>
          <p:cNvPr id="4" name="Rectángulo 3">
            <a:extLst>
              <a:ext uri="{FF2B5EF4-FFF2-40B4-BE49-F238E27FC236}">
                <a16:creationId xmlns:a16="http://schemas.microsoft.com/office/drawing/2014/main" id="{5A7A7C4B-DEA4-523F-99CD-AA382005BFC5}"/>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TextBox 2">
            <a:extLst>
              <a:ext uri="{FF2B5EF4-FFF2-40B4-BE49-F238E27FC236}">
                <a16:creationId xmlns:a16="http://schemas.microsoft.com/office/drawing/2014/main" id="{7170FBFE-5F46-8CCC-ABED-6F4FA241BA2A}"/>
              </a:ext>
            </a:extLst>
          </p:cNvPr>
          <p:cNvSpPr txBox="1"/>
          <p:nvPr/>
        </p:nvSpPr>
        <p:spPr>
          <a:xfrm>
            <a:off x="-30687" y="443651"/>
            <a:ext cx="12191998" cy="523220"/>
          </a:xfrm>
          <a:prstGeom prst="rect">
            <a:avLst/>
          </a:prstGeom>
          <a:noFill/>
        </p:spPr>
        <p:txBody>
          <a:bodyPr wrap="square" rtlCol="0">
            <a:spAutoFit/>
          </a:bodyPr>
          <a:lstStyle/>
          <a:p>
            <a:pPr algn="ctr"/>
            <a:r>
              <a:rPr lang="x-none" sz="2800" dirty="0"/>
              <a:t>Mass Density Profiles</a:t>
            </a:r>
          </a:p>
        </p:txBody>
      </p:sp>
      <p:sp>
        <p:nvSpPr>
          <p:cNvPr id="5" name="TextBox 4">
            <a:extLst>
              <a:ext uri="{FF2B5EF4-FFF2-40B4-BE49-F238E27FC236}">
                <a16:creationId xmlns:a16="http://schemas.microsoft.com/office/drawing/2014/main" id="{331A7BB8-625B-4179-9C43-A300F53A761F}"/>
              </a:ext>
            </a:extLst>
          </p:cNvPr>
          <p:cNvSpPr txBox="1"/>
          <p:nvPr/>
        </p:nvSpPr>
        <p:spPr>
          <a:xfrm>
            <a:off x="2" y="1002558"/>
            <a:ext cx="12191998" cy="461665"/>
          </a:xfrm>
          <a:prstGeom prst="rect">
            <a:avLst/>
          </a:prstGeom>
          <a:noFill/>
        </p:spPr>
        <p:txBody>
          <a:bodyPr wrap="square" rtlCol="0">
            <a:spAutoFit/>
          </a:bodyPr>
          <a:lstStyle/>
          <a:p>
            <a:pPr algn="ctr"/>
            <a:r>
              <a:rPr lang="x-none" sz="2400" dirty="0"/>
              <a:t>Singular Isothermal Sphere (SIS)</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F7DDCA6-3E8E-F140-A44E-85CFB94740CC}"/>
                  </a:ext>
                </a:extLst>
              </p:cNvPr>
              <p:cNvSpPr txBox="1"/>
              <p:nvPr/>
            </p:nvSpPr>
            <p:spPr>
              <a:xfrm>
                <a:off x="-30687" y="2859979"/>
                <a:ext cx="5409910" cy="957121"/>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s-ES" sz="2800" b="0" i="1" smtClean="0">
                          <a:latin typeface="Cambria Math" panose="02040503050406030204" pitchFamily="18" charset="0"/>
                        </a:rPr>
                        <m:t>𝜌</m:t>
                      </m:r>
                      <m:d>
                        <m:dPr>
                          <m:ctrlPr>
                            <a:rPr lang="es-ES" sz="2800" b="0" i="1" smtClean="0">
                              <a:latin typeface="Cambria Math" panose="02040503050406030204" pitchFamily="18" charset="0"/>
                            </a:rPr>
                          </m:ctrlPr>
                        </m:dPr>
                        <m:e>
                          <m:r>
                            <a:rPr lang="es-ES" sz="2800" b="0" i="1" smtClean="0">
                              <a:latin typeface="Cambria Math" panose="02040503050406030204" pitchFamily="18" charset="0"/>
                            </a:rPr>
                            <m:t>𝑟</m:t>
                          </m:r>
                        </m:e>
                      </m:d>
                      <m:r>
                        <a:rPr lang="es-ES" sz="2800" b="0" i="1" smtClean="0">
                          <a:latin typeface="Cambria Math" panose="02040503050406030204" pitchFamily="18" charset="0"/>
                        </a:rPr>
                        <m:t>=</m:t>
                      </m:r>
                      <m:f>
                        <m:fPr>
                          <m:ctrlPr>
                            <a:rPr lang="es-ES" sz="2800" b="0" i="1" smtClean="0">
                              <a:latin typeface="Cambria Math" panose="02040503050406030204" pitchFamily="18" charset="0"/>
                            </a:rPr>
                          </m:ctrlPr>
                        </m:fPr>
                        <m:num>
                          <m:sSubSup>
                            <m:sSubSupPr>
                              <m:ctrlPr>
                                <a:rPr lang="es-ES" sz="2800" b="0" i="1" smtClean="0">
                                  <a:latin typeface="Cambria Math" panose="02040503050406030204" pitchFamily="18" charset="0"/>
                                </a:rPr>
                              </m:ctrlPr>
                            </m:sSubSupPr>
                            <m:e>
                              <m:r>
                                <a:rPr lang="es-ES" sz="2800" b="0" i="1" smtClean="0">
                                  <a:latin typeface="Cambria Math" panose="02040503050406030204" pitchFamily="18" charset="0"/>
                                </a:rPr>
                                <m:t>𝜎</m:t>
                              </m:r>
                            </m:e>
                            <m:sub>
                              <m:r>
                                <a:rPr lang="es-ES" sz="2800" b="0" i="1" smtClean="0">
                                  <a:latin typeface="Cambria Math" panose="02040503050406030204" pitchFamily="18" charset="0"/>
                                </a:rPr>
                                <m:t>𝑣</m:t>
                              </m:r>
                            </m:sub>
                            <m:sup>
                              <m:r>
                                <a:rPr lang="es-ES" sz="2800" b="0" i="1" smtClean="0">
                                  <a:latin typeface="Cambria Math" panose="02040503050406030204" pitchFamily="18" charset="0"/>
                                </a:rPr>
                                <m:t>2</m:t>
                              </m:r>
                            </m:sup>
                          </m:sSubSup>
                          <m:r>
                            <a:rPr lang="es-ES" sz="2800" b="0" i="1" smtClean="0">
                              <a:latin typeface="Cambria Math" panose="02040503050406030204" pitchFamily="18" charset="0"/>
                            </a:rPr>
                            <m:t> </m:t>
                          </m:r>
                        </m:num>
                        <m:den>
                          <m:r>
                            <a:rPr lang="es-ES" sz="2800" b="0" i="1" smtClean="0">
                              <a:latin typeface="Cambria Math" panose="02040503050406030204" pitchFamily="18" charset="0"/>
                            </a:rPr>
                            <m:t>2</m:t>
                          </m:r>
                          <m:r>
                            <a:rPr lang="es-ES" sz="2800" b="0" i="1" smtClean="0">
                              <a:latin typeface="Cambria Math" panose="02040503050406030204" pitchFamily="18" charset="0"/>
                            </a:rPr>
                            <m:t>𝜋</m:t>
                          </m:r>
                          <m:r>
                            <a:rPr lang="es-ES" sz="2800" b="0" i="1" smtClean="0">
                              <a:latin typeface="Cambria Math" panose="02040503050406030204" pitchFamily="18" charset="0"/>
                            </a:rPr>
                            <m:t>𝐺</m:t>
                          </m:r>
                          <m:sSup>
                            <m:sSupPr>
                              <m:ctrlPr>
                                <a:rPr lang="es-ES" sz="2800" b="0" i="1" smtClean="0">
                                  <a:latin typeface="Cambria Math" panose="02040503050406030204" pitchFamily="18" charset="0"/>
                                </a:rPr>
                              </m:ctrlPr>
                            </m:sSupPr>
                            <m:e>
                              <m:r>
                                <a:rPr lang="es-ES" sz="2800" b="0" i="1" smtClean="0">
                                  <a:latin typeface="Cambria Math" panose="02040503050406030204" pitchFamily="18" charset="0"/>
                                </a:rPr>
                                <m:t>𝑟</m:t>
                              </m:r>
                            </m:e>
                            <m:sup>
                              <m:r>
                                <a:rPr lang="es-ES" sz="2800" b="0" i="1" smtClean="0">
                                  <a:latin typeface="Cambria Math" panose="02040503050406030204" pitchFamily="18" charset="0"/>
                                </a:rPr>
                                <m:t>2</m:t>
                              </m:r>
                            </m:sup>
                          </m:sSup>
                        </m:den>
                      </m:f>
                    </m:oMath>
                  </m:oMathPara>
                </a14:m>
                <a:endParaRPr lang="x-none" sz="2800" dirty="0"/>
              </a:p>
            </p:txBody>
          </p:sp>
        </mc:Choice>
        <mc:Fallback xmlns="">
          <p:sp>
            <p:nvSpPr>
              <p:cNvPr id="11" name="TextBox 10">
                <a:extLst>
                  <a:ext uri="{FF2B5EF4-FFF2-40B4-BE49-F238E27FC236}">
                    <a16:creationId xmlns:a16="http://schemas.microsoft.com/office/drawing/2014/main" xmlns:a14="http://schemas.microsoft.com/office/drawing/2010/main" xmlns="" id="{CF7DDCA6-3E8E-F140-A44E-85CFB94740CC}"/>
                  </a:ext>
                </a:extLst>
              </p:cNvPr>
              <p:cNvSpPr txBox="1">
                <a:spLocks noRot="1" noChangeAspect="1" noMove="1" noResize="1" noEditPoints="1" noAdjustHandles="1" noChangeArrowheads="1" noChangeShapeType="1" noTextEdit="1"/>
              </p:cNvSpPr>
              <p:nvPr/>
            </p:nvSpPr>
            <p:spPr>
              <a:xfrm>
                <a:off x="-30687" y="2859979"/>
                <a:ext cx="5409910" cy="957121"/>
              </a:xfrm>
              <a:prstGeom prst="rect">
                <a:avLst/>
              </a:prstGeom>
              <a:blipFill rotWithShape="0">
                <a:blip r:embed="rId2"/>
                <a:stretch>
                  <a:fillRect/>
                </a:stretch>
              </a:blipFill>
            </p:spPr>
            <p:txBody>
              <a:bodyPr/>
              <a:lstStyle/>
              <a:p>
                <a:r>
                  <a:rPr lang="es-ES">
                    <a:noFill/>
                  </a:rPr>
                  <a:t> </a:t>
                </a:r>
              </a:p>
            </p:txBody>
          </p:sp>
        </mc:Fallback>
      </mc:AlternateContent>
      <p:pic>
        <p:nvPicPr>
          <p:cNvPr id="13" name="Picture 12" descr="A graph of a function&#10;&#10;Description automatically generated with medium confidence">
            <a:extLst>
              <a:ext uri="{FF2B5EF4-FFF2-40B4-BE49-F238E27FC236}">
                <a16:creationId xmlns:a16="http://schemas.microsoft.com/office/drawing/2014/main" id="{BF25584E-6B3D-16D2-843B-5067F32345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9910" y="1561465"/>
            <a:ext cx="6513149" cy="4748068"/>
          </a:xfrm>
          <a:prstGeom prst="rect">
            <a:avLst/>
          </a:prstGeom>
        </p:spPr>
      </p:pic>
      <p:sp>
        <p:nvSpPr>
          <p:cNvPr id="14" name="TextBox 4">
            <a:extLst>
              <a:ext uri="{FF2B5EF4-FFF2-40B4-BE49-F238E27FC236}">
                <a16:creationId xmlns:a16="http://schemas.microsoft.com/office/drawing/2014/main" id="{331A7BB8-625B-4179-9C43-A300F53A761F}"/>
              </a:ext>
            </a:extLst>
          </p:cNvPr>
          <p:cNvSpPr txBox="1"/>
          <p:nvPr/>
        </p:nvSpPr>
        <p:spPr>
          <a:xfrm>
            <a:off x="728312" y="4943776"/>
            <a:ext cx="3739488" cy="830997"/>
          </a:xfrm>
          <a:prstGeom prst="rect">
            <a:avLst/>
          </a:prstGeom>
          <a:noFill/>
        </p:spPr>
        <p:txBody>
          <a:bodyPr wrap="square" rtlCol="0">
            <a:spAutoFit/>
          </a:bodyPr>
          <a:lstStyle/>
          <a:p>
            <a:pPr algn="ctr"/>
            <a:r>
              <a:rPr lang="en-US" sz="2400" dirty="0"/>
              <a:t>It is usually used for elliptical galaxies or bulges.</a:t>
            </a:r>
            <a:endParaRPr lang="x-none" sz="2400" dirty="0"/>
          </a:p>
        </p:txBody>
      </p:sp>
      <p:sp>
        <p:nvSpPr>
          <p:cNvPr id="6" name="CuadroTexto 5">
            <a:extLst>
              <a:ext uri="{FF2B5EF4-FFF2-40B4-BE49-F238E27FC236}">
                <a16:creationId xmlns:a16="http://schemas.microsoft.com/office/drawing/2014/main" id="{5112D665-BB9D-6357-8677-6D88CF4BA74E}"/>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15" name="CuadroTexto 14">
            <a:extLst>
              <a:ext uri="{FF2B5EF4-FFF2-40B4-BE49-F238E27FC236}">
                <a16:creationId xmlns:a16="http://schemas.microsoft.com/office/drawing/2014/main" id="{B80094A1-7749-4627-A034-81A01AD0F7FD}"/>
              </a:ext>
            </a:extLst>
          </p:cNvPr>
          <p:cNvSpPr txBox="1"/>
          <p:nvPr/>
        </p:nvSpPr>
        <p:spPr>
          <a:xfrm>
            <a:off x="4079876" y="6502733"/>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6" name="CuadroTexto 15">
            <a:extLst>
              <a:ext uri="{FF2B5EF4-FFF2-40B4-BE49-F238E27FC236}">
                <a16:creationId xmlns:a16="http://schemas.microsoft.com/office/drawing/2014/main" id="{3C931079-8B3A-35EA-A5E8-95BD9C3E9BEF}"/>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Tree>
    <p:extLst>
      <p:ext uri="{BB962C8B-B14F-4D97-AF65-F5344CB8AC3E}">
        <p14:creationId xmlns:p14="http://schemas.microsoft.com/office/powerpoint/2010/main" val="195844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25F3B-D748-3158-324E-61325C2E4E1F}"/>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A98C3CFB-37F0-EF41-7531-4463FD47A861}"/>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a:extLst>
              <a:ext uri="{FF2B5EF4-FFF2-40B4-BE49-F238E27FC236}">
                <a16:creationId xmlns:a16="http://schemas.microsoft.com/office/drawing/2014/main" id="{849FBB99-7C35-0460-7D37-AA54F362BDEB}"/>
              </a:ext>
            </a:extLst>
          </p:cNvPr>
          <p:cNvSpPr>
            <a:spLocks noGrp="1"/>
          </p:cNvSpPr>
          <p:nvPr>
            <p:ph type="title"/>
          </p:nvPr>
        </p:nvSpPr>
        <p:spPr>
          <a:xfrm>
            <a:off x="0" y="10894"/>
            <a:ext cx="12192000" cy="397070"/>
          </a:xfrm>
        </p:spPr>
        <p:txBody>
          <a:bodyPr anchor="t">
            <a:noAutofit/>
          </a:bodyPr>
          <a:lstStyle/>
          <a:p>
            <a:r>
              <a:rPr lang="es-ES" sz="2000" b="1" dirty="0" err="1">
                <a:solidFill>
                  <a:srgbClr val="FFFFFF"/>
                </a:solidFill>
              </a:rPr>
              <a:t>Theoretical</a:t>
            </a:r>
            <a:r>
              <a:rPr lang="es-ES" sz="2000" b="1" dirty="0">
                <a:solidFill>
                  <a:srgbClr val="FFFFFF"/>
                </a:solidFill>
              </a:rPr>
              <a:t> Framework</a:t>
            </a:r>
            <a:br>
              <a:rPr lang="es-ES" sz="2000" b="1" dirty="0">
                <a:solidFill>
                  <a:srgbClr val="FFFFFF"/>
                </a:solidFill>
              </a:rPr>
            </a:br>
            <a:br>
              <a:rPr lang="es-ES" sz="2000" b="1" dirty="0">
                <a:solidFill>
                  <a:srgbClr val="FFFFFF"/>
                </a:solidFill>
              </a:rPr>
            </a:br>
            <a:endParaRPr lang="es-ES" sz="2000" b="1" dirty="0">
              <a:solidFill>
                <a:srgbClr val="FFFFFF"/>
              </a:solidFill>
            </a:endParaRPr>
          </a:p>
        </p:txBody>
      </p:sp>
      <p:sp>
        <p:nvSpPr>
          <p:cNvPr id="4" name="Rectángulo 3">
            <a:extLst>
              <a:ext uri="{FF2B5EF4-FFF2-40B4-BE49-F238E27FC236}">
                <a16:creationId xmlns:a16="http://schemas.microsoft.com/office/drawing/2014/main" id="{5A7A7C4B-DEA4-523F-99CD-AA382005BFC5}"/>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TextBox 2">
            <a:extLst>
              <a:ext uri="{FF2B5EF4-FFF2-40B4-BE49-F238E27FC236}">
                <a16:creationId xmlns:a16="http://schemas.microsoft.com/office/drawing/2014/main" id="{7170FBFE-5F46-8CCC-ABED-6F4FA241BA2A}"/>
              </a:ext>
            </a:extLst>
          </p:cNvPr>
          <p:cNvSpPr txBox="1"/>
          <p:nvPr/>
        </p:nvSpPr>
        <p:spPr>
          <a:xfrm>
            <a:off x="-30687" y="443651"/>
            <a:ext cx="12191998" cy="523220"/>
          </a:xfrm>
          <a:prstGeom prst="rect">
            <a:avLst/>
          </a:prstGeom>
          <a:noFill/>
        </p:spPr>
        <p:txBody>
          <a:bodyPr wrap="square" rtlCol="0">
            <a:spAutoFit/>
          </a:bodyPr>
          <a:lstStyle/>
          <a:p>
            <a:pPr algn="ctr"/>
            <a:r>
              <a:rPr lang="x-none" sz="2800" dirty="0"/>
              <a:t>Mass Density Profiles</a:t>
            </a:r>
          </a:p>
        </p:txBody>
      </p:sp>
      <p:sp>
        <p:nvSpPr>
          <p:cNvPr id="14" name="TextBox 4">
            <a:extLst>
              <a:ext uri="{FF2B5EF4-FFF2-40B4-BE49-F238E27FC236}">
                <a16:creationId xmlns:a16="http://schemas.microsoft.com/office/drawing/2014/main" id="{8AF857CF-AFB8-6246-3497-F86B8EA59D83}"/>
              </a:ext>
            </a:extLst>
          </p:cNvPr>
          <p:cNvSpPr txBox="1"/>
          <p:nvPr/>
        </p:nvSpPr>
        <p:spPr>
          <a:xfrm>
            <a:off x="261259" y="2945063"/>
            <a:ext cx="4731655" cy="461665"/>
          </a:xfrm>
          <a:prstGeom prst="rect">
            <a:avLst/>
          </a:prstGeom>
          <a:solidFill>
            <a:srgbClr val="E0ECE4"/>
          </a:solidFill>
          <a:ln>
            <a:solidFill>
              <a:srgbClr val="63A378"/>
            </a:solidFill>
          </a:ln>
        </p:spPr>
        <p:txBody>
          <a:bodyPr wrap="square" rtlCol="0">
            <a:spAutoFit/>
          </a:bodyPr>
          <a:lstStyle/>
          <a:p>
            <a:pPr algn="ctr"/>
            <a:r>
              <a:rPr lang="x-none" sz="2400" dirty="0"/>
              <a:t>Navarro Frenk White (NFW)</a:t>
            </a:r>
          </a:p>
        </p:txBody>
      </p:sp>
      <p:sp>
        <p:nvSpPr>
          <p:cNvPr id="15" name="TextBox 4">
            <a:extLst>
              <a:ext uri="{FF2B5EF4-FFF2-40B4-BE49-F238E27FC236}">
                <a16:creationId xmlns:a16="http://schemas.microsoft.com/office/drawing/2014/main" id="{D1928D45-DABE-0875-E2AD-289E303D0316}"/>
              </a:ext>
            </a:extLst>
          </p:cNvPr>
          <p:cNvSpPr txBox="1"/>
          <p:nvPr/>
        </p:nvSpPr>
        <p:spPr>
          <a:xfrm>
            <a:off x="261258" y="3639340"/>
            <a:ext cx="4731656" cy="461665"/>
          </a:xfrm>
          <a:prstGeom prst="rect">
            <a:avLst/>
          </a:prstGeom>
          <a:solidFill>
            <a:srgbClr val="E0ECE4"/>
          </a:solidFill>
          <a:ln>
            <a:solidFill>
              <a:srgbClr val="63A378"/>
            </a:solidFill>
          </a:ln>
        </p:spPr>
        <p:txBody>
          <a:bodyPr wrap="square" rtlCol="0">
            <a:spAutoFit/>
          </a:bodyPr>
          <a:lstStyle/>
          <a:p>
            <a:pPr algn="ctr"/>
            <a:r>
              <a:rPr lang="x-none" sz="2400" dirty="0"/>
              <a:t>Sérsic Profile</a:t>
            </a:r>
          </a:p>
        </p:txBody>
      </p:sp>
      <p:sp>
        <p:nvSpPr>
          <p:cNvPr id="16" name="TextBox 4">
            <a:extLst>
              <a:ext uri="{FF2B5EF4-FFF2-40B4-BE49-F238E27FC236}">
                <a16:creationId xmlns:a16="http://schemas.microsoft.com/office/drawing/2014/main" id="{0CBBF3B2-2206-98E1-48C4-51DCA571403D}"/>
              </a:ext>
            </a:extLst>
          </p:cNvPr>
          <p:cNvSpPr txBox="1"/>
          <p:nvPr/>
        </p:nvSpPr>
        <p:spPr>
          <a:xfrm>
            <a:off x="261258" y="4378874"/>
            <a:ext cx="4731656" cy="461665"/>
          </a:xfrm>
          <a:prstGeom prst="rect">
            <a:avLst/>
          </a:prstGeom>
          <a:solidFill>
            <a:srgbClr val="E0ECE4"/>
          </a:solidFill>
          <a:ln>
            <a:solidFill>
              <a:srgbClr val="63A378"/>
            </a:solidFill>
          </a:ln>
        </p:spPr>
        <p:txBody>
          <a:bodyPr wrap="square" rtlCol="0">
            <a:spAutoFit/>
          </a:bodyPr>
          <a:lstStyle/>
          <a:p>
            <a:pPr algn="ctr"/>
            <a:r>
              <a:rPr lang="x-none" sz="2400" dirty="0"/>
              <a:t>SISSA Profile</a:t>
            </a:r>
          </a:p>
        </p:txBody>
      </p:sp>
      <p:sp>
        <p:nvSpPr>
          <p:cNvPr id="17" name="TextBox 4">
            <a:extLst>
              <a:ext uri="{FF2B5EF4-FFF2-40B4-BE49-F238E27FC236}">
                <a16:creationId xmlns:a16="http://schemas.microsoft.com/office/drawing/2014/main" id="{4AAA8680-79F2-1D5D-9697-7AD95CEC3014}"/>
              </a:ext>
            </a:extLst>
          </p:cNvPr>
          <p:cNvSpPr txBox="1"/>
          <p:nvPr/>
        </p:nvSpPr>
        <p:spPr>
          <a:xfrm>
            <a:off x="261258" y="5201207"/>
            <a:ext cx="4731656" cy="461665"/>
          </a:xfrm>
          <a:prstGeom prst="rect">
            <a:avLst/>
          </a:prstGeom>
          <a:solidFill>
            <a:srgbClr val="E0ECE4"/>
          </a:solidFill>
          <a:ln>
            <a:solidFill>
              <a:srgbClr val="63A378"/>
            </a:solidFill>
          </a:ln>
        </p:spPr>
        <p:txBody>
          <a:bodyPr wrap="square" rtlCol="0">
            <a:spAutoFit/>
          </a:bodyPr>
          <a:lstStyle/>
          <a:p>
            <a:pPr algn="ctr"/>
            <a:r>
              <a:rPr lang="x-none" sz="2400" dirty="0"/>
              <a:t>Burkert Profile</a:t>
            </a:r>
          </a:p>
        </p:txBody>
      </p:sp>
      <p:sp>
        <p:nvSpPr>
          <p:cNvPr id="5" name="CuadroTexto 4">
            <a:extLst>
              <a:ext uri="{FF2B5EF4-FFF2-40B4-BE49-F238E27FC236}">
                <a16:creationId xmlns:a16="http://schemas.microsoft.com/office/drawing/2014/main" id="{7D622D50-6CF6-0CFC-C748-B65FC3A277C7}"/>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6" name="CuadroTexto 5">
            <a:extLst>
              <a:ext uri="{FF2B5EF4-FFF2-40B4-BE49-F238E27FC236}">
                <a16:creationId xmlns:a16="http://schemas.microsoft.com/office/drawing/2014/main" id="{509E5E8F-EE52-CACB-46E0-5640A00FBB49}"/>
              </a:ext>
            </a:extLst>
          </p:cNvPr>
          <p:cNvSpPr txBox="1"/>
          <p:nvPr/>
        </p:nvSpPr>
        <p:spPr>
          <a:xfrm>
            <a:off x="4079876" y="6502733"/>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1" name="CuadroTexto 10">
            <a:extLst>
              <a:ext uri="{FF2B5EF4-FFF2-40B4-BE49-F238E27FC236}">
                <a16:creationId xmlns:a16="http://schemas.microsoft.com/office/drawing/2014/main" id="{8833E986-ABF0-3249-CA25-C594B163BDB4}"/>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Tree>
    <p:extLst>
      <p:ext uri="{BB962C8B-B14F-4D97-AF65-F5344CB8AC3E}">
        <p14:creationId xmlns:p14="http://schemas.microsoft.com/office/powerpoint/2010/main" val="2747488143"/>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79167E-6 -2.96296E-6 L 0.28451 -0.28356 " pathEditMode="relative" rAng="0" ptsTypes="AA">
                                      <p:cBhvr>
                                        <p:cTn id="6" dur="2000" fill="hold"/>
                                        <p:tgtEl>
                                          <p:spTgt spid="14"/>
                                        </p:tgtEl>
                                        <p:attrNameLst>
                                          <p:attrName>ppt_x</p:attrName>
                                          <p:attrName>ppt_y</p:attrName>
                                        </p:attrNameLst>
                                      </p:cBhvr>
                                      <p:rCtr x="14219" y="-141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2F79E-EE2F-E93C-55A6-1412D826EE41}"/>
            </a:ext>
          </a:extLst>
        </p:cNvPr>
        <p:cNvGrpSpPr/>
        <p:nvPr/>
      </p:nvGrpSpPr>
      <p:grpSpPr>
        <a:xfrm>
          <a:off x="0" y="0"/>
          <a:ext cx="0" cy="0"/>
          <a:chOff x="0" y="0"/>
          <a:chExt cx="0" cy="0"/>
        </a:xfrm>
      </p:grpSpPr>
      <p:sp>
        <p:nvSpPr>
          <p:cNvPr id="13" name="Rectángulo redondeado 12"/>
          <p:cNvSpPr/>
          <p:nvPr/>
        </p:nvSpPr>
        <p:spPr>
          <a:xfrm>
            <a:off x="638629" y="2903521"/>
            <a:ext cx="3991428" cy="1207864"/>
          </a:xfrm>
          <a:prstGeom prst="roundRect">
            <a:avLst>
              <a:gd name="adj" fmla="val 4385"/>
            </a:avLst>
          </a:prstGeom>
          <a:solidFill>
            <a:srgbClr val="E0ECE4"/>
          </a:solidFill>
          <a:ln>
            <a:solidFill>
              <a:srgbClr val="63A378"/>
            </a:solidFill>
          </a:ln>
          <a:effectLst>
            <a:outerShdw blurRad="339502"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Rectángulo 6">
            <a:extLst>
              <a:ext uri="{FF2B5EF4-FFF2-40B4-BE49-F238E27FC236}">
                <a16:creationId xmlns:a16="http://schemas.microsoft.com/office/drawing/2014/main" id="{CD0C580A-4D57-7B7C-EECA-30FECDC4F4B5}"/>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a:extLst>
              <a:ext uri="{FF2B5EF4-FFF2-40B4-BE49-F238E27FC236}">
                <a16:creationId xmlns:a16="http://schemas.microsoft.com/office/drawing/2014/main" id="{127E9E3F-74F4-E26A-E3F1-2C6396733D93}"/>
              </a:ext>
            </a:extLst>
          </p:cNvPr>
          <p:cNvSpPr>
            <a:spLocks noGrp="1"/>
          </p:cNvSpPr>
          <p:nvPr>
            <p:ph type="title"/>
          </p:nvPr>
        </p:nvSpPr>
        <p:spPr>
          <a:xfrm>
            <a:off x="0" y="10894"/>
            <a:ext cx="12192000" cy="397070"/>
          </a:xfrm>
        </p:spPr>
        <p:txBody>
          <a:bodyPr anchor="t">
            <a:noAutofit/>
          </a:bodyPr>
          <a:lstStyle/>
          <a:p>
            <a:r>
              <a:rPr lang="es-ES" sz="2000" b="1" dirty="0" err="1">
                <a:solidFill>
                  <a:srgbClr val="FFFFFF"/>
                </a:solidFill>
              </a:rPr>
              <a:t>Theoretical</a:t>
            </a:r>
            <a:r>
              <a:rPr lang="es-ES" sz="2000" b="1" dirty="0">
                <a:solidFill>
                  <a:srgbClr val="FFFFFF"/>
                </a:solidFill>
              </a:rPr>
              <a:t> Framework</a:t>
            </a:r>
            <a:br>
              <a:rPr lang="es-ES" sz="2000" b="1" dirty="0">
                <a:solidFill>
                  <a:srgbClr val="FFFFFF"/>
                </a:solidFill>
              </a:rPr>
            </a:br>
            <a:br>
              <a:rPr lang="es-ES" sz="2000" b="1" dirty="0">
                <a:solidFill>
                  <a:srgbClr val="FFFFFF"/>
                </a:solidFill>
              </a:rPr>
            </a:br>
            <a:endParaRPr lang="es-ES" sz="2000" b="1" dirty="0">
              <a:solidFill>
                <a:srgbClr val="FFFFFF"/>
              </a:solidFill>
            </a:endParaRPr>
          </a:p>
        </p:txBody>
      </p:sp>
      <p:sp>
        <p:nvSpPr>
          <p:cNvPr id="4" name="Rectángulo 3">
            <a:extLst>
              <a:ext uri="{FF2B5EF4-FFF2-40B4-BE49-F238E27FC236}">
                <a16:creationId xmlns:a16="http://schemas.microsoft.com/office/drawing/2014/main" id="{DA837BA9-8F3C-FC0B-8F2F-83C86916F3AF}"/>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TextBox 2">
            <a:extLst>
              <a:ext uri="{FF2B5EF4-FFF2-40B4-BE49-F238E27FC236}">
                <a16:creationId xmlns:a16="http://schemas.microsoft.com/office/drawing/2014/main" id="{EAB41997-D1EF-3D0A-370D-65DE2FF3A81F}"/>
              </a:ext>
            </a:extLst>
          </p:cNvPr>
          <p:cNvSpPr txBox="1"/>
          <p:nvPr/>
        </p:nvSpPr>
        <p:spPr>
          <a:xfrm>
            <a:off x="-30687" y="443651"/>
            <a:ext cx="12191998" cy="523220"/>
          </a:xfrm>
          <a:prstGeom prst="rect">
            <a:avLst/>
          </a:prstGeom>
          <a:noFill/>
        </p:spPr>
        <p:txBody>
          <a:bodyPr wrap="square" rtlCol="0">
            <a:spAutoFit/>
          </a:bodyPr>
          <a:lstStyle/>
          <a:p>
            <a:pPr algn="ctr"/>
            <a:r>
              <a:rPr lang="x-none" sz="2800" dirty="0"/>
              <a:t>Mass Density Profiles</a:t>
            </a:r>
          </a:p>
        </p:txBody>
      </p:sp>
      <p:sp>
        <p:nvSpPr>
          <p:cNvPr id="5" name="TextBox 4">
            <a:extLst>
              <a:ext uri="{FF2B5EF4-FFF2-40B4-BE49-F238E27FC236}">
                <a16:creationId xmlns:a16="http://schemas.microsoft.com/office/drawing/2014/main" id="{8AF857CF-AFB8-6246-3497-F86B8EA59D83}"/>
              </a:ext>
            </a:extLst>
          </p:cNvPr>
          <p:cNvSpPr txBox="1"/>
          <p:nvPr/>
        </p:nvSpPr>
        <p:spPr>
          <a:xfrm>
            <a:off x="2" y="1002558"/>
            <a:ext cx="12191998" cy="461665"/>
          </a:xfrm>
          <a:prstGeom prst="rect">
            <a:avLst/>
          </a:prstGeom>
          <a:noFill/>
        </p:spPr>
        <p:txBody>
          <a:bodyPr wrap="square" rtlCol="0">
            <a:spAutoFit/>
          </a:bodyPr>
          <a:lstStyle/>
          <a:p>
            <a:pPr algn="ctr"/>
            <a:r>
              <a:rPr lang="x-none" sz="2400" dirty="0"/>
              <a:t>Navarro Frenk White (NFW)</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D8B5B93-6705-44EA-B3AA-418DDFEA256B}"/>
                  </a:ext>
                </a:extLst>
              </p:cNvPr>
              <p:cNvSpPr txBox="1"/>
              <p:nvPr/>
            </p:nvSpPr>
            <p:spPr>
              <a:xfrm>
                <a:off x="0" y="2966259"/>
                <a:ext cx="5409910" cy="110158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s-ES" sz="2800" b="0" i="1" smtClean="0">
                          <a:latin typeface="Cambria Math" panose="02040503050406030204" pitchFamily="18" charset="0"/>
                        </a:rPr>
                        <m:t>𝜌</m:t>
                      </m:r>
                      <m:d>
                        <m:dPr>
                          <m:ctrlPr>
                            <a:rPr lang="es-ES" sz="2800" b="0" i="1" smtClean="0">
                              <a:latin typeface="Cambria Math" panose="02040503050406030204" pitchFamily="18" charset="0"/>
                            </a:rPr>
                          </m:ctrlPr>
                        </m:dPr>
                        <m:e>
                          <m:r>
                            <a:rPr lang="es-ES" sz="2800" b="0" i="1" smtClean="0">
                              <a:latin typeface="Cambria Math" panose="02040503050406030204" pitchFamily="18" charset="0"/>
                            </a:rPr>
                            <m:t>𝑟</m:t>
                          </m:r>
                        </m:e>
                      </m:d>
                      <m:r>
                        <a:rPr lang="es-ES" sz="2800" b="0" i="1" smtClean="0">
                          <a:latin typeface="Cambria Math" panose="02040503050406030204" pitchFamily="18" charset="0"/>
                        </a:rPr>
                        <m:t>=</m:t>
                      </m:r>
                      <m:f>
                        <m:fPr>
                          <m:ctrlPr>
                            <a:rPr lang="es-ES" sz="2800" b="0" i="1" smtClean="0">
                              <a:latin typeface="Cambria Math" panose="02040503050406030204" pitchFamily="18" charset="0"/>
                            </a:rPr>
                          </m:ctrlPr>
                        </m:fPr>
                        <m:num>
                          <m:sSub>
                            <m:sSubPr>
                              <m:ctrlPr>
                                <a:rPr lang="es-ES" sz="2800" b="0" i="1" smtClean="0">
                                  <a:latin typeface="Cambria Math" panose="02040503050406030204" pitchFamily="18" charset="0"/>
                                </a:rPr>
                              </m:ctrlPr>
                            </m:sSubPr>
                            <m:e>
                              <m:r>
                                <a:rPr lang="es-ES" sz="2800" b="0" i="1" smtClean="0">
                                  <a:latin typeface="Cambria Math" panose="02040503050406030204" pitchFamily="18" charset="0"/>
                                </a:rPr>
                                <m:t>𝜌</m:t>
                              </m:r>
                            </m:e>
                            <m:sub>
                              <m:r>
                                <a:rPr lang="es-ES" sz="2800" b="0" i="1" smtClean="0">
                                  <a:latin typeface="Cambria Math" panose="02040503050406030204" pitchFamily="18" charset="0"/>
                                </a:rPr>
                                <m:t>𝑠</m:t>
                              </m:r>
                            </m:sub>
                          </m:sSub>
                        </m:num>
                        <m:den>
                          <m:d>
                            <m:dPr>
                              <m:ctrlPr>
                                <a:rPr lang="es-ES" sz="2800" b="0" i="1" smtClean="0">
                                  <a:latin typeface="Cambria Math" panose="02040503050406030204" pitchFamily="18" charset="0"/>
                                </a:rPr>
                              </m:ctrlPr>
                            </m:dPr>
                            <m:e>
                              <m:f>
                                <m:fPr>
                                  <m:type m:val="skw"/>
                                  <m:ctrlPr>
                                    <a:rPr lang="es-ES" sz="2800" b="0" i="1" smtClean="0">
                                      <a:latin typeface="Cambria Math" panose="02040503050406030204" pitchFamily="18" charset="0"/>
                                    </a:rPr>
                                  </m:ctrlPr>
                                </m:fPr>
                                <m:num>
                                  <m:r>
                                    <a:rPr lang="es-ES" sz="2800" b="0" i="1" smtClean="0">
                                      <a:latin typeface="Cambria Math" panose="02040503050406030204" pitchFamily="18" charset="0"/>
                                    </a:rPr>
                                    <m:t>𝑟</m:t>
                                  </m:r>
                                </m:num>
                                <m:den>
                                  <m:sSub>
                                    <m:sSubPr>
                                      <m:ctrlPr>
                                        <a:rPr lang="es-ES" sz="2800" b="0" i="1" smtClean="0">
                                          <a:latin typeface="Cambria Math" panose="02040503050406030204" pitchFamily="18" charset="0"/>
                                        </a:rPr>
                                      </m:ctrlPr>
                                    </m:sSubPr>
                                    <m:e>
                                      <m:r>
                                        <a:rPr lang="es-ES" sz="2800" b="0" i="1" smtClean="0">
                                          <a:latin typeface="Cambria Math" panose="02040503050406030204" pitchFamily="18" charset="0"/>
                                        </a:rPr>
                                        <m:t>𝑟</m:t>
                                      </m:r>
                                    </m:e>
                                    <m:sub>
                                      <m:r>
                                        <a:rPr lang="es-ES" sz="2800" b="0" i="1" smtClean="0">
                                          <a:latin typeface="Cambria Math" panose="02040503050406030204" pitchFamily="18" charset="0"/>
                                        </a:rPr>
                                        <m:t>𝑧</m:t>
                                      </m:r>
                                    </m:sub>
                                  </m:sSub>
                                </m:den>
                              </m:f>
                            </m:e>
                          </m:d>
                          <m:sSup>
                            <m:sSupPr>
                              <m:ctrlPr>
                                <a:rPr lang="es-ES" sz="2800" b="0" i="1" smtClean="0">
                                  <a:latin typeface="Cambria Math" panose="02040503050406030204" pitchFamily="18" charset="0"/>
                                </a:rPr>
                              </m:ctrlPr>
                            </m:sSupPr>
                            <m:e>
                              <m:d>
                                <m:dPr>
                                  <m:ctrlPr>
                                    <a:rPr lang="es-ES" sz="2800" b="0" i="1" smtClean="0">
                                      <a:latin typeface="Cambria Math" panose="02040503050406030204" pitchFamily="18" charset="0"/>
                                    </a:rPr>
                                  </m:ctrlPr>
                                </m:dPr>
                                <m:e>
                                  <m:r>
                                    <a:rPr lang="es-ES" sz="2800" b="0" i="1" smtClean="0">
                                      <a:latin typeface="Cambria Math" panose="02040503050406030204" pitchFamily="18" charset="0"/>
                                    </a:rPr>
                                    <m:t>1+</m:t>
                                  </m:r>
                                  <m:f>
                                    <m:fPr>
                                      <m:type m:val="skw"/>
                                      <m:ctrlPr>
                                        <a:rPr lang="es-ES" sz="2800" b="0" i="1" smtClean="0">
                                          <a:latin typeface="Cambria Math" panose="02040503050406030204" pitchFamily="18" charset="0"/>
                                        </a:rPr>
                                      </m:ctrlPr>
                                    </m:fPr>
                                    <m:num>
                                      <m:r>
                                        <a:rPr lang="es-ES" sz="2800" b="0" i="1" smtClean="0">
                                          <a:latin typeface="Cambria Math" panose="02040503050406030204" pitchFamily="18" charset="0"/>
                                        </a:rPr>
                                        <m:t>𝑟</m:t>
                                      </m:r>
                                    </m:num>
                                    <m:den>
                                      <m:sSub>
                                        <m:sSubPr>
                                          <m:ctrlPr>
                                            <a:rPr lang="es-ES" sz="2800" b="0" i="1" smtClean="0">
                                              <a:latin typeface="Cambria Math" panose="02040503050406030204" pitchFamily="18" charset="0"/>
                                            </a:rPr>
                                          </m:ctrlPr>
                                        </m:sSubPr>
                                        <m:e>
                                          <m:r>
                                            <a:rPr lang="es-ES" sz="2800" b="0" i="1" smtClean="0">
                                              <a:latin typeface="Cambria Math" panose="02040503050406030204" pitchFamily="18" charset="0"/>
                                            </a:rPr>
                                            <m:t>𝑟</m:t>
                                          </m:r>
                                        </m:e>
                                        <m:sub>
                                          <m:r>
                                            <a:rPr lang="es-ES" sz="2800" b="0" i="1" smtClean="0">
                                              <a:latin typeface="Cambria Math" panose="02040503050406030204" pitchFamily="18" charset="0"/>
                                            </a:rPr>
                                            <m:t>𝑠</m:t>
                                          </m:r>
                                        </m:sub>
                                      </m:sSub>
                                    </m:den>
                                  </m:f>
                                </m:e>
                              </m:d>
                            </m:e>
                            <m:sup>
                              <m:r>
                                <a:rPr lang="es-ES" sz="2800" b="0" i="1" smtClean="0">
                                  <a:latin typeface="Cambria Math" panose="02040503050406030204" pitchFamily="18" charset="0"/>
                                </a:rPr>
                                <m:t>2</m:t>
                              </m:r>
                            </m:sup>
                          </m:sSup>
                        </m:den>
                      </m:f>
                    </m:oMath>
                  </m:oMathPara>
                </a14:m>
                <a:endParaRPr lang="x-none" sz="2800" dirty="0"/>
              </a:p>
            </p:txBody>
          </p:sp>
        </mc:Choice>
        <mc:Fallback xmlns="">
          <p:sp>
            <p:nvSpPr>
              <p:cNvPr id="11" name="TextBox 10">
                <a:extLst>
                  <a:ext uri="{FF2B5EF4-FFF2-40B4-BE49-F238E27FC236}">
                    <a16:creationId xmlns:a16="http://schemas.microsoft.com/office/drawing/2014/main" xmlns:a14="http://schemas.microsoft.com/office/drawing/2010/main" xmlns="" id="{BD8B5B93-6705-44EA-B3AA-418DDFEA256B}"/>
                  </a:ext>
                </a:extLst>
              </p:cNvPr>
              <p:cNvSpPr txBox="1">
                <a:spLocks noRot="1" noChangeAspect="1" noMove="1" noResize="1" noEditPoints="1" noAdjustHandles="1" noChangeArrowheads="1" noChangeShapeType="1" noTextEdit="1"/>
              </p:cNvSpPr>
              <p:nvPr/>
            </p:nvSpPr>
            <p:spPr>
              <a:xfrm>
                <a:off x="0" y="2966259"/>
                <a:ext cx="5409910" cy="1101584"/>
              </a:xfrm>
              <a:prstGeom prst="rect">
                <a:avLst/>
              </a:prstGeom>
              <a:blipFill rotWithShape="0">
                <a:blip r:embed="rId2"/>
                <a:stretch>
                  <a:fillRect/>
                </a:stretch>
              </a:blipFill>
            </p:spPr>
            <p:txBody>
              <a:bodyPr/>
              <a:lstStyle/>
              <a:p>
                <a:r>
                  <a:rPr lang="es-ES">
                    <a:noFill/>
                  </a:rPr>
                  <a:t> </a:t>
                </a:r>
              </a:p>
            </p:txBody>
          </p:sp>
        </mc:Fallback>
      </mc:AlternateContent>
      <p:pic>
        <p:nvPicPr>
          <p:cNvPr id="12" name="Picture 11" descr="A graph of a function&#10;&#10;Description automatically generated">
            <a:extLst>
              <a:ext uri="{FF2B5EF4-FFF2-40B4-BE49-F238E27FC236}">
                <a16:creationId xmlns:a16="http://schemas.microsoft.com/office/drawing/2014/main" id="{EEE153DF-10CC-08F3-47A6-3EF0A90B42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9910" y="1561464"/>
            <a:ext cx="6513148" cy="4748067"/>
          </a:xfrm>
          <a:prstGeom prst="rect">
            <a:avLst/>
          </a:prstGeom>
        </p:spPr>
      </p:pic>
      <p:sp>
        <p:nvSpPr>
          <p:cNvPr id="14" name="TextBox 4">
            <a:extLst>
              <a:ext uri="{FF2B5EF4-FFF2-40B4-BE49-F238E27FC236}">
                <a16:creationId xmlns:a16="http://schemas.microsoft.com/office/drawing/2014/main" id="{331A7BB8-625B-4179-9C43-A300F53A761F}"/>
              </a:ext>
            </a:extLst>
          </p:cNvPr>
          <p:cNvSpPr txBox="1"/>
          <p:nvPr/>
        </p:nvSpPr>
        <p:spPr>
          <a:xfrm>
            <a:off x="728312" y="4943776"/>
            <a:ext cx="3739488" cy="830997"/>
          </a:xfrm>
          <a:prstGeom prst="rect">
            <a:avLst/>
          </a:prstGeom>
          <a:noFill/>
        </p:spPr>
        <p:txBody>
          <a:bodyPr wrap="square" rtlCol="0">
            <a:spAutoFit/>
          </a:bodyPr>
          <a:lstStyle/>
          <a:p>
            <a:pPr algn="ctr"/>
            <a:r>
              <a:rPr lang="en-US" sz="2400" dirty="0"/>
              <a:t>It is usually used for describe dark matter halos.</a:t>
            </a:r>
            <a:endParaRPr lang="x-none" sz="2400" dirty="0"/>
          </a:p>
        </p:txBody>
      </p:sp>
      <p:sp>
        <p:nvSpPr>
          <p:cNvPr id="6" name="CuadroTexto 5">
            <a:extLst>
              <a:ext uri="{FF2B5EF4-FFF2-40B4-BE49-F238E27FC236}">
                <a16:creationId xmlns:a16="http://schemas.microsoft.com/office/drawing/2014/main" id="{3F950033-0EA6-6627-BED4-F9F1412BE816}"/>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15" name="CuadroTexto 14">
            <a:extLst>
              <a:ext uri="{FF2B5EF4-FFF2-40B4-BE49-F238E27FC236}">
                <a16:creationId xmlns:a16="http://schemas.microsoft.com/office/drawing/2014/main" id="{06695538-E0A2-6C05-5077-64BEBEB62C99}"/>
              </a:ext>
            </a:extLst>
          </p:cNvPr>
          <p:cNvSpPr txBox="1"/>
          <p:nvPr/>
        </p:nvSpPr>
        <p:spPr>
          <a:xfrm>
            <a:off x="4079876" y="6502733"/>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6" name="CuadroTexto 15">
            <a:extLst>
              <a:ext uri="{FF2B5EF4-FFF2-40B4-BE49-F238E27FC236}">
                <a16:creationId xmlns:a16="http://schemas.microsoft.com/office/drawing/2014/main" id="{610F716C-3857-C17F-3713-BB4C99B1BCA3}"/>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Tree>
    <p:extLst>
      <p:ext uri="{BB962C8B-B14F-4D97-AF65-F5344CB8AC3E}">
        <p14:creationId xmlns:p14="http://schemas.microsoft.com/office/powerpoint/2010/main" val="3249444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25F3B-D748-3158-324E-61325C2E4E1F}"/>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A98C3CFB-37F0-EF41-7531-4463FD47A861}"/>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a:extLst>
              <a:ext uri="{FF2B5EF4-FFF2-40B4-BE49-F238E27FC236}">
                <a16:creationId xmlns:a16="http://schemas.microsoft.com/office/drawing/2014/main" id="{849FBB99-7C35-0460-7D37-AA54F362BDEB}"/>
              </a:ext>
            </a:extLst>
          </p:cNvPr>
          <p:cNvSpPr>
            <a:spLocks noGrp="1"/>
          </p:cNvSpPr>
          <p:nvPr>
            <p:ph type="title"/>
          </p:nvPr>
        </p:nvSpPr>
        <p:spPr>
          <a:xfrm>
            <a:off x="0" y="10894"/>
            <a:ext cx="12192000" cy="397070"/>
          </a:xfrm>
        </p:spPr>
        <p:txBody>
          <a:bodyPr anchor="t">
            <a:noAutofit/>
          </a:bodyPr>
          <a:lstStyle/>
          <a:p>
            <a:r>
              <a:rPr lang="es-ES" sz="2000" b="1" dirty="0" err="1">
                <a:solidFill>
                  <a:srgbClr val="FFFFFF"/>
                </a:solidFill>
              </a:rPr>
              <a:t>Theoretical</a:t>
            </a:r>
            <a:r>
              <a:rPr lang="es-ES" sz="2000" b="1" dirty="0">
                <a:solidFill>
                  <a:srgbClr val="FFFFFF"/>
                </a:solidFill>
              </a:rPr>
              <a:t> Framework</a:t>
            </a:r>
            <a:br>
              <a:rPr lang="es-ES" sz="2000" b="1" dirty="0">
                <a:solidFill>
                  <a:srgbClr val="FFFFFF"/>
                </a:solidFill>
              </a:rPr>
            </a:br>
            <a:br>
              <a:rPr lang="es-ES" sz="2000" b="1" dirty="0">
                <a:solidFill>
                  <a:srgbClr val="FFFFFF"/>
                </a:solidFill>
              </a:rPr>
            </a:br>
            <a:endParaRPr lang="es-ES" sz="2000" b="1" dirty="0">
              <a:solidFill>
                <a:srgbClr val="FFFFFF"/>
              </a:solidFill>
            </a:endParaRPr>
          </a:p>
        </p:txBody>
      </p:sp>
      <p:sp>
        <p:nvSpPr>
          <p:cNvPr id="4" name="Rectángulo 3">
            <a:extLst>
              <a:ext uri="{FF2B5EF4-FFF2-40B4-BE49-F238E27FC236}">
                <a16:creationId xmlns:a16="http://schemas.microsoft.com/office/drawing/2014/main" id="{5A7A7C4B-DEA4-523F-99CD-AA382005BFC5}"/>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TextBox 2">
            <a:extLst>
              <a:ext uri="{FF2B5EF4-FFF2-40B4-BE49-F238E27FC236}">
                <a16:creationId xmlns:a16="http://schemas.microsoft.com/office/drawing/2014/main" id="{7170FBFE-5F46-8CCC-ABED-6F4FA241BA2A}"/>
              </a:ext>
            </a:extLst>
          </p:cNvPr>
          <p:cNvSpPr txBox="1"/>
          <p:nvPr/>
        </p:nvSpPr>
        <p:spPr>
          <a:xfrm>
            <a:off x="-30687" y="443651"/>
            <a:ext cx="12191998" cy="523220"/>
          </a:xfrm>
          <a:prstGeom prst="rect">
            <a:avLst/>
          </a:prstGeom>
          <a:noFill/>
        </p:spPr>
        <p:txBody>
          <a:bodyPr wrap="square" rtlCol="0">
            <a:spAutoFit/>
          </a:bodyPr>
          <a:lstStyle/>
          <a:p>
            <a:pPr algn="ctr"/>
            <a:r>
              <a:rPr lang="x-none" sz="2800" dirty="0"/>
              <a:t>Mass Density Profiles</a:t>
            </a:r>
          </a:p>
        </p:txBody>
      </p:sp>
      <p:sp>
        <p:nvSpPr>
          <p:cNvPr id="15" name="TextBox 4">
            <a:extLst>
              <a:ext uri="{FF2B5EF4-FFF2-40B4-BE49-F238E27FC236}">
                <a16:creationId xmlns:a16="http://schemas.microsoft.com/office/drawing/2014/main" id="{D1928D45-DABE-0875-E2AD-289E303D0316}"/>
              </a:ext>
            </a:extLst>
          </p:cNvPr>
          <p:cNvSpPr txBox="1"/>
          <p:nvPr/>
        </p:nvSpPr>
        <p:spPr>
          <a:xfrm>
            <a:off x="261258" y="3639340"/>
            <a:ext cx="4731656" cy="461665"/>
          </a:xfrm>
          <a:prstGeom prst="rect">
            <a:avLst/>
          </a:prstGeom>
          <a:solidFill>
            <a:srgbClr val="E0ECE4"/>
          </a:solidFill>
          <a:ln>
            <a:solidFill>
              <a:srgbClr val="63A378"/>
            </a:solidFill>
          </a:ln>
        </p:spPr>
        <p:txBody>
          <a:bodyPr wrap="square" rtlCol="0">
            <a:spAutoFit/>
          </a:bodyPr>
          <a:lstStyle/>
          <a:p>
            <a:pPr algn="ctr"/>
            <a:r>
              <a:rPr lang="x-none" sz="2400" dirty="0"/>
              <a:t>Sérsic Profile</a:t>
            </a:r>
          </a:p>
        </p:txBody>
      </p:sp>
      <p:sp>
        <p:nvSpPr>
          <p:cNvPr id="16" name="TextBox 4">
            <a:extLst>
              <a:ext uri="{FF2B5EF4-FFF2-40B4-BE49-F238E27FC236}">
                <a16:creationId xmlns:a16="http://schemas.microsoft.com/office/drawing/2014/main" id="{0CBBF3B2-2206-98E1-48C4-51DCA571403D}"/>
              </a:ext>
            </a:extLst>
          </p:cNvPr>
          <p:cNvSpPr txBox="1"/>
          <p:nvPr/>
        </p:nvSpPr>
        <p:spPr>
          <a:xfrm>
            <a:off x="261258" y="4378874"/>
            <a:ext cx="4731656" cy="461665"/>
          </a:xfrm>
          <a:prstGeom prst="rect">
            <a:avLst/>
          </a:prstGeom>
          <a:solidFill>
            <a:srgbClr val="E0ECE4"/>
          </a:solidFill>
          <a:ln>
            <a:solidFill>
              <a:srgbClr val="63A378"/>
            </a:solidFill>
          </a:ln>
        </p:spPr>
        <p:txBody>
          <a:bodyPr wrap="square" rtlCol="0">
            <a:spAutoFit/>
          </a:bodyPr>
          <a:lstStyle/>
          <a:p>
            <a:pPr algn="ctr"/>
            <a:r>
              <a:rPr lang="x-none" sz="2400" dirty="0"/>
              <a:t>SISSA Profile</a:t>
            </a:r>
          </a:p>
        </p:txBody>
      </p:sp>
      <p:sp>
        <p:nvSpPr>
          <p:cNvPr id="17" name="TextBox 4">
            <a:extLst>
              <a:ext uri="{FF2B5EF4-FFF2-40B4-BE49-F238E27FC236}">
                <a16:creationId xmlns:a16="http://schemas.microsoft.com/office/drawing/2014/main" id="{4AAA8680-79F2-1D5D-9697-7AD95CEC3014}"/>
              </a:ext>
            </a:extLst>
          </p:cNvPr>
          <p:cNvSpPr txBox="1"/>
          <p:nvPr/>
        </p:nvSpPr>
        <p:spPr>
          <a:xfrm>
            <a:off x="261258" y="5201207"/>
            <a:ext cx="4731656" cy="461665"/>
          </a:xfrm>
          <a:prstGeom prst="rect">
            <a:avLst/>
          </a:prstGeom>
          <a:solidFill>
            <a:srgbClr val="E0ECE4"/>
          </a:solidFill>
          <a:ln>
            <a:solidFill>
              <a:srgbClr val="63A378"/>
            </a:solidFill>
          </a:ln>
        </p:spPr>
        <p:txBody>
          <a:bodyPr wrap="square" rtlCol="0">
            <a:spAutoFit/>
          </a:bodyPr>
          <a:lstStyle/>
          <a:p>
            <a:pPr algn="ctr"/>
            <a:r>
              <a:rPr lang="x-none" sz="2400" dirty="0"/>
              <a:t>Burkert Profile</a:t>
            </a:r>
          </a:p>
        </p:txBody>
      </p:sp>
      <p:sp>
        <p:nvSpPr>
          <p:cNvPr id="5" name="CuadroTexto 4">
            <a:extLst>
              <a:ext uri="{FF2B5EF4-FFF2-40B4-BE49-F238E27FC236}">
                <a16:creationId xmlns:a16="http://schemas.microsoft.com/office/drawing/2014/main" id="{414F4895-0867-B4F1-4139-F8293928D261}"/>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6" name="CuadroTexto 5">
            <a:extLst>
              <a:ext uri="{FF2B5EF4-FFF2-40B4-BE49-F238E27FC236}">
                <a16:creationId xmlns:a16="http://schemas.microsoft.com/office/drawing/2014/main" id="{90C16CE5-B052-0A38-D0E9-7689FEC93E18}"/>
              </a:ext>
            </a:extLst>
          </p:cNvPr>
          <p:cNvSpPr txBox="1"/>
          <p:nvPr/>
        </p:nvSpPr>
        <p:spPr>
          <a:xfrm>
            <a:off x="4079876" y="6502733"/>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1" name="CuadroTexto 10">
            <a:extLst>
              <a:ext uri="{FF2B5EF4-FFF2-40B4-BE49-F238E27FC236}">
                <a16:creationId xmlns:a16="http://schemas.microsoft.com/office/drawing/2014/main" id="{1C01BA0A-4FAC-BB23-91C6-263EA892C0BF}"/>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Tree>
    <p:extLst>
      <p:ext uri="{BB962C8B-B14F-4D97-AF65-F5344CB8AC3E}">
        <p14:creationId xmlns:p14="http://schemas.microsoft.com/office/powerpoint/2010/main" val="3861284052"/>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79167E-6 -3.7037E-7 L 0.28451 -0.38472 " pathEditMode="relative" rAng="0" ptsTypes="AA">
                                      <p:cBhvr>
                                        <p:cTn id="6" dur="2000" fill="hold"/>
                                        <p:tgtEl>
                                          <p:spTgt spid="15"/>
                                        </p:tgtEl>
                                        <p:attrNameLst>
                                          <p:attrName>ppt_x</p:attrName>
                                          <p:attrName>ppt_y</p:attrName>
                                        </p:attrNameLst>
                                      </p:cBhvr>
                                      <p:rCtr x="14219" y="-192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0EC4E-67FC-5518-F137-7F52944B57FC}"/>
            </a:ext>
          </a:extLst>
        </p:cNvPr>
        <p:cNvGrpSpPr/>
        <p:nvPr/>
      </p:nvGrpSpPr>
      <p:grpSpPr>
        <a:xfrm>
          <a:off x="0" y="0"/>
          <a:ext cx="0" cy="0"/>
          <a:chOff x="0" y="0"/>
          <a:chExt cx="0" cy="0"/>
        </a:xfrm>
      </p:grpSpPr>
      <p:sp>
        <p:nvSpPr>
          <p:cNvPr id="13" name="Rectángulo redondeado 12"/>
          <p:cNvSpPr/>
          <p:nvPr/>
        </p:nvSpPr>
        <p:spPr>
          <a:xfrm>
            <a:off x="116114" y="2659865"/>
            <a:ext cx="5181599" cy="1285821"/>
          </a:xfrm>
          <a:prstGeom prst="roundRect">
            <a:avLst>
              <a:gd name="adj" fmla="val 4385"/>
            </a:avLst>
          </a:prstGeom>
          <a:solidFill>
            <a:srgbClr val="E0ECE4"/>
          </a:solidFill>
          <a:ln>
            <a:solidFill>
              <a:srgbClr val="63A378"/>
            </a:solidFill>
          </a:ln>
          <a:effectLst>
            <a:outerShdw blurRad="339502"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Rectángulo 6">
            <a:extLst>
              <a:ext uri="{FF2B5EF4-FFF2-40B4-BE49-F238E27FC236}">
                <a16:creationId xmlns:a16="http://schemas.microsoft.com/office/drawing/2014/main" id="{4E88CCD8-AD11-E31A-9034-A992FEAB3020}"/>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a:extLst>
              <a:ext uri="{FF2B5EF4-FFF2-40B4-BE49-F238E27FC236}">
                <a16:creationId xmlns:a16="http://schemas.microsoft.com/office/drawing/2014/main" id="{37EC12B1-B950-D206-42E3-F8005CBE47C1}"/>
              </a:ext>
            </a:extLst>
          </p:cNvPr>
          <p:cNvSpPr>
            <a:spLocks noGrp="1"/>
          </p:cNvSpPr>
          <p:nvPr>
            <p:ph type="title"/>
          </p:nvPr>
        </p:nvSpPr>
        <p:spPr>
          <a:xfrm>
            <a:off x="0" y="10894"/>
            <a:ext cx="12192000" cy="397070"/>
          </a:xfrm>
        </p:spPr>
        <p:txBody>
          <a:bodyPr anchor="t">
            <a:noAutofit/>
          </a:bodyPr>
          <a:lstStyle/>
          <a:p>
            <a:r>
              <a:rPr lang="es-ES" sz="2000" b="1" dirty="0" err="1">
                <a:solidFill>
                  <a:srgbClr val="FFFFFF"/>
                </a:solidFill>
              </a:rPr>
              <a:t>Theoretical</a:t>
            </a:r>
            <a:r>
              <a:rPr lang="es-ES" sz="2000" b="1" dirty="0">
                <a:solidFill>
                  <a:srgbClr val="FFFFFF"/>
                </a:solidFill>
              </a:rPr>
              <a:t> Framework</a:t>
            </a:r>
            <a:br>
              <a:rPr lang="es-ES" sz="2000" b="1" dirty="0">
                <a:solidFill>
                  <a:srgbClr val="FFFFFF"/>
                </a:solidFill>
              </a:rPr>
            </a:br>
            <a:br>
              <a:rPr lang="es-ES" sz="2000" b="1" dirty="0">
                <a:solidFill>
                  <a:srgbClr val="FFFFFF"/>
                </a:solidFill>
              </a:rPr>
            </a:br>
            <a:endParaRPr lang="es-ES" sz="2000" b="1" dirty="0">
              <a:solidFill>
                <a:srgbClr val="FFFFFF"/>
              </a:solidFill>
            </a:endParaRPr>
          </a:p>
        </p:txBody>
      </p:sp>
      <p:sp>
        <p:nvSpPr>
          <p:cNvPr id="4" name="Rectángulo 3">
            <a:extLst>
              <a:ext uri="{FF2B5EF4-FFF2-40B4-BE49-F238E27FC236}">
                <a16:creationId xmlns:a16="http://schemas.microsoft.com/office/drawing/2014/main" id="{18379720-82BA-9A10-6849-BE1E7F7A7DA4}"/>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TextBox 2">
            <a:extLst>
              <a:ext uri="{FF2B5EF4-FFF2-40B4-BE49-F238E27FC236}">
                <a16:creationId xmlns:a16="http://schemas.microsoft.com/office/drawing/2014/main" id="{13F0505E-C3AA-DCF9-61C7-FAD4878600C9}"/>
              </a:ext>
            </a:extLst>
          </p:cNvPr>
          <p:cNvSpPr txBox="1"/>
          <p:nvPr/>
        </p:nvSpPr>
        <p:spPr>
          <a:xfrm>
            <a:off x="-30687" y="443651"/>
            <a:ext cx="12191998" cy="523220"/>
          </a:xfrm>
          <a:prstGeom prst="rect">
            <a:avLst/>
          </a:prstGeom>
          <a:noFill/>
        </p:spPr>
        <p:txBody>
          <a:bodyPr wrap="square" rtlCol="0">
            <a:spAutoFit/>
          </a:bodyPr>
          <a:lstStyle/>
          <a:p>
            <a:pPr algn="ctr"/>
            <a:r>
              <a:rPr lang="x-none" sz="2800" dirty="0"/>
              <a:t>Mass Density Profiles</a:t>
            </a:r>
          </a:p>
        </p:txBody>
      </p:sp>
      <p:sp>
        <p:nvSpPr>
          <p:cNvPr id="5" name="TextBox 4">
            <a:extLst>
              <a:ext uri="{FF2B5EF4-FFF2-40B4-BE49-F238E27FC236}">
                <a16:creationId xmlns:a16="http://schemas.microsoft.com/office/drawing/2014/main" id="{D1928D45-DABE-0875-E2AD-289E303D0316}"/>
              </a:ext>
            </a:extLst>
          </p:cNvPr>
          <p:cNvSpPr txBox="1"/>
          <p:nvPr/>
        </p:nvSpPr>
        <p:spPr>
          <a:xfrm>
            <a:off x="2" y="1002558"/>
            <a:ext cx="12191998" cy="461665"/>
          </a:xfrm>
          <a:prstGeom prst="rect">
            <a:avLst/>
          </a:prstGeom>
          <a:noFill/>
        </p:spPr>
        <p:txBody>
          <a:bodyPr wrap="square" rtlCol="0">
            <a:spAutoFit/>
          </a:bodyPr>
          <a:lstStyle/>
          <a:p>
            <a:pPr algn="ctr"/>
            <a:r>
              <a:rPr lang="x-none" sz="2400" dirty="0"/>
              <a:t>Sérsic Profile</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CF5D0C4-F2B1-A247-25DE-B22082473F44}"/>
                  </a:ext>
                </a:extLst>
              </p:cNvPr>
              <p:cNvSpPr txBox="1"/>
              <p:nvPr/>
            </p:nvSpPr>
            <p:spPr>
              <a:xfrm>
                <a:off x="-30688" y="2688893"/>
                <a:ext cx="5440597" cy="1205971"/>
              </a:xfrm>
              <a:prstGeom prst="rect">
                <a:avLst/>
              </a:prstGeom>
              <a:noFill/>
            </p:spPr>
            <p:txBody>
              <a:bodyPr wrap="square" rtlCol="0">
                <a:spAutoFit/>
              </a:bodyPr>
              <a:lstStyle/>
              <a:p>
                <a:pPr algn="ctr"/>
                <a:r>
                  <a:rPr lang="es-ES" sz="2800" b="0" dirty="0"/>
                  <a:t> </a:t>
                </a:r>
                <a14:m>
                  <m:oMath xmlns:m="http://schemas.openxmlformats.org/officeDocument/2006/math">
                    <m:r>
                      <m:rPr>
                        <m:sty m:val="p"/>
                      </m:rPr>
                      <a:rPr lang="es-ES" sz="2800" b="0" i="0" smtClean="0">
                        <a:latin typeface="Cambria Math" panose="02040503050406030204" pitchFamily="18" charset="0"/>
                      </a:rPr>
                      <m:t>Σ</m:t>
                    </m:r>
                    <m:d>
                      <m:dPr>
                        <m:ctrlPr>
                          <a:rPr lang="es-ES" sz="2800" b="0" i="1" smtClean="0">
                            <a:latin typeface="Cambria Math" panose="02040503050406030204" pitchFamily="18" charset="0"/>
                          </a:rPr>
                        </m:ctrlPr>
                      </m:dPr>
                      <m:e>
                        <m:r>
                          <a:rPr lang="es-ES" sz="2800" b="0" i="1" smtClean="0">
                            <a:latin typeface="Cambria Math" panose="02040503050406030204" pitchFamily="18" charset="0"/>
                          </a:rPr>
                          <m:t>𝜃</m:t>
                        </m:r>
                      </m:e>
                    </m:d>
                    <m:r>
                      <a:rPr lang="es-ES" sz="2800" b="0" i="1" smtClean="0">
                        <a:latin typeface="Cambria Math" panose="02040503050406030204" pitchFamily="18" charset="0"/>
                      </a:rPr>
                      <m:t>=</m:t>
                    </m:r>
                    <m:sSub>
                      <m:sSubPr>
                        <m:ctrlPr>
                          <a:rPr lang="es-ES" sz="2800" b="0" i="1" smtClean="0">
                            <a:latin typeface="Cambria Math" panose="02040503050406030204" pitchFamily="18" charset="0"/>
                          </a:rPr>
                        </m:ctrlPr>
                      </m:sSubPr>
                      <m:e>
                        <m:r>
                          <m:rPr>
                            <m:sty m:val="p"/>
                          </m:rPr>
                          <a:rPr lang="es-ES" sz="2800" b="0" i="0" smtClean="0">
                            <a:latin typeface="Cambria Math" panose="02040503050406030204" pitchFamily="18" charset="0"/>
                          </a:rPr>
                          <m:t>Σ</m:t>
                        </m:r>
                      </m:e>
                      <m:sub>
                        <m:r>
                          <a:rPr lang="es-ES" sz="2800" b="0" i="1" smtClean="0">
                            <a:latin typeface="Cambria Math" panose="02040503050406030204" pitchFamily="18" charset="0"/>
                          </a:rPr>
                          <m:t>𝑒</m:t>
                        </m:r>
                      </m:sub>
                    </m:sSub>
                    <m:r>
                      <a:rPr lang="es-ES" sz="2800" b="0" i="1" smtClean="0">
                        <a:latin typeface="Cambria Math" panose="02040503050406030204" pitchFamily="18" charset="0"/>
                      </a:rPr>
                      <m:t>⋅</m:t>
                    </m:r>
                    <m:r>
                      <m:rPr>
                        <m:sty m:val="p"/>
                      </m:rPr>
                      <a:rPr lang="es-ES" sz="2800" b="0" i="0" smtClean="0">
                        <a:latin typeface="Cambria Math" panose="02040503050406030204" pitchFamily="18" charset="0"/>
                      </a:rPr>
                      <m:t>exp</m:t>
                    </m:r>
                    <m:r>
                      <a:rPr lang="es-ES" sz="2800" b="0" i="1" smtClean="0">
                        <a:latin typeface="Cambria Math" panose="02040503050406030204" pitchFamily="18" charset="0"/>
                      </a:rPr>
                      <m:t>⁡(−</m:t>
                    </m:r>
                    <m:sSub>
                      <m:sSubPr>
                        <m:ctrlPr>
                          <a:rPr lang="es-ES" sz="2800" b="0" i="1" smtClean="0">
                            <a:latin typeface="Cambria Math" panose="02040503050406030204" pitchFamily="18" charset="0"/>
                          </a:rPr>
                        </m:ctrlPr>
                      </m:sSubPr>
                      <m:e>
                        <m:r>
                          <a:rPr lang="es-ES" sz="2800" b="0" i="1" smtClean="0">
                            <a:latin typeface="Cambria Math" panose="02040503050406030204" pitchFamily="18" charset="0"/>
                          </a:rPr>
                          <m:t>𝑏</m:t>
                        </m:r>
                      </m:e>
                      <m:sub>
                        <m:r>
                          <a:rPr lang="es-ES" sz="2800" b="0" i="1" smtClean="0">
                            <a:latin typeface="Cambria Math" panose="02040503050406030204" pitchFamily="18" charset="0"/>
                          </a:rPr>
                          <m:t>𝑛</m:t>
                        </m:r>
                      </m:sub>
                    </m:sSub>
                    <m:d>
                      <m:dPr>
                        <m:ctrlPr>
                          <a:rPr lang="es-ES" sz="2800" b="0" i="1" smtClean="0">
                            <a:latin typeface="Cambria Math" panose="02040503050406030204" pitchFamily="18" charset="0"/>
                          </a:rPr>
                        </m:ctrlPr>
                      </m:dPr>
                      <m:e>
                        <m:sSup>
                          <m:sSupPr>
                            <m:ctrlPr>
                              <a:rPr lang="es-ES" sz="2800" b="0" i="1" smtClean="0">
                                <a:latin typeface="Cambria Math" panose="02040503050406030204" pitchFamily="18" charset="0"/>
                              </a:rPr>
                            </m:ctrlPr>
                          </m:sSupPr>
                          <m:e>
                            <m:d>
                              <m:dPr>
                                <m:ctrlPr>
                                  <a:rPr lang="es-ES" sz="2800" b="0" i="1" smtClean="0">
                                    <a:latin typeface="Cambria Math" panose="02040503050406030204" pitchFamily="18" charset="0"/>
                                  </a:rPr>
                                </m:ctrlPr>
                              </m:dPr>
                              <m:e>
                                <m:f>
                                  <m:fPr>
                                    <m:ctrlPr>
                                      <a:rPr lang="es-ES" sz="2800" b="0" i="1" smtClean="0">
                                        <a:latin typeface="Cambria Math" panose="02040503050406030204" pitchFamily="18" charset="0"/>
                                      </a:rPr>
                                    </m:ctrlPr>
                                  </m:fPr>
                                  <m:num>
                                    <m:r>
                                      <a:rPr lang="es-ES" sz="2800" b="0" i="1" smtClean="0">
                                        <a:latin typeface="Cambria Math" panose="02040503050406030204" pitchFamily="18" charset="0"/>
                                      </a:rPr>
                                      <m:t>𝜃</m:t>
                                    </m:r>
                                  </m:num>
                                  <m:den>
                                    <m:sSub>
                                      <m:sSubPr>
                                        <m:ctrlPr>
                                          <a:rPr lang="es-ES" sz="2800" b="0" i="1" smtClean="0">
                                            <a:latin typeface="Cambria Math" panose="02040503050406030204" pitchFamily="18" charset="0"/>
                                          </a:rPr>
                                        </m:ctrlPr>
                                      </m:sSubPr>
                                      <m:e>
                                        <m:r>
                                          <a:rPr lang="es-ES" sz="2800" b="0" i="1" smtClean="0">
                                            <a:latin typeface="Cambria Math" panose="02040503050406030204" pitchFamily="18" charset="0"/>
                                          </a:rPr>
                                          <m:t>𝜃</m:t>
                                        </m:r>
                                      </m:e>
                                      <m:sub>
                                        <m:r>
                                          <a:rPr lang="es-ES" sz="2800" b="0" i="1" smtClean="0">
                                            <a:latin typeface="Cambria Math" panose="02040503050406030204" pitchFamily="18" charset="0"/>
                                          </a:rPr>
                                          <m:t>𝑒</m:t>
                                        </m:r>
                                      </m:sub>
                                    </m:sSub>
                                  </m:den>
                                </m:f>
                              </m:e>
                            </m:d>
                          </m:e>
                          <m:sup>
                            <m:f>
                              <m:fPr>
                                <m:ctrlPr>
                                  <a:rPr lang="es-ES" sz="2800" b="0" i="1" smtClean="0">
                                    <a:latin typeface="Cambria Math" panose="02040503050406030204" pitchFamily="18" charset="0"/>
                                  </a:rPr>
                                </m:ctrlPr>
                              </m:fPr>
                              <m:num>
                                <m:r>
                                  <a:rPr lang="es-ES" sz="2800" b="0" i="1" smtClean="0">
                                    <a:latin typeface="Cambria Math" panose="02040503050406030204" pitchFamily="18" charset="0"/>
                                  </a:rPr>
                                  <m:t>1</m:t>
                                </m:r>
                              </m:num>
                              <m:den>
                                <m:r>
                                  <a:rPr lang="es-ES" sz="2800" b="0" i="1" smtClean="0">
                                    <a:latin typeface="Cambria Math" panose="02040503050406030204" pitchFamily="18" charset="0"/>
                                  </a:rPr>
                                  <m:t>𝑛</m:t>
                                </m:r>
                              </m:den>
                            </m:f>
                          </m:sup>
                        </m:sSup>
                        <m:r>
                          <a:rPr lang="es-ES" sz="2800" b="0" i="1" smtClean="0">
                            <a:latin typeface="Cambria Math" panose="02040503050406030204" pitchFamily="18" charset="0"/>
                          </a:rPr>
                          <m:t>−1</m:t>
                        </m:r>
                      </m:e>
                    </m:d>
                  </m:oMath>
                </a14:m>
                <a:endParaRPr lang="x-none" sz="2800" dirty="0"/>
              </a:p>
            </p:txBody>
          </p:sp>
        </mc:Choice>
        <mc:Fallback xmlns="">
          <p:sp>
            <p:nvSpPr>
              <p:cNvPr id="11" name="TextBox 10">
                <a:extLst>
                  <a:ext uri="{FF2B5EF4-FFF2-40B4-BE49-F238E27FC236}">
                    <a16:creationId xmlns:a16="http://schemas.microsoft.com/office/drawing/2014/main" xmlns:a14="http://schemas.microsoft.com/office/drawing/2010/main" xmlns="" id="{FCF5D0C4-F2B1-A247-25DE-B22082473F44}"/>
                  </a:ext>
                </a:extLst>
              </p:cNvPr>
              <p:cNvSpPr txBox="1">
                <a:spLocks noRot="1" noChangeAspect="1" noMove="1" noResize="1" noEditPoints="1" noAdjustHandles="1" noChangeArrowheads="1" noChangeShapeType="1" noTextEdit="1"/>
              </p:cNvSpPr>
              <p:nvPr/>
            </p:nvSpPr>
            <p:spPr>
              <a:xfrm>
                <a:off x="-30688" y="2688893"/>
                <a:ext cx="5440597" cy="1205971"/>
              </a:xfrm>
              <a:prstGeom prst="rect">
                <a:avLst/>
              </a:prstGeom>
              <a:blipFill rotWithShape="0">
                <a:blip r:embed="rId2"/>
                <a:stretch>
                  <a:fillRect/>
                </a:stretch>
              </a:blipFill>
            </p:spPr>
            <p:txBody>
              <a:bodyPr/>
              <a:lstStyle/>
              <a:p>
                <a:r>
                  <a:rPr lang="es-ES">
                    <a:noFill/>
                  </a:rPr>
                  <a:t> </a:t>
                </a:r>
              </a:p>
            </p:txBody>
          </p:sp>
        </mc:Fallback>
      </mc:AlternateContent>
      <p:pic>
        <p:nvPicPr>
          <p:cNvPr id="12" name="Picture 11" descr="A graph of a function&#10;&#10;Description automatically generated">
            <a:extLst>
              <a:ext uri="{FF2B5EF4-FFF2-40B4-BE49-F238E27FC236}">
                <a16:creationId xmlns:a16="http://schemas.microsoft.com/office/drawing/2014/main" id="{EFAB2E32-0E2C-5C5F-C78D-141976F8CB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9909" y="1564373"/>
            <a:ext cx="6513148" cy="4748067"/>
          </a:xfrm>
          <a:prstGeom prst="rect">
            <a:avLst/>
          </a:prstGeom>
        </p:spPr>
      </p:pic>
      <p:sp>
        <p:nvSpPr>
          <p:cNvPr id="14" name="TextBox 4">
            <a:extLst>
              <a:ext uri="{FF2B5EF4-FFF2-40B4-BE49-F238E27FC236}">
                <a16:creationId xmlns:a16="http://schemas.microsoft.com/office/drawing/2014/main" id="{331A7BB8-625B-4179-9C43-A300F53A761F}"/>
              </a:ext>
            </a:extLst>
          </p:cNvPr>
          <p:cNvSpPr txBox="1"/>
          <p:nvPr/>
        </p:nvSpPr>
        <p:spPr>
          <a:xfrm>
            <a:off x="728312" y="4943776"/>
            <a:ext cx="3739488" cy="830997"/>
          </a:xfrm>
          <a:prstGeom prst="rect">
            <a:avLst/>
          </a:prstGeom>
          <a:noFill/>
        </p:spPr>
        <p:txBody>
          <a:bodyPr wrap="square" rtlCol="0">
            <a:spAutoFit/>
          </a:bodyPr>
          <a:lstStyle/>
          <a:p>
            <a:pPr algn="ctr"/>
            <a:r>
              <a:rPr lang="en-US" sz="2400" dirty="0"/>
              <a:t>Proposed for brightness or luminosity profiles</a:t>
            </a:r>
            <a:endParaRPr lang="x-none" sz="2400" dirty="0"/>
          </a:p>
        </p:txBody>
      </p:sp>
      <p:sp>
        <p:nvSpPr>
          <p:cNvPr id="6" name="CuadroTexto 5">
            <a:extLst>
              <a:ext uri="{FF2B5EF4-FFF2-40B4-BE49-F238E27FC236}">
                <a16:creationId xmlns:a16="http://schemas.microsoft.com/office/drawing/2014/main" id="{E2BAD9E3-6699-F710-3B0E-EDDEF4231B35}"/>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15" name="CuadroTexto 14">
            <a:extLst>
              <a:ext uri="{FF2B5EF4-FFF2-40B4-BE49-F238E27FC236}">
                <a16:creationId xmlns:a16="http://schemas.microsoft.com/office/drawing/2014/main" id="{F850D12D-990A-9A4E-BCDF-BC7D424537F8}"/>
              </a:ext>
            </a:extLst>
          </p:cNvPr>
          <p:cNvSpPr txBox="1"/>
          <p:nvPr/>
        </p:nvSpPr>
        <p:spPr>
          <a:xfrm>
            <a:off x="4079876" y="6502733"/>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6" name="CuadroTexto 15">
            <a:extLst>
              <a:ext uri="{FF2B5EF4-FFF2-40B4-BE49-F238E27FC236}">
                <a16:creationId xmlns:a16="http://schemas.microsoft.com/office/drawing/2014/main" id="{17FC1F19-4828-EE31-A5FA-F992E622DDC1}"/>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Tree>
    <p:extLst>
      <p:ext uri="{BB962C8B-B14F-4D97-AF65-F5344CB8AC3E}">
        <p14:creationId xmlns:p14="http://schemas.microsoft.com/office/powerpoint/2010/main" val="108897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25F3B-D748-3158-324E-61325C2E4E1F}"/>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A98C3CFB-37F0-EF41-7531-4463FD47A861}"/>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a:extLst>
              <a:ext uri="{FF2B5EF4-FFF2-40B4-BE49-F238E27FC236}">
                <a16:creationId xmlns:a16="http://schemas.microsoft.com/office/drawing/2014/main" id="{849FBB99-7C35-0460-7D37-AA54F362BDEB}"/>
              </a:ext>
            </a:extLst>
          </p:cNvPr>
          <p:cNvSpPr>
            <a:spLocks noGrp="1"/>
          </p:cNvSpPr>
          <p:nvPr>
            <p:ph type="title"/>
          </p:nvPr>
        </p:nvSpPr>
        <p:spPr>
          <a:xfrm>
            <a:off x="0" y="10894"/>
            <a:ext cx="12192000" cy="397070"/>
          </a:xfrm>
        </p:spPr>
        <p:txBody>
          <a:bodyPr anchor="t">
            <a:noAutofit/>
          </a:bodyPr>
          <a:lstStyle/>
          <a:p>
            <a:r>
              <a:rPr lang="es-ES" sz="2000" b="1" dirty="0" err="1">
                <a:solidFill>
                  <a:srgbClr val="FFFFFF"/>
                </a:solidFill>
              </a:rPr>
              <a:t>Theoretical</a:t>
            </a:r>
            <a:r>
              <a:rPr lang="es-ES" sz="2000" b="1" dirty="0">
                <a:solidFill>
                  <a:srgbClr val="FFFFFF"/>
                </a:solidFill>
              </a:rPr>
              <a:t> Framework</a:t>
            </a:r>
            <a:br>
              <a:rPr lang="es-ES" sz="2000" b="1" dirty="0">
                <a:solidFill>
                  <a:srgbClr val="FFFFFF"/>
                </a:solidFill>
              </a:rPr>
            </a:br>
            <a:br>
              <a:rPr lang="es-ES" sz="2000" b="1" dirty="0">
                <a:solidFill>
                  <a:srgbClr val="FFFFFF"/>
                </a:solidFill>
              </a:rPr>
            </a:br>
            <a:endParaRPr lang="es-ES" sz="2000" b="1" dirty="0">
              <a:solidFill>
                <a:srgbClr val="FFFFFF"/>
              </a:solidFill>
            </a:endParaRPr>
          </a:p>
        </p:txBody>
      </p:sp>
      <p:sp>
        <p:nvSpPr>
          <p:cNvPr id="4" name="Rectángulo 3">
            <a:extLst>
              <a:ext uri="{FF2B5EF4-FFF2-40B4-BE49-F238E27FC236}">
                <a16:creationId xmlns:a16="http://schemas.microsoft.com/office/drawing/2014/main" id="{5A7A7C4B-DEA4-523F-99CD-AA382005BFC5}"/>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TextBox 2">
            <a:extLst>
              <a:ext uri="{FF2B5EF4-FFF2-40B4-BE49-F238E27FC236}">
                <a16:creationId xmlns:a16="http://schemas.microsoft.com/office/drawing/2014/main" id="{7170FBFE-5F46-8CCC-ABED-6F4FA241BA2A}"/>
              </a:ext>
            </a:extLst>
          </p:cNvPr>
          <p:cNvSpPr txBox="1"/>
          <p:nvPr/>
        </p:nvSpPr>
        <p:spPr>
          <a:xfrm>
            <a:off x="-30687" y="443651"/>
            <a:ext cx="12191998" cy="523220"/>
          </a:xfrm>
          <a:prstGeom prst="rect">
            <a:avLst/>
          </a:prstGeom>
          <a:noFill/>
        </p:spPr>
        <p:txBody>
          <a:bodyPr wrap="square" rtlCol="0">
            <a:spAutoFit/>
          </a:bodyPr>
          <a:lstStyle/>
          <a:p>
            <a:pPr algn="ctr"/>
            <a:r>
              <a:rPr lang="x-none" sz="2800" dirty="0"/>
              <a:t>Mass Density Profiles</a:t>
            </a:r>
          </a:p>
        </p:txBody>
      </p:sp>
      <p:sp>
        <p:nvSpPr>
          <p:cNvPr id="16" name="TextBox 4">
            <a:extLst>
              <a:ext uri="{FF2B5EF4-FFF2-40B4-BE49-F238E27FC236}">
                <a16:creationId xmlns:a16="http://schemas.microsoft.com/office/drawing/2014/main" id="{0CBBF3B2-2206-98E1-48C4-51DCA571403D}"/>
              </a:ext>
            </a:extLst>
          </p:cNvPr>
          <p:cNvSpPr txBox="1"/>
          <p:nvPr/>
        </p:nvSpPr>
        <p:spPr>
          <a:xfrm>
            <a:off x="261258" y="4378874"/>
            <a:ext cx="4731656" cy="461665"/>
          </a:xfrm>
          <a:prstGeom prst="rect">
            <a:avLst/>
          </a:prstGeom>
          <a:solidFill>
            <a:srgbClr val="E0ECE4"/>
          </a:solidFill>
          <a:ln>
            <a:solidFill>
              <a:srgbClr val="63A378"/>
            </a:solidFill>
          </a:ln>
        </p:spPr>
        <p:txBody>
          <a:bodyPr wrap="square" rtlCol="0">
            <a:spAutoFit/>
          </a:bodyPr>
          <a:lstStyle/>
          <a:p>
            <a:pPr algn="ctr"/>
            <a:r>
              <a:rPr lang="x-none" sz="2400" dirty="0"/>
              <a:t>SISSA Profile</a:t>
            </a:r>
          </a:p>
        </p:txBody>
      </p:sp>
      <p:sp>
        <p:nvSpPr>
          <p:cNvPr id="17" name="TextBox 4">
            <a:extLst>
              <a:ext uri="{FF2B5EF4-FFF2-40B4-BE49-F238E27FC236}">
                <a16:creationId xmlns:a16="http://schemas.microsoft.com/office/drawing/2014/main" id="{4AAA8680-79F2-1D5D-9697-7AD95CEC3014}"/>
              </a:ext>
            </a:extLst>
          </p:cNvPr>
          <p:cNvSpPr txBox="1"/>
          <p:nvPr/>
        </p:nvSpPr>
        <p:spPr>
          <a:xfrm>
            <a:off x="261258" y="5201207"/>
            <a:ext cx="4731656" cy="461665"/>
          </a:xfrm>
          <a:prstGeom prst="rect">
            <a:avLst/>
          </a:prstGeom>
          <a:solidFill>
            <a:srgbClr val="E0ECE4"/>
          </a:solidFill>
          <a:ln>
            <a:solidFill>
              <a:srgbClr val="63A378"/>
            </a:solidFill>
          </a:ln>
        </p:spPr>
        <p:txBody>
          <a:bodyPr wrap="square" rtlCol="0">
            <a:spAutoFit/>
          </a:bodyPr>
          <a:lstStyle/>
          <a:p>
            <a:pPr algn="ctr"/>
            <a:r>
              <a:rPr lang="x-none" sz="2400" dirty="0"/>
              <a:t>Burkert Profile</a:t>
            </a:r>
          </a:p>
        </p:txBody>
      </p:sp>
      <p:sp>
        <p:nvSpPr>
          <p:cNvPr id="5" name="CuadroTexto 4">
            <a:extLst>
              <a:ext uri="{FF2B5EF4-FFF2-40B4-BE49-F238E27FC236}">
                <a16:creationId xmlns:a16="http://schemas.microsoft.com/office/drawing/2014/main" id="{7B2700AA-3298-60F9-BF7E-3B0729532AC2}"/>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6" name="CuadroTexto 5">
            <a:extLst>
              <a:ext uri="{FF2B5EF4-FFF2-40B4-BE49-F238E27FC236}">
                <a16:creationId xmlns:a16="http://schemas.microsoft.com/office/drawing/2014/main" id="{72C9CAF8-FFE4-8640-2432-E2EF99FC92D5}"/>
              </a:ext>
            </a:extLst>
          </p:cNvPr>
          <p:cNvSpPr txBox="1"/>
          <p:nvPr/>
        </p:nvSpPr>
        <p:spPr>
          <a:xfrm>
            <a:off x="4079876" y="6502733"/>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1" name="CuadroTexto 10">
            <a:extLst>
              <a:ext uri="{FF2B5EF4-FFF2-40B4-BE49-F238E27FC236}">
                <a16:creationId xmlns:a16="http://schemas.microsoft.com/office/drawing/2014/main" id="{CD012585-036E-BD1A-E2CE-776287BDE3EE}"/>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Tree>
    <p:extLst>
      <p:ext uri="{BB962C8B-B14F-4D97-AF65-F5344CB8AC3E}">
        <p14:creationId xmlns:p14="http://schemas.microsoft.com/office/powerpoint/2010/main" val="783654880"/>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79167E-6 -7.40741E-7 L 0.28451 -0.49259 " pathEditMode="relative" rAng="0" ptsTypes="AA">
                                      <p:cBhvr>
                                        <p:cTn id="6" dur="2000" fill="hold"/>
                                        <p:tgtEl>
                                          <p:spTgt spid="16"/>
                                        </p:tgtEl>
                                        <p:attrNameLst>
                                          <p:attrName>ppt_x</p:attrName>
                                          <p:attrName>ppt_y</p:attrName>
                                        </p:attrNameLst>
                                      </p:cBhvr>
                                      <p:rCtr x="14219" y="-246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A0097-81E7-13D0-B00D-9CA1FE2063EC}"/>
            </a:ext>
          </a:extLst>
        </p:cNvPr>
        <p:cNvGrpSpPr/>
        <p:nvPr/>
      </p:nvGrpSpPr>
      <p:grpSpPr>
        <a:xfrm>
          <a:off x="0" y="0"/>
          <a:ext cx="0" cy="0"/>
          <a:chOff x="0" y="0"/>
          <a:chExt cx="0" cy="0"/>
        </a:xfrm>
      </p:grpSpPr>
      <p:sp>
        <p:nvSpPr>
          <p:cNvPr id="12" name="Rectángulo redondeado 11"/>
          <p:cNvSpPr/>
          <p:nvPr/>
        </p:nvSpPr>
        <p:spPr>
          <a:xfrm>
            <a:off x="1233715" y="2859979"/>
            <a:ext cx="2946400" cy="1114735"/>
          </a:xfrm>
          <a:prstGeom prst="roundRect">
            <a:avLst>
              <a:gd name="adj" fmla="val 4385"/>
            </a:avLst>
          </a:prstGeom>
          <a:solidFill>
            <a:srgbClr val="E0ECE4"/>
          </a:solidFill>
          <a:ln>
            <a:solidFill>
              <a:srgbClr val="63A378"/>
            </a:solidFill>
          </a:ln>
          <a:effectLst>
            <a:outerShdw blurRad="339502"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Rectángulo 6">
            <a:extLst>
              <a:ext uri="{FF2B5EF4-FFF2-40B4-BE49-F238E27FC236}">
                <a16:creationId xmlns:a16="http://schemas.microsoft.com/office/drawing/2014/main" id="{91F822AA-3FA5-C684-4285-98ACD295710E}"/>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a:extLst>
              <a:ext uri="{FF2B5EF4-FFF2-40B4-BE49-F238E27FC236}">
                <a16:creationId xmlns:a16="http://schemas.microsoft.com/office/drawing/2014/main" id="{47BB539F-B7ED-E4A7-5923-C5FF54DFF14C}"/>
              </a:ext>
            </a:extLst>
          </p:cNvPr>
          <p:cNvSpPr>
            <a:spLocks noGrp="1"/>
          </p:cNvSpPr>
          <p:nvPr>
            <p:ph type="title"/>
          </p:nvPr>
        </p:nvSpPr>
        <p:spPr>
          <a:xfrm>
            <a:off x="0" y="10894"/>
            <a:ext cx="12192000" cy="397070"/>
          </a:xfrm>
        </p:spPr>
        <p:txBody>
          <a:bodyPr anchor="t">
            <a:noAutofit/>
          </a:bodyPr>
          <a:lstStyle/>
          <a:p>
            <a:r>
              <a:rPr lang="es-ES" sz="2000" b="1" dirty="0" err="1">
                <a:solidFill>
                  <a:srgbClr val="FFFFFF"/>
                </a:solidFill>
              </a:rPr>
              <a:t>Theoretical</a:t>
            </a:r>
            <a:r>
              <a:rPr lang="es-ES" sz="2000" b="1" dirty="0">
                <a:solidFill>
                  <a:srgbClr val="FFFFFF"/>
                </a:solidFill>
              </a:rPr>
              <a:t> Framework</a:t>
            </a:r>
            <a:br>
              <a:rPr lang="es-ES" sz="2000" b="1" dirty="0">
                <a:solidFill>
                  <a:srgbClr val="FFFFFF"/>
                </a:solidFill>
              </a:rPr>
            </a:br>
            <a:br>
              <a:rPr lang="es-ES" sz="2000" b="1" dirty="0">
                <a:solidFill>
                  <a:srgbClr val="FFFFFF"/>
                </a:solidFill>
              </a:rPr>
            </a:br>
            <a:endParaRPr lang="es-ES" sz="2000" b="1" dirty="0">
              <a:solidFill>
                <a:srgbClr val="FFFFFF"/>
              </a:solidFill>
            </a:endParaRPr>
          </a:p>
        </p:txBody>
      </p:sp>
      <p:sp>
        <p:nvSpPr>
          <p:cNvPr id="4" name="Rectángulo 3">
            <a:extLst>
              <a:ext uri="{FF2B5EF4-FFF2-40B4-BE49-F238E27FC236}">
                <a16:creationId xmlns:a16="http://schemas.microsoft.com/office/drawing/2014/main" id="{73AD1674-75DF-71E3-1965-FBD45EB90209}"/>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TextBox 2">
            <a:extLst>
              <a:ext uri="{FF2B5EF4-FFF2-40B4-BE49-F238E27FC236}">
                <a16:creationId xmlns:a16="http://schemas.microsoft.com/office/drawing/2014/main" id="{2D2D64D8-BBFF-8513-B00B-E531E7D8A6FA}"/>
              </a:ext>
            </a:extLst>
          </p:cNvPr>
          <p:cNvSpPr txBox="1"/>
          <p:nvPr/>
        </p:nvSpPr>
        <p:spPr>
          <a:xfrm>
            <a:off x="-30687" y="443651"/>
            <a:ext cx="12191998" cy="523220"/>
          </a:xfrm>
          <a:prstGeom prst="rect">
            <a:avLst/>
          </a:prstGeom>
          <a:noFill/>
        </p:spPr>
        <p:txBody>
          <a:bodyPr wrap="square" rtlCol="0">
            <a:spAutoFit/>
          </a:bodyPr>
          <a:lstStyle/>
          <a:p>
            <a:pPr algn="ctr"/>
            <a:r>
              <a:rPr lang="x-none" sz="2800" dirty="0"/>
              <a:t>Mass Density Profiles</a:t>
            </a:r>
          </a:p>
        </p:txBody>
      </p:sp>
      <p:sp>
        <p:nvSpPr>
          <p:cNvPr id="5" name="TextBox 4">
            <a:extLst>
              <a:ext uri="{FF2B5EF4-FFF2-40B4-BE49-F238E27FC236}">
                <a16:creationId xmlns:a16="http://schemas.microsoft.com/office/drawing/2014/main" id="{0CBBF3B2-2206-98E1-48C4-51DCA571403D}"/>
              </a:ext>
            </a:extLst>
          </p:cNvPr>
          <p:cNvSpPr txBox="1"/>
          <p:nvPr/>
        </p:nvSpPr>
        <p:spPr>
          <a:xfrm>
            <a:off x="2" y="1002558"/>
            <a:ext cx="12191998" cy="461665"/>
          </a:xfrm>
          <a:prstGeom prst="rect">
            <a:avLst/>
          </a:prstGeom>
          <a:noFill/>
        </p:spPr>
        <p:txBody>
          <a:bodyPr wrap="square" rtlCol="0">
            <a:spAutoFit/>
          </a:bodyPr>
          <a:lstStyle/>
          <a:p>
            <a:pPr algn="ctr"/>
            <a:r>
              <a:rPr lang="x-none" sz="2400" dirty="0"/>
              <a:t>SISSA Profile</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149CBB5-4F42-F528-3204-F22B9FB2D88D}"/>
                  </a:ext>
                </a:extLst>
              </p:cNvPr>
              <p:cNvSpPr txBox="1"/>
              <p:nvPr/>
            </p:nvSpPr>
            <p:spPr>
              <a:xfrm>
                <a:off x="-30688" y="2976094"/>
                <a:ext cx="5440597" cy="830035"/>
              </a:xfrm>
              <a:prstGeom prst="rect">
                <a:avLst/>
              </a:prstGeom>
              <a:noFill/>
            </p:spPr>
            <p:txBody>
              <a:bodyPr wrap="square" rtlCol="0">
                <a:spAutoFit/>
              </a:bodyPr>
              <a:lstStyle/>
              <a:p>
                <a:pPr algn="ctr"/>
                <a:r>
                  <a:rPr lang="es-ES" sz="2800" b="0" dirty="0"/>
                  <a:t> </a:t>
                </a:r>
                <a14:m>
                  <m:oMath xmlns:m="http://schemas.openxmlformats.org/officeDocument/2006/math">
                    <m:r>
                      <m:rPr>
                        <m:sty m:val="p"/>
                      </m:rPr>
                      <a:rPr lang="es-ES" sz="2800" b="0" i="0" smtClean="0">
                        <a:latin typeface="Cambria Math" panose="02040503050406030204" pitchFamily="18" charset="0"/>
                      </a:rPr>
                      <m:t>Σ</m:t>
                    </m:r>
                    <m:d>
                      <m:dPr>
                        <m:ctrlPr>
                          <a:rPr lang="es-ES" sz="2800" b="0" i="1" smtClean="0">
                            <a:latin typeface="Cambria Math" panose="02040503050406030204" pitchFamily="18" charset="0"/>
                          </a:rPr>
                        </m:ctrlPr>
                      </m:dPr>
                      <m:e>
                        <m:r>
                          <a:rPr lang="es-ES" sz="2800" b="0" i="1" smtClean="0">
                            <a:latin typeface="Cambria Math" panose="02040503050406030204" pitchFamily="18" charset="0"/>
                          </a:rPr>
                          <m:t>𝑠</m:t>
                        </m:r>
                      </m:e>
                    </m:d>
                    <m:r>
                      <a:rPr lang="es-ES" sz="2800" b="0" i="1" smtClean="0">
                        <a:latin typeface="Cambria Math" panose="02040503050406030204" pitchFamily="18" charset="0"/>
                      </a:rPr>
                      <m:t>=</m:t>
                    </m:r>
                    <m:sSub>
                      <m:sSubPr>
                        <m:ctrlPr>
                          <a:rPr lang="es-ES" sz="2800" b="0" i="1" smtClean="0">
                            <a:latin typeface="Cambria Math" panose="02040503050406030204" pitchFamily="18" charset="0"/>
                          </a:rPr>
                        </m:ctrlPr>
                      </m:sSubPr>
                      <m:e>
                        <m:r>
                          <m:rPr>
                            <m:sty m:val="p"/>
                          </m:rPr>
                          <a:rPr lang="es-ES" sz="2800" b="0" i="0" smtClean="0">
                            <a:latin typeface="Cambria Math" panose="02040503050406030204" pitchFamily="18" charset="0"/>
                          </a:rPr>
                          <m:t>Σ</m:t>
                        </m:r>
                      </m:e>
                      <m:sub>
                        <m:r>
                          <a:rPr lang="es-ES" sz="2800" b="0" i="1" smtClean="0">
                            <a:latin typeface="Cambria Math" panose="02040503050406030204" pitchFamily="18" charset="0"/>
                          </a:rPr>
                          <m:t>0</m:t>
                        </m:r>
                      </m:sub>
                    </m:sSub>
                    <m:r>
                      <a:rPr lang="es-ES" sz="2800" b="0" i="1" smtClean="0">
                        <a:latin typeface="Cambria Math" panose="02040503050406030204" pitchFamily="18" charset="0"/>
                      </a:rPr>
                      <m:t>⋅</m:t>
                    </m:r>
                    <m:sSup>
                      <m:sSupPr>
                        <m:ctrlPr>
                          <a:rPr lang="es-ES" sz="2800" b="0" i="1" smtClean="0">
                            <a:latin typeface="Cambria Math" panose="02040503050406030204" pitchFamily="18" charset="0"/>
                          </a:rPr>
                        </m:ctrlPr>
                      </m:sSupPr>
                      <m:e>
                        <m:d>
                          <m:dPr>
                            <m:ctrlPr>
                              <a:rPr lang="es-ES" sz="2800" b="0" i="1" smtClean="0">
                                <a:latin typeface="Cambria Math" panose="02040503050406030204" pitchFamily="18" charset="0"/>
                              </a:rPr>
                            </m:ctrlPr>
                          </m:dPr>
                          <m:e>
                            <m:f>
                              <m:fPr>
                                <m:ctrlPr>
                                  <a:rPr lang="es-ES" sz="2800" b="0" i="1" smtClean="0">
                                    <a:latin typeface="Cambria Math" panose="02040503050406030204" pitchFamily="18" charset="0"/>
                                  </a:rPr>
                                </m:ctrlPr>
                              </m:fPr>
                              <m:num>
                                <m:r>
                                  <m:rPr>
                                    <m:sty m:val="p"/>
                                  </m:rPr>
                                  <a:rPr lang="es-ES" sz="2800" b="0" i="0" smtClean="0">
                                    <a:latin typeface="Cambria Math" panose="02040503050406030204" pitchFamily="18" charset="0"/>
                                  </a:rPr>
                                  <m:t>s</m:t>
                                </m:r>
                              </m:num>
                              <m:den>
                                <m:sSub>
                                  <m:sSubPr>
                                    <m:ctrlPr>
                                      <a:rPr lang="es-ES" sz="2800" b="0" i="1" smtClean="0">
                                        <a:latin typeface="Cambria Math" panose="02040503050406030204" pitchFamily="18" charset="0"/>
                                      </a:rPr>
                                    </m:ctrlPr>
                                  </m:sSubPr>
                                  <m:e>
                                    <m:r>
                                      <m:rPr>
                                        <m:sty m:val="p"/>
                                      </m:rPr>
                                      <a:rPr lang="es-ES" sz="2800" b="0" i="0" smtClean="0">
                                        <a:latin typeface="Cambria Math" panose="02040503050406030204" pitchFamily="18" charset="0"/>
                                      </a:rPr>
                                      <m:t>s</m:t>
                                    </m:r>
                                  </m:e>
                                  <m:sub>
                                    <m:r>
                                      <a:rPr lang="es-ES" sz="2800" b="0" i="0" smtClean="0">
                                        <a:latin typeface="Cambria Math" panose="02040503050406030204" pitchFamily="18" charset="0"/>
                                      </a:rPr>
                                      <m:t>0</m:t>
                                    </m:r>
                                  </m:sub>
                                </m:sSub>
                              </m:den>
                            </m:f>
                          </m:e>
                        </m:d>
                      </m:e>
                      <m:sup>
                        <m:r>
                          <a:rPr lang="es-ES" sz="2800" b="0" i="1" smtClean="0">
                            <a:latin typeface="Cambria Math" panose="02040503050406030204" pitchFamily="18" charset="0"/>
                          </a:rPr>
                          <m:t>−</m:t>
                        </m:r>
                        <m:r>
                          <a:rPr lang="es-ES" sz="2800" b="0" i="1" smtClean="0">
                            <a:latin typeface="Cambria Math" panose="02040503050406030204" pitchFamily="18" charset="0"/>
                          </a:rPr>
                          <m:t>𝜂</m:t>
                        </m:r>
                      </m:sup>
                    </m:sSup>
                    <m:r>
                      <a:rPr lang="es-ES" sz="2800" b="0" i="1" smtClean="0">
                        <a:latin typeface="Cambria Math" panose="02040503050406030204" pitchFamily="18" charset="0"/>
                      </a:rPr>
                      <m:t> </m:t>
                    </m:r>
                  </m:oMath>
                </a14:m>
                <a:endParaRPr lang="x-none" sz="2800" dirty="0"/>
              </a:p>
            </p:txBody>
          </p:sp>
        </mc:Choice>
        <mc:Fallback xmlns="">
          <p:sp>
            <p:nvSpPr>
              <p:cNvPr id="6" name="TextBox 5">
                <a:extLst>
                  <a:ext uri="{FF2B5EF4-FFF2-40B4-BE49-F238E27FC236}">
                    <a16:creationId xmlns:a16="http://schemas.microsoft.com/office/drawing/2014/main" xmlns:a14="http://schemas.microsoft.com/office/drawing/2010/main" xmlns="" id="{D149CBB5-4F42-F528-3204-F22B9FB2D88D}"/>
                  </a:ext>
                </a:extLst>
              </p:cNvPr>
              <p:cNvSpPr txBox="1">
                <a:spLocks noRot="1" noChangeAspect="1" noMove="1" noResize="1" noEditPoints="1" noAdjustHandles="1" noChangeArrowheads="1" noChangeShapeType="1" noTextEdit="1"/>
              </p:cNvSpPr>
              <p:nvPr/>
            </p:nvSpPr>
            <p:spPr>
              <a:xfrm>
                <a:off x="-30688" y="2976094"/>
                <a:ext cx="5440597" cy="830035"/>
              </a:xfrm>
              <a:prstGeom prst="rect">
                <a:avLst/>
              </a:prstGeom>
              <a:blipFill rotWithShape="0">
                <a:blip r:embed="rId2"/>
                <a:stretch>
                  <a:fillRect/>
                </a:stretch>
              </a:blipFill>
            </p:spPr>
            <p:txBody>
              <a:bodyPr/>
              <a:lstStyle/>
              <a:p>
                <a:r>
                  <a:rPr lang="es-ES">
                    <a:noFill/>
                  </a:rPr>
                  <a:t> </a:t>
                </a:r>
              </a:p>
            </p:txBody>
          </p:sp>
        </mc:Fallback>
      </mc:AlternateContent>
      <p:pic>
        <p:nvPicPr>
          <p:cNvPr id="14" name="Picture 13" descr="A graph of a function&#10;&#10;Description automatically generated with medium confidence">
            <a:extLst>
              <a:ext uri="{FF2B5EF4-FFF2-40B4-BE49-F238E27FC236}">
                <a16:creationId xmlns:a16="http://schemas.microsoft.com/office/drawing/2014/main" id="{2AA6E292-6446-9B77-B567-E1A26320CE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7618" y="1561465"/>
            <a:ext cx="6513146" cy="4748066"/>
          </a:xfrm>
          <a:prstGeom prst="rect">
            <a:avLst/>
          </a:prstGeom>
        </p:spPr>
      </p:pic>
      <p:sp>
        <p:nvSpPr>
          <p:cNvPr id="15" name="TextBox 4">
            <a:extLst>
              <a:ext uri="{FF2B5EF4-FFF2-40B4-BE49-F238E27FC236}">
                <a16:creationId xmlns:a16="http://schemas.microsoft.com/office/drawing/2014/main" id="{331A7BB8-625B-4179-9C43-A300F53A761F}"/>
              </a:ext>
            </a:extLst>
          </p:cNvPr>
          <p:cNvSpPr txBox="1"/>
          <p:nvPr/>
        </p:nvSpPr>
        <p:spPr>
          <a:xfrm>
            <a:off x="728312" y="4943776"/>
            <a:ext cx="3739488" cy="830997"/>
          </a:xfrm>
          <a:prstGeom prst="rect">
            <a:avLst/>
          </a:prstGeom>
          <a:noFill/>
        </p:spPr>
        <p:txBody>
          <a:bodyPr wrap="square" rtlCol="0">
            <a:spAutoFit/>
          </a:bodyPr>
          <a:lstStyle/>
          <a:p>
            <a:pPr algn="ctr"/>
            <a:r>
              <a:rPr lang="en-US" sz="2400" dirty="0"/>
              <a:t>Combination of </a:t>
            </a:r>
          </a:p>
          <a:p>
            <a:pPr algn="ctr"/>
            <a:r>
              <a:rPr lang="en-US" sz="2400" dirty="0" err="1"/>
              <a:t>NFW+Sérsic</a:t>
            </a:r>
            <a:endParaRPr lang="x-none" sz="2400" dirty="0"/>
          </a:p>
        </p:txBody>
      </p:sp>
      <p:sp>
        <p:nvSpPr>
          <p:cNvPr id="11" name="CuadroTexto 10">
            <a:extLst>
              <a:ext uri="{FF2B5EF4-FFF2-40B4-BE49-F238E27FC236}">
                <a16:creationId xmlns:a16="http://schemas.microsoft.com/office/drawing/2014/main" id="{F7376B7C-BA4B-E2E0-096F-2150EDF7F136}"/>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13" name="CuadroTexto 12">
            <a:extLst>
              <a:ext uri="{FF2B5EF4-FFF2-40B4-BE49-F238E27FC236}">
                <a16:creationId xmlns:a16="http://schemas.microsoft.com/office/drawing/2014/main" id="{C9C580D8-BD3C-4D01-79A2-9CD90B05347F}"/>
              </a:ext>
            </a:extLst>
          </p:cNvPr>
          <p:cNvSpPr txBox="1"/>
          <p:nvPr/>
        </p:nvSpPr>
        <p:spPr>
          <a:xfrm>
            <a:off x="4079876" y="6502733"/>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6" name="CuadroTexto 15">
            <a:extLst>
              <a:ext uri="{FF2B5EF4-FFF2-40B4-BE49-F238E27FC236}">
                <a16:creationId xmlns:a16="http://schemas.microsoft.com/office/drawing/2014/main" id="{6B688A40-8A12-B978-6FFC-287A2EB19579}"/>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Tree>
    <p:extLst>
      <p:ext uri="{BB962C8B-B14F-4D97-AF65-F5344CB8AC3E}">
        <p14:creationId xmlns:p14="http://schemas.microsoft.com/office/powerpoint/2010/main" val="3324298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8B46B-13EC-F50D-B3AB-57863D24069D}"/>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B3AD5808-0C4E-53AB-1845-E5BE707BBE35}"/>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a:extLst>
              <a:ext uri="{FF2B5EF4-FFF2-40B4-BE49-F238E27FC236}">
                <a16:creationId xmlns:a16="http://schemas.microsoft.com/office/drawing/2014/main" id="{9BD1628C-ED49-7AE5-B129-17C72901F739}"/>
              </a:ext>
            </a:extLst>
          </p:cNvPr>
          <p:cNvSpPr>
            <a:spLocks noGrp="1"/>
          </p:cNvSpPr>
          <p:nvPr>
            <p:ph type="title"/>
          </p:nvPr>
        </p:nvSpPr>
        <p:spPr>
          <a:xfrm>
            <a:off x="0" y="10894"/>
            <a:ext cx="12192000" cy="397070"/>
          </a:xfrm>
        </p:spPr>
        <p:txBody>
          <a:bodyPr anchor="t">
            <a:noAutofit/>
          </a:bodyPr>
          <a:lstStyle/>
          <a:p>
            <a:r>
              <a:rPr lang="es-ES" sz="2000" b="1" dirty="0" err="1">
                <a:solidFill>
                  <a:srgbClr val="FFFFFF"/>
                </a:solidFill>
              </a:rPr>
              <a:t>Brief</a:t>
            </a:r>
            <a:r>
              <a:rPr lang="es-ES" sz="2000" b="1" dirty="0">
                <a:solidFill>
                  <a:srgbClr val="FFFFFF"/>
                </a:solidFill>
              </a:rPr>
              <a:t> </a:t>
            </a:r>
            <a:r>
              <a:rPr lang="es-ES" sz="2000" b="1" dirty="0" err="1">
                <a:solidFill>
                  <a:srgbClr val="FFFFFF"/>
                </a:solidFill>
              </a:rPr>
              <a:t>History</a:t>
            </a:r>
            <a:r>
              <a:rPr lang="es-ES" sz="2000" b="1" dirty="0">
                <a:solidFill>
                  <a:srgbClr val="FFFFFF"/>
                </a:solidFill>
              </a:rPr>
              <a:t> </a:t>
            </a:r>
            <a:r>
              <a:rPr lang="es-ES" sz="2000" b="1" dirty="0" err="1">
                <a:solidFill>
                  <a:srgbClr val="FFFFFF"/>
                </a:solidFill>
              </a:rPr>
              <a:t>of</a:t>
            </a:r>
            <a:r>
              <a:rPr lang="es-ES" sz="2000" b="1" dirty="0">
                <a:solidFill>
                  <a:srgbClr val="FFFFFF"/>
                </a:solidFill>
              </a:rPr>
              <a:t> </a:t>
            </a:r>
            <a:r>
              <a:rPr lang="es-ES" sz="2000" b="1" dirty="0" err="1">
                <a:solidFill>
                  <a:srgbClr val="FFFFFF"/>
                </a:solidFill>
              </a:rPr>
              <a:t>Gravitational</a:t>
            </a:r>
            <a:r>
              <a:rPr lang="es-ES" sz="2000" b="1" dirty="0">
                <a:solidFill>
                  <a:srgbClr val="FFFFFF"/>
                </a:solidFill>
              </a:rPr>
              <a:t> </a:t>
            </a:r>
            <a:r>
              <a:rPr lang="es-ES" sz="2000" b="1" dirty="0" err="1">
                <a:solidFill>
                  <a:srgbClr val="FFFFFF"/>
                </a:solidFill>
              </a:rPr>
              <a:t>Lensing</a:t>
            </a:r>
            <a:br>
              <a:rPr lang="es-ES" sz="2000" b="1" dirty="0">
                <a:solidFill>
                  <a:srgbClr val="FFFFFF"/>
                </a:solidFill>
              </a:rPr>
            </a:br>
            <a:endParaRPr lang="es-ES" sz="2000" b="1" dirty="0">
              <a:solidFill>
                <a:srgbClr val="FFFFFF"/>
              </a:solidFill>
            </a:endParaRPr>
          </a:p>
        </p:txBody>
      </p:sp>
      <p:sp>
        <p:nvSpPr>
          <p:cNvPr id="4" name="Rectángulo 3">
            <a:extLst>
              <a:ext uri="{FF2B5EF4-FFF2-40B4-BE49-F238E27FC236}">
                <a16:creationId xmlns:a16="http://schemas.microsoft.com/office/drawing/2014/main" id="{105C38C8-6A63-BECB-7843-DECBA229BBFB}"/>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a:extLst>
              <a:ext uri="{FF2B5EF4-FFF2-40B4-BE49-F238E27FC236}">
                <a16:creationId xmlns:a16="http://schemas.microsoft.com/office/drawing/2014/main" id="{6F184D3E-F4AE-EC3A-47E5-136DB83E5C46}"/>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11" name="CuadroTexto 10">
            <a:extLst>
              <a:ext uri="{FF2B5EF4-FFF2-40B4-BE49-F238E27FC236}">
                <a16:creationId xmlns:a16="http://schemas.microsoft.com/office/drawing/2014/main" id="{1161C70A-BE4F-0FDF-8398-FD9F93AE4B68}"/>
              </a:ext>
            </a:extLst>
          </p:cNvPr>
          <p:cNvSpPr txBox="1"/>
          <p:nvPr/>
        </p:nvSpPr>
        <p:spPr>
          <a:xfrm>
            <a:off x="4079876" y="6502734"/>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8" name="CuadroTexto 17">
            <a:extLst>
              <a:ext uri="{FF2B5EF4-FFF2-40B4-BE49-F238E27FC236}">
                <a16:creationId xmlns:a16="http://schemas.microsoft.com/office/drawing/2014/main" id="{22C08E05-428A-0EC1-5C14-B1B3BB6210E0}"/>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pic>
        <p:nvPicPr>
          <p:cNvPr id="1026" name="Picture 2" descr="Isaac Newton - Wikipedia, la enciclopedia libre">
            <a:extLst>
              <a:ext uri="{FF2B5EF4-FFF2-40B4-BE49-F238E27FC236}">
                <a16:creationId xmlns:a16="http://schemas.microsoft.com/office/drawing/2014/main" id="{2AB97644-E89D-3E89-0991-25923C4843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5072" y="2118416"/>
            <a:ext cx="2949338" cy="3550054"/>
          </a:xfrm>
          <a:prstGeom prst="rect">
            <a:avLst/>
          </a:prstGeom>
          <a:noFill/>
          <a:extLst>
            <a:ext uri="{909E8E84-426E-40DD-AFC4-6F175D3DCCD1}">
              <a14:hiddenFill xmlns:a14="http://schemas.microsoft.com/office/drawing/2010/main">
                <a:solidFill>
                  <a:srgbClr val="FFFFFF"/>
                </a:solidFill>
              </a14:hiddenFill>
            </a:ext>
          </a:extLst>
        </p:spPr>
      </p:pic>
      <p:sp>
        <p:nvSpPr>
          <p:cNvPr id="21" name="CuadroTexto 20">
            <a:extLst>
              <a:ext uri="{FF2B5EF4-FFF2-40B4-BE49-F238E27FC236}">
                <a16:creationId xmlns:a16="http://schemas.microsoft.com/office/drawing/2014/main" id="{BC78E444-3023-9585-5E57-5635A311FD43}"/>
              </a:ext>
            </a:extLst>
          </p:cNvPr>
          <p:cNvSpPr txBox="1"/>
          <p:nvPr/>
        </p:nvSpPr>
        <p:spPr>
          <a:xfrm>
            <a:off x="8155072" y="5724155"/>
            <a:ext cx="2027799" cy="276999"/>
          </a:xfrm>
          <a:prstGeom prst="rect">
            <a:avLst/>
          </a:prstGeom>
          <a:noFill/>
        </p:spPr>
        <p:txBody>
          <a:bodyPr wrap="none" rtlCol="0">
            <a:spAutoFit/>
          </a:bodyPr>
          <a:lstStyle/>
          <a:p>
            <a:r>
              <a:rPr lang="es-ES" sz="1200" dirty="0"/>
              <a:t>Sir Isaac Newton (1643-1727)</a:t>
            </a:r>
          </a:p>
        </p:txBody>
      </p:sp>
      <p:pic>
        <p:nvPicPr>
          <p:cNvPr id="1028" name="Picture 4" descr="Christiaan Huygens - Wikipedia, la enciclopedia libre">
            <a:extLst>
              <a:ext uri="{FF2B5EF4-FFF2-40B4-BE49-F238E27FC236}">
                <a16:creationId xmlns:a16="http://schemas.microsoft.com/office/drawing/2014/main" id="{1618A3D4-3BAB-8D0A-D0D6-BE040BB78903}"/>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a:off x="685247" y="2136001"/>
            <a:ext cx="2709380" cy="3550053"/>
          </a:xfrm>
          <a:prstGeom prst="rect">
            <a:avLst/>
          </a:prstGeom>
          <a:noFill/>
          <a:extLst>
            <a:ext uri="{909E8E84-426E-40DD-AFC4-6F175D3DCCD1}">
              <a14:hiddenFill xmlns:a14="http://schemas.microsoft.com/office/drawing/2010/main">
                <a:solidFill>
                  <a:srgbClr val="FFFFFF"/>
                </a:solidFill>
              </a14:hiddenFill>
            </a:ext>
          </a:extLst>
        </p:spPr>
      </p:pic>
      <p:sp>
        <p:nvSpPr>
          <p:cNvPr id="22" name="CuadroTexto 21">
            <a:extLst>
              <a:ext uri="{FF2B5EF4-FFF2-40B4-BE49-F238E27FC236}">
                <a16:creationId xmlns:a16="http://schemas.microsoft.com/office/drawing/2014/main" id="{83971928-3DE8-1618-00C7-AD82CF0A6979}"/>
              </a:ext>
            </a:extLst>
          </p:cNvPr>
          <p:cNvSpPr txBox="1"/>
          <p:nvPr/>
        </p:nvSpPr>
        <p:spPr>
          <a:xfrm>
            <a:off x="685247" y="5686835"/>
            <a:ext cx="2343014" cy="276999"/>
          </a:xfrm>
          <a:prstGeom prst="rect">
            <a:avLst/>
          </a:prstGeom>
          <a:noFill/>
        </p:spPr>
        <p:txBody>
          <a:bodyPr wrap="none" rtlCol="0">
            <a:spAutoFit/>
          </a:bodyPr>
          <a:lstStyle/>
          <a:p>
            <a:r>
              <a:rPr lang="es-ES" sz="1200" b="0" i="0" dirty="0">
                <a:solidFill>
                  <a:schemeClr val="bg1">
                    <a:lumMod val="75000"/>
                  </a:schemeClr>
                </a:solidFill>
                <a:effectLst/>
                <a:latin typeface="Linux Libertine"/>
              </a:rPr>
              <a:t>Christiaan Huygens (1629-1695)</a:t>
            </a:r>
          </a:p>
        </p:txBody>
      </p:sp>
      <p:pic>
        <p:nvPicPr>
          <p:cNvPr id="1030" name="Picture 6" descr="Photons in Light Bulb Print. Art Prints, Posters &amp; Puzzles from ...">
            <a:hlinkClick r:id="rId4"/>
            <a:extLst>
              <a:ext uri="{FF2B5EF4-FFF2-40B4-BE49-F238E27FC236}">
                <a16:creationId xmlns:a16="http://schemas.microsoft.com/office/drawing/2014/main" id="{7230BE4D-E0C3-A533-99F1-BAD951CF44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9849" y="2336227"/>
            <a:ext cx="3810000" cy="3149600"/>
          </a:xfrm>
          <a:prstGeom prst="rect">
            <a:avLst/>
          </a:prstGeom>
          <a:noFill/>
          <a:effectLst>
            <a:softEdge rad="249027"/>
          </a:effectLst>
          <a:extLst>
            <a:ext uri="{909E8E84-426E-40DD-AFC4-6F175D3DCCD1}">
              <a14:hiddenFill xmlns:a14="http://schemas.microsoft.com/office/drawing/2010/main">
                <a:solidFill>
                  <a:srgbClr val="FFFFFF"/>
                </a:solidFill>
              </a14:hiddenFill>
            </a:ext>
          </a:extLst>
        </p:spPr>
      </p:pic>
      <p:sp>
        <p:nvSpPr>
          <p:cNvPr id="25" name="CuadroTexto 24">
            <a:extLst>
              <a:ext uri="{FF2B5EF4-FFF2-40B4-BE49-F238E27FC236}">
                <a16:creationId xmlns:a16="http://schemas.microsoft.com/office/drawing/2014/main" id="{F836E73A-9E1C-365E-AD3B-09510226BECA}"/>
              </a:ext>
            </a:extLst>
          </p:cNvPr>
          <p:cNvSpPr txBox="1"/>
          <p:nvPr/>
        </p:nvSpPr>
        <p:spPr>
          <a:xfrm>
            <a:off x="685248" y="1434309"/>
            <a:ext cx="2709380" cy="707886"/>
          </a:xfrm>
          <a:prstGeom prst="rect">
            <a:avLst/>
          </a:prstGeom>
          <a:noFill/>
        </p:spPr>
        <p:txBody>
          <a:bodyPr wrap="square" rtlCol="0">
            <a:spAutoFit/>
          </a:bodyPr>
          <a:lstStyle/>
          <a:p>
            <a:pPr algn="ctr"/>
            <a:r>
              <a:rPr lang="es-ES" sz="2000" dirty="0">
                <a:solidFill>
                  <a:schemeClr val="bg1">
                    <a:lumMod val="75000"/>
                  </a:schemeClr>
                </a:solidFill>
              </a:rPr>
              <a:t>Wave </a:t>
            </a:r>
            <a:r>
              <a:rPr lang="es-ES" sz="2000" dirty="0" err="1">
                <a:solidFill>
                  <a:schemeClr val="bg1">
                    <a:lumMod val="75000"/>
                  </a:schemeClr>
                </a:solidFill>
              </a:rPr>
              <a:t>theory</a:t>
            </a:r>
            <a:endParaRPr lang="es-ES" sz="2000" dirty="0">
              <a:solidFill>
                <a:schemeClr val="bg1">
                  <a:lumMod val="75000"/>
                </a:schemeClr>
              </a:solidFill>
            </a:endParaRPr>
          </a:p>
          <a:p>
            <a:pPr algn="ctr"/>
            <a:r>
              <a:rPr lang="es-ES" sz="2000" dirty="0">
                <a:solidFill>
                  <a:schemeClr val="bg1">
                    <a:lumMod val="75000"/>
                  </a:schemeClr>
                </a:solidFill>
              </a:rPr>
              <a:t>1690</a:t>
            </a:r>
          </a:p>
        </p:txBody>
      </p:sp>
      <p:sp>
        <p:nvSpPr>
          <p:cNvPr id="26" name="CuadroTexto 25">
            <a:extLst>
              <a:ext uri="{FF2B5EF4-FFF2-40B4-BE49-F238E27FC236}">
                <a16:creationId xmlns:a16="http://schemas.microsoft.com/office/drawing/2014/main" id="{72B9792F-44E5-ED02-73CA-61F4917527E6}"/>
              </a:ext>
            </a:extLst>
          </p:cNvPr>
          <p:cNvSpPr txBox="1"/>
          <p:nvPr/>
        </p:nvSpPr>
        <p:spPr>
          <a:xfrm>
            <a:off x="8155072" y="1434309"/>
            <a:ext cx="2949338" cy="707886"/>
          </a:xfrm>
          <a:prstGeom prst="rect">
            <a:avLst/>
          </a:prstGeom>
          <a:noFill/>
        </p:spPr>
        <p:txBody>
          <a:bodyPr wrap="square" rtlCol="0">
            <a:spAutoFit/>
          </a:bodyPr>
          <a:lstStyle/>
          <a:p>
            <a:pPr algn="ctr"/>
            <a:r>
              <a:rPr lang="es-ES" sz="2000" dirty="0"/>
              <a:t>Corpuscular </a:t>
            </a:r>
            <a:r>
              <a:rPr lang="es-ES" sz="2000" dirty="0" err="1"/>
              <a:t>theory</a:t>
            </a:r>
            <a:endParaRPr lang="es-ES" sz="2000" dirty="0"/>
          </a:p>
          <a:p>
            <a:pPr algn="ctr"/>
            <a:r>
              <a:rPr lang="es-ES" sz="2000" dirty="0"/>
              <a:t>1704</a:t>
            </a:r>
          </a:p>
        </p:txBody>
      </p:sp>
      <p:pic>
        <p:nvPicPr>
          <p:cNvPr id="6" name="Picture 6" descr="Photons in Light Bulb Print. Art Prints, Posters &amp; Puzzles from ...">
            <a:hlinkClick r:id="rId4"/>
            <a:extLst>
              <a:ext uri="{FF2B5EF4-FFF2-40B4-BE49-F238E27FC236}">
                <a16:creationId xmlns:a16="http://schemas.microsoft.com/office/drawing/2014/main" id="{3603A1BD-ADBA-80DD-C097-AED728BFAAC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4981" r="-1"/>
          <a:stretch/>
        </p:blipFill>
        <p:spPr bwMode="auto">
          <a:xfrm flipH="1">
            <a:off x="3836209" y="2324629"/>
            <a:ext cx="2096239" cy="3148608"/>
          </a:xfrm>
          <a:prstGeom prst="rect">
            <a:avLst/>
          </a:prstGeom>
          <a:noFill/>
          <a:effectLst>
            <a:softEdge rad="249027"/>
          </a:effectLst>
          <a:extLst>
            <a:ext uri="{909E8E84-426E-40DD-AFC4-6F175D3DCCD1}">
              <a14:hiddenFill xmlns:a14="http://schemas.microsoft.com/office/drawing/2010/main">
                <a:solidFill>
                  <a:srgbClr val="FFFFFF"/>
                </a:solidFill>
              </a14:hiddenFill>
            </a:ext>
          </a:extLst>
        </p:spPr>
      </p:pic>
      <p:sp>
        <p:nvSpPr>
          <p:cNvPr id="12" name="Marcador de contenido 2">
            <a:extLst>
              <a:ext uri="{FF2B5EF4-FFF2-40B4-BE49-F238E27FC236}">
                <a16:creationId xmlns:a16="http://schemas.microsoft.com/office/drawing/2014/main" id="{87B927CB-504C-2079-850A-6AF3E4BD2AE2}"/>
              </a:ext>
            </a:extLst>
          </p:cNvPr>
          <p:cNvSpPr>
            <a:spLocks noGrp="1"/>
          </p:cNvSpPr>
          <p:nvPr>
            <p:ph idx="1"/>
          </p:nvPr>
        </p:nvSpPr>
        <p:spPr>
          <a:xfrm>
            <a:off x="0" y="487130"/>
            <a:ext cx="12192000" cy="947179"/>
          </a:xfrm>
        </p:spPr>
        <p:txBody>
          <a:bodyPr>
            <a:normAutofit/>
          </a:bodyPr>
          <a:lstStyle/>
          <a:p>
            <a:pPr marL="0" indent="0" algn="ctr">
              <a:buNone/>
            </a:pPr>
            <a:r>
              <a:rPr lang="es-ES" dirty="0"/>
              <a:t>T</a:t>
            </a:r>
            <a:r>
              <a:rPr lang="es-ES" dirty="0">
                <a:effectLst/>
              </a:rPr>
              <a:t>rue </a:t>
            </a:r>
            <a:r>
              <a:rPr lang="es-ES" dirty="0" err="1"/>
              <a:t>N</a:t>
            </a:r>
            <a:r>
              <a:rPr lang="es-ES" dirty="0" err="1">
                <a:effectLst/>
              </a:rPr>
              <a:t>ature</a:t>
            </a:r>
            <a:r>
              <a:rPr lang="es-ES" dirty="0">
                <a:effectLst/>
              </a:rPr>
              <a:t> </a:t>
            </a:r>
            <a:r>
              <a:rPr lang="es-ES" dirty="0" err="1">
                <a:effectLst/>
              </a:rPr>
              <a:t>of</a:t>
            </a:r>
            <a:r>
              <a:rPr lang="es-ES" dirty="0">
                <a:effectLst/>
              </a:rPr>
              <a:t> Light</a:t>
            </a:r>
          </a:p>
          <a:p>
            <a:pPr marL="0" indent="0" algn="ctr">
              <a:buNone/>
            </a:pPr>
            <a:r>
              <a:rPr lang="es-ES" sz="2400" dirty="0"/>
              <a:t>s. XVIII</a:t>
            </a:r>
          </a:p>
        </p:txBody>
      </p:sp>
    </p:spTree>
    <p:extLst>
      <p:ext uri="{BB962C8B-B14F-4D97-AF65-F5344CB8AC3E}">
        <p14:creationId xmlns:p14="http://schemas.microsoft.com/office/powerpoint/2010/main" val="37262015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25F3B-D748-3158-324E-61325C2E4E1F}"/>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A98C3CFB-37F0-EF41-7531-4463FD47A861}"/>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a:extLst>
              <a:ext uri="{FF2B5EF4-FFF2-40B4-BE49-F238E27FC236}">
                <a16:creationId xmlns:a16="http://schemas.microsoft.com/office/drawing/2014/main" id="{849FBB99-7C35-0460-7D37-AA54F362BDEB}"/>
              </a:ext>
            </a:extLst>
          </p:cNvPr>
          <p:cNvSpPr>
            <a:spLocks noGrp="1"/>
          </p:cNvSpPr>
          <p:nvPr>
            <p:ph type="title"/>
          </p:nvPr>
        </p:nvSpPr>
        <p:spPr>
          <a:xfrm>
            <a:off x="0" y="10894"/>
            <a:ext cx="12192000" cy="397070"/>
          </a:xfrm>
        </p:spPr>
        <p:txBody>
          <a:bodyPr anchor="t">
            <a:noAutofit/>
          </a:bodyPr>
          <a:lstStyle/>
          <a:p>
            <a:r>
              <a:rPr lang="es-ES" sz="2000" b="1" dirty="0" err="1">
                <a:solidFill>
                  <a:srgbClr val="FFFFFF"/>
                </a:solidFill>
              </a:rPr>
              <a:t>Theoretical</a:t>
            </a:r>
            <a:r>
              <a:rPr lang="es-ES" sz="2000" b="1" dirty="0">
                <a:solidFill>
                  <a:srgbClr val="FFFFFF"/>
                </a:solidFill>
              </a:rPr>
              <a:t> Framework</a:t>
            </a:r>
            <a:br>
              <a:rPr lang="es-ES" sz="2000" b="1" dirty="0">
                <a:solidFill>
                  <a:srgbClr val="FFFFFF"/>
                </a:solidFill>
              </a:rPr>
            </a:br>
            <a:br>
              <a:rPr lang="es-ES" sz="2000" b="1" dirty="0">
                <a:solidFill>
                  <a:srgbClr val="FFFFFF"/>
                </a:solidFill>
              </a:rPr>
            </a:br>
            <a:endParaRPr lang="es-ES" sz="2000" b="1" dirty="0">
              <a:solidFill>
                <a:srgbClr val="FFFFFF"/>
              </a:solidFill>
            </a:endParaRPr>
          </a:p>
        </p:txBody>
      </p:sp>
      <p:sp>
        <p:nvSpPr>
          <p:cNvPr id="4" name="Rectángulo 3">
            <a:extLst>
              <a:ext uri="{FF2B5EF4-FFF2-40B4-BE49-F238E27FC236}">
                <a16:creationId xmlns:a16="http://schemas.microsoft.com/office/drawing/2014/main" id="{5A7A7C4B-DEA4-523F-99CD-AA382005BFC5}"/>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TextBox 2">
            <a:extLst>
              <a:ext uri="{FF2B5EF4-FFF2-40B4-BE49-F238E27FC236}">
                <a16:creationId xmlns:a16="http://schemas.microsoft.com/office/drawing/2014/main" id="{7170FBFE-5F46-8CCC-ABED-6F4FA241BA2A}"/>
              </a:ext>
            </a:extLst>
          </p:cNvPr>
          <p:cNvSpPr txBox="1"/>
          <p:nvPr/>
        </p:nvSpPr>
        <p:spPr>
          <a:xfrm>
            <a:off x="-30687" y="443651"/>
            <a:ext cx="12191998" cy="523220"/>
          </a:xfrm>
          <a:prstGeom prst="rect">
            <a:avLst/>
          </a:prstGeom>
          <a:noFill/>
        </p:spPr>
        <p:txBody>
          <a:bodyPr wrap="square" rtlCol="0">
            <a:spAutoFit/>
          </a:bodyPr>
          <a:lstStyle/>
          <a:p>
            <a:pPr algn="ctr"/>
            <a:r>
              <a:rPr lang="x-none" sz="2800" dirty="0"/>
              <a:t>Mass Density Profiles</a:t>
            </a:r>
          </a:p>
        </p:txBody>
      </p:sp>
      <p:sp>
        <p:nvSpPr>
          <p:cNvPr id="17" name="TextBox 4">
            <a:extLst>
              <a:ext uri="{FF2B5EF4-FFF2-40B4-BE49-F238E27FC236}">
                <a16:creationId xmlns:a16="http://schemas.microsoft.com/office/drawing/2014/main" id="{4AAA8680-79F2-1D5D-9697-7AD95CEC3014}"/>
              </a:ext>
            </a:extLst>
          </p:cNvPr>
          <p:cNvSpPr txBox="1"/>
          <p:nvPr/>
        </p:nvSpPr>
        <p:spPr>
          <a:xfrm>
            <a:off x="261258" y="5201207"/>
            <a:ext cx="4731656" cy="461665"/>
          </a:xfrm>
          <a:prstGeom prst="rect">
            <a:avLst/>
          </a:prstGeom>
          <a:solidFill>
            <a:srgbClr val="E0ECE4"/>
          </a:solidFill>
          <a:ln>
            <a:solidFill>
              <a:srgbClr val="63A378"/>
            </a:solidFill>
          </a:ln>
        </p:spPr>
        <p:txBody>
          <a:bodyPr wrap="square" rtlCol="0">
            <a:spAutoFit/>
          </a:bodyPr>
          <a:lstStyle/>
          <a:p>
            <a:pPr algn="ctr"/>
            <a:r>
              <a:rPr lang="x-none" sz="2400" dirty="0"/>
              <a:t>Burkert Profile</a:t>
            </a:r>
          </a:p>
        </p:txBody>
      </p:sp>
      <p:sp>
        <p:nvSpPr>
          <p:cNvPr id="5" name="CuadroTexto 4">
            <a:extLst>
              <a:ext uri="{FF2B5EF4-FFF2-40B4-BE49-F238E27FC236}">
                <a16:creationId xmlns:a16="http://schemas.microsoft.com/office/drawing/2014/main" id="{2A356D73-76CA-3524-0257-0ED68D81C67C}"/>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6" name="CuadroTexto 5">
            <a:extLst>
              <a:ext uri="{FF2B5EF4-FFF2-40B4-BE49-F238E27FC236}">
                <a16:creationId xmlns:a16="http://schemas.microsoft.com/office/drawing/2014/main" id="{FE18C0F7-2E5B-9771-D93A-A6808E72AAA1}"/>
              </a:ext>
            </a:extLst>
          </p:cNvPr>
          <p:cNvSpPr txBox="1"/>
          <p:nvPr/>
        </p:nvSpPr>
        <p:spPr>
          <a:xfrm>
            <a:off x="4079876" y="6502733"/>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1" name="CuadroTexto 10">
            <a:extLst>
              <a:ext uri="{FF2B5EF4-FFF2-40B4-BE49-F238E27FC236}">
                <a16:creationId xmlns:a16="http://schemas.microsoft.com/office/drawing/2014/main" id="{68AF5D28-D35F-082E-DAD1-BF6D4371E23B}"/>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Tree>
    <p:extLst>
      <p:ext uri="{BB962C8B-B14F-4D97-AF65-F5344CB8AC3E}">
        <p14:creationId xmlns:p14="http://schemas.microsoft.com/office/powerpoint/2010/main" val="1391322387"/>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79167E-6 1.85185E-6 L 0.28451 -0.6125 " pathEditMode="relative" rAng="0" ptsTypes="AA">
                                      <p:cBhvr>
                                        <p:cTn id="6" dur="2000" fill="hold"/>
                                        <p:tgtEl>
                                          <p:spTgt spid="17"/>
                                        </p:tgtEl>
                                        <p:attrNameLst>
                                          <p:attrName>ppt_x</p:attrName>
                                          <p:attrName>ppt_y</p:attrName>
                                        </p:attrNameLst>
                                      </p:cBhvr>
                                      <p:rCtr x="14219" y="-3062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4542C7-10F3-605E-E9E9-D0B6019D58DE}"/>
            </a:ext>
          </a:extLst>
        </p:cNvPr>
        <p:cNvGrpSpPr/>
        <p:nvPr/>
      </p:nvGrpSpPr>
      <p:grpSpPr>
        <a:xfrm>
          <a:off x="0" y="0"/>
          <a:ext cx="0" cy="0"/>
          <a:chOff x="0" y="0"/>
          <a:chExt cx="0" cy="0"/>
        </a:xfrm>
      </p:grpSpPr>
      <p:sp>
        <p:nvSpPr>
          <p:cNvPr id="13" name="Rectángulo redondeado 12"/>
          <p:cNvSpPr/>
          <p:nvPr/>
        </p:nvSpPr>
        <p:spPr>
          <a:xfrm>
            <a:off x="1219200" y="2932549"/>
            <a:ext cx="3047999" cy="1114735"/>
          </a:xfrm>
          <a:prstGeom prst="roundRect">
            <a:avLst>
              <a:gd name="adj" fmla="val 4385"/>
            </a:avLst>
          </a:prstGeom>
          <a:solidFill>
            <a:srgbClr val="E0ECE4"/>
          </a:solidFill>
          <a:ln>
            <a:solidFill>
              <a:srgbClr val="63A378"/>
            </a:solidFill>
          </a:ln>
          <a:effectLst>
            <a:outerShdw blurRad="339502"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Rectángulo 6">
            <a:extLst>
              <a:ext uri="{FF2B5EF4-FFF2-40B4-BE49-F238E27FC236}">
                <a16:creationId xmlns:a16="http://schemas.microsoft.com/office/drawing/2014/main" id="{7896FA9F-C0C0-9673-5A14-80EA5F5BADA1}"/>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a:extLst>
              <a:ext uri="{FF2B5EF4-FFF2-40B4-BE49-F238E27FC236}">
                <a16:creationId xmlns:a16="http://schemas.microsoft.com/office/drawing/2014/main" id="{054C5007-2F59-74EB-76BD-F5D26E3F3A76}"/>
              </a:ext>
            </a:extLst>
          </p:cNvPr>
          <p:cNvSpPr>
            <a:spLocks noGrp="1"/>
          </p:cNvSpPr>
          <p:nvPr>
            <p:ph type="title"/>
          </p:nvPr>
        </p:nvSpPr>
        <p:spPr>
          <a:xfrm>
            <a:off x="0" y="10894"/>
            <a:ext cx="12192000" cy="397070"/>
          </a:xfrm>
        </p:spPr>
        <p:txBody>
          <a:bodyPr anchor="t">
            <a:noAutofit/>
          </a:bodyPr>
          <a:lstStyle/>
          <a:p>
            <a:r>
              <a:rPr lang="es-ES" sz="2000" b="1" dirty="0" err="1">
                <a:solidFill>
                  <a:srgbClr val="FFFFFF"/>
                </a:solidFill>
              </a:rPr>
              <a:t>Theoretical</a:t>
            </a:r>
            <a:r>
              <a:rPr lang="es-ES" sz="2000" b="1" dirty="0">
                <a:solidFill>
                  <a:srgbClr val="FFFFFF"/>
                </a:solidFill>
              </a:rPr>
              <a:t> Framework</a:t>
            </a:r>
            <a:br>
              <a:rPr lang="es-ES" sz="2000" b="1" dirty="0">
                <a:solidFill>
                  <a:srgbClr val="FFFFFF"/>
                </a:solidFill>
              </a:rPr>
            </a:br>
            <a:br>
              <a:rPr lang="es-ES" sz="2000" b="1" dirty="0">
                <a:solidFill>
                  <a:srgbClr val="FFFFFF"/>
                </a:solidFill>
              </a:rPr>
            </a:br>
            <a:endParaRPr lang="es-ES" sz="2000" b="1" dirty="0">
              <a:solidFill>
                <a:srgbClr val="FFFFFF"/>
              </a:solidFill>
            </a:endParaRPr>
          </a:p>
        </p:txBody>
      </p:sp>
      <p:sp>
        <p:nvSpPr>
          <p:cNvPr id="4" name="Rectángulo 3">
            <a:extLst>
              <a:ext uri="{FF2B5EF4-FFF2-40B4-BE49-F238E27FC236}">
                <a16:creationId xmlns:a16="http://schemas.microsoft.com/office/drawing/2014/main" id="{28244ECD-0A29-3E99-55E5-4793693F898C}"/>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TextBox 2">
            <a:extLst>
              <a:ext uri="{FF2B5EF4-FFF2-40B4-BE49-F238E27FC236}">
                <a16:creationId xmlns:a16="http://schemas.microsoft.com/office/drawing/2014/main" id="{014EB7CC-7409-FECF-C7E2-089006D0CA24}"/>
              </a:ext>
            </a:extLst>
          </p:cNvPr>
          <p:cNvSpPr txBox="1"/>
          <p:nvPr/>
        </p:nvSpPr>
        <p:spPr>
          <a:xfrm>
            <a:off x="-30687" y="443651"/>
            <a:ext cx="12191998" cy="523220"/>
          </a:xfrm>
          <a:prstGeom prst="rect">
            <a:avLst/>
          </a:prstGeom>
          <a:noFill/>
        </p:spPr>
        <p:txBody>
          <a:bodyPr wrap="square" rtlCol="0">
            <a:spAutoFit/>
          </a:bodyPr>
          <a:lstStyle/>
          <a:p>
            <a:pPr algn="ctr"/>
            <a:r>
              <a:rPr lang="x-none" sz="2800" dirty="0"/>
              <a:t>Mass Density Profiles</a:t>
            </a:r>
          </a:p>
        </p:txBody>
      </p:sp>
      <p:sp>
        <p:nvSpPr>
          <p:cNvPr id="5" name="TextBox 4">
            <a:extLst>
              <a:ext uri="{FF2B5EF4-FFF2-40B4-BE49-F238E27FC236}">
                <a16:creationId xmlns:a16="http://schemas.microsoft.com/office/drawing/2014/main" id="{4AAA8680-79F2-1D5D-9697-7AD95CEC3014}"/>
              </a:ext>
            </a:extLst>
          </p:cNvPr>
          <p:cNvSpPr txBox="1"/>
          <p:nvPr/>
        </p:nvSpPr>
        <p:spPr>
          <a:xfrm>
            <a:off x="2" y="1002558"/>
            <a:ext cx="12191998" cy="461665"/>
          </a:xfrm>
          <a:prstGeom prst="rect">
            <a:avLst/>
          </a:prstGeom>
          <a:noFill/>
        </p:spPr>
        <p:txBody>
          <a:bodyPr wrap="square" rtlCol="0">
            <a:spAutoFit/>
          </a:bodyPr>
          <a:lstStyle/>
          <a:p>
            <a:pPr algn="ctr"/>
            <a:r>
              <a:rPr lang="x-none" sz="2400" dirty="0"/>
              <a:t>Burkert Profile</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829C41B-ED65-41F9-41EB-CD47800CB713}"/>
                  </a:ext>
                </a:extLst>
              </p:cNvPr>
              <p:cNvSpPr txBox="1"/>
              <p:nvPr/>
            </p:nvSpPr>
            <p:spPr>
              <a:xfrm>
                <a:off x="-30688" y="2976094"/>
                <a:ext cx="5440597" cy="849400"/>
              </a:xfrm>
              <a:prstGeom prst="rect">
                <a:avLst/>
              </a:prstGeom>
              <a:noFill/>
            </p:spPr>
            <p:txBody>
              <a:bodyPr wrap="square" rtlCol="0">
                <a:spAutoFit/>
              </a:bodyPr>
              <a:lstStyle/>
              <a:p>
                <a:pPr algn="ctr"/>
                <a:r>
                  <a:rPr lang="es-ES" sz="2800" b="0" dirty="0"/>
                  <a:t> </a:t>
                </a:r>
                <a14:m>
                  <m:oMath xmlns:m="http://schemas.openxmlformats.org/officeDocument/2006/math">
                    <m:r>
                      <a:rPr lang="es-ES" sz="2800" b="0" i="1" smtClean="0">
                        <a:latin typeface="Cambria Math" panose="02040503050406030204" pitchFamily="18" charset="0"/>
                      </a:rPr>
                      <m:t>𝜌</m:t>
                    </m:r>
                    <m:d>
                      <m:dPr>
                        <m:ctrlPr>
                          <a:rPr lang="es-ES" sz="2800" b="0" i="1" smtClean="0">
                            <a:latin typeface="Cambria Math" panose="02040503050406030204" pitchFamily="18" charset="0"/>
                          </a:rPr>
                        </m:ctrlPr>
                      </m:dPr>
                      <m:e>
                        <m:r>
                          <m:rPr>
                            <m:sty m:val="p"/>
                          </m:rPr>
                          <a:rPr lang="es-ES" sz="2800" b="0" i="0" smtClean="0">
                            <a:latin typeface="Cambria Math" panose="02040503050406030204" pitchFamily="18" charset="0"/>
                          </a:rPr>
                          <m:t>r</m:t>
                        </m:r>
                      </m:e>
                    </m:d>
                    <m:r>
                      <a:rPr lang="es-ES" sz="2800" b="0" i="0" smtClean="0">
                        <a:latin typeface="Cambria Math" panose="02040503050406030204" pitchFamily="18" charset="0"/>
                      </a:rPr>
                      <m:t>=</m:t>
                    </m:r>
                    <m:f>
                      <m:fPr>
                        <m:ctrlPr>
                          <a:rPr lang="es-ES" sz="2800" b="0" i="1" smtClean="0">
                            <a:latin typeface="Cambria Math" panose="02040503050406030204" pitchFamily="18" charset="0"/>
                          </a:rPr>
                        </m:ctrlPr>
                      </m:fPr>
                      <m:num>
                        <m:sSub>
                          <m:sSubPr>
                            <m:ctrlPr>
                              <a:rPr lang="es-ES" sz="2800" b="0" i="1" smtClean="0">
                                <a:latin typeface="Cambria Math" panose="02040503050406030204" pitchFamily="18" charset="0"/>
                              </a:rPr>
                            </m:ctrlPr>
                          </m:sSubPr>
                          <m:e>
                            <m:r>
                              <a:rPr lang="es-ES" sz="2800" b="0" i="1" smtClean="0">
                                <a:latin typeface="Cambria Math" panose="02040503050406030204" pitchFamily="18" charset="0"/>
                              </a:rPr>
                              <m:t>𝜌</m:t>
                            </m:r>
                          </m:e>
                          <m:sub>
                            <m:r>
                              <a:rPr lang="es-ES" sz="2800" b="0" i="1" smtClean="0">
                                <a:latin typeface="Cambria Math" panose="02040503050406030204" pitchFamily="18" charset="0"/>
                              </a:rPr>
                              <m:t>0</m:t>
                            </m:r>
                          </m:sub>
                        </m:sSub>
                        <m:r>
                          <a:rPr lang="es-ES" sz="2800" b="0" i="1" smtClean="0">
                            <a:latin typeface="Cambria Math" panose="02040503050406030204" pitchFamily="18" charset="0"/>
                          </a:rPr>
                          <m:t> </m:t>
                        </m:r>
                        <m:sSubSup>
                          <m:sSubSupPr>
                            <m:ctrlPr>
                              <a:rPr lang="es-ES" sz="2800" b="0" i="1" smtClean="0">
                                <a:latin typeface="Cambria Math" panose="02040503050406030204" pitchFamily="18" charset="0"/>
                              </a:rPr>
                            </m:ctrlPr>
                          </m:sSubSupPr>
                          <m:e>
                            <m:r>
                              <a:rPr lang="es-ES" sz="2800" b="0" i="1" smtClean="0">
                                <a:latin typeface="Cambria Math" panose="02040503050406030204" pitchFamily="18" charset="0"/>
                              </a:rPr>
                              <m:t>𝑟</m:t>
                            </m:r>
                          </m:e>
                          <m:sub>
                            <m:r>
                              <a:rPr lang="es-ES" sz="2800" b="0" i="1" smtClean="0">
                                <a:latin typeface="Cambria Math" panose="02040503050406030204" pitchFamily="18" charset="0"/>
                              </a:rPr>
                              <m:t>𝑐</m:t>
                            </m:r>
                          </m:sub>
                          <m:sup>
                            <m:r>
                              <a:rPr lang="es-ES" sz="2800" b="0" i="1" smtClean="0">
                                <a:latin typeface="Cambria Math" panose="02040503050406030204" pitchFamily="18" charset="0"/>
                              </a:rPr>
                              <m:t>3</m:t>
                            </m:r>
                          </m:sup>
                        </m:sSubSup>
                      </m:num>
                      <m:den>
                        <m:d>
                          <m:dPr>
                            <m:ctrlPr>
                              <a:rPr lang="es-ES" sz="2800" b="0" i="1" smtClean="0">
                                <a:latin typeface="Cambria Math" panose="02040503050406030204" pitchFamily="18" charset="0"/>
                              </a:rPr>
                            </m:ctrlPr>
                          </m:dPr>
                          <m:e>
                            <m:r>
                              <m:rPr>
                                <m:sty m:val="p"/>
                              </m:rPr>
                              <a:rPr lang="es-ES" sz="2800" b="0" i="0" smtClean="0">
                                <a:latin typeface="Cambria Math" panose="02040503050406030204" pitchFamily="18" charset="0"/>
                              </a:rPr>
                              <m:t>r</m:t>
                            </m:r>
                            <m:r>
                              <a:rPr lang="es-ES" sz="2800" b="0" i="0" smtClean="0">
                                <a:latin typeface="Cambria Math" panose="02040503050406030204" pitchFamily="18" charset="0"/>
                              </a:rPr>
                              <m:t>+</m:t>
                            </m:r>
                            <m:sSub>
                              <m:sSubPr>
                                <m:ctrlPr>
                                  <a:rPr lang="es-ES" sz="2800" b="0" i="1" smtClean="0">
                                    <a:latin typeface="Cambria Math" panose="02040503050406030204" pitchFamily="18" charset="0"/>
                                  </a:rPr>
                                </m:ctrlPr>
                              </m:sSubPr>
                              <m:e>
                                <m:r>
                                  <m:rPr>
                                    <m:sty m:val="p"/>
                                  </m:rPr>
                                  <a:rPr lang="es-ES" sz="2800" b="0" i="0" smtClean="0">
                                    <a:latin typeface="Cambria Math" panose="02040503050406030204" pitchFamily="18" charset="0"/>
                                  </a:rPr>
                                  <m:t>r</m:t>
                                </m:r>
                              </m:e>
                              <m:sub>
                                <m:r>
                                  <m:rPr>
                                    <m:sty m:val="p"/>
                                  </m:rPr>
                                  <a:rPr lang="es-ES" sz="2800" b="0" i="0" smtClean="0">
                                    <a:latin typeface="Cambria Math" panose="02040503050406030204" pitchFamily="18" charset="0"/>
                                  </a:rPr>
                                  <m:t>c</m:t>
                                </m:r>
                              </m:sub>
                            </m:sSub>
                          </m:e>
                        </m:d>
                        <m:d>
                          <m:dPr>
                            <m:ctrlPr>
                              <a:rPr lang="es-ES" sz="2800" b="0" i="1" smtClean="0">
                                <a:latin typeface="Cambria Math" panose="02040503050406030204" pitchFamily="18" charset="0"/>
                              </a:rPr>
                            </m:ctrlPr>
                          </m:dPr>
                          <m:e>
                            <m:sSup>
                              <m:sSupPr>
                                <m:ctrlPr>
                                  <a:rPr lang="es-ES" sz="2800" b="0" i="1" smtClean="0">
                                    <a:latin typeface="Cambria Math" panose="02040503050406030204" pitchFamily="18" charset="0"/>
                                  </a:rPr>
                                </m:ctrlPr>
                              </m:sSupPr>
                              <m:e>
                                <m:r>
                                  <m:rPr>
                                    <m:sty m:val="p"/>
                                  </m:rPr>
                                  <a:rPr lang="es-ES" sz="2800" b="0" i="0" smtClean="0">
                                    <a:latin typeface="Cambria Math" panose="02040503050406030204" pitchFamily="18" charset="0"/>
                                  </a:rPr>
                                  <m:t>r</m:t>
                                </m:r>
                              </m:e>
                              <m:sup>
                                <m:r>
                                  <a:rPr lang="es-ES" sz="2800" b="0" i="1" smtClean="0">
                                    <a:latin typeface="Cambria Math" panose="02040503050406030204" pitchFamily="18" charset="0"/>
                                  </a:rPr>
                                  <m:t>2</m:t>
                                </m:r>
                              </m:sup>
                            </m:sSup>
                            <m:r>
                              <a:rPr lang="es-ES" sz="2800" b="0" i="1" smtClean="0">
                                <a:latin typeface="Cambria Math" panose="02040503050406030204" pitchFamily="18" charset="0"/>
                              </a:rPr>
                              <m:t>+</m:t>
                            </m:r>
                            <m:sSubSup>
                              <m:sSubSupPr>
                                <m:ctrlPr>
                                  <a:rPr lang="es-ES" sz="2800" b="0" i="1" smtClean="0">
                                    <a:latin typeface="Cambria Math" panose="02040503050406030204" pitchFamily="18" charset="0"/>
                                  </a:rPr>
                                </m:ctrlPr>
                              </m:sSubSupPr>
                              <m:e>
                                <m:r>
                                  <a:rPr lang="es-ES" sz="2800" b="0" i="1" smtClean="0">
                                    <a:latin typeface="Cambria Math" panose="02040503050406030204" pitchFamily="18" charset="0"/>
                                  </a:rPr>
                                  <m:t>𝑟</m:t>
                                </m:r>
                              </m:e>
                              <m:sub>
                                <m:r>
                                  <a:rPr lang="es-ES" sz="2800" b="0" i="1" smtClean="0">
                                    <a:latin typeface="Cambria Math" panose="02040503050406030204" pitchFamily="18" charset="0"/>
                                  </a:rPr>
                                  <m:t>𝑐</m:t>
                                </m:r>
                              </m:sub>
                              <m:sup>
                                <m:r>
                                  <a:rPr lang="es-ES" sz="2800" b="0" i="1" smtClean="0">
                                    <a:latin typeface="Cambria Math" panose="02040503050406030204" pitchFamily="18" charset="0"/>
                                  </a:rPr>
                                  <m:t>2</m:t>
                                </m:r>
                              </m:sup>
                            </m:sSubSup>
                          </m:e>
                        </m:d>
                      </m:den>
                    </m:f>
                  </m:oMath>
                </a14:m>
                <a:endParaRPr lang="x-none" sz="2800" dirty="0"/>
              </a:p>
            </p:txBody>
          </p:sp>
        </mc:Choice>
        <mc:Fallback xmlns="">
          <p:sp>
            <p:nvSpPr>
              <p:cNvPr id="6" name="TextBox 5">
                <a:extLst>
                  <a:ext uri="{FF2B5EF4-FFF2-40B4-BE49-F238E27FC236}">
                    <a16:creationId xmlns:a16="http://schemas.microsoft.com/office/drawing/2014/main" xmlns:a14="http://schemas.microsoft.com/office/drawing/2010/main" xmlns="" id="{F829C41B-ED65-41F9-41EB-CD47800CB713}"/>
                  </a:ext>
                </a:extLst>
              </p:cNvPr>
              <p:cNvSpPr txBox="1">
                <a:spLocks noRot="1" noChangeAspect="1" noMove="1" noResize="1" noEditPoints="1" noAdjustHandles="1" noChangeArrowheads="1" noChangeShapeType="1" noTextEdit="1"/>
              </p:cNvSpPr>
              <p:nvPr/>
            </p:nvSpPr>
            <p:spPr>
              <a:xfrm>
                <a:off x="-30688" y="2976094"/>
                <a:ext cx="5440597" cy="849400"/>
              </a:xfrm>
              <a:prstGeom prst="rect">
                <a:avLst/>
              </a:prstGeom>
              <a:blipFill rotWithShape="0">
                <a:blip r:embed="rId2"/>
                <a:stretch>
                  <a:fillRect/>
                </a:stretch>
              </a:blipFill>
            </p:spPr>
            <p:txBody>
              <a:bodyPr/>
              <a:lstStyle/>
              <a:p>
                <a:r>
                  <a:rPr lang="es-ES">
                    <a:noFill/>
                  </a:rPr>
                  <a:t> </a:t>
                </a:r>
              </a:p>
            </p:txBody>
          </p:sp>
        </mc:Fallback>
      </mc:AlternateContent>
      <p:pic>
        <p:nvPicPr>
          <p:cNvPr id="12" name="Picture 11">
            <a:extLst>
              <a:ext uri="{FF2B5EF4-FFF2-40B4-BE49-F238E27FC236}">
                <a16:creationId xmlns:a16="http://schemas.microsoft.com/office/drawing/2014/main" id="{D8CC69F4-C6F7-44A0-1CC6-0AAC98373A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9908" y="1561464"/>
            <a:ext cx="6513145" cy="4748065"/>
          </a:xfrm>
          <a:prstGeom prst="rect">
            <a:avLst/>
          </a:prstGeom>
        </p:spPr>
      </p:pic>
      <p:sp>
        <p:nvSpPr>
          <p:cNvPr id="14" name="TextBox 4">
            <a:extLst>
              <a:ext uri="{FF2B5EF4-FFF2-40B4-BE49-F238E27FC236}">
                <a16:creationId xmlns:a16="http://schemas.microsoft.com/office/drawing/2014/main" id="{331A7BB8-625B-4179-9C43-A300F53A761F}"/>
              </a:ext>
            </a:extLst>
          </p:cNvPr>
          <p:cNvSpPr txBox="1"/>
          <p:nvPr/>
        </p:nvSpPr>
        <p:spPr>
          <a:xfrm>
            <a:off x="728312" y="4943776"/>
            <a:ext cx="3739488" cy="830997"/>
          </a:xfrm>
          <a:prstGeom prst="rect">
            <a:avLst/>
          </a:prstGeom>
          <a:noFill/>
        </p:spPr>
        <p:txBody>
          <a:bodyPr wrap="square" rtlCol="0">
            <a:spAutoFit/>
          </a:bodyPr>
          <a:lstStyle/>
          <a:p>
            <a:pPr algn="ctr"/>
            <a:r>
              <a:rPr lang="es-ES" sz="2400" dirty="0" err="1"/>
              <a:t>phenomenological</a:t>
            </a:r>
            <a:r>
              <a:rPr lang="es-ES" sz="2400" dirty="0"/>
              <a:t> </a:t>
            </a:r>
            <a:r>
              <a:rPr lang="es-ES" sz="2400" dirty="0" err="1"/>
              <a:t>dark</a:t>
            </a:r>
            <a:r>
              <a:rPr lang="es-ES" sz="2400" dirty="0"/>
              <a:t> </a:t>
            </a:r>
            <a:r>
              <a:rPr lang="es-ES" sz="2400" dirty="0" err="1"/>
              <a:t>matter</a:t>
            </a:r>
            <a:r>
              <a:rPr lang="es-ES" sz="2400" dirty="0"/>
              <a:t> </a:t>
            </a:r>
            <a:r>
              <a:rPr lang="es-ES" sz="2400" dirty="0" err="1"/>
              <a:t>density</a:t>
            </a:r>
            <a:r>
              <a:rPr lang="es-ES" sz="2400" dirty="0"/>
              <a:t> </a:t>
            </a:r>
            <a:r>
              <a:rPr lang="es-ES" sz="2400" dirty="0" err="1"/>
              <a:t>model</a:t>
            </a:r>
            <a:endParaRPr lang="x-none" sz="2400" dirty="0"/>
          </a:p>
        </p:txBody>
      </p:sp>
      <p:sp>
        <p:nvSpPr>
          <p:cNvPr id="11" name="CuadroTexto 10">
            <a:extLst>
              <a:ext uri="{FF2B5EF4-FFF2-40B4-BE49-F238E27FC236}">
                <a16:creationId xmlns:a16="http://schemas.microsoft.com/office/drawing/2014/main" id="{A587C42E-B830-E3DE-038F-317B5762E0DE}"/>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15" name="CuadroTexto 14">
            <a:extLst>
              <a:ext uri="{FF2B5EF4-FFF2-40B4-BE49-F238E27FC236}">
                <a16:creationId xmlns:a16="http://schemas.microsoft.com/office/drawing/2014/main" id="{95CC23FE-B3AD-EEA8-256B-5E41A8B5A402}"/>
              </a:ext>
            </a:extLst>
          </p:cNvPr>
          <p:cNvSpPr txBox="1"/>
          <p:nvPr/>
        </p:nvSpPr>
        <p:spPr>
          <a:xfrm>
            <a:off x="4079876" y="6502733"/>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6" name="CuadroTexto 15">
            <a:extLst>
              <a:ext uri="{FF2B5EF4-FFF2-40B4-BE49-F238E27FC236}">
                <a16:creationId xmlns:a16="http://schemas.microsoft.com/office/drawing/2014/main" id="{D354244F-CF31-E55E-A174-010CB415A7E0}"/>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Tree>
    <p:extLst>
      <p:ext uri="{BB962C8B-B14F-4D97-AF65-F5344CB8AC3E}">
        <p14:creationId xmlns:p14="http://schemas.microsoft.com/office/powerpoint/2010/main" val="4294628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p:cNvSpPr>
            <a:spLocks noGrp="1"/>
          </p:cNvSpPr>
          <p:nvPr>
            <p:ph type="title"/>
          </p:nvPr>
        </p:nvSpPr>
        <p:spPr>
          <a:xfrm>
            <a:off x="0" y="10894"/>
            <a:ext cx="12192000" cy="397070"/>
          </a:xfrm>
        </p:spPr>
        <p:txBody>
          <a:bodyPr anchor="t">
            <a:noAutofit/>
          </a:bodyPr>
          <a:lstStyle/>
          <a:p>
            <a:r>
              <a:rPr lang="es-ES" sz="2000" b="1" dirty="0" err="1">
                <a:solidFill>
                  <a:srgbClr val="FFFFFF"/>
                </a:solidFill>
              </a:rPr>
              <a:t>Results</a:t>
            </a:r>
            <a:r>
              <a:rPr lang="es-ES" sz="2000" b="1" dirty="0">
                <a:solidFill>
                  <a:srgbClr val="FFFFFF"/>
                </a:solidFill>
              </a:rPr>
              <a:t>: </a:t>
            </a:r>
            <a:r>
              <a:rPr lang="es-ES" sz="2000" b="1" dirty="0" err="1">
                <a:solidFill>
                  <a:srgbClr val="FFFFFF"/>
                </a:solidFill>
              </a:rPr>
              <a:t>Arcminute</a:t>
            </a:r>
            <a:r>
              <a:rPr lang="es-ES" sz="2000" b="1" dirty="0">
                <a:solidFill>
                  <a:srgbClr val="FFFFFF"/>
                </a:solidFill>
              </a:rPr>
              <a:t> Scales</a:t>
            </a:r>
            <a:br>
              <a:rPr lang="es-ES" sz="2000" b="1" dirty="0">
                <a:solidFill>
                  <a:srgbClr val="FFFFFF"/>
                </a:solidFill>
              </a:rPr>
            </a:br>
            <a:br>
              <a:rPr lang="es-ES" sz="2000" b="1" dirty="0">
                <a:solidFill>
                  <a:srgbClr val="FFFFFF"/>
                </a:solidFill>
              </a:rPr>
            </a:br>
            <a:endParaRPr lang="es-ES" sz="2000" b="1" dirty="0">
              <a:solidFill>
                <a:srgbClr val="FFFFFF"/>
              </a:solidFill>
            </a:endParaRPr>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a:xfrm>
                <a:off x="416169" y="1094105"/>
                <a:ext cx="10515600" cy="4351338"/>
              </a:xfrm>
            </p:spPr>
            <p:txBody>
              <a:bodyPr/>
              <a:lstStyle/>
              <a:p>
                <a:pPr>
                  <a:buClr>
                    <a:srgbClr val="4F8762"/>
                  </a:buClr>
                  <a:buFont typeface="Wingdings" panose="05000000000000000000" pitchFamily="2" charset="2"/>
                  <a:buChar char="Ø"/>
                </a:pPr>
                <a:r>
                  <a:rPr lang="es-ES" dirty="0">
                    <a:solidFill>
                      <a:schemeClr val="bg1">
                        <a:lumMod val="75000"/>
                      </a:schemeClr>
                    </a:solidFill>
                  </a:rPr>
                  <a:t>Introduction &amp; Objetives</a:t>
                </a:r>
              </a:p>
              <a:p>
                <a:pPr>
                  <a:buClr>
                    <a:srgbClr val="4F8762"/>
                  </a:buClr>
                  <a:buFont typeface="Wingdings" panose="05000000000000000000" pitchFamily="2" charset="2"/>
                  <a:buChar char="Ø"/>
                </a:pPr>
                <a:r>
                  <a:rPr lang="es-ES" dirty="0" err="1">
                    <a:solidFill>
                      <a:schemeClr val="bg1">
                        <a:lumMod val="75000"/>
                      </a:schemeClr>
                    </a:solidFill>
                  </a:rPr>
                  <a:t>Theoretical</a:t>
                </a:r>
                <a:r>
                  <a:rPr lang="es-ES" dirty="0">
                    <a:solidFill>
                      <a:schemeClr val="bg1">
                        <a:lumMod val="75000"/>
                      </a:schemeClr>
                    </a:solidFill>
                  </a:rPr>
                  <a:t> Framework</a:t>
                </a:r>
              </a:p>
              <a:p>
                <a:pPr>
                  <a:buClr>
                    <a:srgbClr val="4F8762"/>
                  </a:buClr>
                  <a:buFont typeface="Wingdings" panose="05000000000000000000" pitchFamily="2" charset="2"/>
                  <a:buChar char="Ø"/>
                </a:pPr>
                <a:r>
                  <a:rPr lang="es-ES" dirty="0" err="1">
                    <a:solidFill>
                      <a:schemeClr val="bg1">
                        <a:lumMod val="75000"/>
                      </a:schemeClr>
                    </a:solidFill>
                  </a:rPr>
                  <a:t>Methodology</a:t>
                </a:r>
                <a:endParaRPr lang="es-ES" dirty="0">
                  <a:solidFill>
                    <a:schemeClr val="bg1">
                      <a:lumMod val="75000"/>
                    </a:schemeClr>
                  </a:solidFill>
                </a:endParaRPr>
              </a:p>
              <a:p>
                <a:pPr>
                  <a:buClr>
                    <a:srgbClr val="4F8762"/>
                  </a:buClr>
                  <a:buFont typeface="Wingdings" panose="05000000000000000000" pitchFamily="2" charset="2"/>
                  <a:buChar char="Ø"/>
                </a:pPr>
                <a:r>
                  <a:rPr lang="es-ES" dirty="0" err="1"/>
                  <a:t>Results</a:t>
                </a:r>
                <a:endParaRPr lang="es-ES" dirty="0"/>
              </a:p>
              <a:p>
                <a:pPr lvl="1">
                  <a:buClr>
                    <a:srgbClr val="4F8762"/>
                  </a:buClr>
                  <a:buFont typeface="Wingdings" panose="05000000000000000000" pitchFamily="2" charset="2"/>
                  <a:buChar char="Ø"/>
                </a:pPr>
                <a:r>
                  <a:rPr lang="es-ES" dirty="0" err="1"/>
                  <a:t>arcminute-scales</a:t>
                </a:r>
                <a:r>
                  <a:rPr lang="es-ES" dirty="0"/>
                  <a:t> (</a:t>
                </a:r>
                <a14:m>
                  <m:oMath xmlns:m="http://schemas.openxmlformats.org/officeDocument/2006/math">
                    <m:r>
                      <a:rPr lang="es-ES" i="1">
                        <a:latin typeface="Cambria Math" panose="02040503050406030204" pitchFamily="18" charset="0"/>
                      </a:rPr>
                      <m:t>~260</m:t>
                    </m:r>
                    <m:r>
                      <a:rPr lang="es-ES" i="1">
                        <a:latin typeface="Cambria Math" panose="02040503050406030204" pitchFamily="18" charset="0"/>
                      </a:rPr>
                      <m:t>𝑘𝑝𝑐</m:t>
                    </m:r>
                  </m:oMath>
                </a14:m>
                <a:r>
                  <a:rPr lang="es-ES" dirty="0"/>
                  <a:t>)</a:t>
                </a:r>
              </a:p>
              <a:p>
                <a:pPr lvl="1">
                  <a:buClr>
                    <a:srgbClr val="4F8762"/>
                  </a:buClr>
                  <a:buFont typeface="Wingdings" panose="05000000000000000000" pitchFamily="2" charset="2"/>
                  <a:buChar char="Ø"/>
                </a:pPr>
                <a:r>
                  <a:rPr lang="es-ES" dirty="0" err="1">
                    <a:solidFill>
                      <a:schemeClr val="bg1">
                        <a:lumMod val="75000"/>
                      </a:schemeClr>
                    </a:solidFill>
                  </a:rPr>
                  <a:t>kiloparsec</a:t>
                </a:r>
                <a:r>
                  <a:rPr lang="es-ES" dirty="0">
                    <a:solidFill>
                      <a:schemeClr val="bg1">
                        <a:lumMod val="75000"/>
                      </a:schemeClr>
                    </a:solidFill>
                  </a:rPr>
                  <a:t> Scales</a:t>
                </a:r>
              </a:p>
              <a:p>
                <a:pPr lvl="1">
                  <a:buClr>
                    <a:srgbClr val="4F8762"/>
                  </a:buClr>
                  <a:buFont typeface="Wingdings" panose="05000000000000000000" pitchFamily="2" charset="2"/>
                  <a:buChar char="Ø"/>
                </a:pPr>
                <a:r>
                  <a:rPr lang="es-ES" dirty="0">
                    <a:solidFill>
                      <a:schemeClr val="bg1">
                        <a:lumMod val="75000"/>
                      </a:schemeClr>
                    </a:solidFill>
                  </a:rPr>
                  <a:t>Einstein Gap</a:t>
                </a:r>
              </a:p>
              <a:p>
                <a:pPr>
                  <a:buClr>
                    <a:srgbClr val="4F8762"/>
                  </a:buClr>
                  <a:buFont typeface="Wingdings" panose="05000000000000000000" pitchFamily="2" charset="2"/>
                  <a:buChar char="Ø"/>
                </a:pPr>
                <a:r>
                  <a:rPr lang="es-ES" dirty="0" err="1">
                    <a:solidFill>
                      <a:schemeClr val="bg1">
                        <a:lumMod val="65000"/>
                      </a:schemeClr>
                    </a:solidFill>
                  </a:rPr>
                  <a:t>Discussion</a:t>
                </a:r>
                <a:r>
                  <a:rPr lang="es-ES" dirty="0">
                    <a:solidFill>
                      <a:schemeClr val="bg1">
                        <a:lumMod val="65000"/>
                      </a:schemeClr>
                    </a:solidFill>
                  </a:rPr>
                  <a:t> &amp; </a:t>
                </a:r>
                <a:r>
                  <a:rPr lang="es-ES" dirty="0" err="1">
                    <a:solidFill>
                      <a:schemeClr val="bg1">
                        <a:lumMod val="65000"/>
                      </a:schemeClr>
                    </a:solidFill>
                  </a:rPr>
                  <a:t>conclusions</a:t>
                </a:r>
                <a:endParaRPr lang="es-ES" dirty="0">
                  <a:solidFill>
                    <a:schemeClr val="bg1">
                      <a:lumMod val="65000"/>
                    </a:schemeClr>
                  </a:solidFill>
                </a:endParaRPr>
              </a:p>
              <a:p>
                <a:pPr>
                  <a:buClr>
                    <a:srgbClr val="4F8762"/>
                  </a:buClr>
                  <a:buFont typeface="Wingdings" panose="05000000000000000000" pitchFamily="2" charset="2"/>
                  <a:buChar char="Ø"/>
                </a:pPr>
                <a:r>
                  <a:rPr lang="es-ES" dirty="0" err="1">
                    <a:solidFill>
                      <a:schemeClr val="bg1">
                        <a:lumMod val="75000"/>
                      </a:schemeClr>
                    </a:solidFill>
                  </a:rPr>
                  <a:t>Future</a:t>
                </a:r>
                <a:r>
                  <a:rPr lang="es-ES" dirty="0">
                    <a:solidFill>
                      <a:schemeClr val="bg1">
                        <a:lumMod val="75000"/>
                      </a:schemeClr>
                    </a:solidFill>
                  </a:rPr>
                  <a:t> </a:t>
                </a:r>
                <a:r>
                  <a:rPr lang="es-ES" dirty="0" err="1">
                    <a:solidFill>
                      <a:schemeClr val="bg1">
                        <a:lumMod val="75000"/>
                      </a:schemeClr>
                    </a:solidFill>
                  </a:rPr>
                  <a:t>Work</a:t>
                </a:r>
                <a:endParaRPr lang="es-ES" dirty="0">
                  <a:solidFill>
                    <a:schemeClr val="bg1">
                      <a:lumMod val="75000"/>
                    </a:schemeClr>
                  </a:solidFill>
                </a:endParaRPr>
              </a:p>
              <a:p>
                <a:endParaRPr lang="es-ES" dirty="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xfrm>
                <a:off x="416169" y="1094105"/>
                <a:ext cx="10515600" cy="4351338"/>
              </a:xfrm>
              <a:blipFill rotWithShape="0">
                <a:blip r:embed="rId2"/>
                <a:stretch>
                  <a:fillRect l="-986" t="-2241" b="-700"/>
                </a:stretch>
              </a:blipFill>
            </p:spPr>
            <p:txBody>
              <a:bodyPr/>
              <a:lstStyle/>
              <a:p>
                <a:r>
                  <a:rPr lang="es-ES">
                    <a:noFill/>
                  </a:rPr>
                  <a:t> </a:t>
                </a:r>
              </a:p>
            </p:txBody>
          </p:sp>
        </mc:Fallback>
      </mc:AlternateContent>
      <p:sp>
        <p:nvSpPr>
          <p:cNvPr id="4" name="Rectángulo 3"/>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a:extLst>
              <a:ext uri="{FF2B5EF4-FFF2-40B4-BE49-F238E27FC236}">
                <a16:creationId xmlns:a16="http://schemas.microsoft.com/office/drawing/2014/main" id="{B43F2698-530D-BE8C-07D9-E87A1279EBA0}"/>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6" name="CuadroTexto 5">
            <a:extLst>
              <a:ext uri="{FF2B5EF4-FFF2-40B4-BE49-F238E27FC236}">
                <a16:creationId xmlns:a16="http://schemas.microsoft.com/office/drawing/2014/main" id="{21EF45E5-67E1-C26D-1A39-5DEEBD4951D7}"/>
              </a:ext>
            </a:extLst>
          </p:cNvPr>
          <p:cNvSpPr txBox="1"/>
          <p:nvPr/>
        </p:nvSpPr>
        <p:spPr>
          <a:xfrm>
            <a:off x="4079876" y="6502733"/>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1" name="CuadroTexto 10">
            <a:extLst>
              <a:ext uri="{FF2B5EF4-FFF2-40B4-BE49-F238E27FC236}">
                <a16:creationId xmlns:a16="http://schemas.microsoft.com/office/drawing/2014/main" id="{91487DF6-01B4-00FA-661D-4C5F9265B543}"/>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Tree>
    <p:extLst>
      <p:ext uri="{BB962C8B-B14F-4D97-AF65-F5344CB8AC3E}">
        <p14:creationId xmlns:p14="http://schemas.microsoft.com/office/powerpoint/2010/main" val="1877874806"/>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BF19F-5AF4-5526-9665-C48D359CD836}"/>
            </a:ext>
          </a:extLst>
        </p:cNvPr>
        <p:cNvGrpSpPr/>
        <p:nvPr/>
      </p:nvGrpSpPr>
      <p:grpSpPr>
        <a:xfrm>
          <a:off x="0" y="0"/>
          <a:ext cx="0" cy="0"/>
          <a:chOff x="0" y="0"/>
          <a:chExt cx="0" cy="0"/>
        </a:xfrm>
      </p:grpSpPr>
      <p:cxnSp>
        <p:nvCxnSpPr>
          <p:cNvPr id="19" name="Conector recto 18">
            <a:extLst>
              <a:ext uri="{FF2B5EF4-FFF2-40B4-BE49-F238E27FC236}">
                <a16:creationId xmlns:a16="http://schemas.microsoft.com/office/drawing/2014/main" id="{83BA84B3-8472-05C3-3A7D-6F07417F711B}"/>
              </a:ext>
            </a:extLst>
          </p:cNvPr>
          <p:cNvCxnSpPr>
            <a:cxnSpLocks/>
            <a:stCxn id="14" idx="1"/>
            <a:endCxn id="14" idx="3"/>
          </p:cNvCxnSpPr>
          <p:nvPr/>
        </p:nvCxnSpPr>
        <p:spPr>
          <a:xfrm>
            <a:off x="189686" y="1319753"/>
            <a:ext cx="815718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ángulo 21">
            <a:extLst>
              <a:ext uri="{FF2B5EF4-FFF2-40B4-BE49-F238E27FC236}">
                <a16:creationId xmlns:a16="http://schemas.microsoft.com/office/drawing/2014/main" id="{2DABE91C-2A67-1F98-0253-3681AB670591}"/>
              </a:ext>
            </a:extLst>
          </p:cNvPr>
          <p:cNvSpPr/>
          <p:nvPr/>
        </p:nvSpPr>
        <p:spPr>
          <a:xfrm>
            <a:off x="3686175" y="1184970"/>
            <a:ext cx="1185863" cy="319933"/>
          </a:xfrm>
          <a:prstGeom prst="rect">
            <a:avLst/>
          </a:prstGeom>
          <a:solidFill>
            <a:srgbClr val="EAF2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26" name="Conector recto 25">
            <a:extLst>
              <a:ext uri="{FF2B5EF4-FFF2-40B4-BE49-F238E27FC236}">
                <a16:creationId xmlns:a16="http://schemas.microsoft.com/office/drawing/2014/main" id="{BCB0A06F-AF07-02F6-39E4-B50173346AF7}"/>
              </a:ext>
            </a:extLst>
          </p:cNvPr>
          <p:cNvCxnSpPr>
            <a:cxnSpLocks/>
            <a:stCxn id="13" idx="1"/>
            <a:endCxn id="13" idx="3"/>
          </p:cNvCxnSpPr>
          <p:nvPr/>
        </p:nvCxnSpPr>
        <p:spPr>
          <a:xfrm>
            <a:off x="189686" y="2923285"/>
            <a:ext cx="815718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2">
            <a:extLst>
              <a:ext uri="{FF2B5EF4-FFF2-40B4-BE49-F238E27FC236}">
                <a16:creationId xmlns:a16="http://schemas.microsoft.com/office/drawing/2014/main" id="{BF2807E9-269C-5AB9-2285-67F1F1D8D45E}"/>
              </a:ext>
            </a:extLst>
          </p:cNvPr>
          <p:cNvSpPr txBox="1"/>
          <p:nvPr/>
        </p:nvSpPr>
        <p:spPr>
          <a:xfrm>
            <a:off x="189686" y="1135087"/>
            <a:ext cx="8157184" cy="369332"/>
          </a:xfrm>
          <a:prstGeom prst="rect">
            <a:avLst/>
          </a:prstGeom>
          <a:noFill/>
        </p:spPr>
        <p:txBody>
          <a:bodyPr wrap="square" rtlCol="0">
            <a:spAutoFit/>
          </a:bodyPr>
          <a:lstStyle/>
          <a:p>
            <a:pPr algn="ctr"/>
            <a:r>
              <a:rPr lang="x-none" b="1"/>
              <a:t>Background</a:t>
            </a:r>
            <a:endParaRPr lang="x-none" b="1" dirty="0"/>
          </a:p>
        </p:txBody>
      </p:sp>
      <p:sp>
        <p:nvSpPr>
          <p:cNvPr id="23" name="Rectángulo 22">
            <a:extLst>
              <a:ext uri="{FF2B5EF4-FFF2-40B4-BE49-F238E27FC236}">
                <a16:creationId xmlns:a16="http://schemas.microsoft.com/office/drawing/2014/main" id="{2E4E3561-1707-AF47-0BCC-9191ABFE0B5D}"/>
              </a:ext>
            </a:extLst>
          </p:cNvPr>
          <p:cNvSpPr/>
          <p:nvPr/>
        </p:nvSpPr>
        <p:spPr>
          <a:xfrm>
            <a:off x="3686175" y="2767095"/>
            <a:ext cx="1185863" cy="319933"/>
          </a:xfrm>
          <a:prstGeom prst="rect">
            <a:avLst/>
          </a:prstGeom>
          <a:solidFill>
            <a:srgbClr val="EAF2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6">
            <a:extLst>
              <a:ext uri="{FF2B5EF4-FFF2-40B4-BE49-F238E27FC236}">
                <a16:creationId xmlns:a16="http://schemas.microsoft.com/office/drawing/2014/main" id="{4CEC266D-41EC-E911-18A5-25C4DAC45D3F}"/>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4" name="Rectángulo 3">
            <a:extLst>
              <a:ext uri="{FF2B5EF4-FFF2-40B4-BE49-F238E27FC236}">
                <a16:creationId xmlns:a16="http://schemas.microsoft.com/office/drawing/2014/main" id="{C7FCF8B3-555C-C70A-88AB-C6452EBBF546}"/>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TextBox 11">
            <a:extLst>
              <a:ext uri="{FF2B5EF4-FFF2-40B4-BE49-F238E27FC236}">
                <a16:creationId xmlns:a16="http://schemas.microsoft.com/office/drawing/2014/main" id="{72916430-408F-3290-5391-8B698D018150}"/>
              </a:ext>
            </a:extLst>
          </p:cNvPr>
          <p:cNvSpPr txBox="1"/>
          <p:nvPr/>
        </p:nvSpPr>
        <p:spPr>
          <a:xfrm>
            <a:off x="2" y="418859"/>
            <a:ext cx="8536554" cy="523220"/>
          </a:xfrm>
          <a:prstGeom prst="rect">
            <a:avLst/>
          </a:prstGeom>
          <a:noFill/>
        </p:spPr>
        <p:txBody>
          <a:bodyPr wrap="square" rtlCol="0">
            <a:spAutoFit/>
          </a:bodyPr>
          <a:lstStyle/>
          <a:p>
            <a:pPr algn="ctr"/>
            <a:r>
              <a:rPr lang="x-none" sz="2800" dirty="0"/>
              <a:t>Data</a:t>
            </a:r>
          </a:p>
        </p:txBody>
      </p:sp>
      <p:sp>
        <p:nvSpPr>
          <p:cNvPr id="13" name="TextBox 12">
            <a:extLst>
              <a:ext uri="{FF2B5EF4-FFF2-40B4-BE49-F238E27FC236}">
                <a16:creationId xmlns:a16="http://schemas.microsoft.com/office/drawing/2014/main" id="{5BE0170B-C77D-23C9-B4EA-796104A73956}"/>
              </a:ext>
            </a:extLst>
          </p:cNvPr>
          <p:cNvSpPr txBox="1"/>
          <p:nvPr/>
        </p:nvSpPr>
        <p:spPr>
          <a:xfrm>
            <a:off x="189686" y="2738619"/>
            <a:ext cx="8157184" cy="369332"/>
          </a:xfrm>
          <a:prstGeom prst="rect">
            <a:avLst/>
          </a:prstGeom>
          <a:noFill/>
        </p:spPr>
        <p:txBody>
          <a:bodyPr wrap="square" rtlCol="0">
            <a:spAutoFit/>
          </a:bodyPr>
          <a:lstStyle/>
          <a:p>
            <a:pPr algn="ctr"/>
            <a:r>
              <a:rPr lang="x-none" b="1" dirty="0"/>
              <a:t>Foreground</a:t>
            </a:r>
          </a:p>
        </p:txBody>
      </p:sp>
      <p:sp>
        <p:nvSpPr>
          <p:cNvPr id="3" name="Rectángulo 2">
            <a:extLst>
              <a:ext uri="{FF2B5EF4-FFF2-40B4-BE49-F238E27FC236}">
                <a16:creationId xmlns:a16="http://schemas.microsoft.com/office/drawing/2014/main" id="{694152FE-2102-0E1F-9119-05260E7DA627}"/>
              </a:ext>
            </a:extLst>
          </p:cNvPr>
          <p:cNvSpPr/>
          <p:nvPr/>
        </p:nvSpPr>
        <p:spPr>
          <a:xfrm>
            <a:off x="-3" y="3043949"/>
            <a:ext cx="12192000" cy="3170099"/>
          </a:xfrm>
          <a:prstGeom prst="rect">
            <a:avLst/>
          </a:prstGeom>
          <a:effectLst>
            <a:outerShdw blurRad="50800" dist="50800" dir="5400000" algn="ctr" rotWithShape="0">
              <a:schemeClr val="bg1"/>
            </a:outerShdw>
          </a:effectLst>
        </p:spPr>
        <p:txBody>
          <a:bodyPr wrap="square">
            <a:spAutoFit/>
          </a:bodyPr>
          <a:lstStyle/>
          <a:p>
            <a:r>
              <a:rPr lang="es-ES" sz="800" dirty="0">
                <a:solidFill>
                  <a:srgbClr val="000000"/>
                </a:solidFill>
              </a:rPr>
              <a:t> </a:t>
            </a:r>
            <a:r>
              <a:rPr lang="en-US" sz="2400" dirty="0">
                <a:solidFill>
                  <a:srgbClr val="62A176"/>
                </a:solidFill>
              </a:rPr>
              <a:t>•</a:t>
            </a:r>
            <a:r>
              <a:rPr lang="en-US" sz="2400" dirty="0">
                <a:solidFill>
                  <a:srgbClr val="000000"/>
                </a:solidFill>
              </a:rPr>
              <a:t> </a:t>
            </a:r>
            <a:r>
              <a:rPr lang="en-US" sz="2400" dirty="0">
                <a:solidFill>
                  <a:srgbClr val="64A478"/>
                </a:solidFill>
                <a:effectLst>
                  <a:outerShdw blurRad="50800" dist="50800" dir="5400000" algn="ctr" rotWithShape="0">
                    <a:schemeClr val="bg1"/>
                  </a:outerShdw>
                </a:effectLst>
              </a:rPr>
              <a:t>Galaxies</a:t>
            </a:r>
            <a:r>
              <a:rPr lang="en-US" sz="2400" dirty="0">
                <a:solidFill>
                  <a:srgbClr val="64A478"/>
                </a:solidFill>
              </a:rPr>
              <a:t> </a:t>
            </a:r>
            <a:r>
              <a:rPr lang="en-US" sz="2000" dirty="0">
                <a:solidFill>
                  <a:srgbClr val="000000"/>
                </a:solidFill>
              </a:rPr>
              <a:t>in the GAMA II spectroscopic survey (Driver et al. 2011;</a:t>
            </a:r>
          </a:p>
          <a:p>
            <a:r>
              <a:rPr lang="da-DK" sz="2000" dirty="0">
                <a:solidFill>
                  <a:srgbClr val="000000"/>
                </a:solidFill>
              </a:rPr>
              <a:t>Baldry et al. 2010, 2014; Liske et al. 2015)</a:t>
            </a:r>
          </a:p>
          <a:p>
            <a:r>
              <a:rPr lang="es-ES" sz="2000" dirty="0" err="1">
                <a:solidFill>
                  <a:srgbClr val="000000"/>
                </a:solidFill>
              </a:rPr>
              <a:t>Overlapping</a:t>
            </a:r>
            <a:r>
              <a:rPr lang="es-ES" sz="2000" dirty="0">
                <a:solidFill>
                  <a:srgbClr val="000000"/>
                </a:solidFill>
              </a:rPr>
              <a:t>: GAMA(9h,12h,14.5h) región</a:t>
            </a:r>
          </a:p>
          <a:p>
            <a:r>
              <a:rPr lang="es-ES" sz="800" dirty="0">
                <a:solidFill>
                  <a:srgbClr val="000000"/>
                </a:solidFill>
              </a:rPr>
              <a:t> </a:t>
            </a:r>
          </a:p>
          <a:p>
            <a:r>
              <a:rPr lang="es-ES" sz="2400" dirty="0">
                <a:solidFill>
                  <a:srgbClr val="62A176"/>
                </a:solidFill>
              </a:rPr>
              <a:t>•</a:t>
            </a:r>
            <a:r>
              <a:rPr lang="es-ES" sz="2400" dirty="0">
                <a:solidFill>
                  <a:srgbClr val="000000"/>
                </a:solidFill>
              </a:rPr>
              <a:t> </a:t>
            </a:r>
            <a:r>
              <a:rPr lang="es-ES" sz="2400" dirty="0" err="1">
                <a:solidFill>
                  <a:srgbClr val="64A478"/>
                </a:solidFill>
                <a:effectLst>
                  <a:outerShdw blurRad="50800" dist="50800" dir="5400000" algn="ctr" rotWithShape="0">
                    <a:schemeClr val="bg1"/>
                  </a:outerShdw>
                </a:effectLst>
              </a:rPr>
              <a:t>Quasi-stellar</a:t>
            </a:r>
            <a:r>
              <a:rPr lang="es-ES" sz="2400" dirty="0">
                <a:solidFill>
                  <a:srgbClr val="64A478"/>
                </a:solidFill>
                <a:effectLst>
                  <a:outerShdw blurRad="50800" dist="50800" dir="5400000" algn="ctr" rotWithShape="0">
                    <a:schemeClr val="bg1"/>
                  </a:outerShdw>
                </a:effectLst>
              </a:rPr>
              <a:t> </a:t>
            </a:r>
            <a:r>
              <a:rPr lang="es-ES" sz="2400" dirty="0" err="1">
                <a:solidFill>
                  <a:srgbClr val="64A478"/>
                </a:solidFill>
                <a:effectLst>
                  <a:outerShdw blurRad="50800" dist="50800" dir="5400000" algn="ctr" rotWithShape="0">
                    <a:schemeClr val="bg1"/>
                  </a:outerShdw>
                </a:effectLst>
              </a:rPr>
              <a:t>Objects</a:t>
            </a:r>
            <a:r>
              <a:rPr lang="es-ES" sz="2400" dirty="0">
                <a:solidFill>
                  <a:srgbClr val="64A478"/>
                </a:solidFill>
                <a:effectLst>
                  <a:outerShdw blurRad="50800" dist="50800" dir="5400000" algn="ctr" rotWithShape="0">
                    <a:schemeClr val="bg1"/>
                  </a:outerShdw>
                </a:effectLst>
              </a:rPr>
              <a:t> </a:t>
            </a:r>
            <a:r>
              <a:rPr lang="es-ES" sz="2000" dirty="0">
                <a:solidFill>
                  <a:srgbClr val="000000"/>
                </a:solidFill>
              </a:rPr>
              <a:t>(</a:t>
            </a:r>
            <a:r>
              <a:rPr lang="es-ES" sz="2000" dirty="0" err="1">
                <a:solidFill>
                  <a:srgbClr val="000000"/>
                </a:solidFill>
              </a:rPr>
              <a:t>QSOs</a:t>
            </a:r>
            <a:r>
              <a:rPr lang="es-ES" sz="2000" dirty="0">
                <a:solidFill>
                  <a:srgbClr val="000000"/>
                </a:solidFill>
              </a:rPr>
              <a:t>) in SDSS-II and SDSS-III; DR7(Schneider</a:t>
            </a:r>
          </a:p>
          <a:p>
            <a:r>
              <a:rPr lang="da-DK" sz="2000" dirty="0">
                <a:solidFill>
                  <a:srgbClr val="000000"/>
                </a:solidFill>
              </a:rPr>
              <a:t>et al. 2010) and DR12 (Pâris et al. 2017)</a:t>
            </a:r>
          </a:p>
          <a:p>
            <a:r>
              <a:rPr lang="es-ES" sz="2000" dirty="0" err="1">
                <a:solidFill>
                  <a:srgbClr val="000000"/>
                </a:solidFill>
              </a:rPr>
              <a:t>Overlapping</a:t>
            </a:r>
            <a:r>
              <a:rPr lang="es-ES" sz="2000" dirty="0">
                <a:solidFill>
                  <a:srgbClr val="000000"/>
                </a:solidFill>
              </a:rPr>
              <a:t>: GAMA(9h,12h,14.5h) and SGP </a:t>
            </a:r>
            <a:r>
              <a:rPr lang="es-ES" sz="2000" dirty="0" err="1">
                <a:solidFill>
                  <a:srgbClr val="000000"/>
                </a:solidFill>
              </a:rPr>
              <a:t>regions</a:t>
            </a:r>
            <a:endParaRPr lang="es-ES" sz="2000" dirty="0">
              <a:solidFill>
                <a:srgbClr val="000000"/>
              </a:solidFill>
            </a:endParaRPr>
          </a:p>
          <a:p>
            <a:r>
              <a:rPr lang="en-US" sz="2400" dirty="0">
                <a:solidFill>
                  <a:srgbClr val="62A176"/>
                </a:solidFill>
              </a:rPr>
              <a:t>•</a:t>
            </a:r>
            <a:r>
              <a:rPr lang="en-US" sz="2400" dirty="0">
                <a:solidFill>
                  <a:srgbClr val="000000"/>
                </a:solidFill>
              </a:rPr>
              <a:t> </a:t>
            </a:r>
            <a:r>
              <a:rPr lang="en-US" sz="2400" dirty="0">
                <a:solidFill>
                  <a:srgbClr val="64A478"/>
                </a:solidFill>
                <a:effectLst>
                  <a:outerShdw blurRad="50800" dist="50800" dir="5400000" algn="ctr" rotWithShape="0">
                    <a:schemeClr val="bg1"/>
                  </a:outerShdw>
                </a:effectLst>
              </a:rPr>
              <a:t>Clusters</a:t>
            </a:r>
            <a:r>
              <a:rPr lang="en-US" sz="2400" dirty="0">
                <a:solidFill>
                  <a:srgbClr val="64A478"/>
                </a:solidFill>
              </a:rPr>
              <a:t> </a:t>
            </a:r>
            <a:r>
              <a:rPr lang="en-US" sz="2000" dirty="0">
                <a:solidFill>
                  <a:srgbClr val="000000"/>
                </a:solidFill>
              </a:rPr>
              <a:t>by Sloan Digital Sky Survey III (SDSS III) (Wen et al. 2012)</a:t>
            </a:r>
          </a:p>
          <a:p>
            <a:r>
              <a:rPr lang="es-ES" sz="2000" dirty="0" err="1">
                <a:solidFill>
                  <a:srgbClr val="000000"/>
                </a:solidFill>
              </a:rPr>
              <a:t>Overlapping</a:t>
            </a:r>
            <a:r>
              <a:rPr lang="es-ES" sz="2000" dirty="0">
                <a:solidFill>
                  <a:srgbClr val="000000"/>
                </a:solidFill>
              </a:rPr>
              <a:t>: GAMA(9h,12h,14.5h) and NGP </a:t>
            </a:r>
            <a:r>
              <a:rPr lang="es-ES" sz="2000" dirty="0" err="1">
                <a:solidFill>
                  <a:srgbClr val="000000"/>
                </a:solidFill>
              </a:rPr>
              <a:t>regions</a:t>
            </a:r>
            <a:endParaRPr lang="es-ES" sz="2000" dirty="0">
              <a:solidFill>
                <a:srgbClr val="000000"/>
              </a:solidFill>
            </a:endParaRPr>
          </a:p>
          <a:p>
            <a:endParaRPr lang="es-ES" sz="2000" dirty="0"/>
          </a:p>
        </p:txBody>
      </p:sp>
      <p:sp>
        <p:nvSpPr>
          <p:cNvPr id="5" name="Rectángulo 4">
            <a:extLst>
              <a:ext uri="{FF2B5EF4-FFF2-40B4-BE49-F238E27FC236}">
                <a16:creationId xmlns:a16="http://schemas.microsoft.com/office/drawing/2014/main" id="{0F5F1FAC-5DFA-A9E5-4EAF-AAA5E5DF3AAD}"/>
              </a:ext>
            </a:extLst>
          </p:cNvPr>
          <p:cNvSpPr/>
          <p:nvPr/>
        </p:nvSpPr>
        <p:spPr>
          <a:xfrm>
            <a:off x="-3" y="1520862"/>
            <a:ext cx="12192000" cy="769441"/>
          </a:xfrm>
          <a:prstGeom prst="rect">
            <a:avLst/>
          </a:prstGeom>
          <a:effectLst>
            <a:outerShdw blurRad="50800" dist="50800" dir="5400000" algn="ctr" rotWithShape="0">
              <a:schemeClr val="bg1"/>
            </a:outerShdw>
          </a:effectLst>
        </p:spPr>
        <p:txBody>
          <a:bodyPr wrap="square">
            <a:spAutoFit/>
          </a:bodyPr>
          <a:lstStyle/>
          <a:p>
            <a:r>
              <a:rPr lang="en-US" sz="2000" dirty="0">
                <a:solidFill>
                  <a:srgbClr val="62A176"/>
                </a:solidFill>
              </a:rPr>
              <a:t>•</a:t>
            </a:r>
            <a:r>
              <a:rPr lang="en-US" sz="2000" dirty="0">
                <a:solidFill>
                  <a:srgbClr val="000000"/>
                </a:solidFill>
              </a:rPr>
              <a:t> </a:t>
            </a:r>
            <a:r>
              <a:rPr lang="en-US" sz="2400" dirty="0" err="1">
                <a:solidFill>
                  <a:srgbClr val="64A478"/>
                </a:solidFill>
                <a:effectLst>
                  <a:outerShdw blurRad="50800" dist="50800" dir="5400000" algn="ctr" rotWithShape="0">
                    <a:schemeClr val="bg1"/>
                  </a:outerShdw>
                </a:effectLst>
              </a:rPr>
              <a:t>Submillimetre</a:t>
            </a:r>
            <a:r>
              <a:rPr lang="en-US" sz="2400" dirty="0">
                <a:solidFill>
                  <a:srgbClr val="64A478"/>
                </a:solidFill>
                <a:effectLst>
                  <a:outerShdw blurRad="50800" dist="50800" dir="5400000" algn="ctr" rotWithShape="0">
                    <a:schemeClr val="bg1"/>
                  </a:outerShdw>
                </a:effectLst>
              </a:rPr>
              <a:t> Galaxies </a:t>
            </a:r>
            <a:r>
              <a:rPr lang="en-US" sz="2000" dirty="0">
                <a:solidFill>
                  <a:srgbClr val="000000"/>
                </a:solidFill>
              </a:rPr>
              <a:t>by Herschel Space </a:t>
            </a:r>
            <a:r>
              <a:rPr lang="es-ES" sz="2000" dirty="0" err="1">
                <a:solidFill>
                  <a:srgbClr val="000000"/>
                </a:solidFill>
              </a:rPr>
              <a:t>Observatory</a:t>
            </a:r>
            <a:r>
              <a:rPr lang="es-ES" sz="2000" dirty="0">
                <a:solidFill>
                  <a:srgbClr val="000000"/>
                </a:solidFill>
              </a:rPr>
              <a:t> in H-ATLAS</a:t>
            </a:r>
          </a:p>
          <a:p>
            <a:r>
              <a:rPr lang="es-ES" sz="2000" dirty="0">
                <a:solidFill>
                  <a:srgbClr val="000000"/>
                </a:solidFill>
              </a:rPr>
              <a:t>(</a:t>
            </a:r>
            <a:r>
              <a:rPr lang="es-ES" sz="2000" dirty="0" err="1">
                <a:solidFill>
                  <a:srgbClr val="000000"/>
                </a:solidFill>
              </a:rPr>
              <a:t>e.g</a:t>
            </a:r>
            <a:r>
              <a:rPr lang="es-ES" sz="2000" dirty="0">
                <a:solidFill>
                  <a:srgbClr val="000000"/>
                </a:solidFill>
              </a:rPr>
              <a:t>. </a:t>
            </a:r>
            <a:r>
              <a:rPr lang="es-ES" sz="2000" dirty="0" err="1">
                <a:solidFill>
                  <a:srgbClr val="000000"/>
                </a:solidFill>
              </a:rPr>
              <a:t>Eales</a:t>
            </a:r>
            <a:r>
              <a:rPr lang="es-ES" sz="2000" dirty="0">
                <a:solidFill>
                  <a:srgbClr val="000000"/>
                </a:solidFill>
              </a:rPr>
              <a:t> et al. 2010, </a:t>
            </a:r>
            <a:r>
              <a:rPr lang="es-ES" sz="2000" dirty="0" err="1">
                <a:solidFill>
                  <a:srgbClr val="000000"/>
                </a:solidFill>
              </a:rPr>
              <a:t>Valiante</a:t>
            </a:r>
            <a:r>
              <a:rPr lang="es-ES" sz="2000" dirty="0">
                <a:solidFill>
                  <a:srgbClr val="000000"/>
                </a:solidFill>
              </a:rPr>
              <a:t> et al. 2016)</a:t>
            </a:r>
            <a:r>
              <a:rPr lang="en-US" sz="2000" dirty="0">
                <a:solidFill>
                  <a:srgbClr val="64A478"/>
                </a:solidFill>
              </a:rPr>
              <a:t> </a:t>
            </a:r>
          </a:p>
        </p:txBody>
      </p:sp>
      <p:sp>
        <p:nvSpPr>
          <p:cNvPr id="6" name="CuadroTexto 5">
            <a:extLst>
              <a:ext uri="{FF2B5EF4-FFF2-40B4-BE49-F238E27FC236}">
                <a16:creationId xmlns:a16="http://schemas.microsoft.com/office/drawing/2014/main" id="{CB904E84-475D-62A9-BF3A-93F893D9A7ED}"/>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11" name="CuadroTexto 10">
            <a:extLst>
              <a:ext uri="{FF2B5EF4-FFF2-40B4-BE49-F238E27FC236}">
                <a16:creationId xmlns:a16="http://schemas.microsoft.com/office/drawing/2014/main" id="{99F2DC87-8287-1E95-84CB-7B8923A36FC0}"/>
              </a:ext>
            </a:extLst>
          </p:cNvPr>
          <p:cNvSpPr txBox="1"/>
          <p:nvPr/>
        </p:nvSpPr>
        <p:spPr>
          <a:xfrm>
            <a:off x="4079876" y="6502733"/>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5" name="CuadroTexto 14">
            <a:extLst>
              <a:ext uri="{FF2B5EF4-FFF2-40B4-BE49-F238E27FC236}">
                <a16:creationId xmlns:a16="http://schemas.microsoft.com/office/drawing/2014/main" id="{640A9314-AFF7-24EE-A49F-CFD1CF43FAD1}"/>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pic>
        <p:nvPicPr>
          <p:cNvPr id="16" name="Imagen 15">
            <a:extLst>
              <a:ext uri="{FF2B5EF4-FFF2-40B4-BE49-F238E27FC236}">
                <a16:creationId xmlns:a16="http://schemas.microsoft.com/office/drawing/2014/main" id="{3B2FBE54-CD5B-8F99-F567-AD75050176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36556" y="3883303"/>
            <a:ext cx="3465758" cy="2520977"/>
          </a:xfrm>
          <a:prstGeom prst="rect">
            <a:avLst/>
          </a:prstGeom>
        </p:spPr>
      </p:pic>
      <p:pic>
        <p:nvPicPr>
          <p:cNvPr id="17" name="Imagen 16">
            <a:extLst>
              <a:ext uri="{FF2B5EF4-FFF2-40B4-BE49-F238E27FC236}">
                <a16:creationId xmlns:a16="http://schemas.microsoft.com/office/drawing/2014/main" id="{E5B7B6A5-51E4-97CB-C584-E8EFCDF10B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6556" y="560566"/>
            <a:ext cx="3465758" cy="3204552"/>
          </a:xfrm>
          <a:prstGeom prst="rect">
            <a:avLst/>
          </a:prstGeom>
        </p:spPr>
      </p:pic>
      <p:sp>
        <p:nvSpPr>
          <p:cNvPr id="10" name="Título 1">
            <a:extLst>
              <a:ext uri="{FF2B5EF4-FFF2-40B4-BE49-F238E27FC236}">
                <a16:creationId xmlns:a16="http://schemas.microsoft.com/office/drawing/2014/main" id="{10EC45F2-6914-A157-86BF-760D7CD9CDF7}"/>
              </a:ext>
            </a:extLst>
          </p:cNvPr>
          <p:cNvSpPr txBox="1">
            <a:spLocks/>
          </p:cNvSpPr>
          <p:nvPr/>
        </p:nvSpPr>
        <p:spPr>
          <a:xfrm>
            <a:off x="0" y="10894"/>
            <a:ext cx="12192000" cy="39707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000" b="1" dirty="0" err="1">
                <a:solidFill>
                  <a:srgbClr val="FFFFFF"/>
                </a:solidFill>
              </a:rPr>
              <a:t>Results</a:t>
            </a:r>
            <a:r>
              <a:rPr lang="es-ES" sz="2000" b="1" dirty="0">
                <a:solidFill>
                  <a:srgbClr val="FFFFFF"/>
                </a:solidFill>
              </a:rPr>
              <a:t>: </a:t>
            </a:r>
            <a:r>
              <a:rPr lang="es-ES" sz="2000" b="1" dirty="0" err="1">
                <a:solidFill>
                  <a:srgbClr val="FFFFFF"/>
                </a:solidFill>
              </a:rPr>
              <a:t>arcminute-scales</a:t>
            </a:r>
            <a:br>
              <a:rPr lang="es-ES" sz="2000" b="1" dirty="0">
                <a:solidFill>
                  <a:srgbClr val="FFFFFF"/>
                </a:solidFill>
              </a:rPr>
            </a:br>
            <a:br>
              <a:rPr lang="es-ES" sz="2000" b="1" dirty="0">
                <a:solidFill>
                  <a:srgbClr val="FFFFFF"/>
                </a:solidFill>
              </a:rPr>
            </a:br>
            <a:endParaRPr lang="es-ES" sz="2000" b="1" dirty="0">
              <a:solidFill>
                <a:srgbClr val="FFFFFF"/>
              </a:solidFill>
            </a:endParaRPr>
          </a:p>
        </p:txBody>
      </p:sp>
      <p:sp>
        <p:nvSpPr>
          <p:cNvPr id="20" name="Rectángulo 19">
            <a:extLst>
              <a:ext uri="{FF2B5EF4-FFF2-40B4-BE49-F238E27FC236}">
                <a16:creationId xmlns:a16="http://schemas.microsoft.com/office/drawing/2014/main" id="{C93F2AFC-B93C-3601-A353-705ED2007E6F}"/>
              </a:ext>
            </a:extLst>
          </p:cNvPr>
          <p:cNvSpPr/>
          <p:nvPr/>
        </p:nvSpPr>
        <p:spPr>
          <a:xfrm>
            <a:off x="5491271" y="5398242"/>
            <a:ext cx="1914307" cy="369332"/>
          </a:xfrm>
          <a:prstGeom prst="rect">
            <a:avLst/>
          </a:prstGeom>
        </p:spPr>
        <p:txBody>
          <a:bodyPr wrap="none">
            <a:spAutoFit/>
          </a:bodyPr>
          <a:lstStyle/>
          <a:p>
            <a:r>
              <a:rPr lang="en-US" b="1" dirty="0">
                <a:solidFill>
                  <a:srgbClr val="64A478"/>
                </a:solidFill>
                <a:sym typeface="Wingdings" panose="05000000000000000000" pitchFamily="2" charset="2"/>
              </a:rPr>
              <a:t> </a:t>
            </a:r>
            <a:r>
              <a:rPr lang="en-US" b="1" dirty="0">
                <a:solidFill>
                  <a:srgbClr val="64A478"/>
                </a:solidFill>
              </a:rPr>
              <a:t>5 Richness Bins</a:t>
            </a:r>
            <a:endParaRPr lang="es-ES" b="1" dirty="0"/>
          </a:p>
        </p:txBody>
      </p:sp>
    </p:spTree>
    <p:extLst>
      <p:ext uri="{BB962C8B-B14F-4D97-AF65-F5344CB8AC3E}">
        <p14:creationId xmlns:p14="http://schemas.microsoft.com/office/powerpoint/2010/main" val="829439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82F2B-5CF7-355D-D258-C95530DDFE60}"/>
            </a:ext>
          </a:extLst>
        </p:cNvPr>
        <p:cNvGrpSpPr/>
        <p:nvPr/>
      </p:nvGrpSpPr>
      <p:grpSpPr>
        <a:xfrm>
          <a:off x="0" y="0"/>
          <a:ext cx="0" cy="0"/>
          <a:chOff x="0" y="0"/>
          <a:chExt cx="0" cy="0"/>
        </a:xfrm>
      </p:grpSpPr>
      <p:sp>
        <p:nvSpPr>
          <p:cNvPr id="14" name="Rectángulo redondeado 13"/>
          <p:cNvSpPr/>
          <p:nvPr/>
        </p:nvSpPr>
        <p:spPr>
          <a:xfrm>
            <a:off x="551544" y="1002558"/>
            <a:ext cx="5849256" cy="5151499"/>
          </a:xfrm>
          <a:prstGeom prst="roundRect">
            <a:avLst>
              <a:gd name="adj" fmla="val 4385"/>
            </a:avLst>
          </a:prstGeom>
          <a:solidFill>
            <a:srgbClr val="E0ECE4"/>
          </a:solidFill>
          <a:ln>
            <a:solidFill>
              <a:srgbClr val="63A378"/>
            </a:solidFill>
          </a:ln>
          <a:effectLst>
            <a:outerShdw blurRad="339502"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Rectángulo 6">
            <a:extLst>
              <a:ext uri="{FF2B5EF4-FFF2-40B4-BE49-F238E27FC236}">
                <a16:creationId xmlns:a16="http://schemas.microsoft.com/office/drawing/2014/main" id="{5AAD6256-4A90-A4F9-B4E1-153D2AD77E87}"/>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a:extLst>
              <a:ext uri="{FF2B5EF4-FFF2-40B4-BE49-F238E27FC236}">
                <a16:creationId xmlns:a16="http://schemas.microsoft.com/office/drawing/2014/main" id="{BE2D7213-5C6D-B132-3EDF-9CF57CBDB446}"/>
              </a:ext>
            </a:extLst>
          </p:cNvPr>
          <p:cNvSpPr>
            <a:spLocks noGrp="1"/>
          </p:cNvSpPr>
          <p:nvPr>
            <p:ph type="title"/>
          </p:nvPr>
        </p:nvSpPr>
        <p:spPr>
          <a:xfrm>
            <a:off x="0" y="10894"/>
            <a:ext cx="12192000" cy="397070"/>
          </a:xfrm>
        </p:spPr>
        <p:txBody>
          <a:bodyPr anchor="t">
            <a:noAutofit/>
          </a:bodyPr>
          <a:lstStyle/>
          <a:p>
            <a:r>
              <a:rPr lang="es-ES" sz="2000" b="1" dirty="0" err="1">
                <a:solidFill>
                  <a:srgbClr val="FFFFFF"/>
                </a:solidFill>
              </a:rPr>
              <a:t>Results</a:t>
            </a:r>
            <a:r>
              <a:rPr lang="es-ES" sz="2000" b="1" dirty="0">
                <a:solidFill>
                  <a:srgbClr val="FFFFFF"/>
                </a:solidFill>
              </a:rPr>
              <a:t>: </a:t>
            </a:r>
            <a:r>
              <a:rPr lang="es-ES" sz="2000" b="1" dirty="0" err="1">
                <a:solidFill>
                  <a:srgbClr val="FFFFFF"/>
                </a:solidFill>
              </a:rPr>
              <a:t>arcminute-scales</a:t>
            </a:r>
            <a:br>
              <a:rPr lang="es-ES" sz="2000" b="1" dirty="0">
                <a:solidFill>
                  <a:srgbClr val="FFFFFF"/>
                </a:solidFill>
              </a:rPr>
            </a:br>
            <a:br>
              <a:rPr lang="es-ES" sz="2000" b="1" dirty="0">
                <a:solidFill>
                  <a:srgbClr val="FFFFFF"/>
                </a:solidFill>
              </a:rPr>
            </a:br>
            <a:endParaRPr lang="es-ES" sz="2000" b="1" dirty="0">
              <a:solidFill>
                <a:srgbClr val="FFFFFF"/>
              </a:solidFill>
            </a:endParaRPr>
          </a:p>
        </p:txBody>
      </p:sp>
      <p:sp>
        <p:nvSpPr>
          <p:cNvPr id="4" name="Rectángulo 3">
            <a:extLst>
              <a:ext uri="{FF2B5EF4-FFF2-40B4-BE49-F238E27FC236}">
                <a16:creationId xmlns:a16="http://schemas.microsoft.com/office/drawing/2014/main" id="{BFC6B123-A679-661C-8670-3BA5B4125572}"/>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TextBox 11">
            <a:extLst>
              <a:ext uri="{FF2B5EF4-FFF2-40B4-BE49-F238E27FC236}">
                <a16:creationId xmlns:a16="http://schemas.microsoft.com/office/drawing/2014/main" id="{8B47D0CA-05FA-3ADB-3E27-D30BC23DD5BD}"/>
              </a:ext>
            </a:extLst>
          </p:cNvPr>
          <p:cNvSpPr txBox="1"/>
          <p:nvPr/>
        </p:nvSpPr>
        <p:spPr>
          <a:xfrm>
            <a:off x="2" y="443651"/>
            <a:ext cx="12191998" cy="523220"/>
          </a:xfrm>
          <a:prstGeom prst="rect">
            <a:avLst/>
          </a:prstGeom>
          <a:noFill/>
        </p:spPr>
        <p:txBody>
          <a:bodyPr wrap="square" rtlCol="0">
            <a:spAutoFit/>
          </a:bodyPr>
          <a:lstStyle/>
          <a:p>
            <a:pPr algn="ctr"/>
            <a:r>
              <a:rPr lang="x-none" sz="2800" dirty="0"/>
              <a:t>Data</a:t>
            </a: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615" y="1161143"/>
            <a:ext cx="5575557" cy="4867780"/>
          </a:xfrm>
          <a:prstGeom prst="rect">
            <a:avLst/>
          </a:prstGeom>
          <a:effectLst>
            <a:softEdge rad="38100"/>
          </a:effectLst>
        </p:spPr>
      </p:pic>
      <mc:AlternateContent xmlns:mc="http://schemas.openxmlformats.org/markup-compatibility/2006" xmlns:a14="http://schemas.microsoft.com/office/drawing/2010/main">
        <mc:Choice Requires="a14">
          <p:sp>
            <p:nvSpPr>
              <p:cNvPr id="15" name="TextBox 5">
                <a:extLst>
                  <a:ext uri="{FF2B5EF4-FFF2-40B4-BE49-F238E27FC236}">
                    <a16:creationId xmlns:a16="http://schemas.microsoft.com/office/drawing/2014/main" id="{D149CBB5-4F42-F528-3204-F22B9FB2D88D}"/>
                  </a:ext>
                </a:extLst>
              </p:cNvPr>
              <p:cNvSpPr txBox="1"/>
              <p:nvPr/>
            </p:nvSpPr>
            <p:spPr>
              <a:xfrm>
                <a:off x="6400800" y="1980233"/>
                <a:ext cx="5791199" cy="561564"/>
              </a:xfrm>
              <a:prstGeom prst="rect">
                <a:avLst/>
              </a:prstGeom>
              <a:noFill/>
            </p:spPr>
            <p:txBody>
              <a:bodyPr wrap="square" rtlCol="0">
                <a:spAutoFit/>
              </a:bodyPr>
              <a:lstStyle/>
              <a:p>
                <a:pPr algn="ctr"/>
                <a:r>
                  <a:rPr lang="es-ES" sz="2800" b="0" dirty="0"/>
                  <a:t> </a:t>
                </a:r>
                <a14:m>
                  <m:oMath xmlns:m="http://schemas.openxmlformats.org/officeDocument/2006/math">
                    <m:r>
                      <a:rPr lang="es-ES" sz="2800" b="0" i="0" smtClean="0">
                        <a:latin typeface="Cambria Math" panose="02040503050406030204" pitchFamily="18" charset="0"/>
                      </a:rPr>
                      <m:t>1.2&lt;</m:t>
                    </m:r>
                    <m:sSub>
                      <m:sSubPr>
                        <m:ctrlPr>
                          <a:rPr lang="es-ES" sz="2800" b="0" i="1" smtClean="0">
                            <a:latin typeface="Cambria Math" panose="02040503050406030204" pitchFamily="18" charset="0"/>
                          </a:rPr>
                        </m:ctrlPr>
                      </m:sSubPr>
                      <m:e>
                        <m:r>
                          <m:rPr>
                            <m:sty m:val="p"/>
                          </m:rPr>
                          <a:rPr lang="es-ES" sz="2800" b="0" i="0" smtClean="0">
                            <a:latin typeface="Cambria Math" panose="02040503050406030204" pitchFamily="18" charset="0"/>
                          </a:rPr>
                          <m:t>z</m:t>
                        </m:r>
                      </m:e>
                      <m:sub>
                        <m:r>
                          <m:rPr>
                            <m:sty m:val="p"/>
                          </m:rPr>
                          <a:rPr lang="es-ES" sz="2800" b="0" i="0" smtClean="0">
                            <a:latin typeface="Cambria Math" panose="02040503050406030204" pitchFamily="18" charset="0"/>
                          </a:rPr>
                          <m:t>phot</m:t>
                        </m:r>
                      </m:sub>
                    </m:sSub>
                    <m:r>
                      <a:rPr lang="es-ES" sz="2800" b="0" i="0" smtClean="0">
                        <a:latin typeface="Cambria Math" panose="02040503050406030204" pitchFamily="18" charset="0"/>
                      </a:rPr>
                      <m:t>&lt;4.0</m:t>
                    </m:r>
                  </m:oMath>
                </a14:m>
                <a:endParaRPr lang="x-none" sz="2800" dirty="0"/>
              </a:p>
            </p:txBody>
          </p:sp>
        </mc:Choice>
        <mc:Fallback xmlns="">
          <p:sp>
            <p:nvSpPr>
              <p:cNvPr id="15" name="TextBox 5">
                <a:extLst>
                  <a:ext uri="{FF2B5EF4-FFF2-40B4-BE49-F238E27FC236}">
                    <a16:creationId xmlns:a16="http://schemas.microsoft.com/office/drawing/2014/main" xmlns:a14="http://schemas.microsoft.com/office/drawing/2010/main" xmlns="" id="{D149CBB5-4F42-F528-3204-F22B9FB2D88D}"/>
                  </a:ext>
                </a:extLst>
              </p:cNvPr>
              <p:cNvSpPr txBox="1">
                <a:spLocks noRot="1" noChangeAspect="1" noMove="1" noResize="1" noEditPoints="1" noAdjustHandles="1" noChangeArrowheads="1" noChangeShapeType="1" noTextEdit="1"/>
              </p:cNvSpPr>
              <p:nvPr/>
            </p:nvSpPr>
            <p:spPr>
              <a:xfrm>
                <a:off x="6400800" y="1980233"/>
                <a:ext cx="5791199" cy="561564"/>
              </a:xfrm>
              <a:prstGeom prst="rect">
                <a:avLst/>
              </a:prstGeom>
              <a:blipFill rotWithShape="0">
                <a:blip r:embed="rId3"/>
                <a:stretch>
                  <a:fillRect/>
                </a:stretch>
              </a:blipFill>
            </p:spPr>
            <p:txBody>
              <a:bodyPr/>
              <a:lstStyle/>
              <a:p>
                <a:r>
                  <a:rPr lang="es-ES">
                    <a:noFill/>
                  </a:rPr>
                  <a:t> </a:t>
                </a:r>
              </a:p>
            </p:txBody>
          </p:sp>
        </mc:Fallback>
      </mc:AlternateContent>
      <p:sp>
        <p:nvSpPr>
          <p:cNvPr id="16" name="TextBox 11">
            <a:extLst>
              <a:ext uri="{FF2B5EF4-FFF2-40B4-BE49-F238E27FC236}">
                <a16:creationId xmlns:a16="http://schemas.microsoft.com/office/drawing/2014/main" id="{8B47D0CA-05FA-3ADB-3E27-D30BC23DD5BD}"/>
              </a:ext>
            </a:extLst>
          </p:cNvPr>
          <p:cNvSpPr txBox="1"/>
          <p:nvPr/>
        </p:nvSpPr>
        <p:spPr>
          <a:xfrm>
            <a:off x="6413242" y="1161143"/>
            <a:ext cx="5778757" cy="830997"/>
          </a:xfrm>
          <a:prstGeom prst="rect">
            <a:avLst/>
          </a:prstGeom>
          <a:noFill/>
        </p:spPr>
        <p:txBody>
          <a:bodyPr wrap="square" rtlCol="0">
            <a:spAutoFit/>
          </a:bodyPr>
          <a:lstStyle/>
          <a:p>
            <a:pPr algn="ctr"/>
            <a:r>
              <a:rPr lang="es-ES" sz="2800" dirty="0" err="1"/>
              <a:t>Background</a:t>
            </a:r>
            <a:r>
              <a:rPr lang="es-ES" sz="2800" dirty="0"/>
              <a:t> </a:t>
            </a:r>
          </a:p>
          <a:p>
            <a:pPr algn="ctr"/>
            <a:r>
              <a:rPr lang="es-ES" sz="2000" dirty="0" err="1"/>
              <a:t>SMGs</a:t>
            </a:r>
            <a:endParaRPr lang="x-none" sz="2000" dirty="0"/>
          </a:p>
        </p:txBody>
      </p:sp>
      <mc:AlternateContent xmlns:mc="http://schemas.openxmlformats.org/markup-compatibility/2006" xmlns:a14="http://schemas.microsoft.com/office/drawing/2010/main">
        <mc:Choice Requires="a14">
          <p:sp>
            <p:nvSpPr>
              <p:cNvPr id="17" name="TextBox 5">
                <a:extLst>
                  <a:ext uri="{FF2B5EF4-FFF2-40B4-BE49-F238E27FC236}">
                    <a16:creationId xmlns:a16="http://schemas.microsoft.com/office/drawing/2014/main" id="{D149CBB5-4F42-F528-3204-F22B9FB2D88D}"/>
                  </a:ext>
                </a:extLst>
              </p:cNvPr>
              <p:cNvSpPr txBox="1"/>
              <p:nvPr/>
            </p:nvSpPr>
            <p:spPr>
              <a:xfrm>
                <a:off x="6400799" y="2577484"/>
                <a:ext cx="5791199" cy="46166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d>
                        <m:dPr>
                          <m:ctrlPr>
                            <a:rPr lang="es-ES" sz="2400" b="0" i="1" smtClean="0">
                              <a:latin typeface="Cambria Math" panose="02040503050406030204" pitchFamily="18" charset="0"/>
                            </a:rPr>
                          </m:ctrlPr>
                        </m:dPr>
                        <m:e>
                          <m:r>
                            <a:rPr lang="es-ES" sz="2400" b="0" i="0" smtClean="0">
                              <a:latin typeface="Cambria Math" panose="02040503050406030204" pitchFamily="18" charset="0"/>
                            </a:rPr>
                            <m:t>70 707</m:t>
                          </m:r>
                        </m:e>
                      </m:d>
                      <m:r>
                        <a:rPr lang="es-ES" sz="2400" b="0" i="1" smtClean="0">
                          <a:latin typeface="Cambria Math" panose="02040503050406030204" pitchFamily="18" charset="0"/>
                        </a:rPr>
                        <m:t>       </m:t>
                      </m:r>
                      <m:d>
                        <m:dPr>
                          <m:ctrlPr>
                            <a:rPr lang="es-ES" sz="2400" b="0" i="1" smtClean="0">
                              <a:latin typeface="Cambria Math" panose="02040503050406030204" pitchFamily="18" charset="0"/>
                            </a:rPr>
                          </m:ctrlPr>
                        </m:dPr>
                        <m:e>
                          <m:r>
                            <a:rPr lang="es-ES" sz="2400" b="0" i="1" smtClean="0">
                              <a:latin typeface="Cambria Math" panose="02040503050406030204" pitchFamily="18" charset="0"/>
                            </a:rPr>
                            <m:t>49 293</m:t>
                          </m:r>
                        </m:e>
                      </m:d>
                      <m:r>
                        <a:rPr lang="es-ES" sz="2400" b="0" i="1" smtClean="0">
                          <a:latin typeface="Cambria Math" panose="02040503050406030204" pitchFamily="18" charset="0"/>
                        </a:rPr>
                        <m:t>      (27 517)</m:t>
                      </m:r>
                    </m:oMath>
                  </m:oMathPara>
                </a14:m>
                <a:endParaRPr lang="x-none" sz="2400" dirty="0"/>
              </a:p>
            </p:txBody>
          </p:sp>
        </mc:Choice>
        <mc:Fallback xmlns="">
          <p:sp>
            <p:nvSpPr>
              <p:cNvPr id="17" name="TextBox 5">
                <a:extLst>
                  <a:ext uri="{FF2B5EF4-FFF2-40B4-BE49-F238E27FC236}">
                    <a16:creationId xmlns="" xmlns:a16="http://schemas.microsoft.com/office/drawing/2014/main" xmlns:a14="http://schemas.microsoft.com/office/drawing/2010/main" id="{D149CBB5-4F42-F528-3204-F22B9FB2D88D}"/>
                  </a:ext>
                </a:extLst>
              </p:cNvPr>
              <p:cNvSpPr txBox="1">
                <a:spLocks noRot="1" noChangeAspect="1" noMove="1" noResize="1" noEditPoints="1" noAdjustHandles="1" noChangeArrowheads="1" noChangeShapeType="1" noTextEdit="1"/>
              </p:cNvSpPr>
              <p:nvPr/>
            </p:nvSpPr>
            <p:spPr>
              <a:xfrm>
                <a:off x="6400799" y="2577484"/>
                <a:ext cx="5791199" cy="461665"/>
              </a:xfrm>
              <a:prstGeom prst="rect">
                <a:avLst/>
              </a:prstGeom>
              <a:blipFill rotWithShape="0">
                <a:blip r:embed="rId4"/>
                <a:stretch>
                  <a:fillRect b="-17105"/>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8" name="TextBox 5">
                <a:extLst>
                  <a:ext uri="{FF2B5EF4-FFF2-40B4-BE49-F238E27FC236}">
                    <a16:creationId xmlns:a16="http://schemas.microsoft.com/office/drawing/2014/main" id="{D149CBB5-4F42-F528-3204-F22B9FB2D88D}"/>
                  </a:ext>
                </a:extLst>
              </p:cNvPr>
              <p:cNvSpPr txBox="1"/>
              <p:nvPr/>
            </p:nvSpPr>
            <p:spPr>
              <a:xfrm>
                <a:off x="6400799" y="4418214"/>
                <a:ext cx="5791199" cy="561564"/>
              </a:xfrm>
              <a:prstGeom prst="rect">
                <a:avLst/>
              </a:prstGeom>
              <a:noFill/>
            </p:spPr>
            <p:txBody>
              <a:bodyPr wrap="square" rtlCol="0">
                <a:spAutoFit/>
              </a:bodyPr>
              <a:lstStyle/>
              <a:p>
                <a:pPr algn="ctr"/>
                <a:r>
                  <a:rPr lang="es-ES" sz="2800" b="0" dirty="0"/>
                  <a:t> </a:t>
                </a:r>
                <a14:m>
                  <m:oMath xmlns:m="http://schemas.openxmlformats.org/officeDocument/2006/math">
                    <m:r>
                      <a:rPr lang="es-ES" sz="2800" b="0" i="0" smtClean="0">
                        <a:latin typeface="Cambria Math" panose="02040503050406030204" pitchFamily="18" charset="0"/>
                      </a:rPr>
                      <m:t>0.05&lt;</m:t>
                    </m:r>
                    <m:sSub>
                      <m:sSubPr>
                        <m:ctrlPr>
                          <a:rPr lang="es-ES" sz="2800" b="0" i="1" smtClean="0">
                            <a:latin typeface="Cambria Math" panose="02040503050406030204" pitchFamily="18" charset="0"/>
                          </a:rPr>
                        </m:ctrlPr>
                      </m:sSubPr>
                      <m:e>
                        <m:r>
                          <m:rPr>
                            <m:sty m:val="p"/>
                          </m:rPr>
                          <a:rPr lang="es-ES" sz="2800" b="0" i="0" smtClean="0">
                            <a:latin typeface="Cambria Math" panose="02040503050406030204" pitchFamily="18" charset="0"/>
                          </a:rPr>
                          <m:t>z</m:t>
                        </m:r>
                      </m:e>
                      <m:sub>
                        <m:r>
                          <m:rPr>
                            <m:sty m:val="p"/>
                          </m:rPr>
                          <a:rPr lang="es-ES" sz="2800" b="0" i="0" smtClean="0">
                            <a:latin typeface="Cambria Math" panose="02040503050406030204" pitchFamily="18" charset="0"/>
                          </a:rPr>
                          <m:t>spec</m:t>
                        </m:r>
                      </m:sub>
                    </m:sSub>
                    <m:r>
                      <a:rPr lang="es-ES" sz="2800" b="0" i="0" smtClean="0">
                        <a:latin typeface="Cambria Math" panose="02040503050406030204" pitchFamily="18" charset="0"/>
                      </a:rPr>
                      <m:t>&lt;0.8</m:t>
                    </m:r>
                  </m:oMath>
                </a14:m>
                <a:endParaRPr lang="x-none" sz="2800" dirty="0"/>
              </a:p>
            </p:txBody>
          </p:sp>
        </mc:Choice>
        <mc:Fallback xmlns="">
          <p:sp>
            <p:nvSpPr>
              <p:cNvPr id="18" name="TextBox 5">
                <a:extLst>
                  <a:ext uri="{FF2B5EF4-FFF2-40B4-BE49-F238E27FC236}">
                    <a16:creationId xmlns:a16="http://schemas.microsoft.com/office/drawing/2014/main" xmlns:a14="http://schemas.microsoft.com/office/drawing/2010/main" xmlns="" id="{D149CBB5-4F42-F528-3204-F22B9FB2D88D}"/>
                  </a:ext>
                </a:extLst>
              </p:cNvPr>
              <p:cNvSpPr txBox="1">
                <a:spLocks noRot="1" noChangeAspect="1" noMove="1" noResize="1" noEditPoints="1" noAdjustHandles="1" noChangeArrowheads="1" noChangeShapeType="1" noTextEdit="1"/>
              </p:cNvSpPr>
              <p:nvPr/>
            </p:nvSpPr>
            <p:spPr>
              <a:xfrm>
                <a:off x="6400799" y="4418214"/>
                <a:ext cx="5791199" cy="561564"/>
              </a:xfrm>
              <a:prstGeom prst="rect">
                <a:avLst/>
              </a:prstGeom>
              <a:blipFill rotWithShape="0">
                <a:blip r:embed="rId5"/>
                <a:stretch>
                  <a:fillRect/>
                </a:stretch>
              </a:blipFill>
            </p:spPr>
            <p:txBody>
              <a:bodyPr/>
              <a:lstStyle/>
              <a:p>
                <a:r>
                  <a:rPr lang="es-ES">
                    <a:noFill/>
                  </a:rPr>
                  <a:t> </a:t>
                </a:r>
              </a:p>
            </p:txBody>
          </p:sp>
        </mc:Fallback>
      </mc:AlternateContent>
      <p:sp>
        <p:nvSpPr>
          <p:cNvPr id="19" name="TextBox 11">
            <a:extLst>
              <a:ext uri="{FF2B5EF4-FFF2-40B4-BE49-F238E27FC236}">
                <a16:creationId xmlns:a16="http://schemas.microsoft.com/office/drawing/2014/main" id="{8B47D0CA-05FA-3ADB-3E27-D30BC23DD5BD}"/>
              </a:ext>
            </a:extLst>
          </p:cNvPr>
          <p:cNvSpPr txBox="1"/>
          <p:nvPr/>
        </p:nvSpPr>
        <p:spPr>
          <a:xfrm>
            <a:off x="6413241" y="3483012"/>
            <a:ext cx="5778757" cy="830997"/>
          </a:xfrm>
          <a:prstGeom prst="rect">
            <a:avLst/>
          </a:prstGeom>
          <a:noFill/>
        </p:spPr>
        <p:txBody>
          <a:bodyPr wrap="square" rtlCol="0">
            <a:spAutoFit/>
          </a:bodyPr>
          <a:lstStyle/>
          <a:p>
            <a:pPr algn="ctr"/>
            <a:r>
              <a:rPr lang="es-ES" sz="2800" dirty="0" err="1"/>
              <a:t>Foreground</a:t>
            </a:r>
            <a:endParaRPr lang="es-ES" sz="2800" dirty="0"/>
          </a:p>
          <a:p>
            <a:pPr algn="ctr"/>
            <a:r>
              <a:rPr lang="es-ES" sz="2000" dirty="0" err="1"/>
              <a:t>Clusters</a:t>
            </a:r>
            <a:r>
              <a:rPr lang="es-ES" sz="2000" dirty="0"/>
              <a:t>              </a:t>
            </a:r>
            <a:r>
              <a:rPr lang="es-ES" sz="2000" dirty="0" err="1"/>
              <a:t>QSOs</a:t>
            </a:r>
            <a:r>
              <a:rPr lang="es-ES" sz="2000" dirty="0"/>
              <a:t>              </a:t>
            </a:r>
            <a:r>
              <a:rPr lang="es-ES" sz="2000" dirty="0" err="1"/>
              <a:t>Galaxies</a:t>
            </a:r>
            <a:endParaRPr lang="x-none" sz="2800" dirty="0"/>
          </a:p>
        </p:txBody>
      </p:sp>
      <mc:AlternateContent xmlns:mc="http://schemas.openxmlformats.org/markup-compatibility/2006" xmlns:a14="http://schemas.microsoft.com/office/drawing/2010/main">
        <mc:Choice Requires="a14">
          <p:sp>
            <p:nvSpPr>
              <p:cNvPr id="20" name="TextBox 5">
                <a:extLst>
                  <a:ext uri="{FF2B5EF4-FFF2-40B4-BE49-F238E27FC236}">
                    <a16:creationId xmlns:a16="http://schemas.microsoft.com/office/drawing/2014/main" id="{D149CBB5-4F42-F528-3204-F22B9FB2D88D}"/>
                  </a:ext>
                </a:extLst>
              </p:cNvPr>
              <p:cNvSpPr txBox="1"/>
              <p:nvPr/>
            </p:nvSpPr>
            <p:spPr>
              <a:xfrm>
                <a:off x="6400798" y="5015465"/>
                <a:ext cx="5791199" cy="461665"/>
              </a:xfrm>
              <a:prstGeom prst="rect">
                <a:avLst/>
              </a:prstGeom>
              <a:noFill/>
            </p:spPr>
            <p:txBody>
              <a:bodyPr wrap="square" rtlCol="0">
                <a:spAutoFit/>
              </a:bodyPr>
              <a:lstStyle/>
              <a:p>
                <a:pPr algn="ctr"/>
                <a14:m>
                  <m:oMathPara xmlns:m="http://schemas.openxmlformats.org/officeDocument/2006/math">
                    <m:oMathParaPr>
                      <m:jc m:val="right"/>
                    </m:oMathParaPr>
                    <m:oMath xmlns:m="http://schemas.openxmlformats.org/officeDocument/2006/math">
                      <m:d>
                        <m:dPr>
                          <m:ctrlPr>
                            <a:rPr lang="es-ES" sz="2400" b="0" i="1" smtClean="0">
                              <a:latin typeface="Cambria Math" panose="02040503050406030204" pitchFamily="18" charset="0"/>
                            </a:rPr>
                          </m:ctrlPr>
                        </m:dPr>
                        <m:e>
                          <m:r>
                            <a:rPr lang="es-ES" sz="2400" b="0" i="0" smtClean="0">
                              <a:latin typeface="Cambria Math" panose="02040503050406030204" pitchFamily="18" charset="0"/>
                            </a:rPr>
                            <m:t>3 651</m:t>
                          </m:r>
                        </m:e>
                      </m:d>
                      <m:r>
                        <a:rPr lang="es-ES" sz="2400" b="0" i="1" smtClean="0">
                          <a:latin typeface="Cambria Math" panose="02040503050406030204" pitchFamily="18" charset="0"/>
                        </a:rPr>
                        <m:t>       </m:t>
                      </m:r>
                      <m:d>
                        <m:dPr>
                          <m:ctrlPr>
                            <a:rPr lang="es-ES" sz="2400" b="0" i="1" smtClean="0">
                              <a:latin typeface="Cambria Math" panose="02040503050406030204" pitchFamily="18" charset="0"/>
                            </a:rPr>
                          </m:ctrlPr>
                        </m:dPr>
                        <m:e>
                          <m:r>
                            <a:rPr lang="es-ES" sz="2400" b="0" i="1" smtClean="0">
                              <a:latin typeface="Cambria Math" panose="02040503050406030204" pitchFamily="18" charset="0"/>
                            </a:rPr>
                            <m:t>1 546</m:t>
                          </m:r>
                        </m:e>
                      </m:d>
                      <m:r>
                        <a:rPr lang="es-ES" sz="2400" b="0" i="1" smtClean="0">
                          <a:latin typeface="Cambria Math" panose="02040503050406030204" pitchFamily="18" charset="0"/>
                        </a:rPr>
                        <m:t>      </m:t>
                      </m:r>
                      <m:d>
                        <m:dPr>
                          <m:ctrlPr>
                            <a:rPr lang="es-ES" sz="2400" b="0" i="1" smtClean="0">
                              <a:latin typeface="Cambria Math" panose="02040503050406030204" pitchFamily="18" charset="0"/>
                            </a:rPr>
                          </m:ctrlPr>
                        </m:dPr>
                        <m:e>
                          <m:r>
                            <a:rPr lang="es-ES" sz="2400" b="0" i="1" smtClean="0">
                              <a:latin typeface="Cambria Math" panose="02040503050406030204" pitchFamily="18" charset="0"/>
                            </a:rPr>
                            <m:t>102 672</m:t>
                          </m:r>
                        </m:e>
                      </m:d>
                      <m:r>
                        <a:rPr lang="es-ES" sz="2400" b="0" i="1" smtClean="0">
                          <a:latin typeface="Cambria Math" panose="02040503050406030204" pitchFamily="18" charset="0"/>
                        </a:rPr>
                        <m:t>         </m:t>
                      </m:r>
                    </m:oMath>
                  </m:oMathPara>
                </a14:m>
                <a:endParaRPr lang="x-none" sz="2400" dirty="0"/>
              </a:p>
            </p:txBody>
          </p:sp>
        </mc:Choice>
        <mc:Fallback xmlns="">
          <p:sp>
            <p:nvSpPr>
              <p:cNvPr id="20" name="TextBox 5">
                <a:extLst>
                  <a:ext uri="{FF2B5EF4-FFF2-40B4-BE49-F238E27FC236}">
                    <a16:creationId xmlns="" xmlns:a16="http://schemas.microsoft.com/office/drawing/2014/main" xmlns:a14="http://schemas.microsoft.com/office/drawing/2010/main" id="{D149CBB5-4F42-F528-3204-F22B9FB2D88D}"/>
                  </a:ext>
                </a:extLst>
              </p:cNvPr>
              <p:cNvSpPr txBox="1">
                <a:spLocks noRot="1" noChangeAspect="1" noMove="1" noResize="1" noEditPoints="1" noAdjustHandles="1" noChangeArrowheads="1" noChangeShapeType="1" noTextEdit="1"/>
              </p:cNvSpPr>
              <p:nvPr/>
            </p:nvSpPr>
            <p:spPr>
              <a:xfrm>
                <a:off x="6400798" y="5015465"/>
                <a:ext cx="5791199" cy="461665"/>
              </a:xfrm>
              <a:prstGeom prst="rect">
                <a:avLst/>
              </a:prstGeom>
              <a:blipFill rotWithShape="0">
                <a:blip r:embed="rId6"/>
                <a:stretch>
                  <a:fillRect/>
                </a:stretch>
              </a:blipFill>
            </p:spPr>
            <p:txBody>
              <a:bodyPr/>
              <a:lstStyle/>
              <a:p>
                <a:r>
                  <a:rPr lang="es-ES">
                    <a:noFill/>
                  </a:rPr>
                  <a:t> </a:t>
                </a:r>
              </a:p>
            </p:txBody>
          </p:sp>
        </mc:Fallback>
      </mc:AlternateContent>
      <p:sp>
        <p:nvSpPr>
          <p:cNvPr id="5" name="CuadroTexto 4">
            <a:extLst>
              <a:ext uri="{FF2B5EF4-FFF2-40B4-BE49-F238E27FC236}">
                <a16:creationId xmlns:a16="http://schemas.microsoft.com/office/drawing/2014/main" id="{07D40537-4320-48CB-FE48-E74EAA85C572}"/>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6" name="CuadroTexto 5">
            <a:extLst>
              <a:ext uri="{FF2B5EF4-FFF2-40B4-BE49-F238E27FC236}">
                <a16:creationId xmlns:a16="http://schemas.microsoft.com/office/drawing/2014/main" id="{FAD26C5C-A2A9-0F83-FAEE-F9909D485A0F}"/>
              </a:ext>
            </a:extLst>
          </p:cNvPr>
          <p:cNvSpPr txBox="1"/>
          <p:nvPr/>
        </p:nvSpPr>
        <p:spPr>
          <a:xfrm>
            <a:off x="4079876" y="6502733"/>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1" name="CuadroTexto 10">
            <a:extLst>
              <a:ext uri="{FF2B5EF4-FFF2-40B4-BE49-F238E27FC236}">
                <a16:creationId xmlns:a16="http://schemas.microsoft.com/office/drawing/2014/main" id="{77539A35-AC39-2A64-05E0-9D8EF3082784}"/>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Tree>
    <p:extLst>
      <p:ext uri="{BB962C8B-B14F-4D97-AF65-F5344CB8AC3E}">
        <p14:creationId xmlns:p14="http://schemas.microsoft.com/office/powerpoint/2010/main" val="1732760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79B68-3D24-61E8-C883-AAFE7F7AAA64}"/>
            </a:ext>
          </a:extLst>
        </p:cNvPr>
        <p:cNvGrpSpPr/>
        <p:nvPr/>
      </p:nvGrpSpPr>
      <p:grpSpPr>
        <a:xfrm>
          <a:off x="0" y="0"/>
          <a:ext cx="0" cy="0"/>
          <a:chOff x="0" y="0"/>
          <a:chExt cx="0" cy="0"/>
        </a:xfrm>
      </p:grpSpPr>
      <p:sp>
        <p:nvSpPr>
          <p:cNvPr id="25" name="Rectángulo redondeado 24"/>
          <p:cNvSpPr/>
          <p:nvPr/>
        </p:nvSpPr>
        <p:spPr>
          <a:xfrm>
            <a:off x="551665" y="3112066"/>
            <a:ext cx="5067307" cy="349931"/>
          </a:xfrm>
          <a:prstGeom prst="roundRect">
            <a:avLst>
              <a:gd name="adj" fmla="val 4385"/>
            </a:avLst>
          </a:prstGeom>
          <a:solidFill>
            <a:srgbClr val="E0ECE4"/>
          </a:solidFill>
          <a:ln>
            <a:solidFill>
              <a:srgbClr val="63A378"/>
            </a:solidFill>
          </a:ln>
          <a:effectLst>
            <a:outerShdw blurRad="339502"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Rectángulo 6">
            <a:extLst>
              <a:ext uri="{FF2B5EF4-FFF2-40B4-BE49-F238E27FC236}">
                <a16:creationId xmlns:a16="http://schemas.microsoft.com/office/drawing/2014/main" id="{3CF02631-88D4-A0AA-2679-2F00E0297B56}"/>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a:extLst>
              <a:ext uri="{FF2B5EF4-FFF2-40B4-BE49-F238E27FC236}">
                <a16:creationId xmlns:a16="http://schemas.microsoft.com/office/drawing/2014/main" id="{173133FC-98CC-3DE1-093C-66ADFE0C120E}"/>
              </a:ext>
            </a:extLst>
          </p:cNvPr>
          <p:cNvSpPr>
            <a:spLocks noGrp="1"/>
          </p:cNvSpPr>
          <p:nvPr>
            <p:ph type="title"/>
          </p:nvPr>
        </p:nvSpPr>
        <p:spPr>
          <a:xfrm>
            <a:off x="0" y="10894"/>
            <a:ext cx="12192000" cy="397070"/>
          </a:xfrm>
        </p:spPr>
        <p:txBody>
          <a:bodyPr anchor="t">
            <a:noAutofit/>
          </a:bodyPr>
          <a:lstStyle/>
          <a:p>
            <a:r>
              <a:rPr lang="es-ES" sz="2000" b="1" dirty="0" err="1">
                <a:solidFill>
                  <a:srgbClr val="FFFFFF"/>
                </a:solidFill>
              </a:rPr>
              <a:t>Results</a:t>
            </a:r>
            <a:r>
              <a:rPr lang="es-ES" sz="2000" b="1" dirty="0">
                <a:solidFill>
                  <a:srgbClr val="FFFFFF"/>
                </a:solidFill>
              </a:rPr>
              <a:t>: </a:t>
            </a:r>
            <a:r>
              <a:rPr lang="es-ES" sz="2000" b="1" dirty="0" err="1">
                <a:solidFill>
                  <a:srgbClr val="FFFFFF"/>
                </a:solidFill>
              </a:rPr>
              <a:t>arcminute-scales</a:t>
            </a:r>
            <a:br>
              <a:rPr lang="es-ES" sz="2000" b="1" dirty="0">
                <a:solidFill>
                  <a:srgbClr val="FFFFFF"/>
                </a:solidFill>
              </a:rPr>
            </a:br>
            <a:br>
              <a:rPr lang="es-ES" sz="2000" b="1" dirty="0">
                <a:solidFill>
                  <a:srgbClr val="FFFFFF"/>
                </a:solidFill>
              </a:rPr>
            </a:br>
            <a:endParaRPr lang="es-ES" sz="2000" b="1" dirty="0">
              <a:solidFill>
                <a:srgbClr val="FFFFFF"/>
              </a:solidFill>
            </a:endParaRPr>
          </a:p>
        </p:txBody>
      </p:sp>
      <p:sp>
        <p:nvSpPr>
          <p:cNvPr id="4" name="Rectángulo 3">
            <a:extLst>
              <a:ext uri="{FF2B5EF4-FFF2-40B4-BE49-F238E27FC236}">
                <a16:creationId xmlns:a16="http://schemas.microsoft.com/office/drawing/2014/main" id="{927091E8-FE49-AB52-65C1-2FB2B156CDDC}"/>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TextBox 2">
            <a:extLst>
              <a:ext uri="{FF2B5EF4-FFF2-40B4-BE49-F238E27FC236}">
                <a16:creationId xmlns:a16="http://schemas.microsoft.com/office/drawing/2014/main" id="{3829C786-58BF-37E4-6734-FE0545001F62}"/>
              </a:ext>
            </a:extLst>
          </p:cNvPr>
          <p:cNvSpPr txBox="1"/>
          <p:nvPr/>
        </p:nvSpPr>
        <p:spPr>
          <a:xfrm>
            <a:off x="2" y="448390"/>
            <a:ext cx="12191998" cy="523220"/>
          </a:xfrm>
          <a:prstGeom prst="rect">
            <a:avLst/>
          </a:prstGeom>
          <a:noFill/>
        </p:spPr>
        <p:txBody>
          <a:bodyPr wrap="square" rtlCol="0">
            <a:spAutoFit/>
          </a:bodyPr>
          <a:lstStyle/>
          <a:p>
            <a:pPr algn="ctr"/>
            <a:r>
              <a:rPr lang="es-ES" sz="2800" dirty="0" err="1"/>
              <a:t>Analysis</a:t>
            </a:r>
            <a:endParaRPr lang="x-none" sz="2800" dirty="0"/>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271" y="1099029"/>
            <a:ext cx="2405482" cy="1972495"/>
          </a:xfrm>
          <a:prstGeom prst="rect">
            <a:avLst/>
          </a:prstGeom>
        </p:spPr>
      </p:pic>
      <p:pic>
        <p:nvPicPr>
          <p:cNvPr id="12" name="Imagen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3490" y="1099029"/>
            <a:ext cx="2405482" cy="1972495"/>
          </a:xfrm>
          <a:prstGeom prst="rect">
            <a:avLst/>
          </a:prstGeom>
        </p:spPr>
      </p:pic>
      <p:sp>
        <p:nvSpPr>
          <p:cNvPr id="13" name="Rectángulo redondeado 12"/>
          <p:cNvSpPr/>
          <p:nvPr/>
        </p:nvSpPr>
        <p:spPr>
          <a:xfrm>
            <a:off x="748166" y="4002143"/>
            <a:ext cx="2648178" cy="2034395"/>
          </a:xfrm>
          <a:prstGeom prst="roundRect">
            <a:avLst>
              <a:gd name="adj" fmla="val 4385"/>
            </a:avLst>
          </a:prstGeom>
          <a:solidFill>
            <a:srgbClr val="E0ECE4"/>
          </a:solidFill>
          <a:ln>
            <a:solidFill>
              <a:srgbClr val="63A378"/>
            </a:solidFill>
          </a:ln>
          <a:effectLst>
            <a:outerShdw blurRad="339502"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4" name="TextBox 2">
            <a:extLst>
              <a:ext uri="{FF2B5EF4-FFF2-40B4-BE49-F238E27FC236}">
                <a16:creationId xmlns:a16="http://schemas.microsoft.com/office/drawing/2014/main" id="{3829C786-58BF-37E4-6734-FE0545001F62}"/>
              </a:ext>
            </a:extLst>
          </p:cNvPr>
          <p:cNvSpPr txBox="1"/>
          <p:nvPr/>
        </p:nvSpPr>
        <p:spPr>
          <a:xfrm>
            <a:off x="748166" y="4542286"/>
            <a:ext cx="2648178" cy="954107"/>
          </a:xfrm>
          <a:prstGeom prst="rect">
            <a:avLst/>
          </a:prstGeom>
          <a:noFill/>
        </p:spPr>
        <p:txBody>
          <a:bodyPr wrap="square" rtlCol="0">
            <a:spAutoFit/>
          </a:bodyPr>
          <a:lstStyle/>
          <a:p>
            <a:pPr algn="ctr"/>
            <a:r>
              <a:rPr lang="es-ES" sz="2800" dirty="0" err="1"/>
              <a:t>Theoretical</a:t>
            </a:r>
            <a:r>
              <a:rPr lang="es-ES" sz="2800" dirty="0"/>
              <a:t> </a:t>
            </a:r>
          </a:p>
          <a:p>
            <a:pPr algn="ctr"/>
            <a:r>
              <a:rPr lang="es-ES" sz="2800" dirty="0" err="1"/>
              <a:t>Profiles</a:t>
            </a:r>
            <a:endParaRPr lang="x-none" sz="2800" dirty="0"/>
          </a:p>
        </p:txBody>
      </p:sp>
      <p:sp>
        <p:nvSpPr>
          <p:cNvPr id="15" name="Rectángulo redondeado 14"/>
          <p:cNvSpPr/>
          <p:nvPr/>
        </p:nvSpPr>
        <p:spPr>
          <a:xfrm>
            <a:off x="4079876" y="4008452"/>
            <a:ext cx="1474624" cy="845197"/>
          </a:xfrm>
          <a:prstGeom prst="roundRect">
            <a:avLst>
              <a:gd name="adj" fmla="val 4385"/>
            </a:avLst>
          </a:prstGeom>
          <a:solidFill>
            <a:srgbClr val="E0ECE4"/>
          </a:solidFill>
          <a:ln>
            <a:solidFill>
              <a:srgbClr val="63A378"/>
            </a:solidFill>
          </a:ln>
          <a:effectLst>
            <a:outerShdw blurRad="339502"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6" name="TextBox 2">
            <a:extLst>
              <a:ext uri="{FF2B5EF4-FFF2-40B4-BE49-F238E27FC236}">
                <a16:creationId xmlns:a16="http://schemas.microsoft.com/office/drawing/2014/main" id="{3829C786-58BF-37E4-6734-FE0545001F62}"/>
              </a:ext>
            </a:extLst>
          </p:cNvPr>
          <p:cNvSpPr txBox="1"/>
          <p:nvPr/>
        </p:nvSpPr>
        <p:spPr>
          <a:xfrm>
            <a:off x="3889634" y="4169440"/>
            <a:ext cx="1855108" cy="523220"/>
          </a:xfrm>
          <a:prstGeom prst="rect">
            <a:avLst/>
          </a:prstGeom>
          <a:noFill/>
        </p:spPr>
        <p:txBody>
          <a:bodyPr wrap="square" rtlCol="0">
            <a:spAutoFit/>
          </a:bodyPr>
          <a:lstStyle/>
          <a:p>
            <a:pPr algn="ctr"/>
            <a:r>
              <a:rPr lang="es-ES" sz="2800" dirty="0"/>
              <a:t>NFW</a:t>
            </a:r>
            <a:endParaRPr lang="x-none" sz="2800" dirty="0"/>
          </a:p>
        </p:txBody>
      </p:sp>
      <p:sp>
        <p:nvSpPr>
          <p:cNvPr id="17" name="Rectángulo redondeado 16"/>
          <p:cNvSpPr/>
          <p:nvPr/>
        </p:nvSpPr>
        <p:spPr>
          <a:xfrm>
            <a:off x="4079875" y="5191341"/>
            <a:ext cx="1474624" cy="845197"/>
          </a:xfrm>
          <a:prstGeom prst="roundRect">
            <a:avLst>
              <a:gd name="adj" fmla="val 4385"/>
            </a:avLst>
          </a:prstGeom>
          <a:solidFill>
            <a:srgbClr val="E0ECE4"/>
          </a:solidFill>
          <a:ln>
            <a:solidFill>
              <a:srgbClr val="63A378"/>
            </a:solidFill>
          </a:ln>
          <a:effectLst>
            <a:outerShdw blurRad="339502"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8" name="TextBox 2">
            <a:extLst>
              <a:ext uri="{FF2B5EF4-FFF2-40B4-BE49-F238E27FC236}">
                <a16:creationId xmlns:a16="http://schemas.microsoft.com/office/drawing/2014/main" id="{3829C786-58BF-37E4-6734-FE0545001F62}"/>
              </a:ext>
            </a:extLst>
          </p:cNvPr>
          <p:cNvSpPr txBox="1"/>
          <p:nvPr/>
        </p:nvSpPr>
        <p:spPr>
          <a:xfrm>
            <a:off x="3889633" y="5352329"/>
            <a:ext cx="1855108" cy="523220"/>
          </a:xfrm>
          <a:prstGeom prst="rect">
            <a:avLst/>
          </a:prstGeom>
          <a:noFill/>
        </p:spPr>
        <p:txBody>
          <a:bodyPr wrap="square" rtlCol="0">
            <a:spAutoFit/>
          </a:bodyPr>
          <a:lstStyle/>
          <a:p>
            <a:pPr algn="ctr"/>
            <a:r>
              <a:rPr lang="es-ES" sz="2800" dirty="0"/>
              <a:t>SIS</a:t>
            </a:r>
            <a:endParaRPr lang="x-none" sz="2800" dirty="0"/>
          </a:p>
        </p:txBody>
      </p:sp>
      <p:sp>
        <p:nvSpPr>
          <p:cNvPr id="19" name="Flecha derecha 18"/>
          <p:cNvSpPr/>
          <p:nvPr/>
        </p:nvSpPr>
        <p:spPr>
          <a:xfrm rot="19660793">
            <a:off x="5798536" y="4312073"/>
            <a:ext cx="1582057" cy="659669"/>
          </a:xfrm>
          <a:prstGeom prst="rightArrow">
            <a:avLst/>
          </a:prstGeom>
          <a:solidFill>
            <a:srgbClr val="63A3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Flecha derecha 19"/>
          <p:cNvSpPr/>
          <p:nvPr/>
        </p:nvSpPr>
        <p:spPr>
          <a:xfrm rot="1886200">
            <a:off x="5796413" y="2645824"/>
            <a:ext cx="1582057" cy="659669"/>
          </a:xfrm>
          <a:prstGeom prst="rightArrow">
            <a:avLst/>
          </a:prstGeom>
          <a:solidFill>
            <a:srgbClr val="63A3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AutoShape 2" descr="QSO_plot.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23" name="Imagen 22"/>
          <p:cNvPicPr>
            <a:picLocks noChangeAspect="1"/>
          </p:cNvPicPr>
          <p:nvPr/>
        </p:nvPicPr>
        <p:blipFill rotWithShape="1">
          <a:blip r:embed="rId4">
            <a:extLst>
              <a:ext uri="{28A0092B-C50C-407E-A947-70E740481C1C}">
                <a14:useLocalDpi xmlns:a14="http://schemas.microsoft.com/office/drawing/2010/main" val="0"/>
              </a:ext>
            </a:extLst>
          </a:blip>
          <a:srcRect r="48214"/>
          <a:stretch/>
        </p:blipFill>
        <p:spPr>
          <a:xfrm>
            <a:off x="7434388" y="2255280"/>
            <a:ext cx="3991103" cy="3039462"/>
          </a:xfrm>
          <a:prstGeom prst="rect">
            <a:avLst/>
          </a:prstGeom>
        </p:spPr>
      </p:pic>
      <mc:AlternateContent xmlns:mc="http://schemas.openxmlformats.org/markup-compatibility/2006" xmlns:a14="http://schemas.microsoft.com/office/drawing/2010/main">
        <mc:Choice Requires="a14">
          <p:sp>
            <p:nvSpPr>
              <p:cNvPr id="24" name="Rectángulo 23"/>
              <p:cNvSpPr/>
              <p:nvPr/>
            </p:nvSpPr>
            <p:spPr>
              <a:xfrm>
                <a:off x="572623" y="3099341"/>
                <a:ext cx="5154224" cy="400110"/>
              </a:xfrm>
              <a:prstGeom prst="rect">
                <a:avLst/>
              </a:prstGeom>
            </p:spPr>
            <p:txBody>
              <a:bodyPr wrap="square">
                <a:spAutoFit/>
              </a:bodyPr>
              <a:lstStyle/>
              <a:p>
                <a:r>
                  <a:rPr lang="es-ES" dirty="0"/>
                  <a:t> </a:t>
                </a:r>
                <a14:m>
                  <m:oMath xmlns:m="http://schemas.openxmlformats.org/officeDocument/2006/math">
                    <m:r>
                      <a:rPr lang="es-ES" sz="2000" b="0" i="1" smtClean="0">
                        <a:latin typeface="Cambria Math" panose="02040503050406030204" pitchFamily="18" charset="0"/>
                      </a:rPr>
                      <m:t>𝑟</m:t>
                    </m:r>
                    <m:r>
                      <a:rPr lang="es-ES" sz="2000" b="0" i="1" smtClean="0">
                        <a:latin typeface="Cambria Math" panose="02040503050406030204" pitchFamily="18" charset="0"/>
                      </a:rPr>
                      <m:t>=200</m:t>
                    </m:r>
                    <m:func>
                      <m:funcPr>
                        <m:ctrlPr>
                          <a:rPr lang="es-ES" sz="2000" i="1">
                            <a:latin typeface="Cambria Math" panose="02040503050406030204" pitchFamily="18" charset="0"/>
                          </a:rPr>
                        </m:ctrlPr>
                      </m:funcPr>
                      <m:fName>
                        <m:r>
                          <m:rPr>
                            <m:sty m:val="p"/>
                          </m:rPr>
                          <a:rPr lang="es-ES" sz="2000">
                            <a:latin typeface="Cambria Math" panose="02040503050406030204" pitchFamily="18" charset="0"/>
                          </a:rPr>
                          <m:t>arcsec</m:t>
                        </m:r>
                      </m:fName>
                      <m:e>
                        <m:r>
                          <a:rPr lang="es-ES" sz="2000" i="1">
                            <a:latin typeface="Cambria Math" panose="02040503050406030204" pitchFamily="18" charset="0"/>
                          </a:rPr>
                          <m:t>→400</m:t>
                        </m:r>
                        <m:r>
                          <a:rPr lang="es-ES" sz="2000" i="1">
                            <a:latin typeface="Cambria Math" panose="02040503050406030204" pitchFamily="18" charset="0"/>
                            <a:ea typeface="Cambria Math" panose="02040503050406030204" pitchFamily="18" charset="0"/>
                          </a:rPr>
                          <m:t>×400 </m:t>
                        </m:r>
                        <m:r>
                          <a:rPr lang="es-ES" sz="2000" i="1">
                            <a:latin typeface="Cambria Math" panose="02040503050406030204" pitchFamily="18" charset="0"/>
                            <a:ea typeface="Cambria Math" panose="02040503050406030204" pitchFamily="18" charset="0"/>
                          </a:rPr>
                          <m:t>𝑝𝑖𝑥</m:t>
                        </m:r>
                        <m:r>
                          <a:rPr lang="es-ES" sz="2000" i="1">
                            <a:latin typeface="Cambria Math" panose="02040503050406030204" pitchFamily="18" charset="0"/>
                            <a:ea typeface="Cambria Math" panose="02040503050406030204" pitchFamily="18" charset="0"/>
                          </a:rPr>
                          <m:t>→</m:t>
                        </m:r>
                        <m:r>
                          <a:rPr lang="es-ES" sz="2000" i="1">
                            <a:latin typeface="Cambria Math" panose="02040503050406030204" pitchFamily="18" charset="0"/>
                            <a:ea typeface="Cambria Math" panose="02040503050406030204" pitchFamily="18" charset="0"/>
                          </a:rPr>
                          <m:t>𝜎</m:t>
                        </m:r>
                        <m:r>
                          <a:rPr lang="es-ES" sz="2000" i="1">
                            <a:latin typeface="Cambria Math" panose="02040503050406030204" pitchFamily="18" charset="0"/>
                            <a:ea typeface="Cambria Math" panose="02040503050406030204" pitchFamily="18" charset="0"/>
                          </a:rPr>
                          <m:t>=2.4′′</m:t>
                        </m:r>
                      </m:e>
                    </m:func>
                  </m:oMath>
                </a14:m>
                <a:endParaRPr lang="es-ES" dirty="0"/>
              </a:p>
            </p:txBody>
          </p:sp>
        </mc:Choice>
        <mc:Fallback xmlns="">
          <p:sp>
            <p:nvSpPr>
              <p:cNvPr id="24" name="Rectángulo 23"/>
              <p:cNvSpPr>
                <a:spLocks noRot="1" noChangeAspect="1" noMove="1" noResize="1" noEditPoints="1" noAdjustHandles="1" noChangeArrowheads="1" noChangeShapeType="1" noTextEdit="1"/>
              </p:cNvSpPr>
              <p:nvPr/>
            </p:nvSpPr>
            <p:spPr>
              <a:xfrm>
                <a:off x="572623" y="3099341"/>
                <a:ext cx="5154224" cy="400110"/>
              </a:xfrm>
              <a:prstGeom prst="rect">
                <a:avLst/>
              </a:prstGeom>
              <a:blipFill rotWithShape="0">
                <a:blip r:embed="rId5"/>
                <a:stretch>
                  <a:fillRect b="-13636"/>
                </a:stretch>
              </a:blipFill>
            </p:spPr>
            <p:txBody>
              <a:bodyPr/>
              <a:lstStyle/>
              <a:p>
                <a:r>
                  <a:rPr lang="es-ES">
                    <a:noFill/>
                  </a:rPr>
                  <a:t> </a:t>
                </a:r>
              </a:p>
            </p:txBody>
          </p:sp>
        </mc:Fallback>
      </mc:AlternateContent>
      <p:sp>
        <p:nvSpPr>
          <p:cNvPr id="5" name="CuadroTexto 4">
            <a:extLst>
              <a:ext uri="{FF2B5EF4-FFF2-40B4-BE49-F238E27FC236}">
                <a16:creationId xmlns:a16="http://schemas.microsoft.com/office/drawing/2014/main" id="{FA0A34BB-6343-022B-D45C-D1C78E4424D8}"/>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11" name="CuadroTexto 10">
            <a:extLst>
              <a:ext uri="{FF2B5EF4-FFF2-40B4-BE49-F238E27FC236}">
                <a16:creationId xmlns:a16="http://schemas.microsoft.com/office/drawing/2014/main" id="{9D318393-D37D-8A71-729B-FF6700AB3C52}"/>
              </a:ext>
            </a:extLst>
          </p:cNvPr>
          <p:cNvSpPr txBox="1"/>
          <p:nvPr/>
        </p:nvSpPr>
        <p:spPr>
          <a:xfrm>
            <a:off x="4079876" y="6502733"/>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22" name="CuadroTexto 21">
            <a:extLst>
              <a:ext uri="{FF2B5EF4-FFF2-40B4-BE49-F238E27FC236}">
                <a16:creationId xmlns:a16="http://schemas.microsoft.com/office/drawing/2014/main" id="{04C8A5A0-E6D9-18B7-8734-E5BA34F7AB80}"/>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Tree>
    <p:extLst>
      <p:ext uri="{BB962C8B-B14F-4D97-AF65-F5344CB8AC3E}">
        <p14:creationId xmlns:p14="http://schemas.microsoft.com/office/powerpoint/2010/main" val="650502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7D497-74E9-16AE-D072-9BD2D87A7DC4}"/>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0209F153-D843-ACE3-9081-FD05D2E8CDB6}"/>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a:extLst>
              <a:ext uri="{FF2B5EF4-FFF2-40B4-BE49-F238E27FC236}">
                <a16:creationId xmlns:a16="http://schemas.microsoft.com/office/drawing/2014/main" id="{D04F91A0-BEC4-9595-CE3E-CDAA5303E6C5}"/>
              </a:ext>
            </a:extLst>
          </p:cNvPr>
          <p:cNvSpPr>
            <a:spLocks noGrp="1"/>
          </p:cNvSpPr>
          <p:nvPr>
            <p:ph type="title"/>
          </p:nvPr>
        </p:nvSpPr>
        <p:spPr>
          <a:xfrm>
            <a:off x="0" y="10894"/>
            <a:ext cx="12192000" cy="397070"/>
          </a:xfrm>
        </p:spPr>
        <p:txBody>
          <a:bodyPr anchor="t">
            <a:noAutofit/>
          </a:bodyPr>
          <a:lstStyle/>
          <a:p>
            <a:r>
              <a:rPr lang="es-ES" sz="2000" b="1" dirty="0" err="1">
                <a:solidFill>
                  <a:srgbClr val="FFFFFF"/>
                </a:solidFill>
              </a:rPr>
              <a:t>Results</a:t>
            </a:r>
            <a:r>
              <a:rPr lang="es-ES" sz="2000" b="1" dirty="0">
                <a:solidFill>
                  <a:srgbClr val="FFFFFF"/>
                </a:solidFill>
              </a:rPr>
              <a:t>: </a:t>
            </a:r>
            <a:r>
              <a:rPr lang="es-ES" sz="2000" b="1" dirty="0" err="1">
                <a:solidFill>
                  <a:srgbClr val="FFFFFF"/>
                </a:solidFill>
              </a:rPr>
              <a:t>arcminute-scales</a:t>
            </a:r>
            <a:br>
              <a:rPr lang="es-ES" sz="2000" b="1" dirty="0">
                <a:solidFill>
                  <a:srgbClr val="FFFFFF"/>
                </a:solidFill>
              </a:rPr>
            </a:br>
            <a:br>
              <a:rPr lang="es-ES" sz="2000" b="1" dirty="0">
                <a:solidFill>
                  <a:srgbClr val="FFFFFF"/>
                </a:solidFill>
              </a:rPr>
            </a:br>
            <a:endParaRPr lang="es-ES" sz="2000" b="1" dirty="0">
              <a:solidFill>
                <a:srgbClr val="FFFFFF"/>
              </a:solidFill>
            </a:endParaRPr>
          </a:p>
        </p:txBody>
      </p:sp>
      <p:sp>
        <p:nvSpPr>
          <p:cNvPr id="4" name="Rectángulo 3">
            <a:extLst>
              <a:ext uri="{FF2B5EF4-FFF2-40B4-BE49-F238E27FC236}">
                <a16:creationId xmlns:a16="http://schemas.microsoft.com/office/drawing/2014/main" id="{13D30DFF-E15C-09E3-46AC-7AD6EC3E2469}"/>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2" name="Marcador de contenido 1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58920" y="971610"/>
            <a:ext cx="8158538" cy="3217556"/>
          </a:xfrm>
        </p:spPr>
      </p:pic>
      <p:sp>
        <p:nvSpPr>
          <p:cNvPr id="3" name="TextBox 2">
            <a:extLst>
              <a:ext uri="{FF2B5EF4-FFF2-40B4-BE49-F238E27FC236}">
                <a16:creationId xmlns:a16="http://schemas.microsoft.com/office/drawing/2014/main" id="{47DD6D8B-16C4-DB56-57CF-0C3C0B673D92}"/>
              </a:ext>
            </a:extLst>
          </p:cNvPr>
          <p:cNvSpPr txBox="1"/>
          <p:nvPr/>
        </p:nvSpPr>
        <p:spPr>
          <a:xfrm>
            <a:off x="2" y="448390"/>
            <a:ext cx="12191998" cy="523220"/>
          </a:xfrm>
          <a:prstGeom prst="rect">
            <a:avLst/>
          </a:prstGeom>
          <a:noFill/>
        </p:spPr>
        <p:txBody>
          <a:bodyPr wrap="square" rtlCol="0">
            <a:spAutoFit/>
          </a:bodyPr>
          <a:lstStyle/>
          <a:p>
            <a:pPr algn="ctr"/>
            <a:r>
              <a:rPr lang="es-ES" sz="2800" dirty="0" err="1"/>
              <a:t>Galaxies</a:t>
            </a:r>
            <a:r>
              <a:rPr lang="es-ES" sz="2800" dirty="0"/>
              <a:t> </a:t>
            </a:r>
            <a:r>
              <a:rPr lang="es-ES" sz="2800" dirty="0" err="1"/>
              <a:t>Sample</a:t>
            </a:r>
            <a:endParaRPr lang="x-none" sz="2800" dirty="0"/>
          </a:p>
        </p:txBody>
      </p:sp>
      <mc:AlternateContent xmlns:mc="http://schemas.openxmlformats.org/markup-compatibility/2006" xmlns:a14="http://schemas.microsoft.com/office/drawing/2010/main">
        <mc:Choice Requires="a14">
          <p:graphicFrame>
            <p:nvGraphicFramePr>
              <p:cNvPr id="17" name="Tabla 16"/>
              <p:cNvGraphicFramePr>
                <a:graphicFrameLocks noGrp="1"/>
              </p:cNvGraphicFramePr>
              <p:nvPr>
                <p:extLst>
                  <p:ext uri="{D42A27DB-BD31-4B8C-83A1-F6EECF244321}">
                    <p14:modId xmlns:p14="http://schemas.microsoft.com/office/powerpoint/2010/main" val="2242219856"/>
                  </p:ext>
                </p:extLst>
              </p:nvPr>
            </p:nvGraphicFramePr>
            <p:xfrm>
              <a:off x="1858920" y="4371124"/>
              <a:ext cx="8158536" cy="1932123"/>
            </p:xfrm>
            <a:graphic>
              <a:graphicData uri="http://schemas.openxmlformats.org/drawingml/2006/table">
                <a:tbl>
                  <a:tblPr firstRow="1" bandRow="1">
                    <a:tableStyleId>{5C22544A-7EE6-4342-B048-85BDC9FD1C3A}</a:tableStyleId>
                  </a:tblPr>
                  <a:tblGrid>
                    <a:gridCol w="1359756">
                      <a:extLst>
                        <a:ext uri="{9D8B030D-6E8A-4147-A177-3AD203B41FA5}">
                          <a16:colId xmlns:a16="http://schemas.microsoft.com/office/drawing/2014/main" val="20000"/>
                        </a:ext>
                      </a:extLst>
                    </a:gridCol>
                    <a:gridCol w="1708164">
                      <a:extLst>
                        <a:ext uri="{9D8B030D-6E8A-4147-A177-3AD203B41FA5}">
                          <a16:colId xmlns:a16="http://schemas.microsoft.com/office/drawing/2014/main" val="20001"/>
                        </a:ext>
                      </a:extLst>
                    </a:gridCol>
                    <a:gridCol w="1011348">
                      <a:extLst>
                        <a:ext uri="{9D8B030D-6E8A-4147-A177-3AD203B41FA5}">
                          <a16:colId xmlns:a16="http://schemas.microsoft.com/office/drawing/2014/main" val="20002"/>
                        </a:ext>
                      </a:extLst>
                    </a:gridCol>
                    <a:gridCol w="1359756">
                      <a:extLst>
                        <a:ext uri="{9D8B030D-6E8A-4147-A177-3AD203B41FA5}">
                          <a16:colId xmlns:a16="http://schemas.microsoft.com/office/drawing/2014/main" val="20003"/>
                        </a:ext>
                      </a:extLst>
                    </a:gridCol>
                    <a:gridCol w="1695929">
                      <a:extLst>
                        <a:ext uri="{9D8B030D-6E8A-4147-A177-3AD203B41FA5}">
                          <a16:colId xmlns:a16="http://schemas.microsoft.com/office/drawing/2014/main" val="20004"/>
                        </a:ext>
                      </a:extLst>
                    </a:gridCol>
                    <a:gridCol w="1023583">
                      <a:extLst>
                        <a:ext uri="{9D8B030D-6E8A-4147-A177-3AD203B41FA5}">
                          <a16:colId xmlns:a16="http://schemas.microsoft.com/office/drawing/2014/main" val="20005"/>
                        </a:ext>
                      </a:extLst>
                    </a:gridCol>
                  </a:tblGrid>
                  <a:tr h="403595">
                    <a:tc rowSpan="2">
                      <a:txBody>
                        <a:bodyPr/>
                        <a:lstStyle/>
                        <a:p>
                          <a:pPr algn="ctr"/>
                          <a:endParaRPr lang="es-ES" dirty="0"/>
                        </a:p>
                      </a:txBody>
                      <a:tcPr anchor="ctr">
                        <a:lnL w="12700" cmpd="sng">
                          <a:noFill/>
                        </a:lnL>
                        <a:lnT w="12700" cmpd="sng">
                          <a:noFill/>
                        </a:lnT>
                        <a:noFill/>
                      </a:tcPr>
                    </a:tc>
                    <a:tc gridSpan="2">
                      <a:txBody>
                        <a:bodyPr/>
                        <a:lstStyle/>
                        <a:p>
                          <a:pPr algn="ctr"/>
                          <a14:m>
                            <m:oMathPara xmlns:m="http://schemas.openxmlformats.org/officeDocument/2006/math">
                              <m:oMathParaPr>
                                <m:jc m:val="centerGroup"/>
                              </m:oMathParaPr>
                              <m:oMath xmlns:m="http://schemas.openxmlformats.org/officeDocument/2006/math">
                                <m:sSub>
                                  <m:sSubPr>
                                    <m:ctrlPr>
                                      <a:rPr lang="es-ES" sz="1800" b="0" i="1" smtClean="0">
                                        <a:effectLst>
                                          <a:outerShdw blurRad="38100" dist="38100" dir="2700000" algn="tl">
                                            <a:srgbClr val="000000">
                                              <a:alpha val="43137"/>
                                            </a:srgbClr>
                                          </a:outerShdw>
                                        </a:effectLst>
                                        <a:latin typeface="Cambria Math" panose="02040503050406030204" pitchFamily="18" charset="0"/>
                                      </a:rPr>
                                    </m:ctrlPr>
                                  </m:sSubPr>
                                  <m:e>
                                    <m:r>
                                      <m:rPr>
                                        <m:sty m:val="p"/>
                                      </m:rPr>
                                      <a:rPr lang="es-ES" sz="1800" b="0" i="0" smtClean="0">
                                        <a:effectLst>
                                          <a:outerShdw blurRad="38100" dist="38100" dir="2700000" algn="tl">
                                            <a:srgbClr val="000000">
                                              <a:alpha val="43137"/>
                                            </a:srgbClr>
                                          </a:outerShdw>
                                        </a:effectLst>
                                        <a:latin typeface="Cambria Math" panose="02040503050406030204" pitchFamily="18" charset="0"/>
                                      </a:rPr>
                                      <m:t>NFW</m:t>
                                    </m:r>
                                  </m:e>
                                  <m:sub>
                                    <m:r>
                                      <m:rPr>
                                        <m:sty m:val="p"/>
                                      </m:rPr>
                                      <a:rPr lang="es-ES" sz="1800" b="0" i="0" smtClean="0">
                                        <a:effectLst>
                                          <a:outerShdw blurRad="38100" dist="38100" dir="2700000" algn="tl">
                                            <a:srgbClr val="000000">
                                              <a:alpha val="43137"/>
                                            </a:srgbClr>
                                          </a:outerShdw>
                                        </a:effectLst>
                                        <a:latin typeface="Cambria Math" panose="02040503050406030204" pitchFamily="18" charset="0"/>
                                      </a:rPr>
                                      <m:t>small</m:t>
                                    </m:r>
                                  </m:sub>
                                </m:sSub>
                              </m:oMath>
                            </m:oMathPara>
                          </a14:m>
                          <a:endParaRPr lang="es-ES" dirty="0">
                            <a:effectLst>
                              <a:outerShdw blurRad="38100" dist="38100" dir="2700000" algn="tl">
                                <a:srgbClr val="000000">
                                  <a:alpha val="43137"/>
                                </a:srgbClr>
                              </a:outerShdw>
                            </a:effectLst>
                          </a:endParaRPr>
                        </a:p>
                      </a:txBody>
                      <a:tcPr anchor="ctr">
                        <a:solidFill>
                          <a:srgbClr val="63A378"/>
                        </a:solidFill>
                      </a:tcPr>
                    </a:tc>
                    <a:tc hMerge="1">
                      <a:txBody>
                        <a:bodyPr/>
                        <a:lstStyle/>
                        <a:p>
                          <a:endParaRPr lang="es-ES" dirty="0"/>
                        </a:p>
                      </a:txBody>
                      <a:tcPr/>
                    </a:tc>
                    <a:tc>
                      <a:txBody>
                        <a:bodyPr/>
                        <a:lstStyle/>
                        <a:p>
                          <a:pPr algn="ctr"/>
                          <a14:m>
                            <m:oMathPara xmlns:m="http://schemas.openxmlformats.org/officeDocument/2006/math">
                              <m:oMathParaPr>
                                <m:jc m:val="centerGroup"/>
                              </m:oMathParaPr>
                              <m:oMath xmlns:m="http://schemas.openxmlformats.org/officeDocument/2006/math">
                                <m:r>
                                  <a:rPr lang="es-ES" b="1" i="1" smtClean="0">
                                    <a:effectLst>
                                      <a:outerShdw blurRad="38100" dist="38100" dir="2700000" algn="tl">
                                        <a:srgbClr val="000000">
                                          <a:alpha val="43137"/>
                                        </a:srgbClr>
                                      </a:outerShdw>
                                    </a:effectLst>
                                    <a:latin typeface="Cambria Math" panose="02040503050406030204" pitchFamily="18" charset="0"/>
                                  </a:rPr>
                                  <m:t>𝑺𝑰𝑺</m:t>
                                </m:r>
                              </m:oMath>
                            </m:oMathPara>
                          </a14:m>
                          <a:endParaRPr lang="es-ES" dirty="0">
                            <a:effectLst>
                              <a:outerShdw blurRad="38100" dist="38100" dir="2700000" algn="tl">
                                <a:srgbClr val="000000">
                                  <a:alpha val="43137"/>
                                </a:srgbClr>
                              </a:outerShdw>
                            </a:effectLst>
                          </a:endParaRPr>
                        </a:p>
                      </a:txBody>
                      <a:tcPr anchor="ctr">
                        <a:solidFill>
                          <a:srgbClr val="63A378"/>
                        </a:solidFill>
                      </a:tcPr>
                    </a:tc>
                    <a:tc gridSpan="2">
                      <a:txBody>
                        <a:bodyPr/>
                        <a:lstStyle/>
                        <a:p>
                          <a:pPr algn="ctr"/>
                          <a14:m>
                            <m:oMathPara xmlns:m="http://schemas.openxmlformats.org/officeDocument/2006/math">
                              <m:oMathParaPr>
                                <m:jc m:val="centerGroup"/>
                              </m:oMathParaPr>
                              <m:oMath xmlns:m="http://schemas.openxmlformats.org/officeDocument/2006/math">
                                <m:sSub>
                                  <m:sSubPr>
                                    <m:ctrlPr>
                                      <a:rPr lang="es-ES" sz="1800" b="0" i="1" smtClean="0">
                                        <a:effectLst>
                                          <a:outerShdw blurRad="38100" dist="38100" dir="2700000" algn="tl">
                                            <a:srgbClr val="000000">
                                              <a:alpha val="43137"/>
                                            </a:srgbClr>
                                          </a:outerShdw>
                                        </a:effectLst>
                                        <a:latin typeface="Cambria Math" panose="02040503050406030204" pitchFamily="18" charset="0"/>
                                      </a:rPr>
                                    </m:ctrlPr>
                                  </m:sSubPr>
                                  <m:e>
                                    <m:r>
                                      <m:rPr>
                                        <m:sty m:val="p"/>
                                      </m:rPr>
                                      <a:rPr lang="es-ES" sz="1800" b="0" i="0" smtClean="0">
                                        <a:effectLst>
                                          <a:outerShdw blurRad="38100" dist="38100" dir="2700000" algn="tl">
                                            <a:srgbClr val="000000">
                                              <a:alpha val="43137"/>
                                            </a:srgbClr>
                                          </a:outerShdw>
                                        </a:effectLst>
                                        <a:latin typeface="Cambria Math" panose="02040503050406030204" pitchFamily="18" charset="0"/>
                                      </a:rPr>
                                      <m:t>NFW</m:t>
                                    </m:r>
                                  </m:e>
                                  <m:sub>
                                    <m:r>
                                      <m:rPr>
                                        <m:sty m:val="p"/>
                                      </m:rPr>
                                      <a:rPr lang="es-ES" sz="1800" b="0" i="0" smtClean="0">
                                        <a:effectLst>
                                          <a:outerShdw blurRad="38100" dist="38100" dir="2700000" algn="tl">
                                            <a:srgbClr val="000000">
                                              <a:alpha val="43137"/>
                                            </a:srgbClr>
                                          </a:outerShdw>
                                        </a:effectLst>
                                        <a:latin typeface="Cambria Math" panose="02040503050406030204" pitchFamily="18" charset="0"/>
                                      </a:rPr>
                                      <m:t>large</m:t>
                                    </m:r>
                                  </m:sub>
                                </m:sSub>
                              </m:oMath>
                            </m:oMathPara>
                          </a14:m>
                          <a:endParaRPr lang="es-ES" dirty="0">
                            <a:effectLst>
                              <a:outerShdw blurRad="38100" dist="38100" dir="2700000" algn="tl">
                                <a:srgbClr val="000000">
                                  <a:alpha val="43137"/>
                                </a:srgbClr>
                              </a:outerShdw>
                            </a:effectLst>
                          </a:endParaRPr>
                        </a:p>
                      </a:txBody>
                      <a:tcPr anchor="ctr">
                        <a:solidFill>
                          <a:srgbClr val="63A378"/>
                        </a:solidFill>
                      </a:tcPr>
                    </a:tc>
                    <a:tc hMerge="1">
                      <a:txBody>
                        <a:bodyPr/>
                        <a:lstStyle/>
                        <a:p>
                          <a:endParaRPr lang="es-ES" dirty="0"/>
                        </a:p>
                      </a:txBody>
                      <a:tcPr/>
                    </a:tc>
                    <a:extLst>
                      <a:ext uri="{0D108BD9-81ED-4DB2-BD59-A6C34878D82A}">
                        <a16:rowId xmlns:a16="http://schemas.microsoft.com/office/drawing/2014/main" val="10000"/>
                      </a:ext>
                    </a:extLst>
                  </a:tr>
                  <a:tr h="382132">
                    <a:tc vMerge="1">
                      <a:txBody>
                        <a:bodyPr/>
                        <a:lstStyle/>
                        <a:p>
                          <a:pPr algn="ctr"/>
                          <a:endParaRPr lang="es-ES" dirty="0"/>
                        </a:p>
                      </a:txBody>
                      <a:tcPr anchor="ctr">
                        <a:lnL w="12700" cmpd="sng">
                          <a:noFill/>
                        </a:lnL>
                        <a:noFill/>
                      </a:tcPr>
                    </a:tc>
                    <a:tc>
                      <a:txBody>
                        <a:bodyPr/>
                        <a:lstStyle/>
                        <a:p>
                          <a:pPr algn="ctr"/>
                          <a14:m>
                            <m:oMathPara xmlns:m="http://schemas.openxmlformats.org/officeDocument/2006/math">
                              <m:oMathParaPr>
                                <m:jc m:val="centerGroup"/>
                              </m:oMathParaPr>
                              <m:oMath xmlns:m="http://schemas.openxmlformats.org/officeDocument/2006/math">
                                <m:sSub>
                                  <m:sSubPr>
                                    <m:ctrlPr>
                                      <a:rPr lang="es-ES" sz="1600" b="0" i="1" smtClean="0">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es-ES" sz="1600" b="0" i="1" smtClean="0">
                                        <a:solidFill>
                                          <a:schemeClr val="bg1"/>
                                        </a:solidFill>
                                        <a:effectLst>
                                          <a:outerShdw blurRad="38100" dist="38100" dir="2700000" algn="tl">
                                            <a:srgbClr val="000000">
                                              <a:alpha val="43137"/>
                                            </a:srgbClr>
                                          </a:outerShdw>
                                        </a:effectLst>
                                        <a:latin typeface="Cambria Math" panose="02040503050406030204" pitchFamily="18" charset="0"/>
                                      </a:rPr>
                                      <m:t>𝑀</m:t>
                                    </m:r>
                                  </m:e>
                                  <m:sub>
                                    <m:r>
                                      <a:rPr lang="es-ES" sz="1600" b="0" i="1" smtClean="0">
                                        <a:solidFill>
                                          <a:schemeClr val="bg1"/>
                                        </a:solidFill>
                                        <a:effectLst>
                                          <a:outerShdw blurRad="38100" dist="38100" dir="2700000" algn="tl">
                                            <a:srgbClr val="000000">
                                              <a:alpha val="43137"/>
                                            </a:srgbClr>
                                          </a:outerShdw>
                                        </a:effectLst>
                                        <a:latin typeface="Cambria Math" panose="02040503050406030204" pitchFamily="18" charset="0"/>
                                      </a:rPr>
                                      <m:t>200</m:t>
                                    </m:r>
                                  </m:sub>
                                </m:sSub>
                                <m:d>
                                  <m:dPr>
                                    <m:ctrlPr>
                                      <a:rPr lang="es-ES" sz="1600" b="0" i="1" smtClean="0">
                                        <a:solidFill>
                                          <a:schemeClr val="bg1"/>
                                        </a:solidFill>
                                        <a:effectLst>
                                          <a:outerShdw blurRad="38100" dist="38100" dir="2700000" algn="tl">
                                            <a:srgbClr val="000000">
                                              <a:alpha val="43137"/>
                                            </a:srgbClr>
                                          </a:outerShdw>
                                        </a:effectLst>
                                        <a:latin typeface="Cambria Math" panose="02040503050406030204" pitchFamily="18" charset="0"/>
                                      </a:rPr>
                                    </m:ctrlPr>
                                  </m:dPr>
                                  <m:e>
                                    <m:sSub>
                                      <m:sSubPr>
                                        <m:ctrlPr>
                                          <a:rPr lang="es-ES" sz="1600" b="0" i="1" smtClean="0">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es-ES" sz="1600" b="0" i="1" smtClean="0">
                                            <a:solidFill>
                                              <a:schemeClr val="bg1"/>
                                            </a:solidFill>
                                            <a:effectLst>
                                              <a:outerShdw blurRad="38100" dist="38100" dir="2700000" algn="tl">
                                                <a:srgbClr val="000000">
                                                  <a:alpha val="43137"/>
                                                </a:srgbClr>
                                              </a:outerShdw>
                                            </a:effectLst>
                                            <a:latin typeface="Cambria Math" panose="02040503050406030204" pitchFamily="18" charset="0"/>
                                          </a:rPr>
                                          <m:t>𝑀</m:t>
                                        </m:r>
                                      </m:e>
                                      <m:sub>
                                        <m:r>
                                          <a:rPr lang="es-ES" sz="1600" b="0" i="1" smtClean="0">
                                            <a:solidFill>
                                              <a:schemeClr val="bg1"/>
                                            </a:solidFill>
                                            <a:effectLst>
                                              <a:outerShdw blurRad="38100" dist="38100" dir="2700000" algn="tl">
                                                <a:srgbClr val="000000">
                                                  <a:alpha val="43137"/>
                                                </a:srgbClr>
                                              </a:outerShdw>
                                            </a:effectLst>
                                            <a:latin typeface="Cambria Math" panose="02040503050406030204" pitchFamily="18" charset="0"/>
                                          </a:rPr>
                                          <m:t>⊙</m:t>
                                        </m:r>
                                      </m:sub>
                                    </m:sSub>
                                  </m:e>
                                </m:d>
                              </m:oMath>
                            </m:oMathPara>
                          </a14:m>
                          <a:endParaRPr lang="es-ES" dirty="0">
                            <a:solidFill>
                              <a:schemeClr val="bg1"/>
                            </a:solidFill>
                            <a:effectLst>
                              <a:outerShdw blurRad="38100" dist="38100" dir="2700000" algn="tl">
                                <a:srgbClr val="000000">
                                  <a:alpha val="43137"/>
                                </a:srgbClr>
                              </a:outerShdw>
                            </a:effectLst>
                          </a:endParaRPr>
                        </a:p>
                      </a:txBody>
                      <a:tcPr anchor="ctr">
                        <a:solidFill>
                          <a:srgbClr val="86B897"/>
                        </a:solidFill>
                      </a:tcPr>
                    </a:tc>
                    <a:tc>
                      <a:txBody>
                        <a:bodyPr/>
                        <a:lstStyle/>
                        <a:p>
                          <a:pPr algn="ctr"/>
                          <a14:m>
                            <m:oMathPara xmlns:m="http://schemas.openxmlformats.org/officeDocument/2006/math">
                              <m:oMathParaPr>
                                <m:jc m:val="centerGroup"/>
                              </m:oMathParaPr>
                              <m:oMath xmlns:m="http://schemas.openxmlformats.org/officeDocument/2006/math">
                                <m:r>
                                  <a:rPr lang="es-ES" b="0" i="1" smtClean="0">
                                    <a:solidFill>
                                      <a:schemeClr val="bg1"/>
                                    </a:solidFill>
                                    <a:effectLst>
                                      <a:outerShdw blurRad="38100" dist="38100" dir="2700000" algn="tl">
                                        <a:srgbClr val="000000">
                                          <a:alpha val="43137"/>
                                        </a:srgbClr>
                                      </a:outerShdw>
                                    </a:effectLst>
                                    <a:latin typeface="Cambria Math" panose="02040503050406030204" pitchFamily="18" charset="0"/>
                                  </a:rPr>
                                  <m:t>𝐶</m:t>
                                </m:r>
                              </m:oMath>
                            </m:oMathPara>
                          </a14:m>
                          <a:endParaRPr lang="es-ES" dirty="0">
                            <a:solidFill>
                              <a:schemeClr val="bg1"/>
                            </a:solidFill>
                            <a:effectLst>
                              <a:outerShdw blurRad="38100" dist="38100" dir="2700000" algn="tl">
                                <a:srgbClr val="000000">
                                  <a:alpha val="43137"/>
                                </a:srgbClr>
                              </a:outerShdw>
                            </a:effectLst>
                          </a:endParaRPr>
                        </a:p>
                      </a:txBody>
                      <a:tcPr anchor="ctr">
                        <a:solidFill>
                          <a:srgbClr val="86B897"/>
                        </a:solidFill>
                      </a:tcPr>
                    </a:tc>
                    <a:tc>
                      <a:txBody>
                        <a:bodyPr/>
                        <a:lstStyle/>
                        <a:p>
                          <a:pPr algn="ctr"/>
                          <a14:m>
                            <m:oMath xmlns:m="http://schemas.openxmlformats.org/officeDocument/2006/math">
                              <m:sSub>
                                <m:sSubPr>
                                  <m:ctrlPr>
                                    <a:rPr lang="es-ES" sz="1600" b="0" i="1" smtClean="0">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es-ES" sz="1600" b="0" i="1" smtClean="0">
                                      <a:solidFill>
                                        <a:schemeClr val="bg1"/>
                                      </a:solidFill>
                                      <a:effectLst>
                                        <a:outerShdw blurRad="38100" dist="38100" dir="2700000" algn="tl">
                                          <a:srgbClr val="000000">
                                            <a:alpha val="43137"/>
                                          </a:srgbClr>
                                        </a:outerShdw>
                                      </a:effectLst>
                                      <a:latin typeface="Cambria Math" panose="02040503050406030204" pitchFamily="18" charset="0"/>
                                    </a:rPr>
                                    <m:t>𝑀</m:t>
                                  </m:r>
                                </m:e>
                                <m:sub>
                                  <m:r>
                                    <a:rPr lang="es-ES" sz="1600" b="0" i="1" smtClean="0">
                                      <a:solidFill>
                                        <a:schemeClr val="bg1"/>
                                      </a:solidFill>
                                      <a:effectLst>
                                        <a:outerShdw blurRad="38100" dist="38100" dir="2700000" algn="tl">
                                          <a:srgbClr val="000000">
                                            <a:alpha val="43137"/>
                                          </a:srgbClr>
                                        </a:outerShdw>
                                      </a:effectLst>
                                      <a:latin typeface="Cambria Math" panose="02040503050406030204" pitchFamily="18" charset="0"/>
                                    </a:rPr>
                                    <m:t>200</m:t>
                                  </m:r>
                                </m:sub>
                              </m:sSub>
                              <m:d>
                                <m:dPr>
                                  <m:ctrlPr>
                                    <a:rPr lang="es-ES" sz="1600" b="0" i="1" smtClean="0">
                                      <a:solidFill>
                                        <a:schemeClr val="bg1"/>
                                      </a:solidFill>
                                      <a:effectLst>
                                        <a:outerShdw blurRad="38100" dist="38100" dir="2700000" algn="tl">
                                          <a:srgbClr val="000000">
                                            <a:alpha val="43137"/>
                                          </a:srgbClr>
                                        </a:outerShdw>
                                      </a:effectLst>
                                      <a:latin typeface="Cambria Math" panose="02040503050406030204" pitchFamily="18" charset="0"/>
                                    </a:rPr>
                                  </m:ctrlPr>
                                </m:dPr>
                                <m:e>
                                  <m:sSub>
                                    <m:sSubPr>
                                      <m:ctrlPr>
                                        <a:rPr lang="es-ES" sz="1600" b="0" i="1" smtClean="0">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es-ES" sz="1600" b="0" i="1" smtClean="0">
                                          <a:solidFill>
                                            <a:schemeClr val="bg1"/>
                                          </a:solidFill>
                                          <a:effectLst>
                                            <a:outerShdw blurRad="38100" dist="38100" dir="2700000" algn="tl">
                                              <a:srgbClr val="000000">
                                                <a:alpha val="43137"/>
                                              </a:srgbClr>
                                            </a:outerShdw>
                                          </a:effectLst>
                                          <a:latin typeface="Cambria Math" panose="02040503050406030204" pitchFamily="18" charset="0"/>
                                        </a:rPr>
                                        <m:t>𝑀</m:t>
                                      </m:r>
                                    </m:e>
                                    <m:sub>
                                      <m:r>
                                        <a:rPr lang="es-ES" sz="1600" b="0" i="1" smtClean="0">
                                          <a:solidFill>
                                            <a:schemeClr val="bg1"/>
                                          </a:solidFill>
                                          <a:effectLst>
                                            <a:outerShdw blurRad="38100" dist="38100" dir="2700000" algn="tl">
                                              <a:srgbClr val="000000">
                                                <a:alpha val="43137"/>
                                              </a:srgbClr>
                                            </a:outerShdw>
                                          </a:effectLst>
                                          <a:latin typeface="Cambria Math" panose="02040503050406030204" pitchFamily="18" charset="0"/>
                                        </a:rPr>
                                        <m:t>⊙</m:t>
                                      </m:r>
                                    </m:sub>
                                  </m:sSub>
                                </m:e>
                              </m:d>
                            </m:oMath>
                          </a14:m>
                          <a:r>
                            <a:rPr lang="es-ES" sz="1600" dirty="0">
                              <a:solidFill>
                                <a:schemeClr val="bg1"/>
                              </a:solidFill>
                              <a:effectLst>
                                <a:outerShdw blurRad="38100" dist="38100" dir="2700000" algn="tl">
                                  <a:srgbClr val="000000">
                                    <a:alpha val="43137"/>
                                  </a:srgbClr>
                                </a:outerShdw>
                              </a:effectLst>
                            </a:rPr>
                            <a:t> </a:t>
                          </a:r>
                        </a:p>
                      </a:txBody>
                      <a:tcPr anchor="ctr">
                        <a:solidFill>
                          <a:srgbClr val="86B897"/>
                        </a:solidFill>
                      </a:tcPr>
                    </a:tc>
                    <a:tc>
                      <a:txBody>
                        <a:bodyPr/>
                        <a:lstStyle/>
                        <a:p>
                          <a:pPr algn="ctr"/>
                          <a14:m>
                            <m:oMathPara xmlns:m="http://schemas.openxmlformats.org/officeDocument/2006/math">
                              <m:oMathParaPr>
                                <m:jc m:val="centerGroup"/>
                              </m:oMathParaPr>
                              <m:oMath xmlns:m="http://schemas.openxmlformats.org/officeDocument/2006/math">
                                <m:sSub>
                                  <m:sSubPr>
                                    <m:ctrlPr>
                                      <a:rPr lang="es-ES" sz="1600" b="0" i="1" smtClean="0">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es-ES" sz="1600" b="0" i="1" smtClean="0">
                                        <a:solidFill>
                                          <a:schemeClr val="bg1"/>
                                        </a:solidFill>
                                        <a:effectLst>
                                          <a:outerShdw blurRad="38100" dist="38100" dir="2700000" algn="tl">
                                            <a:srgbClr val="000000">
                                              <a:alpha val="43137"/>
                                            </a:srgbClr>
                                          </a:outerShdw>
                                        </a:effectLst>
                                        <a:latin typeface="Cambria Math" panose="02040503050406030204" pitchFamily="18" charset="0"/>
                                      </a:rPr>
                                      <m:t>𝑀</m:t>
                                    </m:r>
                                  </m:e>
                                  <m:sub>
                                    <m:r>
                                      <a:rPr lang="es-ES" sz="1600" b="0" i="1" smtClean="0">
                                        <a:solidFill>
                                          <a:schemeClr val="bg1"/>
                                        </a:solidFill>
                                        <a:effectLst>
                                          <a:outerShdw blurRad="38100" dist="38100" dir="2700000" algn="tl">
                                            <a:srgbClr val="000000">
                                              <a:alpha val="43137"/>
                                            </a:srgbClr>
                                          </a:outerShdw>
                                        </a:effectLst>
                                        <a:latin typeface="Cambria Math" panose="02040503050406030204" pitchFamily="18" charset="0"/>
                                      </a:rPr>
                                      <m:t>200</m:t>
                                    </m:r>
                                  </m:sub>
                                </m:sSub>
                                <m:d>
                                  <m:dPr>
                                    <m:ctrlPr>
                                      <a:rPr lang="es-ES" sz="1600" b="0" i="1" smtClean="0">
                                        <a:solidFill>
                                          <a:schemeClr val="bg1"/>
                                        </a:solidFill>
                                        <a:effectLst>
                                          <a:outerShdw blurRad="38100" dist="38100" dir="2700000" algn="tl">
                                            <a:srgbClr val="000000">
                                              <a:alpha val="43137"/>
                                            </a:srgbClr>
                                          </a:outerShdw>
                                        </a:effectLst>
                                        <a:latin typeface="Cambria Math" panose="02040503050406030204" pitchFamily="18" charset="0"/>
                                      </a:rPr>
                                    </m:ctrlPr>
                                  </m:dPr>
                                  <m:e>
                                    <m:sSub>
                                      <m:sSubPr>
                                        <m:ctrlPr>
                                          <a:rPr lang="es-ES" sz="1600" b="0" i="1" smtClean="0">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es-ES" sz="1600" b="0" i="1" smtClean="0">
                                            <a:solidFill>
                                              <a:schemeClr val="bg1"/>
                                            </a:solidFill>
                                            <a:effectLst>
                                              <a:outerShdw blurRad="38100" dist="38100" dir="2700000" algn="tl">
                                                <a:srgbClr val="000000">
                                                  <a:alpha val="43137"/>
                                                </a:srgbClr>
                                              </a:outerShdw>
                                            </a:effectLst>
                                            <a:latin typeface="Cambria Math" panose="02040503050406030204" pitchFamily="18" charset="0"/>
                                          </a:rPr>
                                          <m:t>𝑀</m:t>
                                        </m:r>
                                      </m:e>
                                      <m:sub>
                                        <m:r>
                                          <a:rPr lang="es-ES" sz="1600" b="0" i="1" smtClean="0">
                                            <a:solidFill>
                                              <a:schemeClr val="bg1"/>
                                            </a:solidFill>
                                            <a:effectLst>
                                              <a:outerShdw blurRad="38100" dist="38100" dir="2700000" algn="tl">
                                                <a:srgbClr val="000000">
                                                  <a:alpha val="43137"/>
                                                </a:srgbClr>
                                              </a:outerShdw>
                                            </a:effectLst>
                                            <a:latin typeface="Cambria Math" panose="02040503050406030204" pitchFamily="18" charset="0"/>
                                          </a:rPr>
                                          <m:t>⊙</m:t>
                                        </m:r>
                                      </m:sub>
                                    </m:sSub>
                                  </m:e>
                                </m:d>
                              </m:oMath>
                            </m:oMathPara>
                          </a14:m>
                          <a:endParaRPr lang="es-ES" sz="1600" dirty="0">
                            <a:solidFill>
                              <a:schemeClr val="bg1"/>
                            </a:solidFill>
                            <a:effectLst>
                              <a:outerShdw blurRad="38100" dist="38100" dir="2700000" algn="tl">
                                <a:srgbClr val="000000">
                                  <a:alpha val="43137"/>
                                </a:srgbClr>
                              </a:outerShdw>
                            </a:effectLst>
                          </a:endParaRPr>
                        </a:p>
                      </a:txBody>
                      <a:tcPr anchor="ctr">
                        <a:solidFill>
                          <a:srgbClr val="86B897"/>
                        </a:solidFill>
                      </a:tcPr>
                    </a:tc>
                    <a:tc>
                      <a:txBody>
                        <a:bodyPr/>
                        <a:lstStyle/>
                        <a:p>
                          <a:pPr algn="ctr"/>
                          <a14:m>
                            <m:oMathPara xmlns:m="http://schemas.openxmlformats.org/officeDocument/2006/math">
                              <m:oMathParaPr>
                                <m:jc m:val="centerGroup"/>
                              </m:oMathParaPr>
                              <m:oMath xmlns:m="http://schemas.openxmlformats.org/officeDocument/2006/math">
                                <m:r>
                                  <a:rPr lang="es-ES" b="0" i="1" smtClean="0">
                                    <a:solidFill>
                                      <a:schemeClr val="bg1"/>
                                    </a:solidFill>
                                    <a:effectLst>
                                      <a:outerShdw blurRad="38100" dist="38100" dir="2700000" algn="tl">
                                        <a:srgbClr val="000000">
                                          <a:alpha val="43137"/>
                                        </a:srgbClr>
                                      </a:outerShdw>
                                    </a:effectLst>
                                    <a:latin typeface="Cambria Math" panose="02040503050406030204" pitchFamily="18" charset="0"/>
                                  </a:rPr>
                                  <m:t>𝐶</m:t>
                                </m:r>
                              </m:oMath>
                            </m:oMathPara>
                          </a14:m>
                          <a:endParaRPr lang="es-ES" dirty="0">
                            <a:solidFill>
                              <a:schemeClr val="bg1"/>
                            </a:solidFill>
                            <a:effectLst>
                              <a:outerShdw blurRad="38100" dist="38100" dir="2700000" algn="tl">
                                <a:srgbClr val="000000">
                                  <a:alpha val="43137"/>
                                </a:srgbClr>
                              </a:outerShdw>
                            </a:effectLst>
                          </a:endParaRPr>
                        </a:p>
                      </a:txBody>
                      <a:tcPr anchor="ctr">
                        <a:solidFill>
                          <a:srgbClr val="86B897"/>
                        </a:solidFill>
                      </a:tcPr>
                    </a:tc>
                    <a:extLst>
                      <a:ext uri="{0D108BD9-81ED-4DB2-BD59-A6C34878D82A}">
                        <a16:rowId xmlns:a16="http://schemas.microsoft.com/office/drawing/2014/main" val="10001"/>
                      </a:ext>
                    </a:extLst>
                  </a:tr>
                  <a:tr h="382132">
                    <a:tc>
                      <a:txBody>
                        <a:bodyPr/>
                        <a:lstStyle/>
                        <a:p>
                          <a:pPr algn="ctr"/>
                          <a14:m>
                            <m:oMathPara xmlns:m="http://schemas.openxmlformats.org/officeDocument/2006/math">
                              <m:oMathParaPr>
                                <m:jc m:val="centerGroup"/>
                              </m:oMathParaPr>
                              <m:oMath xmlns:m="http://schemas.openxmlformats.org/officeDocument/2006/math">
                                <m:r>
                                  <a:rPr lang="es-ES" b="0" i="1" smtClean="0">
                                    <a:solidFill>
                                      <a:schemeClr val="bg1"/>
                                    </a:solidFill>
                                    <a:effectLst>
                                      <a:outerShdw blurRad="38100" dist="38100" dir="2700000" algn="tl">
                                        <a:srgbClr val="000000">
                                          <a:alpha val="43137"/>
                                        </a:srgbClr>
                                      </a:outerShdw>
                                    </a:effectLst>
                                    <a:latin typeface="Cambria Math" panose="02040503050406030204" pitchFamily="18" charset="0"/>
                                  </a:rPr>
                                  <m:t>𝐶𝑙𝑢𝑠𝑡𝑒𝑟𝑠</m:t>
                                </m:r>
                              </m:oMath>
                            </m:oMathPara>
                          </a14:m>
                          <a:endParaRPr lang="es-ES" dirty="0">
                            <a:solidFill>
                              <a:schemeClr val="bg1"/>
                            </a:solidFill>
                            <a:effectLst>
                              <a:outerShdw blurRad="38100" dist="38100" dir="2700000" algn="tl">
                                <a:srgbClr val="000000">
                                  <a:alpha val="43137"/>
                                </a:srgbClr>
                              </a:outerShdw>
                            </a:effectLst>
                          </a:endParaRPr>
                        </a:p>
                      </a:txBody>
                      <a:tcPr anchor="ctr">
                        <a:solidFill>
                          <a:srgbClr val="63A378"/>
                        </a:solidFill>
                      </a:tcPr>
                    </a:tc>
                    <a:tc>
                      <a:txBody>
                        <a:bodyPr/>
                        <a:lstStyle/>
                        <a:p>
                          <a:pPr algn="ctr"/>
                          <a14:m>
                            <m:oMathPara xmlns:m="http://schemas.openxmlformats.org/officeDocument/2006/math">
                              <m:oMathParaPr>
                                <m:jc m:val="centerGroup"/>
                              </m:oMathParaPr>
                              <m:oMath xmlns:m="http://schemas.openxmlformats.org/officeDocument/2006/math">
                                <m:r>
                                  <a:rPr lang="es-ES" sz="1800" b="0" i="0" smtClean="0">
                                    <a:latin typeface="Cambria Math" panose="02040503050406030204" pitchFamily="18" charset="0"/>
                                  </a:rPr>
                                  <m:t>4.08</m:t>
                                </m:r>
                                <m:r>
                                  <a:rPr lang="es-ES" sz="1800" b="0" i="1" smtClean="0">
                                    <a:latin typeface="Cambria Math" panose="02040503050406030204" pitchFamily="18" charset="0"/>
                                  </a:rPr>
                                  <m:t>⋅</m:t>
                                </m:r>
                                <m:sSup>
                                  <m:sSupPr>
                                    <m:ctrlPr>
                                      <a:rPr lang="es-ES" sz="1800" b="0" i="1" smtClean="0">
                                        <a:latin typeface="Cambria Math" panose="02040503050406030204" pitchFamily="18" charset="0"/>
                                      </a:rPr>
                                    </m:ctrlPr>
                                  </m:sSupPr>
                                  <m:e>
                                    <m:r>
                                      <a:rPr lang="es-ES" sz="1800" b="0" i="1" smtClean="0">
                                        <a:latin typeface="Cambria Math" panose="02040503050406030204" pitchFamily="18" charset="0"/>
                                      </a:rPr>
                                      <m:t>10</m:t>
                                    </m:r>
                                  </m:e>
                                  <m:sup>
                                    <m:r>
                                      <a:rPr lang="es-ES" sz="1800" b="0" i="1" smtClean="0">
                                        <a:latin typeface="Cambria Math" panose="02040503050406030204" pitchFamily="18" charset="0"/>
                                      </a:rPr>
                                      <m:t>13</m:t>
                                    </m:r>
                                  </m:sup>
                                </m:sSup>
                              </m:oMath>
                            </m:oMathPara>
                          </a14:m>
                          <a:endParaRPr lang="es-ES" dirty="0"/>
                        </a:p>
                      </a:txBody>
                      <a:tcPr anchor="ctr">
                        <a:solidFill>
                          <a:srgbClr val="E0ECE4"/>
                        </a:solidFill>
                      </a:tcPr>
                    </a:tc>
                    <a:tc>
                      <a:txBody>
                        <a:bodyPr/>
                        <a:lstStyle/>
                        <a:p>
                          <a:pPr algn="ctr"/>
                          <a14:m>
                            <m:oMathPara xmlns:m="http://schemas.openxmlformats.org/officeDocument/2006/math">
                              <m:oMathParaPr>
                                <m:jc m:val="centerGroup"/>
                              </m:oMathParaPr>
                              <m:oMath xmlns:m="http://schemas.openxmlformats.org/officeDocument/2006/math">
                                <m:r>
                                  <a:rPr lang="es-ES" sz="1800" b="0" i="1" smtClean="0">
                                    <a:latin typeface="Cambria Math" panose="02040503050406030204" pitchFamily="18" charset="0"/>
                                  </a:rPr>
                                  <m:t>4.17</m:t>
                                </m:r>
                              </m:oMath>
                            </m:oMathPara>
                          </a14:m>
                          <a:endParaRPr lang="es-ES" dirty="0"/>
                        </a:p>
                      </a:txBody>
                      <a:tcPr anchor="ctr">
                        <a:solidFill>
                          <a:srgbClr val="E0ECE4"/>
                        </a:solidFill>
                      </a:tcPr>
                    </a:tc>
                    <a:tc>
                      <a:txBody>
                        <a:bodyPr/>
                        <a:lstStyle/>
                        <a:p>
                          <a:pPr algn="ctr"/>
                          <a14:m>
                            <m:oMathPara xmlns:m="http://schemas.openxmlformats.org/officeDocument/2006/math">
                              <m:oMathParaPr>
                                <m:jc m:val="centerGroup"/>
                              </m:oMathParaPr>
                              <m:oMath xmlns:m="http://schemas.openxmlformats.org/officeDocument/2006/math">
                                <m:r>
                                  <a:rPr lang="es-ES" sz="1800" b="0" i="0" smtClean="0">
                                    <a:latin typeface="Cambria Math" panose="02040503050406030204" pitchFamily="18" charset="0"/>
                                  </a:rPr>
                                  <m:t>5.45</m:t>
                                </m:r>
                                <m:r>
                                  <a:rPr lang="es-ES" sz="1800" b="0" i="1" smtClean="0">
                                    <a:latin typeface="Cambria Math" panose="02040503050406030204" pitchFamily="18" charset="0"/>
                                  </a:rPr>
                                  <m:t>⋅</m:t>
                                </m:r>
                                <m:sSup>
                                  <m:sSupPr>
                                    <m:ctrlPr>
                                      <a:rPr lang="es-ES" sz="1800" b="0" i="1" smtClean="0">
                                        <a:latin typeface="Cambria Math" panose="02040503050406030204" pitchFamily="18" charset="0"/>
                                      </a:rPr>
                                    </m:ctrlPr>
                                  </m:sSupPr>
                                  <m:e>
                                    <m:r>
                                      <a:rPr lang="es-ES" sz="1800" b="0" i="1" smtClean="0">
                                        <a:latin typeface="Cambria Math" panose="02040503050406030204" pitchFamily="18" charset="0"/>
                                      </a:rPr>
                                      <m:t>10</m:t>
                                    </m:r>
                                  </m:e>
                                  <m:sup>
                                    <m:r>
                                      <a:rPr lang="es-ES" sz="1800" b="0" i="1" smtClean="0">
                                        <a:latin typeface="Cambria Math" panose="02040503050406030204" pitchFamily="18" charset="0"/>
                                      </a:rPr>
                                      <m:t>12</m:t>
                                    </m:r>
                                  </m:sup>
                                </m:sSup>
                              </m:oMath>
                            </m:oMathPara>
                          </a14:m>
                          <a:endParaRPr lang="es-ES" dirty="0"/>
                        </a:p>
                      </a:txBody>
                      <a:tcPr anchor="ctr">
                        <a:solidFill>
                          <a:srgbClr val="E0ECE4"/>
                        </a:solidFill>
                      </a:tcPr>
                    </a:tc>
                    <a:tc>
                      <a:txBody>
                        <a:bodyPr/>
                        <a:lstStyle/>
                        <a:p>
                          <a:pPr algn="ctr"/>
                          <a14:m>
                            <m:oMathPara xmlns:m="http://schemas.openxmlformats.org/officeDocument/2006/math">
                              <m:oMathParaPr>
                                <m:jc m:val="centerGroup"/>
                              </m:oMathParaPr>
                              <m:oMath xmlns:m="http://schemas.openxmlformats.org/officeDocument/2006/math">
                                <m:r>
                                  <a:rPr lang="es-ES" sz="1800" b="0" i="0" smtClean="0">
                                    <a:latin typeface="Cambria Math" panose="02040503050406030204" pitchFamily="18" charset="0"/>
                                  </a:rPr>
                                  <m:t>5.46</m:t>
                                </m:r>
                                <m:r>
                                  <a:rPr lang="es-ES" sz="1800" b="0" i="1" smtClean="0">
                                    <a:latin typeface="Cambria Math" panose="02040503050406030204" pitchFamily="18" charset="0"/>
                                  </a:rPr>
                                  <m:t>⋅</m:t>
                                </m:r>
                                <m:sSup>
                                  <m:sSupPr>
                                    <m:ctrlPr>
                                      <a:rPr lang="es-ES" sz="1800" b="0" i="1" smtClean="0">
                                        <a:latin typeface="Cambria Math" panose="02040503050406030204" pitchFamily="18" charset="0"/>
                                      </a:rPr>
                                    </m:ctrlPr>
                                  </m:sSupPr>
                                  <m:e>
                                    <m:r>
                                      <a:rPr lang="es-ES" sz="1800" b="0" i="1" smtClean="0">
                                        <a:latin typeface="Cambria Math" panose="02040503050406030204" pitchFamily="18" charset="0"/>
                                      </a:rPr>
                                      <m:t>10</m:t>
                                    </m:r>
                                  </m:e>
                                  <m:sup>
                                    <m:r>
                                      <a:rPr lang="es-ES" sz="1800" b="0" i="1" smtClean="0">
                                        <a:latin typeface="Cambria Math" panose="02040503050406030204" pitchFamily="18" charset="0"/>
                                      </a:rPr>
                                      <m:t>13</m:t>
                                    </m:r>
                                  </m:sup>
                                </m:sSup>
                              </m:oMath>
                            </m:oMathPara>
                          </a14:m>
                          <a:endParaRPr lang="es-ES" dirty="0"/>
                        </a:p>
                      </a:txBody>
                      <a:tcPr anchor="ctr">
                        <a:solidFill>
                          <a:srgbClr val="E0ECE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s-ES" sz="1800" b="0" i="1" smtClean="0">
                                    <a:latin typeface="Cambria Math" panose="02040503050406030204" pitchFamily="18" charset="0"/>
                                  </a:rPr>
                                  <m:t>1.84</m:t>
                                </m:r>
                              </m:oMath>
                            </m:oMathPara>
                          </a14:m>
                          <a:endParaRPr lang="es-ES" dirty="0"/>
                        </a:p>
                      </a:txBody>
                      <a:tcPr anchor="ctr">
                        <a:solidFill>
                          <a:srgbClr val="E0ECE4"/>
                        </a:solidFill>
                      </a:tcPr>
                    </a:tc>
                    <a:extLst>
                      <a:ext uri="{0D108BD9-81ED-4DB2-BD59-A6C34878D82A}">
                        <a16:rowId xmlns:a16="http://schemas.microsoft.com/office/drawing/2014/main" val="10002"/>
                      </a:ext>
                    </a:extLst>
                  </a:tr>
                  <a:tr h="382132">
                    <a:tc>
                      <a:txBody>
                        <a:bodyPr/>
                        <a:lstStyle/>
                        <a:p>
                          <a:pPr algn="ctr"/>
                          <a14:m>
                            <m:oMathPara xmlns:m="http://schemas.openxmlformats.org/officeDocument/2006/math">
                              <m:oMathParaPr>
                                <m:jc m:val="centerGroup"/>
                              </m:oMathParaPr>
                              <m:oMath xmlns:m="http://schemas.openxmlformats.org/officeDocument/2006/math">
                                <m:r>
                                  <a:rPr lang="es-ES" b="0" i="1" smtClean="0">
                                    <a:solidFill>
                                      <a:schemeClr val="bg1"/>
                                    </a:solidFill>
                                    <a:effectLst>
                                      <a:outerShdw blurRad="38100" dist="38100" dir="2700000" algn="tl">
                                        <a:srgbClr val="000000">
                                          <a:alpha val="43137"/>
                                        </a:srgbClr>
                                      </a:outerShdw>
                                    </a:effectLst>
                                    <a:latin typeface="Cambria Math" panose="02040503050406030204" pitchFamily="18" charset="0"/>
                                  </a:rPr>
                                  <m:t>𝑄𝑆𝑂𝑠</m:t>
                                </m:r>
                              </m:oMath>
                            </m:oMathPara>
                          </a14:m>
                          <a:endParaRPr lang="es-ES" dirty="0">
                            <a:solidFill>
                              <a:schemeClr val="bg1"/>
                            </a:solidFill>
                            <a:effectLst>
                              <a:outerShdw blurRad="38100" dist="38100" dir="2700000" algn="tl">
                                <a:srgbClr val="000000">
                                  <a:alpha val="43137"/>
                                </a:srgbClr>
                              </a:outerShdw>
                            </a:effectLst>
                          </a:endParaRPr>
                        </a:p>
                      </a:txBody>
                      <a:tcPr anchor="ctr">
                        <a:solidFill>
                          <a:srgbClr val="63A378"/>
                        </a:solidFill>
                      </a:tcPr>
                    </a:tc>
                    <a:tc>
                      <a:txBody>
                        <a:bodyPr/>
                        <a:lstStyle/>
                        <a:p>
                          <a:pPr algn="ctr"/>
                          <a14:m>
                            <m:oMathPara xmlns:m="http://schemas.openxmlformats.org/officeDocument/2006/math">
                              <m:oMathParaPr>
                                <m:jc m:val="centerGroup"/>
                              </m:oMathParaPr>
                              <m:oMath xmlns:m="http://schemas.openxmlformats.org/officeDocument/2006/math">
                                <m:r>
                                  <a:rPr lang="es-ES" sz="1800" b="0" i="0" smtClean="0">
                                    <a:latin typeface="Cambria Math" panose="02040503050406030204" pitchFamily="18" charset="0"/>
                                  </a:rPr>
                                  <m:t>3.24</m:t>
                                </m:r>
                                <m:r>
                                  <a:rPr lang="es-ES" sz="1800" b="0" i="1" smtClean="0">
                                    <a:latin typeface="Cambria Math" panose="02040503050406030204" pitchFamily="18" charset="0"/>
                                  </a:rPr>
                                  <m:t>⋅</m:t>
                                </m:r>
                                <m:sSup>
                                  <m:sSupPr>
                                    <m:ctrlPr>
                                      <a:rPr lang="es-ES" sz="1800" b="0" i="1" smtClean="0">
                                        <a:latin typeface="Cambria Math" panose="02040503050406030204" pitchFamily="18" charset="0"/>
                                      </a:rPr>
                                    </m:ctrlPr>
                                  </m:sSupPr>
                                  <m:e>
                                    <m:r>
                                      <a:rPr lang="es-ES" sz="1800" b="0" i="1" smtClean="0">
                                        <a:latin typeface="Cambria Math" panose="02040503050406030204" pitchFamily="18" charset="0"/>
                                      </a:rPr>
                                      <m:t>10</m:t>
                                    </m:r>
                                  </m:e>
                                  <m:sup>
                                    <m:r>
                                      <a:rPr lang="es-ES" sz="1800" b="0" i="1" smtClean="0">
                                        <a:latin typeface="Cambria Math" panose="02040503050406030204" pitchFamily="18" charset="0"/>
                                      </a:rPr>
                                      <m:t>13</m:t>
                                    </m:r>
                                  </m:sup>
                                </m:sSup>
                              </m:oMath>
                            </m:oMathPara>
                          </a14:m>
                          <a:endParaRPr lang="es-ES" dirty="0"/>
                        </a:p>
                      </a:txBody>
                      <a:tcPr anchor="ctr">
                        <a:solidFill>
                          <a:srgbClr val="9EC6AB"/>
                        </a:solidFill>
                      </a:tcPr>
                    </a:tc>
                    <a:tc>
                      <a:txBody>
                        <a:bodyPr/>
                        <a:lstStyle/>
                        <a:p>
                          <a:pPr algn="ctr"/>
                          <a14:m>
                            <m:oMathPara xmlns:m="http://schemas.openxmlformats.org/officeDocument/2006/math">
                              <m:oMathParaPr>
                                <m:jc m:val="centerGroup"/>
                              </m:oMathParaPr>
                              <m:oMath xmlns:m="http://schemas.openxmlformats.org/officeDocument/2006/math">
                                <m:r>
                                  <a:rPr lang="es-ES" b="0" i="1" smtClean="0">
                                    <a:latin typeface="Cambria Math" panose="02040503050406030204" pitchFamily="18" charset="0"/>
                                  </a:rPr>
                                  <m:t>6.85</m:t>
                                </m:r>
                              </m:oMath>
                            </m:oMathPara>
                          </a14:m>
                          <a:endParaRPr lang="es-ES" dirty="0"/>
                        </a:p>
                      </a:txBody>
                      <a:tcPr anchor="ctr">
                        <a:solidFill>
                          <a:srgbClr val="9EC6AB"/>
                        </a:solidFill>
                      </a:tcPr>
                    </a:tc>
                    <a:tc>
                      <a:txBody>
                        <a:bodyPr/>
                        <a:lstStyle/>
                        <a:p>
                          <a:pPr algn="ctr"/>
                          <a14:m>
                            <m:oMathPara xmlns:m="http://schemas.openxmlformats.org/officeDocument/2006/math">
                              <m:oMathParaPr>
                                <m:jc m:val="centerGroup"/>
                              </m:oMathParaPr>
                              <m:oMath xmlns:m="http://schemas.openxmlformats.org/officeDocument/2006/math">
                                <m:r>
                                  <a:rPr lang="es-ES" sz="1800" b="0" i="0" smtClean="0">
                                    <a:latin typeface="Cambria Math" panose="02040503050406030204" pitchFamily="18" charset="0"/>
                                  </a:rPr>
                                  <m:t>8.59</m:t>
                                </m:r>
                                <m:r>
                                  <a:rPr lang="es-ES" sz="1800" b="0" i="1" smtClean="0">
                                    <a:latin typeface="Cambria Math" panose="02040503050406030204" pitchFamily="18" charset="0"/>
                                  </a:rPr>
                                  <m:t>⋅</m:t>
                                </m:r>
                                <m:sSup>
                                  <m:sSupPr>
                                    <m:ctrlPr>
                                      <a:rPr lang="es-ES" sz="1800" b="0" i="1" smtClean="0">
                                        <a:latin typeface="Cambria Math" panose="02040503050406030204" pitchFamily="18" charset="0"/>
                                      </a:rPr>
                                    </m:ctrlPr>
                                  </m:sSupPr>
                                  <m:e>
                                    <m:r>
                                      <a:rPr lang="es-ES" sz="1800" b="0" i="1" smtClean="0">
                                        <a:latin typeface="Cambria Math" panose="02040503050406030204" pitchFamily="18" charset="0"/>
                                      </a:rPr>
                                      <m:t>10</m:t>
                                    </m:r>
                                  </m:e>
                                  <m:sup>
                                    <m:r>
                                      <a:rPr lang="es-ES" sz="1800" b="0" i="1" smtClean="0">
                                        <a:latin typeface="Cambria Math" panose="02040503050406030204" pitchFamily="18" charset="0"/>
                                      </a:rPr>
                                      <m:t>12</m:t>
                                    </m:r>
                                  </m:sup>
                                </m:sSup>
                              </m:oMath>
                            </m:oMathPara>
                          </a14:m>
                          <a:endParaRPr lang="es-ES" dirty="0"/>
                        </a:p>
                      </a:txBody>
                      <a:tcPr anchor="ctr">
                        <a:solidFill>
                          <a:srgbClr val="9EC6AB"/>
                        </a:solidFill>
                      </a:tcPr>
                    </a:tc>
                    <a:tc>
                      <a:txBody>
                        <a:bodyPr/>
                        <a:lstStyle/>
                        <a:p>
                          <a:pPr algn="ctr"/>
                          <a14:m>
                            <m:oMathPara xmlns:m="http://schemas.openxmlformats.org/officeDocument/2006/math">
                              <m:oMathParaPr>
                                <m:jc m:val="centerGroup"/>
                              </m:oMathParaPr>
                              <m:oMath xmlns:m="http://schemas.openxmlformats.org/officeDocument/2006/math">
                                <m:r>
                                  <a:rPr lang="es-ES" sz="1800" b="0" i="0" smtClean="0">
                                    <a:latin typeface="Cambria Math" panose="02040503050406030204" pitchFamily="18" charset="0"/>
                                  </a:rPr>
                                  <m:t>2.75</m:t>
                                </m:r>
                                <m:r>
                                  <a:rPr lang="es-ES" sz="1800" b="0" i="1" smtClean="0">
                                    <a:latin typeface="Cambria Math" panose="02040503050406030204" pitchFamily="18" charset="0"/>
                                  </a:rPr>
                                  <m:t>⋅</m:t>
                                </m:r>
                                <m:sSup>
                                  <m:sSupPr>
                                    <m:ctrlPr>
                                      <a:rPr lang="es-ES" sz="1800" b="0" i="1" smtClean="0">
                                        <a:latin typeface="Cambria Math" panose="02040503050406030204" pitchFamily="18" charset="0"/>
                                      </a:rPr>
                                    </m:ctrlPr>
                                  </m:sSupPr>
                                  <m:e>
                                    <m:r>
                                      <a:rPr lang="es-ES" sz="1800" b="0" i="1" smtClean="0">
                                        <a:latin typeface="Cambria Math" panose="02040503050406030204" pitchFamily="18" charset="0"/>
                                      </a:rPr>
                                      <m:t>10</m:t>
                                    </m:r>
                                  </m:e>
                                  <m:sup>
                                    <m:r>
                                      <a:rPr lang="es-ES" sz="1800" b="0" i="1" smtClean="0">
                                        <a:latin typeface="Cambria Math" panose="02040503050406030204" pitchFamily="18" charset="0"/>
                                      </a:rPr>
                                      <m:t>13</m:t>
                                    </m:r>
                                  </m:sup>
                                </m:sSup>
                              </m:oMath>
                            </m:oMathPara>
                          </a14:m>
                          <a:endParaRPr lang="es-ES" dirty="0"/>
                        </a:p>
                      </a:txBody>
                      <a:tcPr anchor="ctr">
                        <a:solidFill>
                          <a:srgbClr val="9EC6AB"/>
                        </a:solidFill>
                      </a:tcPr>
                    </a:tc>
                    <a:tc>
                      <a:txBody>
                        <a:bodyPr/>
                        <a:lstStyle/>
                        <a:p>
                          <a:pPr algn="ctr"/>
                          <a14:m>
                            <m:oMathPara xmlns:m="http://schemas.openxmlformats.org/officeDocument/2006/math">
                              <m:oMathParaPr>
                                <m:jc m:val="centerGroup"/>
                              </m:oMathParaPr>
                              <m:oMath xmlns:m="http://schemas.openxmlformats.org/officeDocument/2006/math">
                                <m:r>
                                  <a:rPr lang="es-ES" b="0" i="1" smtClean="0">
                                    <a:latin typeface="Cambria Math" panose="02040503050406030204" pitchFamily="18" charset="0"/>
                                  </a:rPr>
                                  <m:t>0.37</m:t>
                                </m:r>
                              </m:oMath>
                            </m:oMathPara>
                          </a14:m>
                          <a:endParaRPr lang="es-ES" dirty="0"/>
                        </a:p>
                      </a:txBody>
                      <a:tcPr anchor="ctr">
                        <a:solidFill>
                          <a:srgbClr val="9EC6AB"/>
                        </a:solidFill>
                      </a:tcPr>
                    </a:tc>
                    <a:extLst>
                      <a:ext uri="{0D108BD9-81ED-4DB2-BD59-A6C34878D82A}">
                        <a16:rowId xmlns:a16="http://schemas.microsoft.com/office/drawing/2014/main" val="10003"/>
                      </a:ext>
                    </a:extLst>
                  </a:tr>
                  <a:tr h="382132">
                    <a:tc>
                      <a:txBody>
                        <a:bodyPr/>
                        <a:lstStyle/>
                        <a:p>
                          <a:pPr algn="ctr"/>
                          <a14:m>
                            <m:oMathPara xmlns:m="http://schemas.openxmlformats.org/officeDocument/2006/math">
                              <m:oMathParaPr>
                                <m:jc m:val="centerGroup"/>
                              </m:oMathParaPr>
                              <m:oMath xmlns:m="http://schemas.openxmlformats.org/officeDocument/2006/math">
                                <m:r>
                                  <a:rPr lang="es-ES" b="0" i="1" smtClean="0">
                                    <a:solidFill>
                                      <a:schemeClr val="bg1"/>
                                    </a:solidFill>
                                    <a:effectLst>
                                      <a:outerShdw blurRad="38100" dist="38100" dir="2700000" algn="tl">
                                        <a:srgbClr val="000000">
                                          <a:alpha val="43137"/>
                                        </a:srgbClr>
                                      </a:outerShdw>
                                    </a:effectLst>
                                    <a:latin typeface="Cambria Math" panose="02040503050406030204" pitchFamily="18" charset="0"/>
                                  </a:rPr>
                                  <m:t>𝐺𝑎𝑙𝑎𝑥𝑖𝑒𝑠</m:t>
                                </m:r>
                              </m:oMath>
                            </m:oMathPara>
                          </a14:m>
                          <a:endParaRPr lang="es-ES" dirty="0">
                            <a:solidFill>
                              <a:schemeClr val="bg1"/>
                            </a:solidFill>
                            <a:effectLst>
                              <a:outerShdw blurRad="38100" dist="38100" dir="2700000" algn="tl">
                                <a:srgbClr val="000000">
                                  <a:alpha val="43137"/>
                                </a:srgbClr>
                              </a:outerShdw>
                            </a:effectLst>
                          </a:endParaRPr>
                        </a:p>
                      </a:txBody>
                      <a:tcPr anchor="ctr">
                        <a:solidFill>
                          <a:srgbClr val="63A378"/>
                        </a:solidFill>
                      </a:tcPr>
                    </a:tc>
                    <a:tc>
                      <a:txBody>
                        <a:bodyPr/>
                        <a:lstStyle/>
                        <a:p>
                          <a:pPr algn="ctr"/>
                          <a14:m>
                            <m:oMathPara xmlns:m="http://schemas.openxmlformats.org/officeDocument/2006/math">
                              <m:oMathParaPr>
                                <m:jc m:val="centerGroup"/>
                              </m:oMathParaPr>
                              <m:oMath xmlns:m="http://schemas.openxmlformats.org/officeDocument/2006/math">
                                <m:r>
                                  <a:rPr lang="es-ES" sz="1800" b="0" i="0" smtClean="0">
                                    <a:latin typeface="Cambria Math" panose="02040503050406030204" pitchFamily="18" charset="0"/>
                                  </a:rPr>
                                  <m:t>2.09</m:t>
                                </m:r>
                                <m:r>
                                  <a:rPr lang="es-ES" sz="1800" b="0" i="1" smtClean="0">
                                    <a:latin typeface="Cambria Math" panose="02040503050406030204" pitchFamily="18" charset="0"/>
                                  </a:rPr>
                                  <m:t>⋅</m:t>
                                </m:r>
                                <m:sSup>
                                  <m:sSupPr>
                                    <m:ctrlPr>
                                      <a:rPr lang="es-ES" sz="1800" b="0" i="1" smtClean="0">
                                        <a:latin typeface="Cambria Math" panose="02040503050406030204" pitchFamily="18" charset="0"/>
                                      </a:rPr>
                                    </m:ctrlPr>
                                  </m:sSupPr>
                                  <m:e>
                                    <m:r>
                                      <a:rPr lang="es-ES" sz="1800" b="0" i="1" smtClean="0">
                                        <a:latin typeface="Cambria Math" panose="02040503050406030204" pitchFamily="18" charset="0"/>
                                      </a:rPr>
                                      <m:t>10</m:t>
                                    </m:r>
                                  </m:e>
                                  <m:sup>
                                    <m:r>
                                      <a:rPr lang="es-ES" sz="1800" b="0" i="1" smtClean="0">
                                        <a:latin typeface="Cambria Math" panose="02040503050406030204" pitchFamily="18" charset="0"/>
                                      </a:rPr>
                                      <m:t>13</m:t>
                                    </m:r>
                                  </m:sup>
                                </m:sSup>
                              </m:oMath>
                            </m:oMathPara>
                          </a14:m>
                          <a:endParaRPr lang="es-ES" dirty="0"/>
                        </a:p>
                      </a:txBody>
                      <a:tcPr anchor="ctr">
                        <a:solidFill>
                          <a:srgbClr val="E0ECE4"/>
                        </a:solidFill>
                      </a:tcPr>
                    </a:tc>
                    <a:tc>
                      <a:txBody>
                        <a:bodyPr/>
                        <a:lstStyle/>
                        <a:p>
                          <a:pPr algn="ctr"/>
                          <a14:m>
                            <m:oMathPara xmlns:m="http://schemas.openxmlformats.org/officeDocument/2006/math">
                              <m:oMathParaPr>
                                <m:jc m:val="centerGroup"/>
                              </m:oMathParaPr>
                              <m:oMath xmlns:m="http://schemas.openxmlformats.org/officeDocument/2006/math">
                                <m:r>
                                  <a:rPr lang="es-ES" b="0" i="1" smtClean="0">
                                    <a:latin typeface="Cambria Math" panose="02040503050406030204" pitchFamily="18" charset="0"/>
                                  </a:rPr>
                                  <m:t>8.23</m:t>
                                </m:r>
                              </m:oMath>
                            </m:oMathPara>
                          </a14:m>
                          <a:endParaRPr lang="es-ES" dirty="0"/>
                        </a:p>
                      </a:txBody>
                      <a:tcPr anchor="ctr">
                        <a:solidFill>
                          <a:srgbClr val="E0ECE4"/>
                        </a:solidFill>
                      </a:tcPr>
                    </a:tc>
                    <a:tc>
                      <a:txBody>
                        <a:bodyPr/>
                        <a:lstStyle/>
                        <a:p>
                          <a:pPr algn="ctr"/>
                          <a14:m>
                            <m:oMathPara xmlns:m="http://schemas.openxmlformats.org/officeDocument/2006/math">
                              <m:oMathParaPr>
                                <m:jc m:val="centerGroup"/>
                              </m:oMathParaPr>
                              <m:oMath xmlns:m="http://schemas.openxmlformats.org/officeDocument/2006/math">
                                <m:r>
                                  <a:rPr lang="es-ES" sz="1800" b="0" i="0" smtClean="0">
                                    <a:latin typeface="Cambria Math" panose="02040503050406030204" pitchFamily="18" charset="0"/>
                                  </a:rPr>
                                  <m:t>6.08</m:t>
                                </m:r>
                                <m:r>
                                  <a:rPr lang="es-ES" sz="1800" b="0" i="1" smtClean="0">
                                    <a:latin typeface="Cambria Math" panose="02040503050406030204" pitchFamily="18" charset="0"/>
                                  </a:rPr>
                                  <m:t>⋅</m:t>
                                </m:r>
                                <m:sSup>
                                  <m:sSupPr>
                                    <m:ctrlPr>
                                      <a:rPr lang="es-ES" sz="1800" b="0" i="1" smtClean="0">
                                        <a:latin typeface="Cambria Math" panose="02040503050406030204" pitchFamily="18" charset="0"/>
                                      </a:rPr>
                                    </m:ctrlPr>
                                  </m:sSupPr>
                                  <m:e>
                                    <m:r>
                                      <a:rPr lang="es-ES" sz="1800" b="0" i="1" smtClean="0">
                                        <a:latin typeface="Cambria Math" panose="02040503050406030204" pitchFamily="18" charset="0"/>
                                      </a:rPr>
                                      <m:t>10</m:t>
                                    </m:r>
                                  </m:e>
                                  <m:sup>
                                    <m:r>
                                      <a:rPr lang="es-ES" sz="1800" b="0" i="1" smtClean="0">
                                        <a:latin typeface="Cambria Math" panose="02040503050406030204" pitchFamily="18" charset="0"/>
                                      </a:rPr>
                                      <m:t>12</m:t>
                                    </m:r>
                                  </m:sup>
                                </m:sSup>
                              </m:oMath>
                            </m:oMathPara>
                          </a14:m>
                          <a:endParaRPr lang="es-ES" dirty="0"/>
                        </a:p>
                      </a:txBody>
                      <a:tcPr anchor="ctr">
                        <a:solidFill>
                          <a:srgbClr val="E0ECE4"/>
                        </a:solidFill>
                      </a:tcPr>
                    </a:tc>
                    <a:tc>
                      <a:txBody>
                        <a:bodyPr/>
                        <a:lstStyle/>
                        <a:p>
                          <a:pPr algn="ctr"/>
                          <a14:m>
                            <m:oMathPara xmlns:m="http://schemas.openxmlformats.org/officeDocument/2006/math">
                              <m:oMathParaPr>
                                <m:jc m:val="centerGroup"/>
                              </m:oMathParaPr>
                              <m:oMath xmlns:m="http://schemas.openxmlformats.org/officeDocument/2006/math">
                                <m:r>
                                  <a:rPr lang="es-ES" sz="1800" b="0" i="0" smtClean="0">
                                    <a:latin typeface="Cambria Math" panose="02040503050406030204" pitchFamily="18" charset="0"/>
                                  </a:rPr>
                                  <m:t>6.03</m:t>
                                </m:r>
                                <m:r>
                                  <a:rPr lang="es-ES" sz="1800" b="0" i="1" smtClean="0">
                                    <a:latin typeface="Cambria Math" panose="02040503050406030204" pitchFamily="18" charset="0"/>
                                  </a:rPr>
                                  <m:t>⋅</m:t>
                                </m:r>
                                <m:sSup>
                                  <m:sSupPr>
                                    <m:ctrlPr>
                                      <a:rPr lang="es-ES" sz="1800" b="0" i="1" smtClean="0">
                                        <a:latin typeface="Cambria Math" panose="02040503050406030204" pitchFamily="18" charset="0"/>
                                      </a:rPr>
                                    </m:ctrlPr>
                                  </m:sSupPr>
                                  <m:e>
                                    <m:r>
                                      <a:rPr lang="es-ES" sz="1800" b="0" i="1" smtClean="0">
                                        <a:latin typeface="Cambria Math" panose="02040503050406030204" pitchFamily="18" charset="0"/>
                                      </a:rPr>
                                      <m:t>10</m:t>
                                    </m:r>
                                  </m:e>
                                  <m:sup>
                                    <m:r>
                                      <a:rPr lang="es-ES" sz="1800" b="0" i="1" smtClean="0">
                                        <a:latin typeface="Cambria Math" panose="02040503050406030204" pitchFamily="18" charset="0"/>
                                      </a:rPr>
                                      <m:t>12</m:t>
                                    </m:r>
                                  </m:sup>
                                </m:sSup>
                              </m:oMath>
                            </m:oMathPara>
                          </a14:m>
                          <a:endParaRPr lang="es-ES" dirty="0"/>
                        </a:p>
                      </a:txBody>
                      <a:tcPr anchor="ctr">
                        <a:solidFill>
                          <a:srgbClr val="E0ECE4"/>
                        </a:solidFill>
                      </a:tcPr>
                    </a:tc>
                    <a:tc>
                      <a:txBody>
                        <a:bodyPr/>
                        <a:lstStyle/>
                        <a:p>
                          <a:pPr algn="ctr"/>
                          <a14:m>
                            <m:oMathPara xmlns:m="http://schemas.openxmlformats.org/officeDocument/2006/math">
                              <m:oMathParaPr>
                                <m:jc m:val="centerGroup"/>
                              </m:oMathParaPr>
                              <m:oMath xmlns:m="http://schemas.openxmlformats.org/officeDocument/2006/math">
                                <m:r>
                                  <a:rPr lang="es-ES" b="0" i="1" smtClean="0">
                                    <a:latin typeface="Cambria Math" panose="02040503050406030204" pitchFamily="18" charset="0"/>
                                  </a:rPr>
                                  <m:t>1.21</m:t>
                                </m:r>
                              </m:oMath>
                            </m:oMathPara>
                          </a14:m>
                          <a:endParaRPr lang="es-ES" dirty="0"/>
                        </a:p>
                      </a:txBody>
                      <a:tcPr anchor="ctr">
                        <a:solidFill>
                          <a:srgbClr val="E0ECE4"/>
                        </a:solidFill>
                      </a:tcPr>
                    </a:tc>
                    <a:extLst>
                      <a:ext uri="{0D108BD9-81ED-4DB2-BD59-A6C34878D82A}">
                        <a16:rowId xmlns:a16="http://schemas.microsoft.com/office/drawing/2014/main" val="10004"/>
                      </a:ext>
                    </a:extLst>
                  </a:tr>
                </a:tbl>
              </a:graphicData>
            </a:graphic>
          </p:graphicFrame>
        </mc:Choice>
        <mc:Fallback xmlns="">
          <p:graphicFrame>
            <p:nvGraphicFramePr>
              <p:cNvPr id="17" name="Tabla 16"/>
              <p:cNvGraphicFramePr>
                <a:graphicFrameLocks noGrp="1"/>
              </p:cNvGraphicFramePr>
              <p:nvPr>
                <p:extLst>
                  <p:ext uri="{D42A27DB-BD31-4B8C-83A1-F6EECF244321}">
                    <p14:modId xmlns:p14="http://schemas.microsoft.com/office/powerpoint/2010/main" val="2242219856"/>
                  </p:ext>
                </p:extLst>
              </p:nvPr>
            </p:nvGraphicFramePr>
            <p:xfrm>
              <a:off x="1858920" y="4371124"/>
              <a:ext cx="8158536" cy="1932123"/>
            </p:xfrm>
            <a:graphic>
              <a:graphicData uri="http://schemas.openxmlformats.org/drawingml/2006/table">
                <a:tbl>
                  <a:tblPr firstRow="1" bandRow="1">
                    <a:tableStyleId>{5C22544A-7EE6-4342-B048-85BDC9FD1C3A}</a:tableStyleId>
                  </a:tblPr>
                  <a:tblGrid>
                    <a:gridCol w="1359756"/>
                    <a:gridCol w="1708164"/>
                    <a:gridCol w="1011348"/>
                    <a:gridCol w="1359756"/>
                    <a:gridCol w="1695929"/>
                    <a:gridCol w="1023583"/>
                  </a:tblGrid>
                  <a:tr h="403595">
                    <a:tc rowSpan="2">
                      <a:txBody>
                        <a:bodyPr/>
                        <a:lstStyle/>
                        <a:p>
                          <a:pPr algn="ctr"/>
                          <a:endParaRPr lang="es-ES" dirty="0"/>
                        </a:p>
                      </a:txBody>
                      <a:tcPr anchor="ctr">
                        <a:lnL w="12700" cmpd="sng">
                          <a:noFill/>
                        </a:lnL>
                        <a:lnT w="12700" cmpd="sng">
                          <a:noFill/>
                        </a:lnT>
                        <a:noFill/>
                      </a:tcPr>
                    </a:tc>
                    <a:tc gridSpan="2">
                      <a:txBody>
                        <a:bodyPr/>
                        <a:lstStyle/>
                        <a:p>
                          <a:endParaRPr lang="es-ES"/>
                        </a:p>
                      </a:txBody>
                      <a:tcPr anchor="ctr">
                        <a:blipFill rotWithShape="0">
                          <a:blip r:embed="rId7"/>
                          <a:stretch>
                            <a:fillRect l="-50112" t="-1515" r="-150783" b="-384848"/>
                          </a:stretch>
                        </a:blipFill>
                      </a:tcPr>
                    </a:tc>
                    <a:tc hMerge="1">
                      <a:txBody>
                        <a:bodyPr/>
                        <a:lstStyle/>
                        <a:p>
                          <a:endParaRPr lang="es-ES" dirty="0"/>
                        </a:p>
                      </a:txBody>
                      <a:tcPr/>
                    </a:tc>
                    <a:tc>
                      <a:txBody>
                        <a:bodyPr/>
                        <a:lstStyle/>
                        <a:p>
                          <a:endParaRPr lang="es-ES"/>
                        </a:p>
                      </a:txBody>
                      <a:tcPr anchor="ctr">
                        <a:blipFill rotWithShape="0">
                          <a:blip r:embed="rId7"/>
                          <a:stretch>
                            <a:fillRect l="-300897" t="-1515" r="-202242" b="-384848"/>
                          </a:stretch>
                        </a:blipFill>
                      </a:tcPr>
                    </a:tc>
                    <a:tc gridSpan="2">
                      <a:txBody>
                        <a:bodyPr/>
                        <a:lstStyle/>
                        <a:p>
                          <a:endParaRPr lang="es-ES"/>
                        </a:p>
                      </a:txBody>
                      <a:tcPr anchor="ctr">
                        <a:blipFill rotWithShape="0">
                          <a:blip r:embed="rId7"/>
                          <a:stretch>
                            <a:fillRect l="-200000" t="-1515" r="-895" b="-384848"/>
                          </a:stretch>
                        </a:blipFill>
                      </a:tcPr>
                    </a:tc>
                    <a:tc hMerge="1">
                      <a:txBody>
                        <a:bodyPr/>
                        <a:lstStyle/>
                        <a:p>
                          <a:endParaRPr lang="es-ES" dirty="0"/>
                        </a:p>
                      </a:txBody>
                      <a:tcPr/>
                    </a:tc>
                  </a:tr>
                  <a:tr h="382132">
                    <a:tc vMerge="1">
                      <a:txBody>
                        <a:bodyPr/>
                        <a:lstStyle/>
                        <a:p>
                          <a:pPr algn="ctr"/>
                          <a:endParaRPr lang="es-ES" dirty="0"/>
                        </a:p>
                      </a:txBody>
                      <a:tcPr anchor="ctr">
                        <a:lnL w="12700" cmpd="sng">
                          <a:noFill/>
                        </a:lnL>
                        <a:noFill/>
                      </a:tcPr>
                    </a:tc>
                    <a:tc>
                      <a:txBody>
                        <a:bodyPr/>
                        <a:lstStyle/>
                        <a:p>
                          <a:endParaRPr lang="es-ES"/>
                        </a:p>
                      </a:txBody>
                      <a:tcPr anchor="ctr">
                        <a:blipFill rotWithShape="0">
                          <a:blip r:embed="rId7"/>
                          <a:stretch>
                            <a:fillRect l="-79715" t="-106349" r="-298932" b="-303175"/>
                          </a:stretch>
                        </a:blipFill>
                      </a:tcPr>
                    </a:tc>
                    <a:tc>
                      <a:txBody>
                        <a:bodyPr/>
                        <a:lstStyle/>
                        <a:p>
                          <a:endParaRPr lang="es-ES"/>
                        </a:p>
                      </a:txBody>
                      <a:tcPr anchor="ctr">
                        <a:blipFill rotWithShape="0">
                          <a:blip r:embed="rId7"/>
                          <a:stretch>
                            <a:fillRect l="-304217" t="-106349" r="-406024" b="-303175"/>
                          </a:stretch>
                        </a:blipFill>
                      </a:tcPr>
                    </a:tc>
                    <a:tc>
                      <a:txBody>
                        <a:bodyPr/>
                        <a:lstStyle/>
                        <a:p>
                          <a:endParaRPr lang="es-ES"/>
                        </a:p>
                      </a:txBody>
                      <a:tcPr anchor="ctr">
                        <a:blipFill rotWithShape="0">
                          <a:blip r:embed="rId7"/>
                          <a:stretch>
                            <a:fillRect l="-300897" t="-106349" r="-202242" b="-303175"/>
                          </a:stretch>
                        </a:blipFill>
                      </a:tcPr>
                    </a:tc>
                    <a:tc>
                      <a:txBody>
                        <a:bodyPr/>
                        <a:lstStyle/>
                        <a:p>
                          <a:endParaRPr lang="es-ES"/>
                        </a:p>
                      </a:txBody>
                      <a:tcPr anchor="ctr">
                        <a:blipFill rotWithShape="0">
                          <a:blip r:embed="rId7"/>
                          <a:stretch>
                            <a:fillRect l="-320430" t="-106349" r="-61649" b="-303175"/>
                          </a:stretch>
                        </a:blipFill>
                      </a:tcPr>
                    </a:tc>
                    <a:tc>
                      <a:txBody>
                        <a:bodyPr/>
                        <a:lstStyle/>
                        <a:p>
                          <a:endParaRPr lang="es-ES"/>
                        </a:p>
                      </a:txBody>
                      <a:tcPr anchor="ctr">
                        <a:blipFill rotWithShape="0">
                          <a:blip r:embed="rId7"/>
                          <a:stretch>
                            <a:fillRect l="-698214" t="-106349" r="-2381" b="-303175"/>
                          </a:stretch>
                        </a:blipFill>
                      </a:tcPr>
                    </a:tc>
                  </a:tr>
                  <a:tr h="382132">
                    <a:tc>
                      <a:txBody>
                        <a:bodyPr/>
                        <a:lstStyle/>
                        <a:p>
                          <a:endParaRPr lang="es-ES"/>
                        </a:p>
                      </a:txBody>
                      <a:tcPr anchor="ctr">
                        <a:blipFill rotWithShape="0">
                          <a:blip r:embed="rId7"/>
                          <a:stretch>
                            <a:fillRect l="-448" t="-206349" r="-502691" b="-203175"/>
                          </a:stretch>
                        </a:blipFill>
                      </a:tcPr>
                    </a:tc>
                    <a:tc>
                      <a:txBody>
                        <a:bodyPr/>
                        <a:lstStyle/>
                        <a:p>
                          <a:endParaRPr lang="es-ES"/>
                        </a:p>
                      </a:txBody>
                      <a:tcPr anchor="ctr">
                        <a:blipFill rotWithShape="0">
                          <a:blip r:embed="rId7"/>
                          <a:stretch>
                            <a:fillRect l="-79715" t="-206349" r="-298932" b="-203175"/>
                          </a:stretch>
                        </a:blipFill>
                      </a:tcPr>
                    </a:tc>
                    <a:tc>
                      <a:txBody>
                        <a:bodyPr/>
                        <a:lstStyle/>
                        <a:p>
                          <a:endParaRPr lang="es-ES"/>
                        </a:p>
                      </a:txBody>
                      <a:tcPr anchor="ctr">
                        <a:blipFill rotWithShape="0">
                          <a:blip r:embed="rId7"/>
                          <a:stretch>
                            <a:fillRect l="-304217" t="-206349" r="-406024" b="-203175"/>
                          </a:stretch>
                        </a:blipFill>
                      </a:tcPr>
                    </a:tc>
                    <a:tc>
                      <a:txBody>
                        <a:bodyPr/>
                        <a:lstStyle/>
                        <a:p>
                          <a:endParaRPr lang="es-ES"/>
                        </a:p>
                      </a:txBody>
                      <a:tcPr anchor="ctr">
                        <a:blipFill rotWithShape="0">
                          <a:blip r:embed="rId7"/>
                          <a:stretch>
                            <a:fillRect l="-300897" t="-206349" r="-202242" b="-203175"/>
                          </a:stretch>
                        </a:blipFill>
                      </a:tcPr>
                    </a:tc>
                    <a:tc>
                      <a:txBody>
                        <a:bodyPr/>
                        <a:lstStyle/>
                        <a:p>
                          <a:endParaRPr lang="es-ES"/>
                        </a:p>
                      </a:txBody>
                      <a:tcPr anchor="ctr">
                        <a:blipFill rotWithShape="0">
                          <a:blip r:embed="rId7"/>
                          <a:stretch>
                            <a:fillRect l="-320430" t="-206349" r="-61649" b="-203175"/>
                          </a:stretch>
                        </a:blipFill>
                      </a:tcPr>
                    </a:tc>
                    <a:tc>
                      <a:txBody>
                        <a:bodyPr/>
                        <a:lstStyle/>
                        <a:p>
                          <a:endParaRPr lang="es-ES"/>
                        </a:p>
                      </a:txBody>
                      <a:tcPr anchor="ctr">
                        <a:blipFill rotWithShape="0">
                          <a:blip r:embed="rId7"/>
                          <a:stretch>
                            <a:fillRect l="-698214" t="-206349" r="-2381" b="-203175"/>
                          </a:stretch>
                        </a:blipFill>
                      </a:tcPr>
                    </a:tc>
                  </a:tr>
                  <a:tr h="382132">
                    <a:tc>
                      <a:txBody>
                        <a:bodyPr/>
                        <a:lstStyle/>
                        <a:p>
                          <a:endParaRPr lang="es-ES"/>
                        </a:p>
                      </a:txBody>
                      <a:tcPr anchor="ctr">
                        <a:blipFill rotWithShape="0">
                          <a:blip r:embed="rId7"/>
                          <a:stretch>
                            <a:fillRect l="-448" t="-311290" r="-502691" b="-106452"/>
                          </a:stretch>
                        </a:blipFill>
                      </a:tcPr>
                    </a:tc>
                    <a:tc>
                      <a:txBody>
                        <a:bodyPr/>
                        <a:lstStyle/>
                        <a:p>
                          <a:endParaRPr lang="es-ES"/>
                        </a:p>
                      </a:txBody>
                      <a:tcPr anchor="ctr">
                        <a:blipFill rotWithShape="0">
                          <a:blip r:embed="rId7"/>
                          <a:stretch>
                            <a:fillRect l="-79715" t="-311290" r="-298932" b="-106452"/>
                          </a:stretch>
                        </a:blipFill>
                      </a:tcPr>
                    </a:tc>
                    <a:tc>
                      <a:txBody>
                        <a:bodyPr/>
                        <a:lstStyle/>
                        <a:p>
                          <a:endParaRPr lang="es-ES"/>
                        </a:p>
                      </a:txBody>
                      <a:tcPr anchor="ctr">
                        <a:blipFill rotWithShape="0">
                          <a:blip r:embed="rId7"/>
                          <a:stretch>
                            <a:fillRect l="-304217" t="-311290" r="-406024" b="-106452"/>
                          </a:stretch>
                        </a:blipFill>
                      </a:tcPr>
                    </a:tc>
                    <a:tc>
                      <a:txBody>
                        <a:bodyPr/>
                        <a:lstStyle/>
                        <a:p>
                          <a:endParaRPr lang="es-ES"/>
                        </a:p>
                      </a:txBody>
                      <a:tcPr anchor="ctr">
                        <a:blipFill rotWithShape="0">
                          <a:blip r:embed="rId7"/>
                          <a:stretch>
                            <a:fillRect l="-300897" t="-311290" r="-202242" b="-106452"/>
                          </a:stretch>
                        </a:blipFill>
                      </a:tcPr>
                    </a:tc>
                    <a:tc>
                      <a:txBody>
                        <a:bodyPr/>
                        <a:lstStyle/>
                        <a:p>
                          <a:endParaRPr lang="es-ES"/>
                        </a:p>
                      </a:txBody>
                      <a:tcPr anchor="ctr">
                        <a:blipFill rotWithShape="0">
                          <a:blip r:embed="rId7"/>
                          <a:stretch>
                            <a:fillRect l="-320430" t="-311290" r="-61649" b="-106452"/>
                          </a:stretch>
                        </a:blipFill>
                      </a:tcPr>
                    </a:tc>
                    <a:tc>
                      <a:txBody>
                        <a:bodyPr/>
                        <a:lstStyle/>
                        <a:p>
                          <a:endParaRPr lang="es-ES"/>
                        </a:p>
                      </a:txBody>
                      <a:tcPr anchor="ctr">
                        <a:blipFill rotWithShape="0">
                          <a:blip r:embed="rId7"/>
                          <a:stretch>
                            <a:fillRect l="-698214" t="-311290" r="-2381" b="-106452"/>
                          </a:stretch>
                        </a:blipFill>
                      </a:tcPr>
                    </a:tc>
                  </a:tr>
                  <a:tr h="382132">
                    <a:tc>
                      <a:txBody>
                        <a:bodyPr/>
                        <a:lstStyle/>
                        <a:p>
                          <a:endParaRPr lang="es-ES"/>
                        </a:p>
                      </a:txBody>
                      <a:tcPr anchor="ctr">
                        <a:blipFill rotWithShape="0">
                          <a:blip r:embed="rId7"/>
                          <a:stretch>
                            <a:fillRect l="-448" t="-404762" r="-502691" b="-4762"/>
                          </a:stretch>
                        </a:blipFill>
                      </a:tcPr>
                    </a:tc>
                    <a:tc>
                      <a:txBody>
                        <a:bodyPr/>
                        <a:lstStyle/>
                        <a:p>
                          <a:endParaRPr lang="es-ES"/>
                        </a:p>
                      </a:txBody>
                      <a:tcPr anchor="ctr">
                        <a:blipFill rotWithShape="0">
                          <a:blip r:embed="rId7"/>
                          <a:stretch>
                            <a:fillRect l="-79715" t="-404762" r="-298932" b="-4762"/>
                          </a:stretch>
                        </a:blipFill>
                      </a:tcPr>
                    </a:tc>
                    <a:tc>
                      <a:txBody>
                        <a:bodyPr/>
                        <a:lstStyle/>
                        <a:p>
                          <a:endParaRPr lang="es-ES"/>
                        </a:p>
                      </a:txBody>
                      <a:tcPr anchor="ctr">
                        <a:blipFill rotWithShape="0">
                          <a:blip r:embed="rId7"/>
                          <a:stretch>
                            <a:fillRect l="-304217" t="-404762" r="-406024" b="-4762"/>
                          </a:stretch>
                        </a:blipFill>
                      </a:tcPr>
                    </a:tc>
                    <a:tc>
                      <a:txBody>
                        <a:bodyPr/>
                        <a:lstStyle/>
                        <a:p>
                          <a:endParaRPr lang="es-ES"/>
                        </a:p>
                      </a:txBody>
                      <a:tcPr anchor="ctr">
                        <a:blipFill rotWithShape="0">
                          <a:blip r:embed="rId7"/>
                          <a:stretch>
                            <a:fillRect l="-300897" t="-404762" r="-202242" b="-4762"/>
                          </a:stretch>
                        </a:blipFill>
                      </a:tcPr>
                    </a:tc>
                    <a:tc>
                      <a:txBody>
                        <a:bodyPr/>
                        <a:lstStyle/>
                        <a:p>
                          <a:endParaRPr lang="es-ES"/>
                        </a:p>
                      </a:txBody>
                      <a:tcPr anchor="ctr">
                        <a:blipFill rotWithShape="0">
                          <a:blip r:embed="rId7"/>
                          <a:stretch>
                            <a:fillRect l="-320430" t="-404762" r="-61649" b="-4762"/>
                          </a:stretch>
                        </a:blipFill>
                      </a:tcPr>
                    </a:tc>
                    <a:tc>
                      <a:txBody>
                        <a:bodyPr/>
                        <a:lstStyle/>
                        <a:p>
                          <a:endParaRPr lang="es-ES"/>
                        </a:p>
                      </a:txBody>
                      <a:tcPr anchor="ctr">
                        <a:blipFill rotWithShape="0">
                          <a:blip r:embed="rId7"/>
                          <a:stretch>
                            <a:fillRect l="-698214" t="-404762" r="-2381" b="-4762"/>
                          </a:stretch>
                        </a:blipFill>
                      </a:tcPr>
                    </a:tc>
                  </a:tr>
                </a:tbl>
              </a:graphicData>
            </a:graphic>
          </p:graphicFrame>
        </mc:Fallback>
      </mc:AlternateContent>
      <p:sp>
        <p:nvSpPr>
          <p:cNvPr id="5" name="CuadroTexto 4">
            <a:extLst>
              <a:ext uri="{FF2B5EF4-FFF2-40B4-BE49-F238E27FC236}">
                <a16:creationId xmlns:a16="http://schemas.microsoft.com/office/drawing/2014/main" id="{4884C123-2469-B37E-5405-28411E455FD7}"/>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6" name="CuadroTexto 5">
            <a:extLst>
              <a:ext uri="{FF2B5EF4-FFF2-40B4-BE49-F238E27FC236}">
                <a16:creationId xmlns:a16="http://schemas.microsoft.com/office/drawing/2014/main" id="{ED2A7C9C-2E12-5C23-3D51-F741E97E47F4}"/>
              </a:ext>
            </a:extLst>
          </p:cNvPr>
          <p:cNvSpPr txBox="1"/>
          <p:nvPr/>
        </p:nvSpPr>
        <p:spPr>
          <a:xfrm>
            <a:off x="4079876" y="6502733"/>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1" name="CuadroTexto 10">
            <a:extLst>
              <a:ext uri="{FF2B5EF4-FFF2-40B4-BE49-F238E27FC236}">
                <a16:creationId xmlns:a16="http://schemas.microsoft.com/office/drawing/2014/main" id="{FF40FCD5-C8D7-BA9A-BB5B-C43D4DE93C7B}"/>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Tree>
    <p:extLst>
      <p:ext uri="{BB962C8B-B14F-4D97-AF65-F5344CB8AC3E}">
        <p14:creationId xmlns:p14="http://schemas.microsoft.com/office/powerpoint/2010/main" val="2819551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FC0B9-64CA-94EF-9B55-1ADCF3CC6217}"/>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0F6F6EC9-DD76-E770-0F9A-57B7760DD43A}"/>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a:extLst>
              <a:ext uri="{FF2B5EF4-FFF2-40B4-BE49-F238E27FC236}">
                <a16:creationId xmlns:a16="http://schemas.microsoft.com/office/drawing/2014/main" id="{EA25F22B-D1C5-1B59-9408-77D94D5795D5}"/>
              </a:ext>
            </a:extLst>
          </p:cNvPr>
          <p:cNvSpPr>
            <a:spLocks noGrp="1"/>
          </p:cNvSpPr>
          <p:nvPr>
            <p:ph type="title"/>
          </p:nvPr>
        </p:nvSpPr>
        <p:spPr>
          <a:xfrm>
            <a:off x="0" y="10894"/>
            <a:ext cx="12192000" cy="397070"/>
          </a:xfrm>
        </p:spPr>
        <p:txBody>
          <a:bodyPr anchor="t">
            <a:noAutofit/>
          </a:bodyPr>
          <a:lstStyle/>
          <a:p>
            <a:r>
              <a:rPr lang="es-ES" sz="2000" b="1" dirty="0" err="1">
                <a:solidFill>
                  <a:srgbClr val="FFFFFF"/>
                </a:solidFill>
              </a:rPr>
              <a:t>Results</a:t>
            </a:r>
            <a:r>
              <a:rPr lang="es-ES" sz="2000" b="1" dirty="0">
                <a:solidFill>
                  <a:srgbClr val="FFFFFF"/>
                </a:solidFill>
              </a:rPr>
              <a:t>: </a:t>
            </a:r>
            <a:r>
              <a:rPr lang="es-ES" sz="2000" b="1" dirty="0" err="1">
                <a:solidFill>
                  <a:srgbClr val="FFFFFF"/>
                </a:solidFill>
              </a:rPr>
              <a:t>arcminute-scales</a:t>
            </a:r>
            <a:br>
              <a:rPr lang="es-ES" sz="2000" b="1" dirty="0">
                <a:solidFill>
                  <a:srgbClr val="FFFFFF"/>
                </a:solidFill>
              </a:rPr>
            </a:br>
            <a:br>
              <a:rPr lang="es-ES" sz="2000" b="1" dirty="0">
                <a:solidFill>
                  <a:srgbClr val="FFFFFF"/>
                </a:solidFill>
              </a:rPr>
            </a:br>
            <a:endParaRPr lang="es-ES" sz="2000" b="1" dirty="0">
              <a:solidFill>
                <a:srgbClr val="FFFFFF"/>
              </a:solidFill>
            </a:endParaRPr>
          </a:p>
        </p:txBody>
      </p:sp>
      <p:sp>
        <p:nvSpPr>
          <p:cNvPr id="4" name="Rectángulo 3">
            <a:extLst>
              <a:ext uri="{FF2B5EF4-FFF2-40B4-BE49-F238E27FC236}">
                <a16:creationId xmlns:a16="http://schemas.microsoft.com/office/drawing/2014/main" id="{3771D699-9D6D-C073-247E-270C544E78DE}"/>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TextBox 2">
            <a:extLst>
              <a:ext uri="{FF2B5EF4-FFF2-40B4-BE49-F238E27FC236}">
                <a16:creationId xmlns:a16="http://schemas.microsoft.com/office/drawing/2014/main" id="{FC578DD0-085D-483A-D6FB-922AAFD7805F}"/>
              </a:ext>
            </a:extLst>
          </p:cNvPr>
          <p:cNvSpPr txBox="1"/>
          <p:nvPr/>
        </p:nvSpPr>
        <p:spPr>
          <a:xfrm>
            <a:off x="2" y="448390"/>
            <a:ext cx="12191998" cy="523220"/>
          </a:xfrm>
          <a:prstGeom prst="rect">
            <a:avLst/>
          </a:prstGeom>
          <a:noFill/>
        </p:spPr>
        <p:txBody>
          <a:bodyPr wrap="square" rtlCol="0">
            <a:spAutoFit/>
          </a:bodyPr>
          <a:lstStyle/>
          <a:p>
            <a:pPr algn="ctr"/>
            <a:r>
              <a:rPr lang="x-none" sz="2800" dirty="0"/>
              <a:t>Discussion</a:t>
            </a:r>
          </a:p>
        </p:txBody>
      </p:sp>
      <p:sp>
        <p:nvSpPr>
          <p:cNvPr id="5" name="TextBox 4">
            <a:extLst>
              <a:ext uri="{FF2B5EF4-FFF2-40B4-BE49-F238E27FC236}">
                <a16:creationId xmlns:a16="http://schemas.microsoft.com/office/drawing/2014/main" id="{08A13CEB-713F-F04F-40E3-CC80BC7D77E7}"/>
              </a:ext>
            </a:extLst>
          </p:cNvPr>
          <p:cNvSpPr txBox="1"/>
          <p:nvPr/>
        </p:nvSpPr>
        <p:spPr>
          <a:xfrm>
            <a:off x="2" y="966871"/>
            <a:ext cx="12191998" cy="369332"/>
          </a:xfrm>
          <a:prstGeom prst="rect">
            <a:avLst/>
          </a:prstGeom>
          <a:noFill/>
        </p:spPr>
        <p:txBody>
          <a:bodyPr wrap="square" rtlCol="0">
            <a:spAutoFit/>
          </a:bodyPr>
          <a:lstStyle/>
          <a:p>
            <a:pPr algn="ctr"/>
            <a:r>
              <a:rPr lang="en-GB" sz="1800" b="0" dirty="0">
                <a:effectLst/>
                <a:latin typeface="NimbusRomNo9L"/>
              </a:rPr>
              <a:t>Comparison with Prior Results and Lens-Type Interpretation </a:t>
            </a:r>
            <a:endParaRPr lang="en-GB" dirty="0"/>
          </a:p>
        </p:txBody>
      </p:sp>
      <mc:AlternateContent xmlns:mc="http://schemas.openxmlformats.org/markup-compatibility/2006" xmlns:a14="http://schemas.microsoft.com/office/drawing/2010/main">
        <mc:Choice Requires="a14">
          <p:sp>
            <p:nvSpPr>
              <p:cNvPr id="12" name="TextBox 5">
                <a:extLst>
                  <a:ext uri="{FF2B5EF4-FFF2-40B4-BE49-F238E27FC236}">
                    <a16:creationId xmlns:a16="http://schemas.microsoft.com/office/drawing/2014/main" id="{D149CBB5-4F42-F528-3204-F22B9FB2D88D}"/>
                  </a:ext>
                </a:extLst>
              </p:cNvPr>
              <p:cNvSpPr txBox="1"/>
              <p:nvPr/>
            </p:nvSpPr>
            <p:spPr>
              <a:xfrm>
                <a:off x="6294734" y="2213529"/>
                <a:ext cx="5897266" cy="434927"/>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s-ES" sz="2000" b="0" i="1" smtClean="0">
                              <a:latin typeface="Cambria Math" panose="02040503050406030204" pitchFamily="18" charset="0"/>
                            </a:rPr>
                          </m:ctrlPr>
                        </m:sSubPr>
                        <m:e>
                          <m:r>
                            <a:rPr lang="es-ES" sz="2000" b="0" i="1" smtClean="0">
                              <a:latin typeface="Cambria Math" panose="02040503050406030204" pitchFamily="18" charset="0"/>
                            </a:rPr>
                            <m:t>𝑀</m:t>
                          </m:r>
                        </m:e>
                        <m:sub>
                          <m:r>
                            <a:rPr lang="es-ES" sz="2000" b="0" i="1" smtClean="0">
                              <a:latin typeface="Cambria Math" panose="02040503050406030204" pitchFamily="18" charset="0"/>
                            </a:rPr>
                            <m:t>𝑁𝐹𝑊</m:t>
                          </m:r>
                        </m:sub>
                      </m:sSub>
                      <m:r>
                        <a:rPr lang="es-ES" sz="2000" b="0" i="1" smtClean="0">
                          <a:latin typeface="Cambria Math" panose="02040503050406030204" pitchFamily="18" charset="0"/>
                          <a:ea typeface="Cambria Math" panose="02040503050406030204" pitchFamily="18" charset="0"/>
                        </a:rPr>
                        <m:t>~</m:t>
                      </m:r>
                      <m:sSup>
                        <m:sSupPr>
                          <m:ctrlPr>
                            <a:rPr lang="es-ES" sz="2000" b="0" i="1" smtClean="0">
                              <a:latin typeface="Cambria Math" panose="02040503050406030204" pitchFamily="18" charset="0"/>
                            </a:rPr>
                          </m:ctrlPr>
                        </m:sSupPr>
                        <m:e>
                          <m:r>
                            <a:rPr lang="es-ES" sz="2000" b="0" i="1" smtClean="0">
                              <a:latin typeface="Cambria Math" panose="02040503050406030204" pitchFamily="18" charset="0"/>
                            </a:rPr>
                            <m:t>10</m:t>
                          </m:r>
                        </m:e>
                        <m:sup>
                          <m:r>
                            <a:rPr lang="es-ES" sz="2000" b="0" i="1" smtClean="0">
                              <a:latin typeface="Cambria Math" panose="02040503050406030204" pitchFamily="18" charset="0"/>
                            </a:rPr>
                            <m:t>14</m:t>
                          </m:r>
                        </m:sup>
                      </m:sSup>
                      <m:sSub>
                        <m:sSubPr>
                          <m:ctrlPr>
                            <a:rPr lang="es-ES" sz="2000" b="0" i="1" smtClean="0">
                              <a:latin typeface="Cambria Math" panose="02040503050406030204" pitchFamily="18" charset="0"/>
                            </a:rPr>
                          </m:ctrlPr>
                        </m:sSubPr>
                        <m:e>
                          <m:r>
                            <a:rPr lang="es-ES" sz="2000" b="0" i="1" smtClean="0">
                              <a:latin typeface="Cambria Math" panose="02040503050406030204" pitchFamily="18" charset="0"/>
                            </a:rPr>
                            <m:t>𝑀</m:t>
                          </m:r>
                        </m:e>
                        <m:sub>
                          <m:r>
                            <a:rPr lang="es-ES" sz="2000" b="0" i="1" smtClean="0">
                              <a:latin typeface="Cambria Math" panose="02040503050406030204" pitchFamily="18" charset="0"/>
                            </a:rPr>
                            <m:t>⊙</m:t>
                          </m:r>
                        </m:sub>
                      </m:sSub>
                      <m:r>
                        <a:rPr lang="es-ES" sz="2000" b="0" i="1" smtClean="0">
                          <a:latin typeface="Cambria Math" panose="02040503050406030204" pitchFamily="18" charset="0"/>
                        </a:rPr>
                        <m:t>  </m:t>
                      </m:r>
                      <m:r>
                        <a:rPr lang="es-ES" sz="2000" b="0" i="1" smtClean="0">
                          <a:latin typeface="Cambria Math" panose="02040503050406030204" pitchFamily="18" charset="0"/>
                        </a:rPr>
                        <m:t>𝐶</m:t>
                      </m:r>
                      <m:r>
                        <a:rPr lang="es-ES" sz="2000" b="0" i="1" smtClean="0">
                          <a:latin typeface="Cambria Math" panose="02040503050406030204" pitchFamily="18" charset="0"/>
                          <a:ea typeface="Cambria Math" panose="02040503050406030204" pitchFamily="18" charset="0"/>
                        </a:rPr>
                        <m:t>~</m:t>
                      </m:r>
                      <m:r>
                        <a:rPr lang="es-ES" sz="2000" b="0" i="1" smtClean="0">
                          <a:latin typeface="Cambria Math" panose="02040503050406030204" pitchFamily="18" charset="0"/>
                        </a:rPr>
                        <m:t>3.5</m:t>
                      </m:r>
                    </m:oMath>
                  </m:oMathPara>
                </a14:m>
                <a:endParaRPr lang="x-none" sz="2000" dirty="0"/>
              </a:p>
            </p:txBody>
          </p:sp>
        </mc:Choice>
        <mc:Fallback xmlns="">
          <p:sp>
            <p:nvSpPr>
              <p:cNvPr id="12" name="TextBox 5">
                <a:extLst>
                  <a:ext uri="{FF2B5EF4-FFF2-40B4-BE49-F238E27FC236}">
                    <a16:creationId xmlns="" xmlns:a16="http://schemas.microsoft.com/office/drawing/2014/main" xmlns:a14="http://schemas.microsoft.com/office/drawing/2010/main" id="{D149CBB5-4F42-F528-3204-F22B9FB2D88D}"/>
                  </a:ext>
                </a:extLst>
              </p:cNvPr>
              <p:cNvSpPr txBox="1">
                <a:spLocks noRot="1" noChangeAspect="1" noMove="1" noResize="1" noEditPoints="1" noAdjustHandles="1" noChangeArrowheads="1" noChangeShapeType="1" noTextEdit="1"/>
              </p:cNvSpPr>
              <p:nvPr/>
            </p:nvSpPr>
            <p:spPr>
              <a:xfrm>
                <a:off x="6294734" y="2213529"/>
                <a:ext cx="5897266" cy="434927"/>
              </a:xfrm>
              <a:prstGeom prst="rect">
                <a:avLst/>
              </a:prstGeom>
              <a:blipFill rotWithShape="0">
                <a:blip r:embed="rId2"/>
                <a:stretch>
                  <a:fillRect b="-4225"/>
                </a:stretch>
              </a:blipFill>
            </p:spPr>
            <p:txBody>
              <a:bodyPr/>
              <a:lstStyle/>
              <a:p>
                <a:r>
                  <a:rPr lang="es-ES">
                    <a:noFill/>
                  </a:rPr>
                  <a:t> </a:t>
                </a:r>
              </a:p>
            </p:txBody>
          </p:sp>
        </mc:Fallback>
      </mc:AlternateContent>
      <p:pic>
        <p:nvPicPr>
          <p:cNvPr id="14" name="Imagen 13"/>
          <p:cNvPicPr>
            <a:picLocks noChangeAspect="1"/>
          </p:cNvPicPr>
          <p:nvPr/>
        </p:nvPicPr>
        <p:blipFill>
          <a:blip r:embed="rId3"/>
          <a:stretch>
            <a:fillRect/>
          </a:stretch>
        </p:blipFill>
        <p:spPr>
          <a:xfrm>
            <a:off x="251445" y="1490091"/>
            <a:ext cx="6043289" cy="4471877"/>
          </a:xfrm>
          <a:prstGeom prst="rect">
            <a:avLst/>
          </a:prstGeom>
        </p:spPr>
      </p:pic>
      <p:sp>
        <p:nvSpPr>
          <p:cNvPr id="16" name="TextBox 4">
            <a:extLst>
              <a:ext uri="{FF2B5EF4-FFF2-40B4-BE49-F238E27FC236}">
                <a16:creationId xmlns:a16="http://schemas.microsoft.com/office/drawing/2014/main" id="{08A13CEB-713F-F04F-40E3-CC80BC7D77E7}"/>
              </a:ext>
            </a:extLst>
          </p:cNvPr>
          <p:cNvSpPr txBox="1"/>
          <p:nvPr/>
        </p:nvSpPr>
        <p:spPr>
          <a:xfrm>
            <a:off x="3558793" y="5979496"/>
            <a:ext cx="2735941" cy="369332"/>
          </a:xfrm>
          <a:prstGeom prst="rect">
            <a:avLst/>
          </a:prstGeom>
          <a:noFill/>
        </p:spPr>
        <p:txBody>
          <a:bodyPr wrap="square" rtlCol="0">
            <a:spAutoFit/>
          </a:bodyPr>
          <a:lstStyle/>
          <a:p>
            <a:pPr algn="r"/>
            <a:r>
              <a:rPr lang="en-GB" sz="1800" b="0" dirty="0" err="1">
                <a:effectLst/>
                <a:latin typeface="NimbusRomNo9L"/>
              </a:rPr>
              <a:t>Bonavera</a:t>
            </a:r>
            <a:r>
              <a:rPr lang="en-GB" sz="1800" b="0" dirty="0">
                <a:effectLst/>
                <a:latin typeface="NimbusRomNo9L"/>
              </a:rPr>
              <a:t> et al. 2019</a:t>
            </a:r>
            <a:endParaRPr lang="en-GB" dirty="0"/>
          </a:p>
        </p:txBody>
      </p:sp>
      <p:sp>
        <p:nvSpPr>
          <p:cNvPr id="17" name="Rectángulo 16"/>
          <p:cNvSpPr/>
          <p:nvPr/>
        </p:nvSpPr>
        <p:spPr>
          <a:xfrm>
            <a:off x="6294734" y="2846420"/>
            <a:ext cx="5897265" cy="923330"/>
          </a:xfrm>
          <a:prstGeom prst="rect">
            <a:avLst/>
          </a:prstGeom>
        </p:spPr>
        <p:txBody>
          <a:bodyPr wrap="square">
            <a:spAutoFit/>
          </a:bodyPr>
          <a:lstStyle/>
          <a:p>
            <a:pPr algn="ctr"/>
            <a:r>
              <a:rPr lang="es-ES" dirty="0" err="1"/>
              <a:t>However</a:t>
            </a:r>
            <a:r>
              <a:rPr lang="es-ES" dirty="0"/>
              <a:t>, </a:t>
            </a:r>
            <a:r>
              <a:rPr lang="es-ES" dirty="0" err="1"/>
              <a:t>the</a:t>
            </a:r>
            <a:r>
              <a:rPr lang="es-ES" dirty="0"/>
              <a:t> </a:t>
            </a:r>
            <a:r>
              <a:rPr lang="es-ES" dirty="0" err="1"/>
              <a:t>low</a:t>
            </a:r>
            <a:r>
              <a:rPr lang="es-ES" dirty="0"/>
              <a:t> </a:t>
            </a:r>
            <a:r>
              <a:rPr lang="es-ES" dirty="0" err="1"/>
              <a:t>concentration</a:t>
            </a:r>
            <a:r>
              <a:rPr lang="es-ES" dirty="0"/>
              <a:t> </a:t>
            </a:r>
          </a:p>
          <a:p>
            <a:pPr algn="ctr"/>
            <a:r>
              <a:rPr lang="es-ES" dirty="0" err="1"/>
              <a:t>suggested</a:t>
            </a:r>
            <a:r>
              <a:rPr lang="es-ES" dirty="0"/>
              <a:t> </a:t>
            </a:r>
            <a:r>
              <a:rPr lang="es-ES" dirty="0" err="1"/>
              <a:t>that</a:t>
            </a:r>
            <a:r>
              <a:rPr lang="es-ES" dirty="0"/>
              <a:t> </a:t>
            </a:r>
            <a:r>
              <a:rPr lang="es-ES" dirty="0" err="1"/>
              <a:t>the</a:t>
            </a:r>
            <a:r>
              <a:rPr lang="es-ES" dirty="0"/>
              <a:t> halos </a:t>
            </a:r>
            <a:r>
              <a:rPr lang="es-ES" dirty="0" err="1"/>
              <a:t>were</a:t>
            </a:r>
            <a:r>
              <a:rPr lang="es-ES" dirty="0"/>
              <a:t> </a:t>
            </a:r>
            <a:r>
              <a:rPr lang="es-ES" dirty="0" err="1"/>
              <a:t>not</a:t>
            </a:r>
            <a:r>
              <a:rPr lang="es-ES" dirty="0"/>
              <a:t> </a:t>
            </a:r>
            <a:r>
              <a:rPr lang="es-ES" dirty="0" err="1"/>
              <a:t>relaxed</a:t>
            </a:r>
            <a:r>
              <a:rPr lang="es-ES" dirty="0"/>
              <a:t> </a:t>
            </a:r>
          </a:p>
          <a:p>
            <a:pPr algn="ctr"/>
            <a:r>
              <a:rPr lang="es-ES" dirty="0" err="1"/>
              <a:t>or</a:t>
            </a:r>
            <a:r>
              <a:rPr lang="es-ES" dirty="0"/>
              <a:t> </a:t>
            </a:r>
            <a:r>
              <a:rPr lang="es-ES" dirty="0" err="1"/>
              <a:t>were</a:t>
            </a:r>
            <a:r>
              <a:rPr lang="es-ES" dirty="0"/>
              <a:t> in </a:t>
            </a:r>
            <a:r>
              <a:rPr lang="es-ES" dirty="0" err="1"/>
              <a:t>early</a:t>
            </a:r>
            <a:r>
              <a:rPr lang="es-ES" dirty="0"/>
              <a:t> </a:t>
            </a:r>
            <a:r>
              <a:rPr lang="es-ES" dirty="0" err="1"/>
              <a:t>stages</a:t>
            </a:r>
            <a:r>
              <a:rPr lang="es-ES" dirty="0"/>
              <a:t> of </a:t>
            </a:r>
            <a:r>
              <a:rPr lang="es-ES" dirty="0" err="1"/>
              <a:t>formation</a:t>
            </a:r>
            <a:r>
              <a:rPr lang="es-ES" dirty="0"/>
              <a:t>.</a:t>
            </a:r>
          </a:p>
        </p:txBody>
      </p:sp>
      <p:sp>
        <p:nvSpPr>
          <p:cNvPr id="18" name="Rectángulo 17"/>
          <p:cNvSpPr/>
          <p:nvPr/>
        </p:nvSpPr>
        <p:spPr>
          <a:xfrm>
            <a:off x="6294734" y="4292988"/>
            <a:ext cx="5897266" cy="923330"/>
          </a:xfrm>
          <a:prstGeom prst="rect">
            <a:avLst/>
          </a:prstGeom>
        </p:spPr>
        <p:txBody>
          <a:bodyPr wrap="square">
            <a:spAutoFit/>
          </a:bodyPr>
          <a:lstStyle/>
          <a:p>
            <a:pPr algn="ctr"/>
            <a:r>
              <a:rPr lang="es-ES" dirty="0" err="1"/>
              <a:t>We</a:t>
            </a:r>
            <a:r>
              <a:rPr lang="es-ES" dirty="0"/>
              <a:t> </a:t>
            </a:r>
            <a:r>
              <a:rPr lang="es-ES" dirty="0" err="1"/>
              <a:t>perform</a:t>
            </a:r>
            <a:r>
              <a:rPr lang="es-ES" dirty="0"/>
              <a:t> </a:t>
            </a:r>
            <a:r>
              <a:rPr lang="es-ES" dirty="0" err="1"/>
              <a:t>independent</a:t>
            </a:r>
            <a:r>
              <a:rPr lang="es-ES" dirty="0"/>
              <a:t> NFW </a:t>
            </a:r>
            <a:r>
              <a:rPr lang="es-ES" dirty="0" err="1"/>
              <a:t>adjustments</a:t>
            </a:r>
            <a:endParaRPr lang="es-ES" dirty="0"/>
          </a:p>
          <a:p>
            <a:pPr algn="ctr"/>
            <a:r>
              <a:rPr lang="es-ES" dirty="0"/>
              <a:t> </a:t>
            </a:r>
            <a:r>
              <a:rPr lang="es-ES" dirty="0" err="1"/>
              <a:t>for</a:t>
            </a:r>
            <a:r>
              <a:rPr lang="es-ES" dirty="0"/>
              <a:t> </a:t>
            </a:r>
            <a:r>
              <a:rPr lang="es-ES" dirty="0" err="1"/>
              <a:t>the</a:t>
            </a:r>
            <a:r>
              <a:rPr lang="es-ES" dirty="0"/>
              <a:t> </a:t>
            </a:r>
            <a:r>
              <a:rPr lang="es-ES" dirty="0" err="1"/>
              <a:t>inner</a:t>
            </a:r>
            <a:r>
              <a:rPr lang="es-ES" dirty="0"/>
              <a:t> (central </a:t>
            </a:r>
            <a:r>
              <a:rPr lang="es-ES" dirty="0" err="1"/>
              <a:t>lens-dominated</a:t>
            </a:r>
            <a:r>
              <a:rPr lang="es-ES" dirty="0"/>
              <a:t>)</a:t>
            </a:r>
          </a:p>
          <a:p>
            <a:pPr algn="ctr"/>
            <a:r>
              <a:rPr lang="es-ES" dirty="0"/>
              <a:t> and </a:t>
            </a:r>
            <a:r>
              <a:rPr lang="es-ES" dirty="0" err="1"/>
              <a:t>outer</a:t>
            </a:r>
            <a:r>
              <a:rPr lang="es-ES" dirty="0"/>
              <a:t> (host halo-</a:t>
            </a:r>
            <a:r>
              <a:rPr lang="es-ES" dirty="0" err="1"/>
              <a:t>dominated</a:t>
            </a:r>
            <a:r>
              <a:rPr lang="es-ES" dirty="0"/>
              <a:t>) </a:t>
            </a:r>
            <a:r>
              <a:rPr lang="es-ES" dirty="0" err="1"/>
              <a:t>regions</a:t>
            </a:r>
            <a:r>
              <a:rPr lang="es-ES" dirty="0"/>
              <a:t>.</a:t>
            </a:r>
          </a:p>
        </p:txBody>
      </p:sp>
      <p:sp>
        <p:nvSpPr>
          <p:cNvPr id="6" name="CuadroTexto 5">
            <a:extLst>
              <a:ext uri="{FF2B5EF4-FFF2-40B4-BE49-F238E27FC236}">
                <a16:creationId xmlns:a16="http://schemas.microsoft.com/office/drawing/2014/main" id="{645D8CB4-1917-D058-3C4F-136E38FB4620}"/>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11" name="CuadroTexto 10">
            <a:extLst>
              <a:ext uri="{FF2B5EF4-FFF2-40B4-BE49-F238E27FC236}">
                <a16:creationId xmlns:a16="http://schemas.microsoft.com/office/drawing/2014/main" id="{19755378-7420-66CE-438E-60798FAC441F}"/>
              </a:ext>
            </a:extLst>
          </p:cNvPr>
          <p:cNvSpPr txBox="1"/>
          <p:nvPr/>
        </p:nvSpPr>
        <p:spPr>
          <a:xfrm>
            <a:off x="4079876" y="6502733"/>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3" name="CuadroTexto 12">
            <a:extLst>
              <a:ext uri="{FF2B5EF4-FFF2-40B4-BE49-F238E27FC236}">
                <a16:creationId xmlns:a16="http://schemas.microsoft.com/office/drawing/2014/main" id="{1F904E5C-FAA9-2218-533E-C2173BAB4460}"/>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Tree>
    <p:extLst>
      <p:ext uri="{BB962C8B-B14F-4D97-AF65-F5344CB8AC3E}">
        <p14:creationId xmlns:p14="http://schemas.microsoft.com/office/powerpoint/2010/main" val="4074710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E6479-7FA6-23CE-CF59-84652D2921C8}"/>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C36814C2-D462-2DBA-D11E-6143D8F6F996}"/>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a:extLst>
              <a:ext uri="{FF2B5EF4-FFF2-40B4-BE49-F238E27FC236}">
                <a16:creationId xmlns:a16="http://schemas.microsoft.com/office/drawing/2014/main" id="{0701D36D-A3FA-DAFE-6DEA-69578A89D696}"/>
              </a:ext>
            </a:extLst>
          </p:cNvPr>
          <p:cNvSpPr>
            <a:spLocks noGrp="1"/>
          </p:cNvSpPr>
          <p:nvPr>
            <p:ph type="title"/>
          </p:nvPr>
        </p:nvSpPr>
        <p:spPr>
          <a:xfrm>
            <a:off x="0" y="10894"/>
            <a:ext cx="12192000" cy="397070"/>
          </a:xfrm>
        </p:spPr>
        <p:txBody>
          <a:bodyPr anchor="t">
            <a:noAutofit/>
          </a:bodyPr>
          <a:lstStyle/>
          <a:p>
            <a:r>
              <a:rPr lang="es-ES" sz="2000" b="1" dirty="0" err="1">
                <a:solidFill>
                  <a:srgbClr val="FFFFFF"/>
                </a:solidFill>
              </a:rPr>
              <a:t>Results</a:t>
            </a:r>
            <a:r>
              <a:rPr lang="es-ES" sz="2000" b="1" dirty="0">
                <a:solidFill>
                  <a:srgbClr val="FFFFFF"/>
                </a:solidFill>
              </a:rPr>
              <a:t>: </a:t>
            </a:r>
            <a:r>
              <a:rPr lang="es-ES" sz="2000" b="1" dirty="0" err="1">
                <a:solidFill>
                  <a:srgbClr val="FFFFFF"/>
                </a:solidFill>
              </a:rPr>
              <a:t>arcminute-scales</a:t>
            </a:r>
            <a:br>
              <a:rPr lang="es-ES" sz="2000" b="1" dirty="0">
                <a:solidFill>
                  <a:srgbClr val="FFFFFF"/>
                </a:solidFill>
              </a:rPr>
            </a:br>
            <a:br>
              <a:rPr lang="es-ES" sz="2000" b="1" dirty="0">
                <a:solidFill>
                  <a:srgbClr val="FFFFFF"/>
                </a:solidFill>
              </a:rPr>
            </a:br>
            <a:endParaRPr lang="es-ES" sz="2000" b="1" dirty="0">
              <a:solidFill>
                <a:srgbClr val="FFFFFF"/>
              </a:solidFill>
            </a:endParaRPr>
          </a:p>
        </p:txBody>
      </p:sp>
      <p:sp>
        <p:nvSpPr>
          <p:cNvPr id="4" name="Rectángulo 3">
            <a:extLst>
              <a:ext uri="{FF2B5EF4-FFF2-40B4-BE49-F238E27FC236}">
                <a16:creationId xmlns:a16="http://schemas.microsoft.com/office/drawing/2014/main" id="{0FE65B8F-17E5-59A5-58A2-B0C9BBC7D006}"/>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2" name="Content Placeholder 11">
            <a:extLst>
              <a:ext uri="{FF2B5EF4-FFF2-40B4-BE49-F238E27FC236}">
                <a16:creationId xmlns:a16="http://schemas.microsoft.com/office/drawing/2014/main" id="{017863EC-4595-05F7-0321-69C36B82EF7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0385" y="1530033"/>
            <a:ext cx="6031230" cy="4396750"/>
          </a:xfrm>
        </p:spPr>
      </p:pic>
      <p:sp>
        <p:nvSpPr>
          <p:cNvPr id="3" name="TextBox 2">
            <a:extLst>
              <a:ext uri="{FF2B5EF4-FFF2-40B4-BE49-F238E27FC236}">
                <a16:creationId xmlns:a16="http://schemas.microsoft.com/office/drawing/2014/main" id="{BDAA5EA1-0B3C-ED02-CBC0-1FCFFCB24C3A}"/>
              </a:ext>
            </a:extLst>
          </p:cNvPr>
          <p:cNvSpPr txBox="1"/>
          <p:nvPr/>
        </p:nvSpPr>
        <p:spPr>
          <a:xfrm>
            <a:off x="2" y="448390"/>
            <a:ext cx="12191998" cy="523220"/>
          </a:xfrm>
          <a:prstGeom prst="rect">
            <a:avLst/>
          </a:prstGeom>
          <a:noFill/>
        </p:spPr>
        <p:txBody>
          <a:bodyPr wrap="square" rtlCol="0">
            <a:spAutoFit/>
          </a:bodyPr>
          <a:lstStyle/>
          <a:p>
            <a:pPr algn="ctr"/>
            <a:r>
              <a:rPr lang="x-none" sz="2800" dirty="0"/>
              <a:t>Discussion</a:t>
            </a:r>
          </a:p>
        </p:txBody>
      </p:sp>
      <p:sp>
        <p:nvSpPr>
          <p:cNvPr id="5" name="TextBox 4">
            <a:extLst>
              <a:ext uri="{FF2B5EF4-FFF2-40B4-BE49-F238E27FC236}">
                <a16:creationId xmlns:a16="http://schemas.microsoft.com/office/drawing/2014/main" id="{DFDE247E-C81B-B4E9-D750-7E4369810587}"/>
              </a:ext>
            </a:extLst>
          </p:cNvPr>
          <p:cNvSpPr txBox="1"/>
          <p:nvPr/>
        </p:nvSpPr>
        <p:spPr>
          <a:xfrm>
            <a:off x="2" y="966871"/>
            <a:ext cx="12191998" cy="369332"/>
          </a:xfrm>
          <a:prstGeom prst="rect">
            <a:avLst/>
          </a:prstGeom>
          <a:noFill/>
        </p:spPr>
        <p:txBody>
          <a:bodyPr wrap="square" rtlCol="0">
            <a:spAutoFit/>
          </a:bodyPr>
          <a:lstStyle/>
          <a:p>
            <a:pPr algn="ctr"/>
            <a:r>
              <a:rPr lang="en-GB" sz="1800" b="0" dirty="0">
                <a:effectLst/>
                <a:latin typeface="NimbusRomNo9L"/>
              </a:rPr>
              <a:t>Lack of signal at ~10 arcsec</a:t>
            </a:r>
            <a:endParaRPr lang="en-GB" dirty="0"/>
          </a:p>
        </p:txBody>
      </p:sp>
      <p:sp>
        <p:nvSpPr>
          <p:cNvPr id="6" name="Rectángulo 5"/>
          <p:cNvSpPr/>
          <p:nvPr/>
        </p:nvSpPr>
        <p:spPr>
          <a:xfrm>
            <a:off x="6928893" y="1818376"/>
            <a:ext cx="4905829" cy="4093428"/>
          </a:xfrm>
          <a:prstGeom prst="rect">
            <a:avLst/>
          </a:prstGeom>
        </p:spPr>
        <p:txBody>
          <a:bodyPr wrap="square">
            <a:spAutoFit/>
          </a:bodyPr>
          <a:lstStyle/>
          <a:p>
            <a:r>
              <a:rPr lang="es-ES" sz="2000" dirty="0" err="1"/>
              <a:t>Our</a:t>
            </a:r>
            <a:r>
              <a:rPr lang="es-ES" sz="2000" dirty="0"/>
              <a:t> data a </a:t>
            </a:r>
            <a:r>
              <a:rPr lang="es-ES" sz="2000" b="1" dirty="0" err="1"/>
              <a:t>systematic</a:t>
            </a:r>
            <a:r>
              <a:rPr lang="es-ES" sz="2000" b="1" dirty="0"/>
              <a:t> </a:t>
            </a:r>
            <a:r>
              <a:rPr lang="es-ES" sz="2000" b="1" dirty="0" err="1"/>
              <a:t>dip</a:t>
            </a:r>
            <a:r>
              <a:rPr lang="es-ES" sz="2000" b="1" dirty="0"/>
              <a:t> </a:t>
            </a:r>
            <a:r>
              <a:rPr lang="es-ES" sz="2000" dirty="0" err="1"/>
              <a:t>or</a:t>
            </a:r>
            <a:r>
              <a:rPr lang="es-ES" sz="2000" dirty="0"/>
              <a:t> </a:t>
            </a:r>
            <a:r>
              <a:rPr lang="es-ES" sz="2000" i="1" dirty="0" err="1"/>
              <a:t>valley</a:t>
            </a:r>
            <a:r>
              <a:rPr lang="es-ES" sz="2000" dirty="0"/>
              <a:t> in </a:t>
            </a:r>
            <a:r>
              <a:rPr lang="es-ES" sz="2000" dirty="0" err="1"/>
              <a:t>the</a:t>
            </a:r>
            <a:r>
              <a:rPr lang="es-ES" sz="2000" dirty="0"/>
              <a:t> </a:t>
            </a:r>
            <a:r>
              <a:rPr lang="es-ES" sz="2000" dirty="0" err="1"/>
              <a:t>signal</a:t>
            </a:r>
            <a:r>
              <a:rPr lang="es-ES" sz="2000" dirty="0"/>
              <a:t> at </a:t>
            </a:r>
            <a:r>
              <a:rPr lang="es-ES" sz="2000" dirty="0" err="1"/>
              <a:t>this</a:t>
            </a:r>
            <a:r>
              <a:rPr lang="es-ES" sz="2000" dirty="0"/>
              <a:t> </a:t>
            </a:r>
            <a:r>
              <a:rPr lang="es-ES" sz="2000" dirty="0" err="1"/>
              <a:t>intermediate</a:t>
            </a:r>
            <a:r>
              <a:rPr lang="es-ES" sz="2000" dirty="0"/>
              <a:t> </a:t>
            </a:r>
            <a:r>
              <a:rPr lang="es-ES" sz="2000" dirty="0" err="1"/>
              <a:t>scale</a:t>
            </a:r>
            <a:r>
              <a:rPr lang="es-ES" sz="2000" dirty="0"/>
              <a:t>.</a:t>
            </a:r>
          </a:p>
          <a:p>
            <a:endParaRPr lang="es-ES" sz="2000" dirty="0"/>
          </a:p>
          <a:p>
            <a:r>
              <a:rPr lang="es-ES" sz="2000" dirty="0" err="1"/>
              <a:t>This</a:t>
            </a:r>
            <a:r>
              <a:rPr lang="es-ES" sz="2000" dirty="0"/>
              <a:t> </a:t>
            </a:r>
            <a:r>
              <a:rPr lang="es-ES" sz="2000" dirty="0" err="1"/>
              <a:t>feature</a:t>
            </a:r>
            <a:r>
              <a:rPr lang="es-ES" sz="2000" dirty="0"/>
              <a:t> </a:t>
            </a:r>
            <a:r>
              <a:rPr lang="es-ES" sz="2000" dirty="0" err="1"/>
              <a:t>is</a:t>
            </a:r>
            <a:r>
              <a:rPr lang="es-ES" sz="2000" dirty="0"/>
              <a:t> </a:t>
            </a:r>
            <a:r>
              <a:rPr lang="es-ES" sz="2000" b="1" dirty="0" err="1"/>
              <a:t>not</a:t>
            </a:r>
            <a:r>
              <a:rPr lang="es-ES" sz="2000" b="1" dirty="0"/>
              <a:t> </a:t>
            </a:r>
            <a:r>
              <a:rPr lang="es-ES" sz="2000" b="1" dirty="0" err="1"/>
              <a:t>statistical</a:t>
            </a:r>
            <a:r>
              <a:rPr lang="es-ES" sz="2000" b="1" dirty="0"/>
              <a:t> </a:t>
            </a:r>
            <a:r>
              <a:rPr lang="es-ES" sz="2000" b="1" dirty="0" err="1"/>
              <a:t>noise</a:t>
            </a:r>
            <a:r>
              <a:rPr lang="es-ES" sz="2000" dirty="0"/>
              <a:t>, as </a:t>
            </a:r>
            <a:r>
              <a:rPr lang="es-ES" sz="2000" dirty="0" err="1"/>
              <a:t>it</a:t>
            </a:r>
            <a:r>
              <a:rPr lang="es-ES" sz="2000" dirty="0"/>
              <a:t> </a:t>
            </a:r>
            <a:r>
              <a:rPr lang="es-ES" sz="2000" dirty="0" err="1"/>
              <a:t>appears</a:t>
            </a:r>
            <a:r>
              <a:rPr lang="es-ES" sz="2000" dirty="0"/>
              <a:t> in </a:t>
            </a:r>
            <a:r>
              <a:rPr lang="es-ES" sz="2000" dirty="0" err="1"/>
              <a:t>multiple</a:t>
            </a:r>
            <a:r>
              <a:rPr lang="es-ES" sz="2000" dirty="0"/>
              <a:t> </a:t>
            </a:r>
            <a:r>
              <a:rPr lang="es-ES" sz="2000" dirty="0" err="1"/>
              <a:t>samples</a:t>
            </a:r>
            <a:r>
              <a:rPr lang="es-ES" sz="2000" dirty="0"/>
              <a:t> and </a:t>
            </a:r>
            <a:r>
              <a:rPr lang="es-ES" sz="2000" dirty="0" err="1"/>
              <a:t>analyses</a:t>
            </a:r>
            <a:r>
              <a:rPr lang="es-ES" sz="2000" dirty="0"/>
              <a:t>.</a:t>
            </a:r>
          </a:p>
          <a:p>
            <a:endParaRPr lang="es-ES" sz="2000" dirty="0"/>
          </a:p>
          <a:p>
            <a:r>
              <a:rPr lang="es-ES" sz="2000" b="1" dirty="0" err="1"/>
              <a:t>Main</a:t>
            </a:r>
            <a:r>
              <a:rPr lang="es-ES" sz="2000" b="1" dirty="0"/>
              <a:t> </a:t>
            </a:r>
            <a:r>
              <a:rPr lang="es-ES" sz="2000" b="1" dirty="0" err="1"/>
              <a:t>Interpretation</a:t>
            </a:r>
            <a:r>
              <a:rPr lang="es-ES" sz="2000" b="1" dirty="0"/>
              <a:t>:</a:t>
            </a:r>
          </a:p>
          <a:p>
            <a:r>
              <a:rPr lang="es-ES" sz="2000" dirty="0"/>
              <a:t> </a:t>
            </a:r>
            <a:r>
              <a:rPr lang="es-ES" sz="2000" dirty="0" err="1"/>
              <a:t>It</a:t>
            </a:r>
            <a:r>
              <a:rPr lang="es-ES" sz="2000" dirty="0"/>
              <a:t> </a:t>
            </a:r>
            <a:r>
              <a:rPr lang="es-ES" sz="2000" dirty="0" err="1"/>
              <a:t>could</a:t>
            </a:r>
            <a:r>
              <a:rPr lang="es-ES" sz="2000" dirty="0"/>
              <a:t> </a:t>
            </a:r>
            <a:r>
              <a:rPr lang="es-ES" sz="2000" dirty="0" err="1"/>
              <a:t>mark</a:t>
            </a:r>
            <a:r>
              <a:rPr lang="es-ES" sz="2000" dirty="0"/>
              <a:t> </a:t>
            </a:r>
            <a:r>
              <a:rPr lang="es-ES" sz="2000" dirty="0" err="1"/>
              <a:t>the</a:t>
            </a:r>
            <a:r>
              <a:rPr lang="es-ES" sz="2000" dirty="0"/>
              <a:t> </a:t>
            </a:r>
            <a:r>
              <a:rPr lang="es-ES" sz="2000" dirty="0" err="1"/>
              <a:t>transition</a:t>
            </a:r>
            <a:r>
              <a:rPr lang="es-ES" sz="2000" dirty="0"/>
              <a:t> </a:t>
            </a:r>
            <a:r>
              <a:rPr lang="es-ES" sz="2000" dirty="0" err="1"/>
              <a:t>zone</a:t>
            </a:r>
            <a:r>
              <a:rPr lang="es-ES" sz="2000" dirty="0"/>
              <a:t> </a:t>
            </a:r>
            <a:r>
              <a:rPr lang="es-ES" sz="2000" dirty="0" err="1"/>
              <a:t>between</a:t>
            </a:r>
            <a:r>
              <a:rPr lang="es-ES" sz="2000" dirty="0"/>
              <a:t> </a:t>
            </a:r>
            <a:r>
              <a:rPr lang="es-ES" sz="2000" dirty="0" err="1"/>
              <a:t>the</a:t>
            </a:r>
            <a:r>
              <a:rPr lang="es-ES" sz="2000" dirty="0"/>
              <a:t> </a:t>
            </a:r>
            <a:r>
              <a:rPr lang="es-ES" sz="2000" dirty="0" err="1"/>
              <a:t>gravitational</a:t>
            </a:r>
            <a:r>
              <a:rPr lang="es-ES" sz="2000" dirty="0"/>
              <a:t> </a:t>
            </a:r>
            <a:r>
              <a:rPr lang="es-ES" sz="2000" dirty="0" err="1"/>
              <a:t>potential</a:t>
            </a:r>
            <a:r>
              <a:rPr lang="es-ES" sz="2000" dirty="0"/>
              <a:t> </a:t>
            </a:r>
            <a:r>
              <a:rPr lang="es-ES" sz="2000" dirty="0" err="1"/>
              <a:t>dominated</a:t>
            </a:r>
            <a:r>
              <a:rPr lang="es-ES" sz="2000" dirty="0"/>
              <a:t> </a:t>
            </a:r>
            <a:r>
              <a:rPr lang="es-ES" sz="2000" dirty="0" err="1"/>
              <a:t>by</a:t>
            </a:r>
            <a:r>
              <a:rPr lang="es-ES" sz="2000" dirty="0"/>
              <a:t> </a:t>
            </a:r>
            <a:r>
              <a:rPr lang="es-ES" sz="2000" dirty="0" err="1"/>
              <a:t>the</a:t>
            </a:r>
            <a:r>
              <a:rPr lang="es-ES" sz="2000" dirty="0"/>
              <a:t> BCG and </a:t>
            </a:r>
            <a:r>
              <a:rPr lang="es-ES" sz="2000" dirty="0" err="1"/>
              <a:t>the</a:t>
            </a:r>
            <a:r>
              <a:rPr lang="es-ES" sz="2000" dirty="0"/>
              <a:t> </a:t>
            </a:r>
            <a:r>
              <a:rPr lang="es-ES" sz="2000" dirty="0" err="1"/>
              <a:t>cluster</a:t>
            </a:r>
            <a:r>
              <a:rPr lang="es-ES" sz="2000" dirty="0"/>
              <a:t> halo.</a:t>
            </a:r>
          </a:p>
          <a:p>
            <a:endParaRPr lang="es-ES" sz="2000" dirty="0"/>
          </a:p>
          <a:p>
            <a:r>
              <a:rPr lang="es-ES" sz="2000" dirty="0" err="1"/>
              <a:t>Other</a:t>
            </a:r>
            <a:r>
              <a:rPr lang="es-ES" sz="2000" dirty="0"/>
              <a:t> </a:t>
            </a:r>
            <a:r>
              <a:rPr lang="es-ES" sz="2000" dirty="0" err="1"/>
              <a:t>factors</a:t>
            </a:r>
            <a:r>
              <a:rPr lang="es-ES" sz="2000" dirty="0"/>
              <a:t> </a:t>
            </a:r>
            <a:r>
              <a:rPr lang="es-ES" sz="2000" dirty="0" err="1"/>
              <a:t>such</a:t>
            </a:r>
            <a:r>
              <a:rPr lang="es-ES" sz="2000" dirty="0"/>
              <a:t> as </a:t>
            </a:r>
            <a:r>
              <a:rPr lang="es-ES" sz="2000" dirty="0" err="1"/>
              <a:t>miscentering</a:t>
            </a:r>
            <a:r>
              <a:rPr lang="es-ES" sz="2000" dirty="0"/>
              <a:t> </a:t>
            </a:r>
            <a:r>
              <a:rPr lang="es-ES" sz="2000" dirty="0" err="1"/>
              <a:t>or</a:t>
            </a:r>
            <a:r>
              <a:rPr lang="es-ES" sz="2000" dirty="0"/>
              <a:t> </a:t>
            </a:r>
            <a:r>
              <a:rPr lang="es-ES" sz="2000" dirty="0" err="1"/>
              <a:t>baryonic</a:t>
            </a:r>
            <a:r>
              <a:rPr lang="es-ES" sz="2000" dirty="0"/>
              <a:t> </a:t>
            </a:r>
            <a:r>
              <a:rPr lang="es-ES" sz="2000" dirty="0" err="1"/>
              <a:t>feedback</a:t>
            </a:r>
            <a:r>
              <a:rPr lang="es-ES" sz="2000" dirty="0"/>
              <a:t> </a:t>
            </a:r>
            <a:r>
              <a:rPr lang="es-ES" sz="2000" dirty="0" err="1"/>
              <a:t>could</a:t>
            </a:r>
            <a:r>
              <a:rPr lang="es-ES" sz="2000" dirty="0"/>
              <a:t> </a:t>
            </a:r>
            <a:r>
              <a:rPr lang="es-ES" sz="2000" dirty="0" err="1"/>
              <a:t>also</a:t>
            </a:r>
            <a:r>
              <a:rPr lang="es-ES" sz="2000" dirty="0"/>
              <a:t> </a:t>
            </a:r>
            <a:r>
              <a:rPr lang="es-ES" sz="2000" dirty="0" err="1"/>
              <a:t>contribute</a:t>
            </a:r>
            <a:r>
              <a:rPr lang="es-ES" sz="2000" dirty="0"/>
              <a:t>.</a:t>
            </a:r>
          </a:p>
        </p:txBody>
      </p:sp>
      <p:pic>
        <p:nvPicPr>
          <p:cNvPr id="13" name="Marcador de contenido 11"/>
          <p:cNvPicPr>
            <a:picLocks noChangeAspect="1"/>
          </p:cNvPicPr>
          <p:nvPr/>
        </p:nvPicPr>
        <p:blipFill rotWithShape="1">
          <a:blip r:embed="rId3">
            <a:extLst>
              <a:ext uri="{28A0092B-C50C-407E-A947-70E740481C1C}">
                <a14:useLocalDpi xmlns:a14="http://schemas.microsoft.com/office/drawing/2010/main" val="0"/>
              </a:ext>
            </a:extLst>
          </a:blip>
          <a:srcRect l="51990"/>
          <a:stretch/>
        </p:blipFill>
        <p:spPr>
          <a:xfrm>
            <a:off x="540385" y="1336203"/>
            <a:ext cx="6031230" cy="4954371"/>
          </a:xfrm>
          <a:prstGeom prst="rect">
            <a:avLst/>
          </a:prstGeom>
        </p:spPr>
      </p:pic>
      <p:sp>
        <p:nvSpPr>
          <p:cNvPr id="11" name="Elipse 10"/>
          <p:cNvSpPr/>
          <p:nvPr/>
        </p:nvSpPr>
        <p:spPr>
          <a:xfrm>
            <a:off x="2224586" y="3220871"/>
            <a:ext cx="1978924" cy="219728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CuadroTexto 13">
            <a:extLst>
              <a:ext uri="{FF2B5EF4-FFF2-40B4-BE49-F238E27FC236}">
                <a16:creationId xmlns:a16="http://schemas.microsoft.com/office/drawing/2014/main" id="{CB88A443-2A20-B070-2043-FE8E99CA79DD}"/>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15" name="CuadroTexto 14">
            <a:extLst>
              <a:ext uri="{FF2B5EF4-FFF2-40B4-BE49-F238E27FC236}">
                <a16:creationId xmlns:a16="http://schemas.microsoft.com/office/drawing/2014/main" id="{00F4DB89-0C32-ED40-DE20-ACB6A66143C9}"/>
              </a:ext>
            </a:extLst>
          </p:cNvPr>
          <p:cNvSpPr txBox="1"/>
          <p:nvPr/>
        </p:nvSpPr>
        <p:spPr>
          <a:xfrm>
            <a:off x="4079876" y="6502733"/>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6" name="CuadroTexto 15">
            <a:extLst>
              <a:ext uri="{FF2B5EF4-FFF2-40B4-BE49-F238E27FC236}">
                <a16:creationId xmlns:a16="http://schemas.microsoft.com/office/drawing/2014/main" id="{1BCCF0EE-BAC3-52ED-67F3-838E48C33EB4}"/>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Tree>
    <p:extLst>
      <p:ext uri="{BB962C8B-B14F-4D97-AF65-F5344CB8AC3E}">
        <p14:creationId xmlns:p14="http://schemas.microsoft.com/office/powerpoint/2010/main" val="1887410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30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p:cNvSpPr>
            <a:spLocks noGrp="1"/>
          </p:cNvSpPr>
          <p:nvPr>
            <p:ph type="title"/>
          </p:nvPr>
        </p:nvSpPr>
        <p:spPr>
          <a:xfrm>
            <a:off x="0" y="10894"/>
            <a:ext cx="12192000" cy="397070"/>
          </a:xfrm>
        </p:spPr>
        <p:txBody>
          <a:bodyPr anchor="t">
            <a:noAutofit/>
          </a:bodyPr>
          <a:lstStyle/>
          <a:p>
            <a:r>
              <a:rPr lang="es-ES" sz="2000" b="1" dirty="0" err="1">
                <a:solidFill>
                  <a:srgbClr val="FFFFFF"/>
                </a:solidFill>
              </a:rPr>
              <a:t>Results</a:t>
            </a:r>
            <a:r>
              <a:rPr lang="es-ES" sz="2000" b="1" dirty="0">
                <a:solidFill>
                  <a:srgbClr val="FFFFFF"/>
                </a:solidFill>
              </a:rPr>
              <a:t>: </a:t>
            </a:r>
            <a:r>
              <a:rPr lang="es-ES" sz="2000" b="1" dirty="0" err="1">
                <a:solidFill>
                  <a:srgbClr val="FFFFFF"/>
                </a:solidFill>
              </a:rPr>
              <a:t>kiloparsec-scales</a:t>
            </a:r>
            <a:endParaRPr lang="es-ES" sz="2000" b="1" dirty="0">
              <a:solidFill>
                <a:srgbClr val="FFFFFF"/>
              </a:solidFill>
            </a:endParaRPr>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a:xfrm>
                <a:off x="416169" y="1094105"/>
                <a:ext cx="10515600" cy="4351338"/>
              </a:xfrm>
            </p:spPr>
            <p:txBody>
              <a:bodyPr/>
              <a:lstStyle/>
              <a:p>
                <a:pPr>
                  <a:buClr>
                    <a:srgbClr val="4F8762"/>
                  </a:buClr>
                  <a:buFont typeface="Wingdings" panose="05000000000000000000" pitchFamily="2" charset="2"/>
                  <a:buChar char="Ø"/>
                </a:pPr>
                <a:r>
                  <a:rPr lang="es-ES" dirty="0">
                    <a:solidFill>
                      <a:schemeClr val="bg1">
                        <a:lumMod val="65000"/>
                      </a:schemeClr>
                    </a:solidFill>
                  </a:rPr>
                  <a:t>Introduction &amp; Objetives</a:t>
                </a:r>
              </a:p>
              <a:p>
                <a:pPr>
                  <a:buClr>
                    <a:srgbClr val="4F8762"/>
                  </a:buClr>
                  <a:buFont typeface="Wingdings" panose="05000000000000000000" pitchFamily="2" charset="2"/>
                  <a:buChar char="Ø"/>
                </a:pPr>
                <a:r>
                  <a:rPr lang="es-ES" dirty="0" err="1">
                    <a:solidFill>
                      <a:schemeClr val="bg1">
                        <a:lumMod val="65000"/>
                      </a:schemeClr>
                    </a:solidFill>
                  </a:rPr>
                  <a:t>Theoretical</a:t>
                </a:r>
                <a:r>
                  <a:rPr lang="es-ES" dirty="0">
                    <a:solidFill>
                      <a:schemeClr val="bg1">
                        <a:lumMod val="65000"/>
                      </a:schemeClr>
                    </a:solidFill>
                  </a:rPr>
                  <a:t> Framework</a:t>
                </a:r>
              </a:p>
              <a:p>
                <a:pPr>
                  <a:buClr>
                    <a:srgbClr val="4F8762"/>
                  </a:buClr>
                  <a:buFont typeface="Wingdings" panose="05000000000000000000" pitchFamily="2" charset="2"/>
                  <a:buChar char="Ø"/>
                </a:pPr>
                <a:r>
                  <a:rPr lang="es-ES" dirty="0" err="1">
                    <a:solidFill>
                      <a:schemeClr val="bg1">
                        <a:lumMod val="65000"/>
                      </a:schemeClr>
                    </a:solidFill>
                  </a:rPr>
                  <a:t>Methodology</a:t>
                </a:r>
                <a:endParaRPr lang="es-ES" dirty="0">
                  <a:solidFill>
                    <a:schemeClr val="bg1">
                      <a:lumMod val="65000"/>
                    </a:schemeClr>
                  </a:solidFill>
                </a:endParaRPr>
              </a:p>
              <a:p>
                <a:pPr>
                  <a:buClr>
                    <a:srgbClr val="4F8762"/>
                  </a:buClr>
                  <a:buFont typeface="Wingdings" panose="05000000000000000000" pitchFamily="2" charset="2"/>
                  <a:buChar char="Ø"/>
                </a:pPr>
                <a:r>
                  <a:rPr lang="es-ES" dirty="0" err="1"/>
                  <a:t>Results</a:t>
                </a:r>
                <a:endParaRPr lang="es-ES" dirty="0"/>
              </a:p>
              <a:p>
                <a:pPr lvl="1">
                  <a:buClr>
                    <a:srgbClr val="4F8762"/>
                  </a:buClr>
                  <a:buFont typeface="Wingdings" panose="05000000000000000000" pitchFamily="2" charset="2"/>
                  <a:buChar char="Ø"/>
                </a:pPr>
                <a:r>
                  <a:rPr lang="es-ES" dirty="0" err="1">
                    <a:solidFill>
                      <a:schemeClr val="bg1">
                        <a:lumMod val="65000"/>
                      </a:schemeClr>
                    </a:solidFill>
                  </a:rPr>
                  <a:t>arcminute</a:t>
                </a:r>
                <a:r>
                  <a:rPr lang="es-ES" dirty="0">
                    <a:solidFill>
                      <a:schemeClr val="bg1">
                        <a:lumMod val="65000"/>
                      </a:schemeClr>
                    </a:solidFill>
                  </a:rPr>
                  <a:t> </a:t>
                </a:r>
                <a:r>
                  <a:rPr lang="es-ES" dirty="0" err="1">
                    <a:solidFill>
                      <a:schemeClr val="bg1">
                        <a:lumMod val="65000"/>
                      </a:schemeClr>
                    </a:solidFill>
                  </a:rPr>
                  <a:t>Scales</a:t>
                </a:r>
                <a:r>
                  <a:rPr lang="es-ES" dirty="0">
                    <a:solidFill>
                      <a:schemeClr val="bg1">
                        <a:lumMod val="65000"/>
                      </a:schemeClr>
                    </a:solidFill>
                  </a:rPr>
                  <a:t> (</a:t>
                </a:r>
                <a14:m>
                  <m:oMath xmlns:m="http://schemas.openxmlformats.org/officeDocument/2006/math">
                    <m:r>
                      <a:rPr lang="es-ES" b="0" i="1" smtClean="0">
                        <a:solidFill>
                          <a:schemeClr val="bg1">
                            <a:lumMod val="65000"/>
                          </a:schemeClr>
                        </a:solidFill>
                        <a:latin typeface="Cambria Math" panose="02040503050406030204" pitchFamily="18" charset="0"/>
                      </a:rPr>
                      <m:t>~260</m:t>
                    </m:r>
                    <m:r>
                      <a:rPr lang="es-ES" b="0" i="1" smtClean="0">
                        <a:solidFill>
                          <a:schemeClr val="bg1">
                            <a:lumMod val="65000"/>
                          </a:schemeClr>
                        </a:solidFill>
                        <a:latin typeface="Cambria Math" panose="02040503050406030204" pitchFamily="18" charset="0"/>
                      </a:rPr>
                      <m:t>𝑘𝑝𝑐</m:t>
                    </m:r>
                  </m:oMath>
                </a14:m>
                <a:r>
                  <a:rPr lang="es-ES" dirty="0">
                    <a:solidFill>
                      <a:schemeClr val="bg1">
                        <a:lumMod val="65000"/>
                      </a:schemeClr>
                    </a:solidFill>
                  </a:rPr>
                  <a:t>)</a:t>
                </a:r>
              </a:p>
              <a:p>
                <a:pPr lvl="1">
                  <a:buClr>
                    <a:srgbClr val="4F8762"/>
                  </a:buClr>
                  <a:buFont typeface="Wingdings" panose="05000000000000000000" pitchFamily="2" charset="2"/>
                  <a:buChar char="Ø"/>
                </a:pPr>
                <a:r>
                  <a:rPr lang="es-ES" dirty="0" err="1"/>
                  <a:t>kiloparsec</a:t>
                </a:r>
                <a:r>
                  <a:rPr lang="es-ES" dirty="0"/>
                  <a:t> Scales</a:t>
                </a:r>
              </a:p>
              <a:p>
                <a:pPr lvl="1">
                  <a:buClr>
                    <a:srgbClr val="4F8762"/>
                  </a:buClr>
                  <a:buFont typeface="Wingdings" panose="05000000000000000000" pitchFamily="2" charset="2"/>
                  <a:buChar char="Ø"/>
                </a:pPr>
                <a:r>
                  <a:rPr lang="es-ES" dirty="0">
                    <a:solidFill>
                      <a:schemeClr val="bg1">
                        <a:lumMod val="65000"/>
                      </a:schemeClr>
                    </a:solidFill>
                  </a:rPr>
                  <a:t>Einstein Gap</a:t>
                </a:r>
              </a:p>
              <a:p>
                <a:pPr>
                  <a:buClr>
                    <a:srgbClr val="4F8762"/>
                  </a:buClr>
                  <a:buFont typeface="Wingdings" panose="05000000000000000000" pitchFamily="2" charset="2"/>
                  <a:buChar char="Ø"/>
                </a:pPr>
                <a:r>
                  <a:rPr lang="es-ES" dirty="0" err="1">
                    <a:solidFill>
                      <a:schemeClr val="bg1">
                        <a:lumMod val="65000"/>
                      </a:schemeClr>
                    </a:solidFill>
                  </a:rPr>
                  <a:t>Discussion</a:t>
                </a:r>
                <a:r>
                  <a:rPr lang="es-ES" dirty="0">
                    <a:solidFill>
                      <a:schemeClr val="bg1">
                        <a:lumMod val="65000"/>
                      </a:schemeClr>
                    </a:solidFill>
                  </a:rPr>
                  <a:t> &amp; </a:t>
                </a:r>
                <a:r>
                  <a:rPr lang="es-ES" dirty="0" err="1">
                    <a:solidFill>
                      <a:schemeClr val="bg1">
                        <a:lumMod val="65000"/>
                      </a:schemeClr>
                    </a:solidFill>
                  </a:rPr>
                  <a:t>conclusions</a:t>
                </a:r>
                <a:endParaRPr lang="es-ES" dirty="0">
                  <a:solidFill>
                    <a:schemeClr val="bg1">
                      <a:lumMod val="65000"/>
                    </a:schemeClr>
                  </a:solidFill>
                </a:endParaRPr>
              </a:p>
              <a:p>
                <a:pPr>
                  <a:buClr>
                    <a:srgbClr val="4F8762"/>
                  </a:buClr>
                  <a:buFont typeface="Wingdings" panose="05000000000000000000" pitchFamily="2" charset="2"/>
                  <a:buChar char="Ø"/>
                </a:pPr>
                <a:r>
                  <a:rPr lang="es-ES" dirty="0" err="1">
                    <a:solidFill>
                      <a:schemeClr val="bg1">
                        <a:lumMod val="65000"/>
                      </a:schemeClr>
                    </a:solidFill>
                  </a:rPr>
                  <a:t>Future</a:t>
                </a:r>
                <a:r>
                  <a:rPr lang="es-ES" dirty="0">
                    <a:solidFill>
                      <a:schemeClr val="bg1">
                        <a:lumMod val="65000"/>
                      </a:schemeClr>
                    </a:solidFill>
                  </a:rPr>
                  <a:t> </a:t>
                </a:r>
                <a:r>
                  <a:rPr lang="es-ES" dirty="0" err="1">
                    <a:solidFill>
                      <a:schemeClr val="bg1">
                        <a:lumMod val="65000"/>
                      </a:schemeClr>
                    </a:solidFill>
                  </a:rPr>
                  <a:t>Work</a:t>
                </a:r>
                <a:endParaRPr lang="es-ES" dirty="0">
                  <a:solidFill>
                    <a:schemeClr val="bg1">
                      <a:lumMod val="65000"/>
                    </a:schemeClr>
                  </a:solidFill>
                </a:endParaRPr>
              </a:p>
              <a:p>
                <a:endParaRPr lang="es-ES" dirty="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xfrm>
                <a:off x="416169" y="1094105"/>
                <a:ext cx="10515600" cy="4351338"/>
              </a:xfrm>
              <a:blipFill rotWithShape="0">
                <a:blip r:embed="rId2"/>
                <a:stretch>
                  <a:fillRect l="-986" t="-2241" b="-700"/>
                </a:stretch>
              </a:blipFill>
            </p:spPr>
            <p:txBody>
              <a:bodyPr/>
              <a:lstStyle/>
              <a:p>
                <a:r>
                  <a:rPr lang="es-ES">
                    <a:noFill/>
                  </a:rPr>
                  <a:t> </a:t>
                </a:r>
              </a:p>
            </p:txBody>
          </p:sp>
        </mc:Fallback>
      </mc:AlternateContent>
      <p:sp>
        <p:nvSpPr>
          <p:cNvPr id="4" name="Rectángulo 3"/>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9" name="CuadroTexto 8"/>
          <p:cNvSpPr txBox="1"/>
          <p:nvPr/>
        </p:nvSpPr>
        <p:spPr>
          <a:xfrm>
            <a:off x="4079876" y="6502734"/>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PhD </a:t>
            </a:r>
            <a:r>
              <a:rPr lang="es-ES" dirty="0" err="1">
                <a:solidFill>
                  <a:schemeClr val="tx1">
                    <a:lumMod val="75000"/>
                    <a:lumOff val="25000"/>
                  </a:schemeClr>
                </a:solidFill>
              </a:rPr>
              <a:t>Thesis</a:t>
            </a:r>
            <a:endParaRPr lang="es-ES" dirty="0">
              <a:solidFill>
                <a:schemeClr val="tx1">
                  <a:lumMod val="75000"/>
                  <a:lumOff val="25000"/>
                </a:schemeClr>
              </a:solidFill>
            </a:endParaRPr>
          </a:p>
        </p:txBody>
      </p:sp>
      <p:sp>
        <p:nvSpPr>
          <p:cNvPr id="10" name="CuadroTexto 9"/>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20 Octubre 2025</a:t>
            </a:r>
          </a:p>
        </p:txBody>
      </p:sp>
    </p:spTree>
    <p:extLst>
      <p:ext uri="{BB962C8B-B14F-4D97-AF65-F5344CB8AC3E}">
        <p14:creationId xmlns:p14="http://schemas.microsoft.com/office/powerpoint/2010/main" val="2598788461"/>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AE77E-BB81-5799-B400-A831A0D7BFDE}"/>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E16DB766-53FD-577F-CFD9-E3F384554EE1}"/>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a:extLst>
              <a:ext uri="{FF2B5EF4-FFF2-40B4-BE49-F238E27FC236}">
                <a16:creationId xmlns:a16="http://schemas.microsoft.com/office/drawing/2014/main" id="{2D3FAD0C-244C-FC1D-A520-741CAD738121}"/>
              </a:ext>
            </a:extLst>
          </p:cNvPr>
          <p:cNvSpPr>
            <a:spLocks noGrp="1"/>
          </p:cNvSpPr>
          <p:nvPr>
            <p:ph type="title"/>
          </p:nvPr>
        </p:nvSpPr>
        <p:spPr>
          <a:xfrm>
            <a:off x="0" y="10894"/>
            <a:ext cx="12192000" cy="397070"/>
          </a:xfrm>
        </p:spPr>
        <p:txBody>
          <a:bodyPr anchor="t">
            <a:noAutofit/>
          </a:bodyPr>
          <a:lstStyle/>
          <a:p>
            <a:r>
              <a:rPr lang="es-ES" sz="2000" b="1" dirty="0" err="1">
                <a:solidFill>
                  <a:srgbClr val="FFFFFF"/>
                </a:solidFill>
              </a:rPr>
              <a:t>Brief</a:t>
            </a:r>
            <a:r>
              <a:rPr lang="es-ES" sz="2000" b="1" dirty="0">
                <a:solidFill>
                  <a:srgbClr val="FFFFFF"/>
                </a:solidFill>
              </a:rPr>
              <a:t> </a:t>
            </a:r>
            <a:r>
              <a:rPr lang="es-ES" sz="2000" b="1" dirty="0" err="1">
                <a:solidFill>
                  <a:srgbClr val="FFFFFF"/>
                </a:solidFill>
              </a:rPr>
              <a:t>History</a:t>
            </a:r>
            <a:r>
              <a:rPr lang="es-ES" sz="2000" b="1" dirty="0">
                <a:solidFill>
                  <a:srgbClr val="FFFFFF"/>
                </a:solidFill>
              </a:rPr>
              <a:t> </a:t>
            </a:r>
            <a:r>
              <a:rPr lang="es-ES" sz="2000" b="1" dirty="0" err="1">
                <a:solidFill>
                  <a:srgbClr val="FFFFFF"/>
                </a:solidFill>
              </a:rPr>
              <a:t>of</a:t>
            </a:r>
            <a:r>
              <a:rPr lang="es-ES" sz="2000" b="1" dirty="0">
                <a:solidFill>
                  <a:srgbClr val="FFFFFF"/>
                </a:solidFill>
              </a:rPr>
              <a:t> </a:t>
            </a:r>
            <a:r>
              <a:rPr lang="es-ES" sz="2000" b="1" dirty="0" err="1">
                <a:solidFill>
                  <a:srgbClr val="FFFFFF"/>
                </a:solidFill>
              </a:rPr>
              <a:t>Gravitational</a:t>
            </a:r>
            <a:r>
              <a:rPr lang="es-ES" sz="2000" b="1" dirty="0">
                <a:solidFill>
                  <a:srgbClr val="FFFFFF"/>
                </a:solidFill>
              </a:rPr>
              <a:t> </a:t>
            </a:r>
            <a:r>
              <a:rPr lang="es-ES" sz="2000" b="1" dirty="0" err="1">
                <a:solidFill>
                  <a:srgbClr val="FFFFFF"/>
                </a:solidFill>
              </a:rPr>
              <a:t>Lensing</a:t>
            </a:r>
            <a:br>
              <a:rPr lang="es-ES" sz="2000" b="1" dirty="0">
                <a:solidFill>
                  <a:srgbClr val="FFFFFF"/>
                </a:solidFill>
              </a:rPr>
            </a:br>
            <a:endParaRPr lang="es-ES" sz="2000" b="1" dirty="0">
              <a:solidFill>
                <a:srgbClr val="FFFFFF"/>
              </a:solidFill>
            </a:endParaRPr>
          </a:p>
        </p:txBody>
      </p:sp>
      <p:sp>
        <p:nvSpPr>
          <p:cNvPr id="4" name="Rectángulo 3">
            <a:extLst>
              <a:ext uri="{FF2B5EF4-FFF2-40B4-BE49-F238E27FC236}">
                <a16:creationId xmlns:a16="http://schemas.microsoft.com/office/drawing/2014/main" id="{CA1A0274-54E8-5493-8260-28A5FF61E0AC}"/>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a:extLst>
              <a:ext uri="{FF2B5EF4-FFF2-40B4-BE49-F238E27FC236}">
                <a16:creationId xmlns:a16="http://schemas.microsoft.com/office/drawing/2014/main" id="{25FFFACF-1B6B-3076-A913-9F2AE6E12C28}"/>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11" name="CuadroTexto 10">
            <a:extLst>
              <a:ext uri="{FF2B5EF4-FFF2-40B4-BE49-F238E27FC236}">
                <a16:creationId xmlns:a16="http://schemas.microsoft.com/office/drawing/2014/main" id="{514AC54E-AB1C-1BDF-BA93-360526313C75}"/>
              </a:ext>
            </a:extLst>
          </p:cNvPr>
          <p:cNvSpPr txBox="1"/>
          <p:nvPr/>
        </p:nvSpPr>
        <p:spPr>
          <a:xfrm>
            <a:off x="4079876" y="6502734"/>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8" name="CuadroTexto 17">
            <a:extLst>
              <a:ext uri="{FF2B5EF4-FFF2-40B4-BE49-F238E27FC236}">
                <a16:creationId xmlns:a16="http://schemas.microsoft.com/office/drawing/2014/main" id="{C99666E2-A461-1DDF-8D9A-60A74EFFFA79}"/>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
        <p:nvSpPr>
          <p:cNvPr id="6" name="CuadroTexto 5">
            <a:extLst>
              <a:ext uri="{FF2B5EF4-FFF2-40B4-BE49-F238E27FC236}">
                <a16:creationId xmlns:a16="http://schemas.microsoft.com/office/drawing/2014/main" id="{E7326BAC-C0E2-749E-DE5A-C4968FD6A9F0}"/>
              </a:ext>
            </a:extLst>
          </p:cNvPr>
          <p:cNvSpPr txBox="1"/>
          <p:nvPr/>
        </p:nvSpPr>
        <p:spPr>
          <a:xfrm>
            <a:off x="8569928" y="5755065"/>
            <a:ext cx="2032864" cy="276999"/>
          </a:xfrm>
          <a:prstGeom prst="rect">
            <a:avLst/>
          </a:prstGeom>
          <a:noFill/>
        </p:spPr>
        <p:txBody>
          <a:bodyPr wrap="none" rtlCol="0">
            <a:spAutoFit/>
          </a:bodyPr>
          <a:lstStyle/>
          <a:p>
            <a:r>
              <a:rPr lang="es-ES" sz="1200" dirty="0"/>
              <a:t>Henry Cavendish (1731-1810)</a:t>
            </a:r>
          </a:p>
        </p:txBody>
      </p:sp>
      <p:sp>
        <p:nvSpPr>
          <p:cNvPr id="14" name="Marcador de contenido 2">
            <a:extLst>
              <a:ext uri="{FF2B5EF4-FFF2-40B4-BE49-F238E27FC236}">
                <a16:creationId xmlns:a16="http://schemas.microsoft.com/office/drawing/2014/main" id="{72AA1D15-F605-9C60-F4B2-455425156EE7}"/>
              </a:ext>
            </a:extLst>
          </p:cNvPr>
          <p:cNvSpPr>
            <a:spLocks noGrp="1"/>
          </p:cNvSpPr>
          <p:nvPr>
            <p:ph idx="1"/>
          </p:nvPr>
        </p:nvSpPr>
        <p:spPr>
          <a:xfrm>
            <a:off x="0" y="487130"/>
            <a:ext cx="12192000" cy="947179"/>
          </a:xfrm>
        </p:spPr>
        <p:txBody>
          <a:bodyPr>
            <a:normAutofit/>
          </a:bodyPr>
          <a:lstStyle/>
          <a:p>
            <a:pPr marL="0" indent="0" algn="ctr">
              <a:buNone/>
            </a:pPr>
            <a:r>
              <a:rPr lang="es-ES" dirty="0"/>
              <a:t>T</a:t>
            </a:r>
            <a:r>
              <a:rPr lang="es-ES" dirty="0">
                <a:effectLst/>
              </a:rPr>
              <a:t>rue </a:t>
            </a:r>
            <a:r>
              <a:rPr lang="es-ES" dirty="0" err="1"/>
              <a:t>N</a:t>
            </a:r>
            <a:r>
              <a:rPr lang="es-ES" dirty="0" err="1">
                <a:effectLst/>
              </a:rPr>
              <a:t>ature</a:t>
            </a:r>
            <a:r>
              <a:rPr lang="es-ES" dirty="0">
                <a:effectLst/>
              </a:rPr>
              <a:t> </a:t>
            </a:r>
            <a:r>
              <a:rPr lang="es-ES" dirty="0" err="1">
                <a:effectLst/>
              </a:rPr>
              <a:t>of</a:t>
            </a:r>
            <a:r>
              <a:rPr lang="es-ES" dirty="0">
                <a:effectLst/>
              </a:rPr>
              <a:t> Light</a:t>
            </a:r>
          </a:p>
          <a:p>
            <a:pPr marL="0" indent="0" algn="ctr">
              <a:buNone/>
            </a:pPr>
            <a:r>
              <a:rPr lang="es-ES" sz="2400" dirty="0"/>
              <a:t>s. XVIII</a:t>
            </a:r>
          </a:p>
        </p:txBody>
      </p:sp>
      <p:sp>
        <p:nvSpPr>
          <p:cNvPr id="17" name="CuadroTexto 16">
            <a:extLst>
              <a:ext uri="{FF2B5EF4-FFF2-40B4-BE49-F238E27FC236}">
                <a16:creationId xmlns:a16="http://schemas.microsoft.com/office/drawing/2014/main" id="{FA935188-C71A-BEB5-7031-5211BAB568A7}"/>
              </a:ext>
            </a:extLst>
          </p:cNvPr>
          <p:cNvSpPr txBox="1"/>
          <p:nvPr/>
        </p:nvSpPr>
        <p:spPr>
          <a:xfrm>
            <a:off x="322798" y="5777556"/>
            <a:ext cx="3757077" cy="276999"/>
          </a:xfrm>
          <a:prstGeom prst="rect">
            <a:avLst/>
          </a:prstGeom>
          <a:noFill/>
        </p:spPr>
        <p:txBody>
          <a:bodyPr wrap="square" rtlCol="0">
            <a:spAutoFit/>
          </a:bodyPr>
          <a:lstStyle/>
          <a:p>
            <a:r>
              <a:rPr lang="es-ES" sz="1200" dirty="0"/>
              <a:t>John Michel (1724-1793)</a:t>
            </a:r>
          </a:p>
        </p:txBody>
      </p:sp>
      <p:pic>
        <p:nvPicPr>
          <p:cNvPr id="7170" name="Picture 2" descr="Letter to Henry Cavendish from John Michell, 1784 (detail)">
            <a:extLst>
              <a:ext uri="{FF2B5EF4-FFF2-40B4-BE49-F238E27FC236}">
                <a16:creationId xmlns:a16="http://schemas.microsoft.com/office/drawing/2014/main" id="{5C2343F2-2B32-83DE-130F-A4C06E6B62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0974" y="2081398"/>
            <a:ext cx="4490051" cy="318793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llustration">
            <a:extLst>
              <a:ext uri="{FF2B5EF4-FFF2-40B4-BE49-F238E27FC236}">
                <a16:creationId xmlns:a16="http://schemas.microsoft.com/office/drawing/2014/main" id="{B3D110CD-333F-C2D8-5AE2-48975740AC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765" t="9630" r="25335"/>
          <a:stretch/>
        </p:blipFill>
        <p:spPr bwMode="auto">
          <a:xfrm>
            <a:off x="322798" y="1955121"/>
            <a:ext cx="3164266" cy="382748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enry Cavendish fue quien determinó la composición del agua, por hidrógeno  y oxígeno - Alef">
            <a:extLst>
              <a:ext uri="{FF2B5EF4-FFF2-40B4-BE49-F238E27FC236}">
                <a16:creationId xmlns:a16="http://schemas.microsoft.com/office/drawing/2014/main" id="{9BD6CC88-E911-B26C-E65A-24A3360F98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69928" y="1955121"/>
            <a:ext cx="3005285" cy="3827485"/>
          </a:xfrm>
          <a:prstGeom prst="rect">
            <a:avLst/>
          </a:prstGeom>
          <a:noFill/>
          <a:extLst>
            <a:ext uri="{909E8E84-426E-40DD-AFC4-6F175D3DCCD1}">
              <a14:hiddenFill xmlns:a14="http://schemas.microsoft.com/office/drawing/2010/main">
                <a:solidFill>
                  <a:srgbClr val="FFFFFF"/>
                </a:solidFill>
              </a14:hiddenFill>
            </a:ext>
          </a:extLst>
        </p:spPr>
      </p:pic>
      <p:sp>
        <p:nvSpPr>
          <p:cNvPr id="3" name="Flecha derecha 2">
            <a:extLst>
              <a:ext uri="{FF2B5EF4-FFF2-40B4-BE49-F238E27FC236}">
                <a16:creationId xmlns:a16="http://schemas.microsoft.com/office/drawing/2014/main" id="{1BF0242A-F5DD-0E2F-52D5-C0D91FACEBE7}"/>
              </a:ext>
            </a:extLst>
          </p:cNvPr>
          <p:cNvSpPr/>
          <p:nvPr/>
        </p:nvSpPr>
        <p:spPr>
          <a:xfrm>
            <a:off x="4278573" y="5643138"/>
            <a:ext cx="3318934" cy="313138"/>
          </a:xfrm>
          <a:prstGeom prst="rightArrow">
            <a:avLst/>
          </a:prstGeom>
          <a:solidFill>
            <a:srgbClr val="63A378"/>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7E8FED95-1BCA-3CFF-D978-6F0FDF290654}"/>
              </a:ext>
            </a:extLst>
          </p:cNvPr>
          <p:cNvSpPr txBox="1"/>
          <p:nvPr/>
        </p:nvSpPr>
        <p:spPr>
          <a:xfrm>
            <a:off x="3408628" y="5291876"/>
            <a:ext cx="5374742" cy="1015663"/>
          </a:xfrm>
          <a:prstGeom prst="rect">
            <a:avLst/>
          </a:prstGeom>
          <a:noFill/>
        </p:spPr>
        <p:txBody>
          <a:bodyPr wrap="square" rtlCol="0">
            <a:spAutoFit/>
          </a:bodyPr>
          <a:lstStyle/>
          <a:p>
            <a:pPr algn="ctr"/>
            <a:r>
              <a:rPr lang="es-ES" sz="2000" dirty="0" err="1"/>
              <a:t>Letter</a:t>
            </a:r>
            <a:endParaRPr lang="es-ES" sz="2000" dirty="0"/>
          </a:p>
          <a:p>
            <a:pPr algn="ctr"/>
            <a:endParaRPr lang="es-ES" sz="2000" dirty="0"/>
          </a:p>
          <a:p>
            <a:pPr algn="ctr"/>
            <a:r>
              <a:rPr lang="es-ES" sz="2000" dirty="0"/>
              <a:t>1784</a:t>
            </a:r>
          </a:p>
        </p:txBody>
      </p:sp>
    </p:spTree>
    <p:extLst>
      <p:ext uri="{BB962C8B-B14F-4D97-AF65-F5344CB8AC3E}">
        <p14:creationId xmlns:p14="http://schemas.microsoft.com/office/powerpoint/2010/main" val="3816967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p:cNvSpPr>
            <a:spLocks noGrp="1"/>
          </p:cNvSpPr>
          <p:nvPr>
            <p:ph type="title"/>
          </p:nvPr>
        </p:nvSpPr>
        <p:spPr>
          <a:xfrm>
            <a:off x="0" y="10894"/>
            <a:ext cx="12192000" cy="397070"/>
          </a:xfrm>
        </p:spPr>
        <p:txBody>
          <a:bodyPr anchor="t">
            <a:noAutofit/>
          </a:bodyPr>
          <a:lstStyle/>
          <a:p>
            <a:r>
              <a:rPr lang="es-ES" sz="2000" b="1" dirty="0" err="1">
                <a:solidFill>
                  <a:srgbClr val="FFFFFF"/>
                </a:solidFill>
              </a:rPr>
              <a:t>Results</a:t>
            </a:r>
            <a:r>
              <a:rPr lang="es-ES" sz="2000" b="1" dirty="0">
                <a:solidFill>
                  <a:srgbClr val="FFFFFF"/>
                </a:solidFill>
              </a:rPr>
              <a:t>: </a:t>
            </a:r>
            <a:r>
              <a:rPr lang="es-ES" sz="2000" b="1" dirty="0" err="1">
                <a:solidFill>
                  <a:srgbClr val="FFFFFF"/>
                </a:solidFill>
              </a:rPr>
              <a:t>kiloparsec-scales</a:t>
            </a:r>
            <a:endParaRPr lang="es-ES" sz="2000" b="1" dirty="0">
              <a:solidFill>
                <a:srgbClr val="FFFFFF"/>
              </a:solidFill>
            </a:endParaRPr>
          </a:p>
        </p:txBody>
      </p:sp>
      <p:sp>
        <p:nvSpPr>
          <p:cNvPr id="4" name="Rectángulo 3"/>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mc:AlternateContent xmlns:mc="http://schemas.openxmlformats.org/markup-compatibility/2006" xmlns:a14="http://schemas.microsoft.com/office/drawing/2010/main">
        <mc:Choice Requires="a14">
          <p:sp>
            <p:nvSpPr>
              <p:cNvPr id="5" name="Marcador de contenido 4"/>
              <p:cNvSpPr>
                <a:spLocks noGrp="1"/>
              </p:cNvSpPr>
              <p:nvPr>
                <p:ph idx="1"/>
              </p:nvPr>
            </p:nvSpPr>
            <p:spPr>
              <a:xfrm>
                <a:off x="246525" y="831567"/>
                <a:ext cx="5849475" cy="3673565"/>
              </a:xfrm>
            </p:spPr>
            <p:txBody>
              <a:bodyPr>
                <a:normAutofit/>
              </a:bodyPr>
              <a:lstStyle/>
              <a:p>
                <a:pPr marL="0" indent="0" algn="ctr">
                  <a:buNone/>
                </a:pPr>
                <a:r>
                  <a:rPr lang="en-US" sz="2400" dirty="0"/>
                  <a:t>The </a:t>
                </a:r>
                <a:r>
                  <a:rPr lang="en-US" sz="2400" dirty="0" err="1"/>
                  <a:t>arcmin</a:t>
                </a:r>
                <a:r>
                  <a:rPr lang="en-US" sz="2400" dirty="0"/>
                  <a:t>-scale analysis was limited by the positional uncertainty of the background sources (H-ATLAS SMGs, </a:t>
                </a:r>
                <a14:m>
                  <m:oMath xmlns:m="http://schemas.openxmlformats.org/officeDocument/2006/math">
                    <m:r>
                      <a:rPr lang="es-ES" sz="2400" b="0" i="1" smtClean="0">
                        <a:latin typeface="Cambria Math" panose="02040503050406030204" pitchFamily="18" charset="0"/>
                      </a:rPr>
                      <m:t>𝜎</m:t>
                    </m:r>
                  </m:oMath>
                </a14:m>
                <a:r>
                  <a:rPr lang="en-US" sz="2400" dirty="0"/>
                  <a:t>= 2.4‘’).</a:t>
                </a:r>
              </a:p>
              <a:p>
                <a:pPr marL="0" indent="0" algn="ctr">
                  <a:buNone/>
                </a:pPr>
                <a:endParaRPr lang="en-US" sz="2400" dirty="0"/>
              </a:p>
              <a:p>
                <a:pPr marL="0" indent="0" algn="ctr">
                  <a:buNone/>
                </a:pPr>
                <a:r>
                  <a:rPr lang="en-US" sz="2400" dirty="0"/>
                  <a:t>To study the central regions, we needed </a:t>
                </a:r>
                <a:r>
                  <a:rPr lang="en-US" sz="2400" b="1" dirty="0"/>
                  <a:t>greater precision</a:t>
                </a:r>
                <a:r>
                  <a:rPr lang="en-US" sz="2400" dirty="0"/>
                  <a:t>.</a:t>
                </a:r>
                <a:endParaRPr lang="es-ES" sz="2400" dirty="0"/>
              </a:p>
            </p:txBody>
          </p:sp>
        </mc:Choice>
        <mc:Fallback xmlns="">
          <p:sp>
            <p:nvSpPr>
              <p:cNvPr id="5" name="Marcador de contenido 4"/>
              <p:cNvSpPr>
                <a:spLocks noGrp="1" noRot="1" noChangeAspect="1" noMove="1" noResize="1" noEditPoints="1" noAdjustHandles="1" noChangeArrowheads="1" noChangeShapeType="1" noTextEdit="1"/>
              </p:cNvSpPr>
              <p:nvPr>
                <p:ph idx="1"/>
              </p:nvPr>
            </p:nvSpPr>
            <p:spPr>
              <a:xfrm>
                <a:off x="246525" y="831567"/>
                <a:ext cx="5849475" cy="3673565"/>
              </a:xfrm>
              <a:blipFill rotWithShape="0">
                <a:blip r:embed="rId5"/>
                <a:stretch>
                  <a:fillRect t="-2322" r="-833"/>
                </a:stretch>
              </a:blipFill>
            </p:spPr>
            <p:txBody>
              <a:bodyPr/>
              <a:lstStyle/>
              <a:p>
                <a:r>
                  <a:rPr lang="es-ES">
                    <a:noFill/>
                  </a:rPr>
                  <a:t> </a:t>
                </a:r>
              </a:p>
            </p:txBody>
          </p:sp>
        </mc:Fallback>
      </mc:AlternateContent>
      <p:sp>
        <p:nvSpPr>
          <p:cNvPr id="6" name="Rectángulo 5"/>
          <p:cNvSpPr/>
          <p:nvPr/>
        </p:nvSpPr>
        <p:spPr>
          <a:xfrm>
            <a:off x="274128" y="3753279"/>
            <a:ext cx="5887272" cy="2308324"/>
          </a:xfrm>
          <a:prstGeom prst="rect">
            <a:avLst/>
          </a:prstGeom>
        </p:spPr>
        <p:txBody>
          <a:bodyPr wrap="square">
            <a:spAutoFit/>
          </a:bodyPr>
          <a:lstStyle/>
          <a:p>
            <a:r>
              <a:rPr lang="es-ES" sz="2400" b="1" dirty="0" err="1"/>
              <a:t>Improve</a:t>
            </a:r>
            <a:r>
              <a:rPr lang="es-ES" sz="2400" b="1" dirty="0"/>
              <a:t> </a:t>
            </a:r>
            <a:r>
              <a:rPr lang="es-ES" sz="2400" b="1" dirty="0" err="1"/>
              <a:t>positional</a:t>
            </a:r>
            <a:r>
              <a:rPr lang="es-ES" sz="2400" b="1" dirty="0"/>
              <a:t> </a:t>
            </a:r>
            <a:r>
              <a:rPr lang="es-ES" sz="2400" b="1" dirty="0" err="1"/>
              <a:t>accuracy</a:t>
            </a:r>
            <a:r>
              <a:rPr lang="es-ES" sz="2400" b="1" dirty="0"/>
              <a:t>: </a:t>
            </a:r>
          </a:p>
          <a:p>
            <a:endParaRPr lang="es-ES" sz="2400" b="1" dirty="0"/>
          </a:p>
          <a:p>
            <a:pPr algn="ctr"/>
            <a:r>
              <a:rPr lang="es-ES" sz="2400" dirty="0" err="1"/>
              <a:t>SMGs</a:t>
            </a:r>
            <a:r>
              <a:rPr lang="es-ES" sz="2400" dirty="0"/>
              <a:t> </a:t>
            </a:r>
            <a:r>
              <a:rPr lang="es-ES" sz="2400" dirty="0" err="1"/>
              <a:t>by</a:t>
            </a:r>
            <a:r>
              <a:rPr lang="es-ES" sz="2400" dirty="0"/>
              <a:t> a </a:t>
            </a:r>
            <a:r>
              <a:rPr lang="es-ES" sz="2400" dirty="0" err="1"/>
              <a:t>cross</a:t>
            </a:r>
            <a:r>
              <a:rPr lang="es-ES" sz="2400" dirty="0"/>
              <a:t> match </a:t>
            </a:r>
            <a:r>
              <a:rPr lang="es-ES" sz="2400" dirty="0" err="1"/>
              <a:t>with</a:t>
            </a:r>
            <a:r>
              <a:rPr lang="es-ES" sz="2400" dirty="0"/>
              <a:t> </a:t>
            </a:r>
          </a:p>
          <a:p>
            <a:pPr algn="ctr"/>
            <a:r>
              <a:rPr lang="es-ES" sz="2400" i="1" dirty="0" err="1"/>
              <a:t>NASA’s</a:t>
            </a:r>
            <a:r>
              <a:rPr lang="es-ES" sz="2400" i="1" dirty="0"/>
              <a:t> Wide-</a:t>
            </a:r>
            <a:r>
              <a:rPr lang="es-ES" sz="2400" i="1" dirty="0" err="1"/>
              <a:t>field</a:t>
            </a:r>
            <a:r>
              <a:rPr lang="es-ES" sz="2400" i="1" dirty="0"/>
              <a:t> </a:t>
            </a:r>
            <a:r>
              <a:rPr lang="es-ES" sz="2400" i="1" dirty="0" err="1"/>
              <a:t>Infrared</a:t>
            </a:r>
            <a:r>
              <a:rPr lang="es-ES" sz="2400" i="1" dirty="0"/>
              <a:t> </a:t>
            </a:r>
          </a:p>
          <a:p>
            <a:pPr algn="ctr"/>
            <a:r>
              <a:rPr lang="es-ES" sz="2400" dirty="0"/>
              <a:t>(</a:t>
            </a:r>
            <a:r>
              <a:rPr lang="es-ES" sz="2400" b="1" dirty="0"/>
              <a:t>WISE</a:t>
            </a:r>
            <a:r>
              <a:rPr lang="es-ES" sz="2400" dirty="0"/>
              <a:t>, Wright et al. 2010) </a:t>
            </a:r>
          </a:p>
          <a:p>
            <a:pPr algn="ctr"/>
            <a:r>
              <a:rPr lang="es-ES" sz="2400" dirty="0"/>
              <a:t>and H-ATLAS</a:t>
            </a:r>
          </a:p>
        </p:txBody>
      </p:sp>
      <p:pic>
        <p:nvPicPr>
          <p:cNvPr id="11" name="Imagen 10"/>
          <p:cNvPicPr>
            <a:picLocks noChangeAspect="1"/>
          </p:cNvPicPr>
          <p:nvPr/>
        </p:nvPicPr>
        <p:blipFill>
          <a:blip r:embed="rId6"/>
          <a:stretch>
            <a:fillRect/>
          </a:stretch>
        </p:blipFill>
        <p:spPr>
          <a:xfrm>
            <a:off x="6161400" y="1255529"/>
            <a:ext cx="5887272" cy="4382112"/>
          </a:xfrm>
          <a:prstGeom prst="rect">
            <a:avLst/>
          </a:prstGeom>
        </p:spPr>
      </p:pic>
      <p:sp>
        <p:nvSpPr>
          <p:cNvPr id="3" name="CuadroTexto 2">
            <a:extLst>
              <a:ext uri="{FF2B5EF4-FFF2-40B4-BE49-F238E27FC236}">
                <a16:creationId xmlns:a16="http://schemas.microsoft.com/office/drawing/2014/main" id="{CD488DA7-9C36-DC43-5BD7-18BC9B4A8A04}"/>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12" name="CuadroTexto 11">
            <a:extLst>
              <a:ext uri="{FF2B5EF4-FFF2-40B4-BE49-F238E27FC236}">
                <a16:creationId xmlns:a16="http://schemas.microsoft.com/office/drawing/2014/main" id="{BA900B39-D5F5-D874-06C2-8DBE9F13AA54}"/>
              </a:ext>
            </a:extLst>
          </p:cNvPr>
          <p:cNvSpPr txBox="1"/>
          <p:nvPr/>
        </p:nvSpPr>
        <p:spPr>
          <a:xfrm>
            <a:off x="4079876" y="6502733"/>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3" name="CuadroTexto 12">
            <a:extLst>
              <a:ext uri="{FF2B5EF4-FFF2-40B4-BE49-F238E27FC236}">
                <a16:creationId xmlns:a16="http://schemas.microsoft.com/office/drawing/2014/main" id="{E5223FE4-BCE1-2369-4952-E9BDCD7FB294}"/>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Tree>
    <p:extLst>
      <p:ext uri="{BB962C8B-B14F-4D97-AF65-F5344CB8AC3E}">
        <p14:creationId xmlns:p14="http://schemas.microsoft.com/office/powerpoint/2010/main" val="335321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9CD2B-C4A4-1496-6F34-D10CFDD0FA62}"/>
            </a:ext>
          </a:extLst>
        </p:cNvPr>
        <p:cNvGrpSpPr/>
        <p:nvPr/>
      </p:nvGrpSpPr>
      <p:grpSpPr>
        <a:xfrm>
          <a:off x="0" y="0"/>
          <a:ext cx="0" cy="0"/>
          <a:chOff x="0" y="0"/>
          <a:chExt cx="0" cy="0"/>
        </a:xfrm>
      </p:grpSpPr>
      <p:cxnSp>
        <p:nvCxnSpPr>
          <p:cNvPr id="19" name="Conector recto 18">
            <a:extLst>
              <a:ext uri="{FF2B5EF4-FFF2-40B4-BE49-F238E27FC236}">
                <a16:creationId xmlns:a16="http://schemas.microsoft.com/office/drawing/2014/main" id="{CE3E54D9-F3A0-027A-D00F-18D082B94C16}"/>
              </a:ext>
            </a:extLst>
          </p:cNvPr>
          <p:cNvCxnSpPr>
            <a:cxnSpLocks/>
            <a:stCxn id="14" idx="1"/>
            <a:endCxn id="14" idx="3"/>
          </p:cNvCxnSpPr>
          <p:nvPr/>
        </p:nvCxnSpPr>
        <p:spPr>
          <a:xfrm>
            <a:off x="189686" y="1077346"/>
            <a:ext cx="815718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ángulo 21">
            <a:extLst>
              <a:ext uri="{FF2B5EF4-FFF2-40B4-BE49-F238E27FC236}">
                <a16:creationId xmlns:a16="http://schemas.microsoft.com/office/drawing/2014/main" id="{16C4FF30-2264-C3F2-E464-97A4AC671734}"/>
              </a:ext>
            </a:extLst>
          </p:cNvPr>
          <p:cNvSpPr/>
          <p:nvPr/>
        </p:nvSpPr>
        <p:spPr>
          <a:xfrm>
            <a:off x="3686175" y="942079"/>
            <a:ext cx="1185863" cy="319933"/>
          </a:xfrm>
          <a:prstGeom prst="rect">
            <a:avLst/>
          </a:prstGeom>
          <a:solidFill>
            <a:srgbClr val="EAF2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26" name="Conector recto 25">
            <a:extLst>
              <a:ext uri="{FF2B5EF4-FFF2-40B4-BE49-F238E27FC236}">
                <a16:creationId xmlns:a16="http://schemas.microsoft.com/office/drawing/2014/main" id="{97FBAD8A-7D6F-7C4E-D6DF-E0ECB92187F0}"/>
              </a:ext>
            </a:extLst>
          </p:cNvPr>
          <p:cNvCxnSpPr>
            <a:cxnSpLocks/>
            <a:stCxn id="13" idx="1"/>
            <a:endCxn id="13" idx="3"/>
          </p:cNvCxnSpPr>
          <p:nvPr/>
        </p:nvCxnSpPr>
        <p:spPr>
          <a:xfrm>
            <a:off x="189686" y="2823269"/>
            <a:ext cx="815718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2">
            <a:extLst>
              <a:ext uri="{FF2B5EF4-FFF2-40B4-BE49-F238E27FC236}">
                <a16:creationId xmlns:a16="http://schemas.microsoft.com/office/drawing/2014/main" id="{9F0F80E3-99E1-E105-29EC-B1596176FFA1}"/>
              </a:ext>
            </a:extLst>
          </p:cNvPr>
          <p:cNvSpPr txBox="1"/>
          <p:nvPr/>
        </p:nvSpPr>
        <p:spPr>
          <a:xfrm>
            <a:off x="189686" y="892680"/>
            <a:ext cx="8157184" cy="369332"/>
          </a:xfrm>
          <a:prstGeom prst="rect">
            <a:avLst/>
          </a:prstGeom>
          <a:noFill/>
        </p:spPr>
        <p:txBody>
          <a:bodyPr wrap="square" rtlCol="0">
            <a:spAutoFit/>
          </a:bodyPr>
          <a:lstStyle/>
          <a:p>
            <a:pPr algn="ctr"/>
            <a:r>
              <a:rPr lang="x-none" b="1"/>
              <a:t>Background</a:t>
            </a:r>
            <a:endParaRPr lang="x-none" b="1" dirty="0"/>
          </a:p>
        </p:txBody>
      </p:sp>
      <p:sp>
        <p:nvSpPr>
          <p:cNvPr id="23" name="Rectángulo 22">
            <a:extLst>
              <a:ext uri="{FF2B5EF4-FFF2-40B4-BE49-F238E27FC236}">
                <a16:creationId xmlns:a16="http://schemas.microsoft.com/office/drawing/2014/main" id="{1319A539-27B9-D476-6BD1-D91B91CC673D}"/>
              </a:ext>
            </a:extLst>
          </p:cNvPr>
          <p:cNvSpPr/>
          <p:nvPr/>
        </p:nvSpPr>
        <p:spPr>
          <a:xfrm>
            <a:off x="3686175" y="2552780"/>
            <a:ext cx="1185863" cy="319933"/>
          </a:xfrm>
          <a:prstGeom prst="rect">
            <a:avLst/>
          </a:prstGeom>
          <a:solidFill>
            <a:srgbClr val="EAF2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6">
            <a:extLst>
              <a:ext uri="{FF2B5EF4-FFF2-40B4-BE49-F238E27FC236}">
                <a16:creationId xmlns:a16="http://schemas.microsoft.com/office/drawing/2014/main" id="{462E0354-C2D3-E8CE-55F9-6FA194F1690A}"/>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a:extLst>
              <a:ext uri="{FF2B5EF4-FFF2-40B4-BE49-F238E27FC236}">
                <a16:creationId xmlns:a16="http://schemas.microsoft.com/office/drawing/2014/main" id="{964D516A-7C6E-D1DE-A7D4-A053977AD19E}"/>
              </a:ext>
            </a:extLst>
          </p:cNvPr>
          <p:cNvSpPr>
            <a:spLocks noGrp="1"/>
          </p:cNvSpPr>
          <p:nvPr>
            <p:ph type="title"/>
          </p:nvPr>
        </p:nvSpPr>
        <p:spPr>
          <a:xfrm>
            <a:off x="0" y="10894"/>
            <a:ext cx="12192000" cy="397070"/>
          </a:xfrm>
        </p:spPr>
        <p:txBody>
          <a:bodyPr anchor="t">
            <a:noAutofit/>
          </a:bodyPr>
          <a:lstStyle/>
          <a:p>
            <a:r>
              <a:rPr lang="es-ES" sz="2000" b="1" dirty="0" err="1">
                <a:solidFill>
                  <a:srgbClr val="FFFFFF"/>
                </a:solidFill>
              </a:rPr>
              <a:t>Results</a:t>
            </a:r>
            <a:r>
              <a:rPr lang="es-ES" sz="2000" b="1" dirty="0">
                <a:solidFill>
                  <a:srgbClr val="FFFFFF"/>
                </a:solidFill>
              </a:rPr>
              <a:t>: </a:t>
            </a:r>
            <a:r>
              <a:rPr lang="es-ES" sz="2000" b="1" dirty="0" err="1">
                <a:solidFill>
                  <a:srgbClr val="FFFFFF"/>
                </a:solidFill>
              </a:rPr>
              <a:t>kiloparsec-scales</a:t>
            </a:r>
            <a:br>
              <a:rPr lang="es-ES" sz="2000" b="1" dirty="0">
                <a:solidFill>
                  <a:srgbClr val="FFFFFF"/>
                </a:solidFill>
              </a:rPr>
            </a:br>
            <a:br>
              <a:rPr lang="es-ES" sz="2000" b="1" dirty="0">
                <a:solidFill>
                  <a:srgbClr val="FFFFFF"/>
                </a:solidFill>
              </a:rPr>
            </a:br>
            <a:endParaRPr lang="es-ES" sz="2000" b="1" dirty="0">
              <a:solidFill>
                <a:srgbClr val="FFFFFF"/>
              </a:solidFill>
            </a:endParaRPr>
          </a:p>
        </p:txBody>
      </p:sp>
      <p:sp>
        <p:nvSpPr>
          <p:cNvPr id="4" name="Rectángulo 3">
            <a:extLst>
              <a:ext uri="{FF2B5EF4-FFF2-40B4-BE49-F238E27FC236}">
                <a16:creationId xmlns:a16="http://schemas.microsoft.com/office/drawing/2014/main" id="{8E9566D4-0945-EF11-E8D4-C7E85BE6F5EC}"/>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TextBox 11">
            <a:extLst>
              <a:ext uri="{FF2B5EF4-FFF2-40B4-BE49-F238E27FC236}">
                <a16:creationId xmlns:a16="http://schemas.microsoft.com/office/drawing/2014/main" id="{1CC4CAF8-918D-7676-0C6F-3F42067BCD46}"/>
              </a:ext>
            </a:extLst>
          </p:cNvPr>
          <p:cNvSpPr txBox="1"/>
          <p:nvPr/>
        </p:nvSpPr>
        <p:spPr>
          <a:xfrm>
            <a:off x="2" y="418859"/>
            <a:ext cx="8536554" cy="523220"/>
          </a:xfrm>
          <a:prstGeom prst="rect">
            <a:avLst/>
          </a:prstGeom>
          <a:noFill/>
        </p:spPr>
        <p:txBody>
          <a:bodyPr wrap="square" rtlCol="0">
            <a:spAutoFit/>
          </a:bodyPr>
          <a:lstStyle/>
          <a:p>
            <a:pPr algn="ctr"/>
            <a:r>
              <a:rPr lang="x-none" sz="2800" dirty="0"/>
              <a:t>Data</a:t>
            </a:r>
          </a:p>
        </p:txBody>
      </p:sp>
      <p:sp>
        <p:nvSpPr>
          <p:cNvPr id="13" name="TextBox 12">
            <a:extLst>
              <a:ext uri="{FF2B5EF4-FFF2-40B4-BE49-F238E27FC236}">
                <a16:creationId xmlns:a16="http://schemas.microsoft.com/office/drawing/2014/main" id="{7789CFC8-74BD-4DFC-6A93-6EBCE7DAC4FB}"/>
              </a:ext>
            </a:extLst>
          </p:cNvPr>
          <p:cNvSpPr txBox="1"/>
          <p:nvPr/>
        </p:nvSpPr>
        <p:spPr>
          <a:xfrm>
            <a:off x="189686" y="2638603"/>
            <a:ext cx="8157184" cy="369332"/>
          </a:xfrm>
          <a:prstGeom prst="rect">
            <a:avLst/>
          </a:prstGeom>
          <a:noFill/>
        </p:spPr>
        <p:txBody>
          <a:bodyPr wrap="square" rtlCol="0">
            <a:spAutoFit/>
          </a:bodyPr>
          <a:lstStyle/>
          <a:p>
            <a:pPr algn="ctr"/>
            <a:r>
              <a:rPr lang="x-none" b="1" dirty="0"/>
              <a:t>Foreground</a:t>
            </a:r>
          </a:p>
        </p:txBody>
      </p:sp>
      <p:sp>
        <p:nvSpPr>
          <p:cNvPr id="3" name="Rectángulo 2"/>
          <p:cNvSpPr/>
          <p:nvPr/>
        </p:nvSpPr>
        <p:spPr>
          <a:xfrm>
            <a:off x="-3" y="2943933"/>
            <a:ext cx="12192000" cy="3847207"/>
          </a:xfrm>
          <a:prstGeom prst="rect">
            <a:avLst/>
          </a:prstGeom>
          <a:effectLst>
            <a:outerShdw blurRad="50800" dist="50800" dir="5400000" algn="ctr" rotWithShape="0">
              <a:schemeClr val="bg1"/>
            </a:outerShdw>
          </a:effectLst>
        </p:spPr>
        <p:txBody>
          <a:bodyPr wrap="square">
            <a:spAutoFit/>
          </a:bodyPr>
          <a:lstStyle/>
          <a:p>
            <a:r>
              <a:rPr lang="es-ES" sz="800" dirty="0">
                <a:solidFill>
                  <a:srgbClr val="000000"/>
                </a:solidFill>
              </a:rPr>
              <a:t> </a:t>
            </a:r>
            <a:r>
              <a:rPr lang="en-US" sz="2400" dirty="0">
                <a:solidFill>
                  <a:srgbClr val="62A176"/>
                </a:solidFill>
              </a:rPr>
              <a:t>•</a:t>
            </a:r>
            <a:r>
              <a:rPr lang="en-US" sz="2400" dirty="0">
                <a:solidFill>
                  <a:srgbClr val="000000"/>
                </a:solidFill>
              </a:rPr>
              <a:t> </a:t>
            </a:r>
            <a:r>
              <a:rPr lang="en-US" sz="2400" dirty="0">
                <a:solidFill>
                  <a:srgbClr val="64A478"/>
                </a:solidFill>
                <a:effectLst>
                  <a:outerShdw blurRad="50800" dist="50800" dir="5400000" algn="ctr" rotWithShape="0">
                    <a:schemeClr val="bg1"/>
                  </a:outerShdw>
                </a:effectLst>
              </a:rPr>
              <a:t>Galaxies</a:t>
            </a:r>
            <a:r>
              <a:rPr lang="en-US" sz="2400" dirty="0">
                <a:solidFill>
                  <a:srgbClr val="64A478"/>
                </a:solidFill>
              </a:rPr>
              <a:t> </a:t>
            </a:r>
            <a:r>
              <a:rPr lang="en-US" sz="2000" dirty="0">
                <a:solidFill>
                  <a:srgbClr val="000000"/>
                </a:solidFill>
              </a:rPr>
              <a:t>in the GAMA II spectroscopic survey (Driver et al. 2011;</a:t>
            </a:r>
          </a:p>
          <a:p>
            <a:r>
              <a:rPr lang="da-DK" sz="2000" dirty="0">
                <a:solidFill>
                  <a:srgbClr val="000000"/>
                </a:solidFill>
              </a:rPr>
              <a:t>Baldry et al. 2010, 2014; Liske et al. 2015)</a:t>
            </a:r>
          </a:p>
          <a:p>
            <a:r>
              <a:rPr lang="es-ES" sz="2000" dirty="0" err="1">
                <a:solidFill>
                  <a:srgbClr val="000000"/>
                </a:solidFill>
              </a:rPr>
              <a:t>Overlapping</a:t>
            </a:r>
            <a:r>
              <a:rPr lang="es-ES" sz="2000" dirty="0">
                <a:solidFill>
                  <a:srgbClr val="000000"/>
                </a:solidFill>
              </a:rPr>
              <a:t>: GAMA(9h,12h,14.5h) región</a:t>
            </a:r>
          </a:p>
          <a:p>
            <a:r>
              <a:rPr lang="es-ES" sz="800" dirty="0">
                <a:solidFill>
                  <a:srgbClr val="000000"/>
                </a:solidFill>
              </a:rPr>
              <a:t> </a:t>
            </a:r>
          </a:p>
          <a:p>
            <a:r>
              <a:rPr lang="es-ES" sz="2400" dirty="0">
                <a:solidFill>
                  <a:srgbClr val="62A176"/>
                </a:solidFill>
              </a:rPr>
              <a:t>•</a:t>
            </a:r>
            <a:r>
              <a:rPr lang="es-ES" sz="2400" dirty="0">
                <a:solidFill>
                  <a:srgbClr val="000000"/>
                </a:solidFill>
              </a:rPr>
              <a:t> </a:t>
            </a:r>
            <a:r>
              <a:rPr lang="es-ES" sz="2400" dirty="0" err="1">
                <a:solidFill>
                  <a:srgbClr val="64A478"/>
                </a:solidFill>
                <a:effectLst>
                  <a:outerShdw blurRad="50800" dist="50800" dir="5400000" algn="ctr" rotWithShape="0">
                    <a:schemeClr val="bg1"/>
                  </a:outerShdw>
                </a:effectLst>
              </a:rPr>
              <a:t>Quasi-stellar</a:t>
            </a:r>
            <a:r>
              <a:rPr lang="es-ES" sz="2400" dirty="0">
                <a:solidFill>
                  <a:srgbClr val="64A478"/>
                </a:solidFill>
                <a:effectLst>
                  <a:outerShdw blurRad="50800" dist="50800" dir="5400000" algn="ctr" rotWithShape="0">
                    <a:schemeClr val="bg1"/>
                  </a:outerShdw>
                </a:effectLst>
              </a:rPr>
              <a:t> </a:t>
            </a:r>
            <a:r>
              <a:rPr lang="es-ES" sz="2400" dirty="0" err="1">
                <a:solidFill>
                  <a:srgbClr val="64A478"/>
                </a:solidFill>
                <a:effectLst>
                  <a:outerShdw blurRad="50800" dist="50800" dir="5400000" algn="ctr" rotWithShape="0">
                    <a:schemeClr val="bg1"/>
                  </a:outerShdw>
                </a:effectLst>
              </a:rPr>
              <a:t>Objects</a:t>
            </a:r>
            <a:r>
              <a:rPr lang="es-ES" sz="2400" dirty="0">
                <a:solidFill>
                  <a:srgbClr val="64A478"/>
                </a:solidFill>
                <a:effectLst>
                  <a:outerShdw blurRad="50800" dist="50800" dir="5400000" algn="ctr" rotWithShape="0">
                    <a:schemeClr val="bg1"/>
                  </a:outerShdw>
                </a:effectLst>
              </a:rPr>
              <a:t> </a:t>
            </a:r>
            <a:r>
              <a:rPr lang="es-ES" sz="2000" dirty="0">
                <a:solidFill>
                  <a:srgbClr val="000000"/>
                </a:solidFill>
              </a:rPr>
              <a:t>(</a:t>
            </a:r>
            <a:r>
              <a:rPr lang="es-ES" sz="2000" dirty="0" err="1">
                <a:solidFill>
                  <a:srgbClr val="000000"/>
                </a:solidFill>
              </a:rPr>
              <a:t>QSOs</a:t>
            </a:r>
            <a:r>
              <a:rPr lang="es-ES" sz="2000" dirty="0">
                <a:solidFill>
                  <a:srgbClr val="000000"/>
                </a:solidFill>
              </a:rPr>
              <a:t>) in SDSS-II and SDSS-III; DR7(Schneider</a:t>
            </a:r>
          </a:p>
          <a:p>
            <a:r>
              <a:rPr lang="da-DK" sz="2000" dirty="0">
                <a:solidFill>
                  <a:srgbClr val="000000"/>
                </a:solidFill>
              </a:rPr>
              <a:t>et al. 2010) and DR12 (Pâris et al. 2017)</a:t>
            </a:r>
          </a:p>
          <a:p>
            <a:r>
              <a:rPr lang="es-ES" sz="2000" dirty="0" err="1">
                <a:solidFill>
                  <a:srgbClr val="000000"/>
                </a:solidFill>
              </a:rPr>
              <a:t>Overlapping</a:t>
            </a:r>
            <a:r>
              <a:rPr lang="es-ES" sz="2000" dirty="0">
                <a:solidFill>
                  <a:srgbClr val="000000"/>
                </a:solidFill>
              </a:rPr>
              <a:t>: GAMA(9h,12h,14.5h) and SGP </a:t>
            </a:r>
            <a:r>
              <a:rPr lang="es-ES" sz="2000" dirty="0" err="1">
                <a:solidFill>
                  <a:srgbClr val="000000"/>
                </a:solidFill>
              </a:rPr>
              <a:t>regions</a:t>
            </a:r>
            <a:endParaRPr lang="es-ES" sz="2000" dirty="0">
              <a:solidFill>
                <a:srgbClr val="000000"/>
              </a:solidFill>
            </a:endParaRPr>
          </a:p>
          <a:p>
            <a:r>
              <a:rPr lang="en-US" sz="2400" dirty="0">
                <a:solidFill>
                  <a:srgbClr val="62A176"/>
                </a:solidFill>
              </a:rPr>
              <a:t>•</a:t>
            </a:r>
            <a:r>
              <a:rPr lang="en-US" sz="2400" dirty="0">
                <a:solidFill>
                  <a:srgbClr val="000000"/>
                </a:solidFill>
              </a:rPr>
              <a:t> </a:t>
            </a:r>
            <a:r>
              <a:rPr lang="en-US" sz="2400" dirty="0">
                <a:solidFill>
                  <a:srgbClr val="64A478"/>
                </a:solidFill>
                <a:effectLst>
                  <a:outerShdw blurRad="50800" dist="50800" dir="5400000" algn="ctr" rotWithShape="0">
                    <a:schemeClr val="bg1"/>
                  </a:outerShdw>
                </a:effectLst>
              </a:rPr>
              <a:t>Clusters</a:t>
            </a:r>
            <a:r>
              <a:rPr lang="en-US" sz="2400" dirty="0">
                <a:solidFill>
                  <a:srgbClr val="64A478"/>
                </a:solidFill>
              </a:rPr>
              <a:t> </a:t>
            </a:r>
            <a:r>
              <a:rPr lang="en-US" sz="2000" dirty="0">
                <a:solidFill>
                  <a:srgbClr val="000000"/>
                </a:solidFill>
              </a:rPr>
              <a:t>by Sloan Digital Sky Survey III (SDSS III) (Wen et al. 2012)</a:t>
            </a:r>
          </a:p>
          <a:p>
            <a:r>
              <a:rPr lang="es-ES" sz="2000" dirty="0" err="1">
                <a:solidFill>
                  <a:srgbClr val="000000"/>
                </a:solidFill>
              </a:rPr>
              <a:t>Overlapping</a:t>
            </a:r>
            <a:r>
              <a:rPr lang="es-ES" sz="2000" dirty="0">
                <a:solidFill>
                  <a:srgbClr val="000000"/>
                </a:solidFill>
              </a:rPr>
              <a:t>: GAMA(9h,12h,14.5h) and NGP </a:t>
            </a:r>
            <a:r>
              <a:rPr lang="es-ES" sz="2000" dirty="0" err="1">
                <a:solidFill>
                  <a:srgbClr val="000000"/>
                </a:solidFill>
              </a:rPr>
              <a:t>regions</a:t>
            </a:r>
            <a:endParaRPr lang="es-ES" sz="2000" dirty="0">
              <a:solidFill>
                <a:srgbClr val="000000"/>
              </a:solidFill>
            </a:endParaRPr>
          </a:p>
          <a:p>
            <a:r>
              <a:rPr lang="en-US" sz="2400" dirty="0">
                <a:solidFill>
                  <a:srgbClr val="62A176"/>
                </a:solidFill>
              </a:rPr>
              <a:t>•</a:t>
            </a:r>
            <a:r>
              <a:rPr lang="en-US" sz="2400" dirty="0">
                <a:solidFill>
                  <a:srgbClr val="000000"/>
                </a:solidFill>
              </a:rPr>
              <a:t> </a:t>
            </a:r>
            <a:r>
              <a:rPr lang="en-US" sz="2400" dirty="0">
                <a:solidFill>
                  <a:srgbClr val="64A478"/>
                </a:solidFill>
              </a:rPr>
              <a:t>Clusters </a:t>
            </a:r>
            <a:r>
              <a:rPr lang="nl-NL" sz="2000" dirty="0">
                <a:solidFill>
                  <a:srgbClr val="000000"/>
                </a:solidFill>
              </a:rPr>
              <a:t>by SDSS (Zou et al. 2021)</a:t>
            </a:r>
            <a:endParaRPr lang="en-US" sz="2000" dirty="0">
              <a:solidFill>
                <a:srgbClr val="000000"/>
              </a:solidFill>
            </a:endParaRPr>
          </a:p>
          <a:p>
            <a:r>
              <a:rPr lang="es-ES" sz="2000" dirty="0" err="1">
                <a:solidFill>
                  <a:srgbClr val="000000"/>
                </a:solidFill>
              </a:rPr>
              <a:t>Overlapping</a:t>
            </a:r>
            <a:r>
              <a:rPr lang="es-ES" sz="2000" dirty="0">
                <a:solidFill>
                  <a:srgbClr val="000000"/>
                </a:solidFill>
              </a:rPr>
              <a:t>: GAMA(9h,12h,14.5h) and NGP </a:t>
            </a:r>
            <a:r>
              <a:rPr lang="es-ES" sz="2000" dirty="0" err="1">
                <a:solidFill>
                  <a:srgbClr val="000000"/>
                </a:solidFill>
              </a:rPr>
              <a:t>regions</a:t>
            </a:r>
            <a:endParaRPr lang="es-ES" sz="2000" dirty="0">
              <a:solidFill>
                <a:srgbClr val="000000"/>
              </a:solidFill>
            </a:endParaRPr>
          </a:p>
          <a:p>
            <a:endParaRPr lang="es-ES" sz="2000" dirty="0"/>
          </a:p>
        </p:txBody>
      </p:sp>
      <p:sp>
        <p:nvSpPr>
          <p:cNvPr id="5" name="Rectángulo 4"/>
          <p:cNvSpPr/>
          <p:nvPr/>
        </p:nvSpPr>
        <p:spPr>
          <a:xfrm>
            <a:off x="0" y="1234497"/>
            <a:ext cx="12192000" cy="1446550"/>
          </a:xfrm>
          <a:prstGeom prst="rect">
            <a:avLst/>
          </a:prstGeom>
          <a:effectLst>
            <a:outerShdw blurRad="50800" dist="50800" dir="5400000" algn="ctr" rotWithShape="0">
              <a:schemeClr val="bg1"/>
            </a:outerShdw>
          </a:effectLst>
        </p:spPr>
        <p:txBody>
          <a:bodyPr wrap="square">
            <a:spAutoFit/>
          </a:bodyPr>
          <a:lstStyle/>
          <a:p>
            <a:r>
              <a:rPr lang="en-US" sz="2000" dirty="0">
                <a:solidFill>
                  <a:srgbClr val="62A176"/>
                </a:solidFill>
              </a:rPr>
              <a:t>•</a:t>
            </a:r>
            <a:r>
              <a:rPr lang="en-US" sz="2000" dirty="0">
                <a:solidFill>
                  <a:srgbClr val="000000"/>
                </a:solidFill>
              </a:rPr>
              <a:t> </a:t>
            </a:r>
            <a:r>
              <a:rPr lang="en-US" sz="2400" dirty="0" err="1">
                <a:solidFill>
                  <a:srgbClr val="64A478"/>
                </a:solidFill>
                <a:effectLst>
                  <a:outerShdw blurRad="50800" dist="50800" dir="5400000" algn="ctr" rotWithShape="0">
                    <a:schemeClr val="bg1"/>
                  </a:outerShdw>
                </a:effectLst>
              </a:rPr>
              <a:t>Submillimetre</a:t>
            </a:r>
            <a:r>
              <a:rPr lang="en-US" sz="2400" dirty="0">
                <a:solidFill>
                  <a:srgbClr val="64A478"/>
                </a:solidFill>
                <a:effectLst>
                  <a:outerShdw blurRad="50800" dist="50800" dir="5400000" algn="ctr" rotWithShape="0">
                    <a:schemeClr val="bg1"/>
                  </a:outerShdw>
                </a:effectLst>
              </a:rPr>
              <a:t> Galaxies </a:t>
            </a:r>
            <a:r>
              <a:rPr lang="en-US" sz="2000" dirty="0">
                <a:solidFill>
                  <a:srgbClr val="000000"/>
                </a:solidFill>
              </a:rPr>
              <a:t>by Herschel Space </a:t>
            </a:r>
            <a:r>
              <a:rPr lang="es-ES" sz="2000" dirty="0" err="1">
                <a:solidFill>
                  <a:srgbClr val="000000"/>
                </a:solidFill>
              </a:rPr>
              <a:t>Observatory</a:t>
            </a:r>
            <a:r>
              <a:rPr lang="es-ES" sz="2000" dirty="0">
                <a:solidFill>
                  <a:srgbClr val="000000"/>
                </a:solidFill>
              </a:rPr>
              <a:t> in H-ATLAS</a:t>
            </a:r>
          </a:p>
          <a:p>
            <a:r>
              <a:rPr lang="es-ES" sz="2000" dirty="0">
                <a:solidFill>
                  <a:srgbClr val="000000"/>
                </a:solidFill>
              </a:rPr>
              <a:t>(</a:t>
            </a:r>
            <a:r>
              <a:rPr lang="es-ES" sz="2000" dirty="0" err="1">
                <a:solidFill>
                  <a:srgbClr val="000000"/>
                </a:solidFill>
              </a:rPr>
              <a:t>e.g</a:t>
            </a:r>
            <a:r>
              <a:rPr lang="es-ES" sz="2000" dirty="0">
                <a:solidFill>
                  <a:srgbClr val="000000"/>
                </a:solidFill>
              </a:rPr>
              <a:t>. </a:t>
            </a:r>
            <a:r>
              <a:rPr lang="es-ES" sz="2000" dirty="0" err="1">
                <a:solidFill>
                  <a:srgbClr val="000000"/>
                </a:solidFill>
              </a:rPr>
              <a:t>Eales</a:t>
            </a:r>
            <a:r>
              <a:rPr lang="es-ES" sz="2000" dirty="0">
                <a:solidFill>
                  <a:srgbClr val="000000"/>
                </a:solidFill>
              </a:rPr>
              <a:t> et al. 2010, </a:t>
            </a:r>
            <a:r>
              <a:rPr lang="es-ES" sz="2000" dirty="0" err="1">
                <a:solidFill>
                  <a:srgbClr val="000000"/>
                </a:solidFill>
              </a:rPr>
              <a:t>Valiante</a:t>
            </a:r>
            <a:r>
              <a:rPr lang="es-ES" sz="2000" dirty="0">
                <a:solidFill>
                  <a:srgbClr val="000000"/>
                </a:solidFill>
              </a:rPr>
              <a:t> et al. 2016)</a:t>
            </a:r>
            <a:r>
              <a:rPr lang="en-US" sz="2000" dirty="0">
                <a:solidFill>
                  <a:srgbClr val="64A478"/>
                </a:solidFill>
              </a:rPr>
              <a:t> </a:t>
            </a:r>
          </a:p>
          <a:p>
            <a:r>
              <a:rPr lang="en-US" sz="2400" dirty="0">
                <a:solidFill>
                  <a:srgbClr val="62A176"/>
                </a:solidFill>
              </a:rPr>
              <a:t>•</a:t>
            </a:r>
            <a:r>
              <a:rPr lang="en-US" sz="2400" dirty="0">
                <a:solidFill>
                  <a:srgbClr val="000000"/>
                </a:solidFill>
              </a:rPr>
              <a:t> </a:t>
            </a:r>
            <a:r>
              <a:rPr lang="en-US" sz="2400" dirty="0" err="1">
                <a:solidFill>
                  <a:srgbClr val="64A478"/>
                </a:solidFill>
              </a:rPr>
              <a:t>Submillimetre</a:t>
            </a:r>
            <a:r>
              <a:rPr lang="en-US" sz="2400" dirty="0">
                <a:solidFill>
                  <a:srgbClr val="64A478"/>
                </a:solidFill>
              </a:rPr>
              <a:t> Galaxies</a:t>
            </a:r>
            <a:r>
              <a:rPr lang="es-ES" sz="2400" dirty="0"/>
              <a:t> </a:t>
            </a:r>
            <a:r>
              <a:rPr lang="es-ES" sz="2000" dirty="0" err="1"/>
              <a:t>by</a:t>
            </a:r>
            <a:r>
              <a:rPr lang="es-ES" sz="2000" dirty="0"/>
              <a:t> a </a:t>
            </a:r>
            <a:r>
              <a:rPr lang="es-ES" sz="2000" dirty="0" err="1"/>
              <a:t>cross</a:t>
            </a:r>
            <a:r>
              <a:rPr lang="es-ES" sz="2000" dirty="0"/>
              <a:t> match </a:t>
            </a:r>
            <a:r>
              <a:rPr lang="es-ES" sz="2000" dirty="0" err="1"/>
              <a:t>with</a:t>
            </a:r>
            <a:r>
              <a:rPr lang="es-ES" sz="2000" dirty="0"/>
              <a:t> </a:t>
            </a:r>
            <a:r>
              <a:rPr lang="es-ES" sz="2000" dirty="0" err="1"/>
              <a:t>NASA’s</a:t>
            </a:r>
            <a:r>
              <a:rPr lang="es-ES" sz="2000" dirty="0"/>
              <a:t> Wide-</a:t>
            </a:r>
            <a:r>
              <a:rPr lang="es-ES" sz="2000" dirty="0" err="1"/>
              <a:t>field</a:t>
            </a:r>
            <a:r>
              <a:rPr lang="es-ES" sz="2000" dirty="0"/>
              <a:t> </a:t>
            </a:r>
            <a:r>
              <a:rPr lang="es-ES" sz="2000" dirty="0" err="1"/>
              <a:t>Infrared</a:t>
            </a:r>
            <a:r>
              <a:rPr lang="es-ES" sz="2000" dirty="0"/>
              <a:t> </a:t>
            </a:r>
          </a:p>
          <a:p>
            <a:r>
              <a:rPr lang="es-ES" sz="2000" dirty="0"/>
              <a:t>(WISE, Wright et al. 2010)</a:t>
            </a:r>
          </a:p>
        </p:txBody>
      </p:sp>
      <p:sp>
        <p:nvSpPr>
          <p:cNvPr id="6" name="CuadroTexto 5">
            <a:extLst>
              <a:ext uri="{FF2B5EF4-FFF2-40B4-BE49-F238E27FC236}">
                <a16:creationId xmlns:a16="http://schemas.microsoft.com/office/drawing/2014/main" id="{A8FDF5E0-CC8D-B32D-A0E4-0CE43A0A6FD3}"/>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11" name="CuadroTexto 10">
            <a:extLst>
              <a:ext uri="{FF2B5EF4-FFF2-40B4-BE49-F238E27FC236}">
                <a16:creationId xmlns:a16="http://schemas.microsoft.com/office/drawing/2014/main" id="{A42BF626-DE8E-1BB7-4F36-D4F0CED94603}"/>
              </a:ext>
            </a:extLst>
          </p:cNvPr>
          <p:cNvSpPr txBox="1"/>
          <p:nvPr/>
        </p:nvSpPr>
        <p:spPr>
          <a:xfrm>
            <a:off x="4079876" y="6502733"/>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5" name="CuadroTexto 14">
            <a:extLst>
              <a:ext uri="{FF2B5EF4-FFF2-40B4-BE49-F238E27FC236}">
                <a16:creationId xmlns:a16="http://schemas.microsoft.com/office/drawing/2014/main" id="{32C80B55-B1DC-5C3D-9EC0-6923629AAA0B}"/>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pic>
        <p:nvPicPr>
          <p:cNvPr id="16" name="Imagen 15">
            <a:extLst>
              <a:ext uri="{FF2B5EF4-FFF2-40B4-BE49-F238E27FC236}">
                <a16:creationId xmlns:a16="http://schemas.microsoft.com/office/drawing/2014/main" id="{D9B8D700-C6F1-AF60-F129-DCCCEB0F01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36556" y="3883303"/>
            <a:ext cx="3465758" cy="2520977"/>
          </a:xfrm>
          <a:prstGeom prst="rect">
            <a:avLst/>
          </a:prstGeom>
        </p:spPr>
      </p:pic>
      <p:pic>
        <p:nvPicPr>
          <p:cNvPr id="17" name="Imagen 16">
            <a:extLst>
              <a:ext uri="{FF2B5EF4-FFF2-40B4-BE49-F238E27FC236}">
                <a16:creationId xmlns:a16="http://schemas.microsoft.com/office/drawing/2014/main" id="{B41F4CEB-E6E0-221A-74CE-553ABA3685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6556" y="560566"/>
            <a:ext cx="3465758" cy="3204552"/>
          </a:xfrm>
          <a:prstGeom prst="rect">
            <a:avLst/>
          </a:prstGeom>
        </p:spPr>
      </p:pic>
    </p:spTree>
    <p:extLst>
      <p:ext uri="{BB962C8B-B14F-4D97-AF65-F5344CB8AC3E}">
        <p14:creationId xmlns:p14="http://schemas.microsoft.com/office/powerpoint/2010/main" val="1667107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B031F-B2B4-B3F5-03D3-99FF9346C503}"/>
            </a:ext>
          </a:extLst>
        </p:cNvPr>
        <p:cNvGrpSpPr/>
        <p:nvPr/>
      </p:nvGrpSpPr>
      <p:grpSpPr>
        <a:xfrm>
          <a:off x="0" y="0"/>
          <a:ext cx="0" cy="0"/>
          <a:chOff x="0" y="0"/>
          <a:chExt cx="0" cy="0"/>
        </a:xfrm>
      </p:grpSpPr>
      <p:sp>
        <p:nvSpPr>
          <p:cNvPr id="26" name="Rectángulo redondeado 25"/>
          <p:cNvSpPr/>
          <p:nvPr/>
        </p:nvSpPr>
        <p:spPr>
          <a:xfrm>
            <a:off x="8543498" y="5422213"/>
            <a:ext cx="2305820" cy="450242"/>
          </a:xfrm>
          <a:prstGeom prst="roundRect">
            <a:avLst>
              <a:gd name="adj" fmla="val 4385"/>
            </a:avLst>
          </a:prstGeom>
          <a:solidFill>
            <a:srgbClr val="E0ECE4"/>
          </a:solidFill>
          <a:ln>
            <a:solidFill>
              <a:srgbClr val="63A378"/>
            </a:solidFill>
          </a:ln>
          <a:effectLst>
            <a:outerShdw blurRad="339502"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5" name="Rectángulo redondeado 24"/>
          <p:cNvSpPr/>
          <p:nvPr/>
        </p:nvSpPr>
        <p:spPr>
          <a:xfrm>
            <a:off x="8543498" y="4192859"/>
            <a:ext cx="2292824" cy="450242"/>
          </a:xfrm>
          <a:prstGeom prst="roundRect">
            <a:avLst>
              <a:gd name="adj" fmla="val 4385"/>
            </a:avLst>
          </a:prstGeom>
          <a:solidFill>
            <a:srgbClr val="E0ECE4"/>
          </a:solidFill>
          <a:ln>
            <a:solidFill>
              <a:srgbClr val="63A378"/>
            </a:solidFill>
          </a:ln>
          <a:effectLst>
            <a:outerShdw blurRad="339502"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4" name="Rectángulo redondeado 23"/>
          <p:cNvSpPr/>
          <p:nvPr/>
        </p:nvSpPr>
        <p:spPr>
          <a:xfrm>
            <a:off x="8543498" y="2905887"/>
            <a:ext cx="2292823" cy="450242"/>
          </a:xfrm>
          <a:prstGeom prst="roundRect">
            <a:avLst>
              <a:gd name="adj" fmla="val 4385"/>
            </a:avLst>
          </a:prstGeom>
          <a:solidFill>
            <a:srgbClr val="E0ECE4"/>
          </a:solidFill>
          <a:ln>
            <a:solidFill>
              <a:srgbClr val="63A378"/>
            </a:solidFill>
          </a:ln>
          <a:effectLst>
            <a:outerShdw blurRad="339502"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3" name="Rectángulo redondeado 22"/>
          <p:cNvSpPr/>
          <p:nvPr/>
        </p:nvSpPr>
        <p:spPr>
          <a:xfrm>
            <a:off x="8412438" y="1631599"/>
            <a:ext cx="2423884" cy="450242"/>
          </a:xfrm>
          <a:prstGeom prst="roundRect">
            <a:avLst>
              <a:gd name="adj" fmla="val 4385"/>
            </a:avLst>
          </a:prstGeom>
          <a:solidFill>
            <a:srgbClr val="E0ECE4"/>
          </a:solidFill>
          <a:ln>
            <a:solidFill>
              <a:srgbClr val="63A378"/>
            </a:solidFill>
          </a:ln>
          <a:effectLst>
            <a:outerShdw blurRad="339502"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5" name="Rectángulo redondeado 14"/>
          <p:cNvSpPr/>
          <p:nvPr/>
        </p:nvSpPr>
        <p:spPr>
          <a:xfrm>
            <a:off x="348343" y="1198492"/>
            <a:ext cx="6792686" cy="5072622"/>
          </a:xfrm>
          <a:prstGeom prst="roundRect">
            <a:avLst>
              <a:gd name="adj" fmla="val 4385"/>
            </a:avLst>
          </a:prstGeom>
          <a:solidFill>
            <a:srgbClr val="E0ECE4"/>
          </a:solidFill>
          <a:ln>
            <a:solidFill>
              <a:srgbClr val="63A378"/>
            </a:solidFill>
          </a:ln>
          <a:effectLst>
            <a:outerShdw blurRad="339502"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Rectángulo 6">
            <a:extLst>
              <a:ext uri="{FF2B5EF4-FFF2-40B4-BE49-F238E27FC236}">
                <a16:creationId xmlns:a16="http://schemas.microsoft.com/office/drawing/2014/main" id="{57321890-AF7D-08C5-BBDB-187AEFCF8CBE}"/>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a:extLst>
              <a:ext uri="{FF2B5EF4-FFF2-40B4-BE49-F238E27FC236}">
                <a16:creationId xmlns:a16="http://schemas.microsoft.com/office/drawing/2014/main" id="{4970CFB1-724F-C553-664E-B9EC092A165C}"/>
              </a:ext>
            </a:extLst>
          </p:cNvPr>
          <p:cNvSpPr>
            <a:spLocks noGrp="1"/>
          </p:cNvSpPr>
          <p:nvPr>
            <p:ph type="title"/>
          </p:nvPr>
        </p:nvSpPr>
        <p:spPr>
          <a:xfrm>
            <a:off x="0" y="10894"/>
            <a:ext cx="12192000" cy="397070"/>
          </a:xfrm>
        </p:spPr>
        <p:txBody>
          <a:bodyPr anchor="t">
            <a:noAutofit/>
          </a:bodyPr>
          <a:lstStyle/>
          <a:p>
            <a:r>
              <a:rPr lang="es-ES" sz="2000" b="1" dirty="0" err="1">
                <a:solidFill>
                  <a:srgbClr val="FFFFFF"/>
                </a:solidFill>
              </a:rPr>
              <a:t>Results</a:t>
            </a:r>
            <a:r>
              <a:rPr lang="es-ES" sz="2000" b="1" dirty="0">
                <a:solidFill>
                  <a:srgbClr val="FFFFFF"/>
                </a:solidFill>
              </a:rPr>
              <a:t>: </a:t>
            </a:r>
            <a:r>
              <a:rPr lang="es-ES" sz="2000" b="1" dirty="0" err="1">
                <a:solidFill>
                  <a:srgbClr val="FFFFFF"/>
                </a:solidFill>
              </a:rPr>
              <a:t>kiloparsec-scales</a:t>
            </a:r>
            <a:endParaRPr lang="es-ES" sz="2000" b="1" dirty="0">
              <a:solidFill>
                <a:srgbClr val="FFFFFF"/>
              </a:solidFill>
            </a:endParaRPr>
          </a:p>
        </p:txBody>
      </p:sp>
      <p:sp>
        <p:nvSpPr>
          <p:cNvPr id="4" name="Rectángulo 3">
            <a:extLst>
              <a:ext uri="{FF2B5EF4-FFF2-40B4-BE49-F238E27FC236}">
                <a16:creationId xmlns:a16="http://schemas.microsoft.com/office/drawing/2014/main" id="{C5A24614-7323-B86B-83E8-4FD1A5775F25}"/>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TextBox 11">
            <a:extLst>
              <a:ext uri="{FF2B5EF4-FFF2-40B4-BE49-F238E27FC236}">
                <a16:creationId xmlns:a16="http://schemas.microsoft.com/office/drawing/2014/main" id="{5F489DA7-DBFC-5A94-8DC1-EDFD882D2E2B}"/>
              </a:ext>
            </a:extLst>
          </p:cNvPr>
          <p:cNvSpPr txBox="1"/>
          <p:nvPr/>
        </p:nvSpPr>
        <p:spPr>
          <a:xfrm>
            <a:off x="14726" y="418253"/>
            <a:ext cx="12191998" cy="523220"/>
          </a:xfrm>
          <a:prstGeom prst="rect">
            <a:avLst/>
          </a:prstGeom>
          <a:noFill/>
        </p:spPr>
        <p:txBody>
          <a:bodyPr wrap="square" rtlCol="0">
            <a:spAutoFit/>
          </a:bodyPr>
          <a:lstStyle/>
          <a:p>
            <a:pPr algn="ctr"/>
            <a:r>
              <a:rPr lang="x-none" sz="2800" dirty="0"/>
              <a:t>Data</a:t>
            </a:r>
          </a:p>
        </p:txBody>
      </p:sp>
      <p:pic>
        <p:nvPicPr>
          <p:cNvPr id="3" name="Imagen 2"/>
          <p:cNvPicPr>
            <a:picLocks noChangeAspect="1"/>
          </p:cNvPicPr>
          <p:nvPr/>
        </p:nvPicPr>
        <p:blipFill>
          <a:blip r:embed="rId2"/>
          <a:stretch>
            <a:fillRect/>
          </a:stretch>
        </p:blipFill>
        <p:spPr>
          <a:xfrm>
            <a:off x="492964" y="1292382"/>
            <a:ext cx="6518175" cy="4859606"/>
          </a:xfrm>
          <a:prstGeom prst="rect">
            <a:avLst/>
          </a:prstGeom>
          <a:effectLst>
            <a:softEdge rad="38100"/>
          </a:effectLst>
        </p:spPr>
      </p:pic>
      <mc:AlternateContent xmlns:mc="http://schemas.openxmlformats.org/markup-compatibility/2006" xmlns:a14="http://schemas.microsoft.com/office/drawing/2010/main">
        <mc:Choice Requires="a14">
          <p:sp>
            <p:nvSpPr>
              <p:cNvPr id="5" name="CuadroTexto 4"/>
              <p:cNvSpPr txBox="1"/>
              <p:nvPr/>
            </p:nvSpPr>
            <p:spPr>
              <a:xfrm>
                <a:off x="7155753" y="1718220"/>
                <a:ext cx="5036247" cy="275805"/>
              </a:xfrm>
              <a:prstGeom prst="rect">
                <a:avLst/>
              </a:prstGeom>
              <a:noFill/>
            </p:spPr>
            <p:txBody>
              <a:bodyPr wrap="square" lIns="0" tIns="0" rIns="0" bIns="0" rtlCol="0">
                <a:spAutoFit/>
              </a:bodyPr>
              <a:lstStyle/>
              <a:p>
                <a:pPr/>
                <a14:m>
                  <m:oMathPara xmlns:m="http://schemas.openxmlformats.org/officeDocument/2006/math">
                    <m:oMathParaPr>
                      <m:jc m:val="right"/>
                    </m:oMathParaPr>
                    <m:oMath xmlns:m="http://schemas.openxmlformats.org/officeDocument/2006/math">
                      <m:d>
                        <m:dPr>
                          <m:ctrlPr>
                            <a:rPr lang="es-ES" b="0" i="1" smtClean="0">
                              <a:latin typeface="Cambria Math" panose="02040503050406030204" pitchFamily="18" charset="0"/>
                            </a:rPr>
                          </m:ctrlPr>
                        </m:dPr>
                        <m:e>
                          <m:r>
                            <a:rPr lang="es-ES" b="0" i="1" smtClean="0">
                              <a:latin typeface="Cambria Math" panose="02040503050406030204" pitchFamily="18" charset="0"/>
                            </a:rPr>
                            <m:t>102 672</m:t>
                          </m:r>
                        </m:e>
                      </m:d>
                      <m:r>
                        <a:rPr lang="es-ES" b="0" i="1" smtClean="0">
                          <a:latin typeface="Cambria Math" panose="02040503050406030204" pitchFamily="18" charset="0"/>
                        </a:rPr>
                        <m:t>         </m:t>
                      </m:r>
                      <m:r>
                        <a:rPr lang="es-ES" b="0" i="1" smtClean="0">
                          <a:latin typeface="Cambria Math" panose="02040503050406030204" pitchFamily="18" charset="0"/>
                        </a:rPr>
                        <m:t>𝑧</m:t>
                      </m:r>
                      <m:r>
                        <a:rPr lang="es-ES" b="0" i="1" smtClean="0">
                          <a:latin typeface="Cambria Math" panose="02040503050406030204" pitchFamily="18" charset="0"/>
                        </a:rPr>
                        <m:t>~0.30                              </m:t>
                      </m:r>
                    </m:oMath>
                  </m:oMathPara>
                </a14:m>
                <a:endParaRPr lang="es-ES" b="0" dirty="0"/>
              </a:p>
            </p:txBody>
          </p:sp>
        </mc:Choice>
        <mc:Fallback xmlns="">
          <p:sp>
            <p:nvSpPr>
              <p:cNvPr id="5" name="CuadroTexto 4"/>
              <p:cNvSpPr txBox="1">
                <a:spLocks noRot="1" noChangeAspect="1" noMove="1" noResize="1" noEditPoints="1" noAdjustHandles="1" noChangeArrowheads="1" noChangeShapeType="1" noTextEdit="1"/>
              </p:cNvSpPr>
              <p:nvPr/>
            </p:nvSpPr>
            <p:spPr>
              <a:xfrm>
                <a:off x="7155753" y="1718220"/>
                <a:ext cx="5036247" cy="275805"/>
              </a:xfrm>
              <a:prstGeom prst="rect">
                <a:avLst/>
              </a:prstGeom>
              <a:blipFill rotWithShape="0">
                <a:blip r:embed="rId7"/>
                <a:stretch>
                  <a:fillRect r="-121" b="-6667"/>
                </a:stretch>
              </a:blipFill>
            </p:spPr>
            <p:txBody>
              <a:bodyPr/>
              <a:lstStyle/>
              <a:p>
                <a:r>
                  <a:rPr lang="es-ES">
                    <a:noFill/>
                  </a:rPr>
                  <a:t> </a:t>
                </a:r>
              </a:p>
            </p:txBody>
          </p:sp>
        </mc:Fallback>
      </mc:AlternateContent>
      <p:sp>
        <p:nvSpPr>
          <p:cNvPr id="14" name="TextBox 11">
            <a:extLst>
              <a:ext uri="{FF2B5EF4-FFF2-40B4-BE49-F238E27FC236}">
                <a16:creationId xmlns:a16="http://schemas.microsoft.com/office/drawing/2014/main" id="{1CC4CAF8-918D-7676-0C6F-3F42067BCD46}"/>
              </a:ext>
            </a:extLst>
          </p:cNvPr>
          <p:cNvSpPr txBox="1"/>
          <p:nvPr/>
        </p:nvSpPr>
        <p:spPr>
          <a:xfrm>
            <a:off x="7155760" y="1180963"/>
            <a:ext cx="5036239" cy="461665"/>
          </a:xfrm>
          <a:prstGeom prst="rect">
            <a:avLst/>
          </a:prstGeom>
          <a:noFill/>
        </p:spPr>
        <p:txBody>
          <a:bodyPr wrap="square" rtlCol="0">
            <a:spAutoFit/>
          </a:bodyPr>
          <a:lstStyle/>
          <a:p>
            <a:pPr algn="ctr"/>
            <a:r>
              <a:rPr lang="es-ES" sz="2400" dirty="0" err="1"/>
              <a:t>Galaxies</a:t>
            </a:r>
            <a:endParaRPr lang="x-none" sz="2400" dirty="0"/>
          </a:p>
        </p:txBody>
      </p:sp>
      <mc:AlternateContent xmlns:mc="http://schemas.openxmlformats.org/markup-compatibility/2006" xmlns:a14="http://schemas.microsoft.com/office/drawing/2010/main">
        <mc:Choice Requires="a14">
          <p:sp>
            <p:nvSpPr>
              <p:cNvPr id="17" name="CuadroTexto 16"/>
              <p:cNvSpPr txBox="1"/>
              <p:nvPr/>
            </p:nvSpPr>
            <p:spPr>
              <a:xfrm>
                <a:off x="7155754" y="2984418"/>
                <a:ext cx="5050972" cy="284751"/>
              </a:xfrm>
              <a:prstGeom prst="rect">
                <a:avLst/>
              </a:prstGeom>
              <a:noFill/>
            </p:spPr>
            <p:txBody>
              <a:bodyPr wrap="square" lIns="0" tIns="0" rIns="0" bIns="0" rtlCol="0">
                <a:spAutoFit/>
              </a:bodyPr>
              <a:lstStyle/>
              <a:p>
                <a:pPr/>
                <a14:m>
                  <m:oMathPara xmlns:m="http://schemas.openxmlformats.org/officeDocument/2006/math">
                    <m:oMathParaPr>
                      <m:jc m:val="right"/>
                    </m:oMathParaPr>
                    <m:oMath xmlns:m="http://schemas.openxmlformats.org/officeDocument/2006/math">
                      <m:d>
                        <m:dPr>
                          <m:ctrlPr>
                            <a:rPr lang="es-ES" b="0" i="1" smtClean="0">
                              <a:latin typeface="Cambria Math" panose="02040503050406030204" pitchFamily="18" charset="0"/>
                            </a:rPr>
                          </m:ctrlPr>
                        </m:dPr>
                        <m:e>
                          <m:r>
                            <a:rPr lang="es-ES" b="0" i="1" smtClean="0">
                              <a:latin typeface="Cambria Math" panose="02040503050406030204" pitchFamily="18" charset="0"/>
                            </a:rPr>
                            <m:t>1 649</m:t>
                          </m:r>
                        </m:e>
                      </m:d>
                      <m:r>
                        <a:rPr lang="es-ES" b="0" i="1" smtClean="0">
                          <a:latin typeface="Cambria Math" panose="02040503050406030204" pitchFamily="18" charset="0"/>
                        </a:rPr>
                        <m:t>         </m:t>
                      </m:r>
                      <m:r>
                        <a:rPr lang="es-ES" b="0" i="1" smtClean="0">
                          <a:latin typeface="Cambria Math" panose="02040503050406030204" pitchFamily="18" charset="0"/>
                        </a:rPr>
                        <m:t>𝑧</m:t>
                      </m:r>
                      <m:r>
                        <a:rPr lang="es-ES" b="0" i="1" smtClean="0">
                          <a:latin typeface="Cambria Math" panose="02040503050406030204" pitchFamily="18" charset="0"/>
                        </a:rPr>
                        <m:t>~0.72                              </m:t>
                      </m:r>
                    </m:oMath>
                  </m:oMathPara>
                </a14:m>
                <a:endParaRPr lang="es-ES" b="0" dirty="0"/>
              </a:p>
            </p:txBody>
          </p:sp>
        </mc:Choice>
        <mc:Fallback xmlns="">
          <p:sp>
            <p:nvSpPr>
              <p:cNvPr id="17" name="CuadroTexto 16"/>
              <p:cNvSpPr txBox="1">
                <a:spLocks noRot="1" noChangeAspect="1" noMove="1" noResize="1" noEditPoints="1" noAdjustHandles="1" noChangeArrowheads="1" noChangeShapeType="1" noTextEdit="1"/>
              </p:cNvSpPr>
              <p:nvPr/>
            </p:nvSpPr>
            <p:spPr>
              <a:xfrm>
                <a:off x="7155754" y="2984418"/>
                <a:ext cx="5050972" cy="284751"/>
              </a:xfrm>
              <a:prstGeom prst="rect">
                <a:avLst/>
              </a:prstGeom>
              <a:blipFill rotWithShape="0">
                <a:blip r:embed="rId11"/>
                <a:stretch>
                  <a:fillRect r="-121" b="-4348"/>
                </a:stretch>
              </a:blipFill>
            </p:spPr>
            <p:txBody>
              <a:bodyPr/>
              <a:lstStyle/>
              <a:p>
                <a:r>
                  <a:rPr lang="es-ES">
                    <a:noFill/>
                  </a:rPr>
                  <a:t> </a:t>
                </a:r>
              </a:p>
            </p:txBody>
          </p:sp>
        </mc:Fallback>
      </mc:AlternateContent>
      <p:sp>
        <p:nvSpPr>
          <p:cNvPr id="18" name="TextBox 11">
            <a:extLst>
              <a:ext uri="{FF2B5EF4-FFF2-40B4-BE49-F238E27FC236}">
                <a16:creationId xmlns:a16="http://schemas.microsoft.com/office/drawing/2014/main" id="{1CC4CAF8-918D-7676-0C6F-3F42067BCD46}"/>
              </a:ext>
            </a:extLst>
          </p:cNvPr>
          <p:cNvSpPr txBox="1"/>
          <p:nvPr/>
        </p:nvSpPr>
        <p:spPr>
          <a:xfrm>
            <a:off x="7170485" y="2447161"/>
            <a:ext cx="5036239" cy="461665"/>
          </a:xfrm>
          <a:prstGeom prst="rect">
            <a:avLst/>
          </a:prstGeom>
          <a:noFill/>
        </p:spPr>
        <p:txBody>
          <a:bodyPr wrap="square" rtlCol="0">
            <a:spAutoFit/>
          </a:bodyPr>
          <a:lstStyle/>
          <a:p>
            <a:pPr algn="ctr"/>
            <a:r>
              <a:rPr lang="es-ES" sz="2400" dirty="0" err="1"/>
              <a:t>QSOs</a:t>
            </a:r>
            <a:endParaRPr lang="x-none" sz="2400" dirty="0"/>
          </a:p>
        </p:txBody>
      </p:sp>
      <mc:AlternateContent xmlns:mc="http://schemas.openxmlformats.org/markup-compatibility/2006" xmlns:a14="http://schemas.microsoft.com/office/drawing/2010/main">
        <mc:Choice Requires="a14">
          <p:sp>
            <p:nvSpPr>
              <p:cNvPr id="19" name="CuadroTexto 18"/>
              <p:cNvSpPr txBox="1"/>
              <p:nvPr/>
            </p:nvSpPr>
            <p:spPr>
              <a:xfrm>
                <a:off x="7141023" y="4259562"/>
                <a:ext cx="5050972" cy="284751"/>
              </a:xfrm>
              <a:prstGeom prst="rect">
                <a:avLst/>
              </a:prstGeom>
              <a:noFill/>
            </p:spPr>
            <p:txBody>
              <a:bodyPr wrap="square" lIns="0" tIns="0" rIns="0" bIns="0" rtlCol="0">
                <a:spAutoFit/>
              </a:bodyPr>
              <a:lstStyle/>
              <a:p>
                <a:pPr/>
                <a14:m>
                  <m:oMathPara xmlns:m="http://schemas.openxmlformats.org/officeDocument/2006/math">
                    <m:oMathParaPr>
                      <m:jc m:val="right"/>
                    </m:oMathParaPr>
                    <m:oMath xmlns:m="http://schemas.openxmlformats.org/officeDocument/2006/math">
                      <m:d>
                        <m:dPr>
                          <m:ctrlPr>
                            <a:rPr lang="es-ES" b="0" i="1" smtClean="0">
                              <a:latin typeface="Cambria Math" panose="02040503050406030204" pitchFamily="18" charset="0"/>
                            </a:rPr>
                          </m:ctrlPr>
                        </m:dPr>
                        <m:e>
                          <m:r>
                            <a:rPr lang="es-ES" b="0" i="1" smtClean="0">
                              <a:latin typeface="Cambria Math" panose="02040503050406030204" pitchFamily="18" charset="0"/>
                            </a:rPr>
                            <m:t>3 598</m:t>
                          </m:r>
                        </m:e>
                      </m:d>
                      <m:r>
                        <a:rPr lang="es-ES" b="0" i="1" smtClean="0">
                          <a:latin typeface="Cambria Math" panose="02040503050406030204" pitchFamily="18" charset="0"/>
                        </a:rPr>
                        <m:t>         </m:t>
                      </m:r>
                      <m:r>
                        <a:rPr lang="es-ES" b="0" i="1" smtClean="0">
                          <a:latin typeface="Cambria Math" panose="02040503050406030204" pitchFamily="18" charset="0"/>
                        </a:rPr>
                        <m:t>𝑧</m:t>
                      </m:r>
                      <m:r>
                        <a:rPr lang="es-ES" b="0" i="1" smtClean="0">
                          <a:latin typeface="Cambria Math" panose="02040503050406030204" pitchFamily="18" charset="0"/>
                        </a:rPr>
                        <m:t>~0.38                              </m:t>
                      </m:r>
                    </m:oMath>
                  </m:oMathPara>
                </a14:m>
                <a:endParaRPr lang="es-ES" b="0" dirty="0"/>
              </a:p>
            </p:txBody>
          </p:sp>
        </mc:Choice>
        <mc:Fallback xmlns="">
          <p:sp>
            <p:nvSpPr>
              <p:cNvPr id="19" name="CuadroTexto 18"/>
              <p:cNvSpPr txBox="1">
                <a:spLocks noRot="1" noChangeAspect="1" noMove="1" noResize="1" noEditPoints="1" noAdjustHandles="1" noChangeArrowheads="1" noChangeShapeType="1" noTextEdit="1"/>
              </p:cNvSpPr>
              <p:nvPr/>
            </p:nvSpPr>
            <p:spPr>
              <a:xfrm>
                <a:off x="7141023" y="4259562"/>
                <a:ext cx="5050972" cy="284751"/>
              </a:xfrm>
              <a:prstGeom prst="rect">
                <a:avLst/>
              </a:prstGeom>
              <a:blipFill rotWithShape="0">
                <a:blip r:embed="rId12"/>
                <a:stretch>
                  <a:fillRect b="-6522"/>
                </a:stretch>
              </a:blipFill>
            </p:spPr>
            <p:txBody>
              <a:bodyPr/>
              <a:lstStyle/>
              <a:p>
                <a:r>
                  <a:rPr lang="es-ES">
                    <a:noFill/>
                  </a:rPr>
                  <a:t> </a:t>
                </a:r>
              </a:p>
            </p:txBody>
          </p:sp>
        </mc:Fallback>
      </mc:AlternateContent>
      <p:sp>
        <p:nvSpPr>
          <p:cNvPr id="20" name="TextBox 11">
            <a:extLst>
              <a:ext uri="{FF2B5EF4-FFF2-40B4-BE49-F238E27FC236}">
                <a16:creationId xmlns:a16="http://schemas.microsoft.com/office/drawing/2014/main" id="{1CC4CAF8-918D-7676-0C6F-3F42067BCD46}"/>
              </a:ext>
            </a:extLst>
          </p:cNvPr>
          <p:cNvSpPr txBox="1"/>
          <p:nvPr/>
        </p:nvSpPr>
        <p:spPr>
          <a:xfrm>
            <a:off x="7155754" y="3722305"/>
            <a:ext cx="5036239" cy="461665"/>
          </a:xfrm>
          <a:prstGeom prst="rect">
            <a:avLst/>
          </a:prstGeom>
          <a:noFill/>
        </p:spPr>
        <p:txBody>
          <a:bodyPr wrap="square" rtlCol="0">
            <a:spAutoFit/>
          </a:bodyPr>
          <a:lstStyle/>
          <a:p>
            <a:pPr algn="ctr"/>
            <a:r>
              <a:rPr lang="es-ES" sz="2400" dirty="0" err="1"/>
              <a:t>Clusters</a:t>
            </a:r>
            <a:r>
              <a:rPr lang="es-ES" sz="2400" dirty="0"/>
              <a:t> WEN</a:t>
            </a:r>
            <a:endParaRPr lang="x-none" sz="2400" dirty="0"/>
          </a:p>
        </p:txBody>
      </p:sp>
      <mc:AlternateContent xmlns:mc="http://schemas.openxmlformats.org/markup-compatibility/2006" xmlns:a14="http://schemas.microsoft.com/office/drawing/2010/main">
        <mc:Choice Requires="a14">
          <p:sp>
            <p:nvSpPr>
              <p:cNvPr id="21" name="CuadroTexto 20"/>
              <p:cNvSpPr txBox="1"/>
              <p:nvPr/>
            </p:nvSpPr>
            <p:spPr>
              <a:xfrm>
                <a:off x="7141023" y="5498637"/>
                <a:ext cx="5050972" cy="284751"/>
              </a:xfrm>
              <a:prstGeom prst="rect">
                <a:avLst/>
              </a:prstGeom>
              <a:noFill/>
            </p:spPr>
            <p:txBody>
              <a:bodyPr wrap="square" lIns="0" tIns="0" rIns="0" bIns="0" rtlCol="0">
                <a:spAutoFit/>
              </a:bodyPr>
              <a:lstStyle/>
              <a:p>
                <a:pPr/>
                <a14:m>
                  <m:oMathPara xmlns:m="http://schemas.openxmlformats.org/officeDocument/2006/math">
                    <m:oMathParaPr>
                      <m:jc m:val="right"/>
                    </m:oMathParaPr>
                    <m:oMath xmlns:m="http://schemas.openxmlformats.org/officeDocument/2006/math">
                      <m:d>
                        <m:dPr>
                          <m:ctrlPr>
                            <a:rPr lang="es-ES" b="0" i="1" smtClean="0">
                              <a:latin typeface="Cambria Math" panose="02040503050406030204" pitchFamily="18" charset="0"/>
                            </a:rPr>
                          </m:ctrlPr>
                        </m:dPr>
                        <m:e>
                          <m:r>
                            <a:rPr lang="es-ES" b="0" i="1" smtClean="0">
                              <a:latin typeface="Cambria Math" panose="02040503050406030204" pitchFamily="18" charset="0"/>
                            </a:rPr>
                            <m:t>9 056</m:t>
                          </m:r>
                        </m:e>
                      </m:d>
                      <m:r>
                        <a:rPr lang="es-ES" b="0" i="1" smtClean="0">
                          <a:latin typeface="Cambria Math" panose="02040503050406030204" pitchFamily="18" charset="0"/>
                        </a:rPr>
                        <m:t>         </m:t>
                      </m:r>
                      <m:r>
                        <a:rPr lang="es-ES" b="0" i="1" smtClean="0">
                          <a:latin typeface="Cambria Math" panose="02040503050406030204" pitchFamily="18" charset="0"/>
                        </a:rPr>
                        <m:t>𝑧</m:t>
                      </m:r>
                      <m:r>
                        <a:rPr lang="es-ES" b="0" i="1" smtClean="0">
                          <a:latin typeface="Cambria Math" panose="02040503050406030204" pitchFamily="18" charset="0"/>
                        </a:rPr>
                        <m:t>~0.49                              </m:t>
                      </m:r>
                    </m:oMath>
                  </m:oMathPara>
                </a14:m>
                <a:endParaRPr lang="es-ES" b="0" dirty="0"/>
              </a:p>
            </p:txBody>
          </p:sp>
        </mc:Choice>
        <mc:Fallback xmlns="">
          <p:sp>
            <p:nvSpPr>
              <p:cNvPr id="21" name="CuadroTexto 20"/>
              <p:cNvSpPr txBox="1">
                <a:spLocks noRot="1" noChangeAspect="1" noMove="1" noResize="1" noEditPoints="1" noAdjustHandles="1" noChangeArrowheads="1" noChangeShapeType="1" noTextEdit="1"/>
              </p:cNvSpPr>
              <p:nvPr/>
            </p:nvSpPr>
            <p:spPr>
              <a:xfrm>
                <a:off x="7141023" y="5498637"/>
                <a:ext cx="5050972" cy="284751"/>
              </a:xfrm>
              <a:prstGeom prst="rect">
                <a:avLst/>
              </a:prstGeom>
              <a:blipFill rotWithShape="0">
                <a:blip r:embed="rId13"/>
                <a:stretch>
                  <a:fillRect b="-4255"/>
                </a:stretch>
              </a:blipFill>
            </p:spPr>
            <p:txBody>
              <a:bodyPr/>
              <a:lstStyle/>
              <a:p>
                <a:r>
                  <a:rPr lang="es-ES">
                    <a:noFill/>
                  </a:rPr>
                  <a:t> </a:t>
                </a:r>
              </a:p>
            </p:txBody>
          </p:sp>
        </mc:Fallback>
      </mc:AlternateContent>
      <p:sp>
        <p:nvSpPr>
          <p:cNvPr id="22" name="TextBox 11">
            <a:extLst>
              <a:ext uri="{FF2B5EF4-FFF2-40B4-BE49-F238E27FC236}">
                <a16:creationId xmlns:a16="http://schemas.microsoft.com/office/drawing/2014/main" id="{1CC4CAF8-918D-7676-0C6F-3F42067BCD46}"/>
              </a:ext>
            </a:extLst>
          </p:cNvPr>
          <p:cNvSpPr txBox="1"/>
          <p:nvPr/>
        </p:nvSpPr>
        <p:spPr>
          <a:xfrm>
            <a:off x="7155754" y="4961380"/>
            <a:ext cx="5036239" cy="461665"/>
          </a:xfrm>
          <a:prstGeom prst="rect">
            <a:avLst/>
          </a:prstGeom>
          <a:noFill/>
        </p:spPr>
        <p:txBody>
          <a:bodyPr wrap="square" rtlCol="0">
            <a:spAutoFit/>
          </a:bodyPr>
          <a:lstStyle/>
          <a:p>
            <a:pPr algn="ctr"/>
            <a:r>
              <a:rPr lang="es-ES" sz="2400" dirty="0" err="1"/>
              <a:t>Clusters</a:t>
            </a:r>
            <a:r>
              <a:rPr lang="es-ES" sz="2400" dirty="0"/>
              <a:t> ZOU</a:t>
            </a:r>
            <a:endParaRPr lang="x-none" sz="2400" dirty="0"/>
          </a:p>
        </p:txBody>
      </p:sp>
      <p:sp>
        <p:nvSpPr>
          <p:cNvPr id="6" name="CuadroTexto 5">
            <a:extLst>
              <a:ext uri="{FF2B5EF4-FFF2-40B4-BE49-F238E27FC236}">
                <a16:creationId xmlns:a16="http://schemas.microsoft.com/office/drawing/2014/main" id="{E02A4E79-6AEE-671B-EECB-362DE191800A}"/>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11" name="CuadroTexto 10">
            <a:extLst>
              <a:ext uri="{FF2B5EF4-FFF2-40B4-BE49-F238E27FC236}">
                <a16:creationId xmlns:a16="http://schemas.microsoft.com/office/drawing/2014/main" id="{CF63F88B-2AFD-36AB-8CA0-A2670114854B}"/>
              </a:ext>
            </a:extLst>
          </p:cNvPr>
          <p:cNvSpPr txBox="1"/>
          <p:nvPr/>
        </p:nvSpPr>
        <p:spPr>
          <a:xfrm>
            <a:off x="4079876" y="6502733"/>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3" name="CuadroTexto 12">
            <a:extLst>
              <a:ext uri="{FF2B5EF4-FFF2-40B4-BE49-F238E27FC236}">
                <a16:creationId xmlns:a16="http://schemas.microsoft.com/office/drawing/2014/main" id="{398CC02B-6A73-FB9A-8231-2D41EC25779F}"/>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Tree>
    <p:extLst>
      <p:ext uri="{BB962C8B-B14F-4D97-AF65-F5344CB8AC3E}">
        <p14:creationId xmlns:p14="http://schemas.microsoft.com/office/powerpoint/2010/main" val="1965815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79B68-3D24-61E8-C883-AAFE7F7AAA64}"/>
            </a:ext>
          </a:extLst>
        </p:cNvPr>
        <p:cNvGrpSpPr/>
        <p:nvPr/>
      </p:nvGrpSpPr>
      <p:grpSpPr>
        <a:xfrm>
          <a:off x="0" y="0"/>
          <a:ext cx="0" cy="0"/>
          <a:chOff x="0" y="0"/>
          <a:chExt cx="0" cy="0"/>
        </a:xfrm>
      </p:grpSpPr>
      <p:sp>
        <p:nvSpPr>
          <p:cNvPr id="34" name="Rectángulo redondeado 33"/>
          <p:cNvSpPr/>
          <p:nvPr/>
        </p:nvSpPr>
        <p:spPr>
          <a:xfrm>
            <a:off x="3737990" y="2790901"/>
            <a:ext cx="3208828" cy="454234"/>
          </a:xfrm>
          <a:prstGeom prst="roundRect">
            <a:avLst>
              <a:gd name="adj" fmla="val 4385"/>
            </a:avLst>
          </a:prstGeom>
          <a:solidFill>
            <a:srgbClr val="E0ECE4"/>
          </a:solidFill>
          <a:ln>
            <a:solidFill>
              <a:srgbClr val="63A378"/>
            </a:solidFill>
          </a:ln>
          <a:effectLst>
            <a:outerShdw blurRad="339502"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mc:AlternateContent xmlns:mc="http://schemas.openxmlformats.org/markup-compatibility/2006" xmlns:a14="http://schemas.microsoft.com/office/drawing/2010/main">
        <mc:Choice Requires="a14">
          <p:sp>
            <p:nvSpPr>
              <p:cNvPr id="22" name="CuadroTexto 21"/>
              <p:cNvSpPr txBox="1"/>
              <p:nvPr/>
            </p:nvSpPr>
            <p:spPr>
              <a:xfrm>
                <a:off x="191824" y="1111821"/>
                <a:ext cx="9992880" cy="82381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s-ES" sz="2400" b="0" i="1" smtClean="0">
                          <a:latin typeface="Cambria Math" panose="02040503050406030204" pitchFamily="18" charset="0"/>
                        </a:rPr>
                        <m:t>𝑟</m:t>
                      </m:r>
                      <m:r>
                        <a:rPr lang="es-ES" sz="2400" b="0" i="1" smtClean="0">
                          <a:latin typeface="Cambria Math" panose="02040503050406030204" pitchFamily="18" charset="0"/>
                        </a:rPr>
                        <m:t>=</m:t>
                      </m:r>
                      <m:d>
                        <m:dPr>
                          <m:begChr m:val="{"/>
                          <m:endChr m:val=""/>
                          <m:ctrlPr>
                            <a:rPr lang="es-ES" sz="2400" b="0" i="1" smtClean="0">
                              <a:latin typeface="Cambria Math" panose="02040503050406030204" pitchFamily="18" charset="0"/>
                            </a:rPr>
                          </m:ctrlPr>
                        </m:dPr>
                        <m:e>
                          <m:eqArr>
                            <m:eqArrPr>
                              <m:ctrlPr>
                                <a:rPr lang="es-ES" sz="2400" b="0" i="1" smtClean="0">
                                  <a:latin typeface="Cambria Math" panose="02040503050406030204" pitchFamily="18" charset="0"/>
                                </a:rPr>
                              </m:ctrlPr>
                            </m:eqArrPr>
                            <m:e>
                              <m:r>
                                <a:rPr lang="es-ES" sz="2400" b="0" i="1" smtClean="0">
                                  <a:latin typeface="Cambria Math" panose="02040503050406030204" pitchFamily="18" charset="0"/>
                                </a:rPr>
                                <m:t>200</m:t>
                              </m:r>
                              <m:func>
                                <m:funcPr>
                                  <m:ctrlPr>
                                    <a:rPr lang="es-ES" sz="2400" b="0" i="1" smtClean="0">
                                      <a:latin typeface="Cambria Math" panose="02040503050406030204" pitchFamily="18" charset="0"/>
                                    </a:rPr>
                                  </m:ctrlPr>
                                </m:funcPr>
                                <m:fName>
                                  <m:r>
                                    <m:rPr>
                                      <m:sty m:val="p"/>
                                    </m:rPr>
                                    <a:rPr lang="es-ES" sz="2400" b="0" i="0" smtClean="0">
                                      <a:latin typeface="Cambria Math" panose="02040503050406030204" pitchFamily="18" charset="0"/>
                                    </a:rPr>
                                    <m:t>arcsec</m:t>
                                  </m:r>
                                </m:fName>
                                <m:e>
                                  <m:r>
                                    <a:rPr lang="es-ES" sz="2400" b="0" i="1" smtClean="0">
                                      <a:latin typeface="Cambria Math" panose="02040503050406030204" pitchFamily="18" charset="0"/>
                                    </a:rPr>
                                    <m:t>→400</m:t>
                                  </m:r>
                                  <m:r>
                                    <a:rPr lang="es-ES" sz="2400" b="0" i="1" smtClean="0">
                                      <a:latin typeface="Cambria Math" panose="02040503050406030204" pitchFamily="18" charset="0"/>
                                      <a:ea typeface="Cambria Math" panose="02040503050406030204" pitchFamily="18" charset="0"/>
                                    </a:rPr>
                                    <m:t>×400 </m:t>
                                  </m:r>
                                  <m:r>
                                    <a:rPr lang="es-ES" sz="2400" b="0" i="1" smtClean="0">
                                      <a:latin typeface="Cambria Math" panose="02040503050406030204" pitchFamily="18" charset="0"/>
                                      <a:ea typeface="Cambria Math" panose="02040503050406030204" pitchFamily="18" charset="0"/>
                                    </a:rPr>
                                    <m:t>𝑝𝑖𝑥</m:t>
                                  </m:r>
                                  <m:r>
                                    <a:rPr lang="es-ES" sz="2400" b="0" i="1" smtClean="0">
                                      <a:latin typeface="Cambria Math" panose="02040503050406030204" pitchFamily="18" charset="0"/>
                                      <a:ea typeface="Cambria Math" panose="02040503050406030204" pitchFamily="18" charset="0"/>
                                    </a:rPr>
                                    <m:t>       →</m:t>
                                  </m:r>
                                  <m:r>
                                    <a:rPr lang="es-ES" sz="2400" b="0" i="1" smtClean="0">
                                      <a:latin typeface="Cambria Math" panose="02040503050406030204" pitchFamily="18" charset="0"/>
                                      <a:ea typeface="Cambria Math" panose="02040503050406030204" pitchFamily="18" charset="0"/>
                                    </a:rPr>
                                    <m:t>𝜎</m:t>
                                  </m:r>
                                  <m:r>
                                    <a:rPr lang="es-ES" sz="2400" b="0" i="1" smtClean="0">
                                      <a:latin typeface="Cambria Math" panose="02040503050406030204" pitchFamily="18" charset="0"/>
                                      <a:ea typeface="Cambria Math" panose="02040503050406030204" pitchFamily="18" charset="0"/>
                                    </a:rPr>
                                    <m:t>=2.4′′                 </m:t>
                                  </m:r>
                                </m:e>
                              </m:func>
                              <m:r>
                                <a:rPr lang="es-ES" sz="2400" b="0" i="1" smtClean="0">
                                  <a:latin typeface="Cambria Math" panose="02040503050406030204" pitchFamily="18" charset="0"/>
                                </a:rPr>
                                <m:t>𝐿𝑜𝑤</m:t>
                              </m:r>
                              <m:r>
                                <a:rPr lang="es-ES" sz="2400" b="0" i="1" smtClean="0">
                                  <a:latin typeface="Cambria Math" panose="02040503050406030204" pitchFamily="18" charset="0"/>
                                </a:rPr>
                                <m:t> </m:t>
                              </m:r>
                              <m:r>
                                <a:rPr lang="es-ES" sz="2400" b="0" i="1" smtClean="0">
                                  <a:latin typeface="Cambria Math" panose="02040503050406030204" pitchFamily="18" charset="0"/>
                                </a:rPr>
                                <m:t>𝑅𝑒𝑠𝑜𝑙𝑢𝑡𝑖𝑜𝑛</m:t>
                              </m:r>
                            </m:e>
                            <m:e>
                              <m:r>
                                <a:rPr lang="es-ES" sz="2400" b="0" i="1" smtClean="0">
                                  <a:latin typeface="Cambria Math" panose="02040503050406030204" pitchFamily="18" charset="0"/>
                                </a:rPr>
                                <m:t>50</m:t>
                              </m:r>
                              <m:func>
                                <m:funcPr>
                                  <m:ctrlPr>
                                    <a:rPr lang="es-ES" sz="2400" b="0" i="1" smtClean="0">
                                      <a:latin typeface="Cambria Math" panose="02040503050406030204" pitchFamily="18" charset="0"/>
                                    </a:rPr>
                                  </m:ctrlPr>
                                </m:funcPr>
                                <m:fName>
                                  <m:r>
                                    <m:rPr>
                                      <m:sty m:val="p"/>
                                    </m:rPr>
                                    <a:rPr lang="es-ES" sz="2400" b="0" i="0" smtClean="0">
                                      <a:latin typeface="Cambria Math" panose="02040503050406030204" pitchFamily="18" charset="0"/>
                                    </a:rPr>
                                    <m:t>arcsec</m:t>
                                  </m:r>
                                </m:fName>
                                <m:e>
                                  <m:r>
                                    <a:rPr lang="es-ES" sz="2400" b="0" i="1" smtClean="0">
                                      <a:latin typeface="Cambria Math" panose="02040503050406030204" pitchFamily="18" charset="0"/>
                                    </a:rPr>
                                    <m:t>→2000</m:t>
                                  </m:r>
                                  <m:r>
                                    <a:rPr lang="es-ES" sz="2400" b="0" i="1" smtClean="0">
                                      <a:latin typeface="Cambria Math" panose="02040503050406030204" pitchFamily="18" charset="0"/>
                                      <a:ea typeface="Cambria Math" panose="02040503050406030204" pitchFamily="18" charset="0"/>
                                    </a:rPr>
                                    <m:t>×2000 </m:t>
                                  </m:r>
                                  <m:r>
                                    <a:rPr lang="es-ES" sz="2400" b="0" i="1" smtClean="0">
                                      <a:latin typeface="Cambria Math" panose="02040503050406030204" pitchFamily="18" charset="0"/>
                                      <a:ea typeface="Cambria Math" panose="02040503050406030204" pitchFamily="18" charset="0"/>
                                    </a:rPr>
                                    <m:t>𝑝𝑖𝑥</m:t>
                                  </m:r>
                                  <m:r>
                                    <a:rPr lang="es-ES" sz="2400" b="0" i="1" smtClean="0">
                                      <a:latin typeface="Cambria Math" panose="02040503050406030204" pitchFamily="18" charset="0"/>
                                      <a:ea typeface="Cambria Math" panose="02040503050406030204" pitchFamily="18" charset="0"/>
                                    </a:rPr>
                                    <m:t>      →</m:t>
                                  </m:r>
                                  <m:r>
                                    <a:rPr lang="es-ES" sz="2400" i="1">
                                      <a:latin typeface="Cambria Math" panose="02040503050406030204" pitchFamily="18" charset="0"/>
                                      <a:ea typeface="Cambria Math" panose="02040503050406030204" pitchFamily="18" charset="0"/>
                                    </a:rPr>
                                    <m:t>𝜎</m:t>
                                  </m:r>
                                  <m:r>
                                    <a:rPr lang="es-ES" sz="2400" i="1">
                                      <a:latin typeface="Cambria Math" panose="02040503050406030204" pitchFamily="18" charset="0"/>
                                      <a:ea typeface="Cambria Math" panose="02040503050406030204" pitchFamily="18" charset="0"/>
                                    </a:rPr>
                                    <m:t>=0.3′′                  </m:t>
                                  </m:r>
                                  <m:r>
                                    <a:rPr lang="es-ES" sz="2400" b="0" i="1" smtClean="0">
                                      <a:latin typeface="Cambria Math" panose="02040503050406030204" pitchFamily="18" charset="0"/>
                                      <a:ea typeface="Cambria Math" panose="02040503050406030204" pitchFamily="18" charset="0"/>
                                    </a:rPr>
                                    <m:t>𝐻𝑖𝑔h</m:t>
                                  </m:r>
                                  <m:r>
                                    <a:rPr lang="es-ES" sz="2400" b="0" i="1" smtClean="0">
                                      <a:latin typeface="Cambria Math" panose="02040503050406030204" pitchFamily="18" charset="0"/>
                                      <a:ea typeface="Cambria Math" panose="02040503050406030204" pitchFamily="18" charset="0"/>
                                    </a:rPr>
                                    <m:t> </m:t>
                                  </m:r>
                                  <m:r>
                                    <a:rPr lang="es-ES" sz="2400" b="0" i="1" smtClean="0">
                                      <a:latin typeface="Cambria Math" panose="02040503050406030204" pitchFamily="18" charset="0"/>
                                      <a:ea typeface="Cambria Math" panose="02040503050406030204" pitchFamily="18" charset="0"/>
                                    </a:rPr>
                                    <m:t>𝑅𝑒𝑠𝑜𝑙𝑢𝑡𝑖𝑜𝑛</m:t>
                                  </m:r>
                                </m:e>
                              </m:func>
                            </m:e>
                          </m:eqArr>
                        </m:e>
                      </m:d>
                    </m:oMath>
                  </m:oMathPara>
                </a14:m>
                <a:endParaRPr lang="es-ES" sz="2400" dirty="0"/>
              </a:p>
            </p:txBody>
          </p:sp>
        </mc:Choice>
        <mc:Fallback xmlns="">
          <p:sp>
            <p:nvSpPr>
              <p:cNvPr id="22" name="CuadroTexto 21"/>
              <p:cNvSpPr txBox="1">
                <a:spLocks noRot="1" noChangeAspect="1" noMove="1" noResize="1" noEditPoints="1" noAdjustHandles="1" noChangeArrowheads="1" noChangeShapeType="1" noTextEdit="1"/>
              </p:cNvSpPr>
              <p:nvPr/>
            </p:nvSpPr>
            <p:spPr>
              <a:xfrm>
                <a:off x="191824" y="1111821"/>
                <a:ext cx="9992880" cy="823815"/>
              </a:xfrm>
              <a:prstGeom prst="rect">
                <a:avLst/>
              </a:prstGeom>
              <a:blipFill rotWithShape="0">
                <a:blip r:embed="rId2"/>
                <a:stretch>
                  <a:fillRect/>
                </a:stretch>
              </a:blipFill>
            </p:spPr>
            <p:txBody>
              <a:bodyPr/>
              <a:lstStyle/>
              <a:p>
                <a:r>
                  <a:rPr lang="es-ES">
                    <a:noFill/>
                  </a:rPr>
                  <a:t> </a:t>
                </a:r>
              </a:p>
            </p:txBody>
          </p:sp>
        </mc:Fallback>
      </mc:AlternateContent>
      <p:sp>
        <p:nvSpPr>
          <p:cNvPr id="7" name="Rectángulo 6">
            <a:extLst>
              <a:ext uri="{FF2B5EF4-FFF2-40B4-BE49-F238E27FC236}">
                <a16:creationId xmlns:a16="http://schemas.microsoft.com/office/drawing/2014/main" id="{3CF02631-88D4-A0AA-2679-2F00E0297B56}"/>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a:extLst>
              <a:ext uri="{FF2B5EF4-FFF2-40B4-BE49-F238E27FC236}">
                <a16:creationId xmlns:a16="http://schemas.microsoft.com/office/drawing/2014/main" id="{173133FC-98CC-3DE1-093C-66ADFE0C120E}"/>
              </a:ext>
            </a:extLst>
          </p:cNvPr>
          <p:cNvSpPr>
            <a:spLocks noGrp="1"/>
          </p:cNvSpPr>
          <p:nvPr>
            <p:ph type="title"/>
          </p:nvPr>
        </p:nvSpPr>
        <p:spPr>
          <a:xfrm>
            <a:off x="0" y="10894"/>
            <a:ext cx="12192000" cy="397070"/>
          </a:xfrm>
        </p:spPr>
        <p:txBody>
          <a:bodyPr anchor="t">
            <a:noAutofit/>
          </a:bodyPr>
          <a:lstStyle/>
          <a:p>
            <a:r>
              <a:rPr lang="es-ES" sz="2000" b="1" dirty="0" err="1">
                <a:solidFill>
                  <a:srgbClr val="FFFFFF"/>
                </a:solidFill>
              </a:rPr>
              <a:t>Results</a:t>
            </a:r>
            <a:r>
              <a:rPr lang="es-ES" sz="2000" b="1" dirty="0">
                <a:solidFill>
                  <a:srgbClr val="FFFFFF"/>
                </a:solidFill>
              </a:rPr>
              <a:t>: </a:t>
            </a:r>
            <a:r>
              <a:rPr lang="es-ES" sz="2000" b="1" dirty="0" err="1">
                <a:solidFill>
                  <a:srgbClr val="FFFFFF"/>
                </a:solidFill>
              </a:rPr>
              <a:t>kiloparsec-scales</a:t>
            </a:r>
            <a:endParaRPr lang="es-ES" sz="2000" b="1" dirty="0">
              <a:solidFill>
                <a:srgbClr val="FFFFFF"/>
              </a:solidFill>
            </a:endParaRPr>
          </a:p>
        </p:txBody>
      </p:sp>
      <p:sp>
        <p:nvSpPr>
          <p:cNvPr id="4" name="Rectángulo 3">
            <a:extLst>
              <a:ext uri="{FF2B5EF4-FFF2-40B4-BE49-F238E27FC236}">
                <a16:creationId xmlns:a16="http://schemas.microsoft.com/office/drawing/2014/main" id="{927091E8-FE49-AB52-65C1-2FB2B156CDDC}"/>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TextBox 2">
            <a:extLst>
              <a:ext uri="{FF2B5EF4-FFF2-40B4-BE49-F238E27FC236}">
                <a16:creationId xmlns:a16="http://schemas.microsoft.com/office/drawing/2014/main" id="{3829C786-58BF-37E4-6734-FE0545001F62}"/>
              </a:ext>
            </a:extLst>
          </p:cNvPr>
          <p:cNvSpPr txBox="1"/>
          <p:nvPr/>
        </p:nvSpPr>
        <p:spPr>
          <a:xfrm>
            <a:off x="2" y="448390"/>
            <a:ext cx="12191998" cy="523220"/>
          </a:xfrm>
          <a:prstGeom prst="rect">
            <a:avLst/>
          </a:prstGeom>
          <a:noFill/>
        </p:spPr>
        <p:txBody>
          <a:bodyPr wrap="square" rtlCol="0">
            <a:spAutoFit/>
          </a:bodyPr>
          <a:lstStyle/>
          <a:p>
            <a:pPr algn="ctr"/>
            <a:r>
              <a:rPr lang="es-ES" sz="2800" dirty="0" err="1"/>
              <a:t>Analysis</a:t>
            </a:r>
            <a:endParaRPr lang="x-none" sz="2800" dirty="0"/>
          </a:p>
        </p:txBody>
      </p:sp>
      <p:sp>
        <p:nvSpPr>
          <p:cNvPr id="13" name="Rectángulo redondeado 12"/>
          <p:cNvSpPr/>
          <p:nvPr/>
        </p:nvSpPr>
        <p:spPr>
          <a:xfrm>
            <a:off x="748166" y="4002144"/>
            <a:ext cx="2343377" cy="2034394"/>
          </a:xfrm>
          <a:prstGeom prst="roundRect">
            <a:avLst>
              <a:gd name="adj" fmla="val 4385"/>
            </a:avLst>
          </a:prstGeom>
          <a:solidFill>
            <a:srgbClr val="E0ECE4"/>
          </a:solidFill>
          <a:ln>
            <a:solidFill>
              <a:srgbClr val="63A378"/>
            </a:solidFill>
          </a:ln>
          <a:effectLst>
            <a:outerShdw blurRad="339502"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4" name="TextBox 2">
            <a:extLst>
              <a:ext uri="{FF2B5EF4-FFF2-40B4-BE49-F238E27FC236}">
                <a16:creationId xmlns:a16="http://schemas.microsoft.com/office/drawing/2014/main" id="{3829C786-58BF-37E4-6734-FE0545001F62}"/>
              </a:ext>
            </a:extLst>
          </p:cNvPr>
          <p:cNvSpPr txBox="1"/>
          <p:nvPr/>
        </p:nvSpPr>
        <p:spPr>
          <a:xfrm>
            <a:off x="748166" y="4542286"/>
            <a:ext cx="2343377" cy="954107"/>
          </a:xfrm>
          <a:prstGeom prst="rect">
            <a:avLst/>
          </a:prstGeom>
          <a:noFill/>
        </p:spPr>
        <p:txBody>
          <a:bodyPr wrap="square" rtlCol="0">
            <a:spAutoFit/>
          </a:bodyPr>
          <a:lstStyle/>
          <a:p>
            <a:pPr algn="ctr"/>
            <a:r>
              <a:rPr lang="es-ES" sz="2800" dirty="0" err="1"/>
              <a:t>Theoretical</a:t>
            </a:r>
            <a:r>
              <a:rPr lang="es-ES" sz="2800" dirty="0"/>
              <a:t> </a:t>
            </a:r>
          </a:p>
          <a:p>
            <a:pPr algn="ctr"/>
            <a:r>
              <a:rPr lang="es-ES" sz="2800" dirty="0" err="1"/>
              <a:t>Profiles</a:t>
            </a:r>
            <a:endParaRPr lang="x-none" sz="2800" dirty="0"/>
          </a:p>
        </p:txBody>
      </p:sp>
      <p:sp>
        <p:nvSpPr>
          <p:cNvPr id="15" name="Rectángulo redondeado 14"/>
          <p:cNvSpPr/>
          <p:nvPr/>
        </p:nvSpPr>
        <p:spPr>
          <a:xfrm>
            <a:off x="3342564" y="4002144"/>
            <a:ext cx="1474624" cy="845197"/>
          </a:xfrm>
          <a:prstGeom prst="roundRect">
            <a:avLst>
              <a:gd name="adj" fmla="val 4385"/>
            </a:avLst>
          </a:prstGeom>
          <a:solidFill>
            <a:srgbClr val="E0ECE4"/>
          </a:solidFill>
          <a:ln>
            <a:solidFill>
              <a:srgbClr val="63A378"/>
            </a:solidFill>
          </a:ln>
          <a:effectLst>
            <a:outerShdw blurRad="339502"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6" name="TextBox 2">
            <a:extLst>
              <a:ext uri="{FF2B5EF4-FFF2-40B4-BE49-F238E27FC236}">
                <a16:creationId xmlns:a16="http://schemas.microsoft.com/office/drawing/2014/main" id="{3829C786-58BF-37E4-6734-FE0545001F62}"/>
              </a:ext>
            </a:extLst>
          </p:cNvPr>
          <p:cNvSpPr txBox="1"/>
          <p:nvPr/>
        </p:nvSpPr>
        <p:spPr>
          <a:xfrm>
            <a:off x="3152322" y="4163132"/>
            <a:ext cx="1855108" cy="523220"/>
          </a:xfrm>
          <a:prstGeom prst="rect">
            <a:avLst/>
          </a:prstGeom>
          <a:noFill/>
        </p:spPr>
        <p:txBody>
          <a:bodyPr wrap="square" rtlCol="0">
            <a:spAutoFit/>
          </a:bodyPr>
          <a:lstStyle/>
          <a:p>
            <a:pPr algn="ctr"/>
            <a:r>
              <a:rPr lang="es-ES" sz="2800" dirty="0"/>
              <a:t>NFW</a:t>
            </a:r>
            <a:endParaRPr lang="x-none" sz="2800" dirty="0"/>
          </a:p>
        </p:txBody>
      </p:sp>
      <p:sp>
        <p:nvSpPr>
          <p:cNvPr id="17" name="Rectángulo redondeado 16"/>
          <p:cNvSpPr/>
          <p:nvPr/>
        </p:nvSpPr>
        <p:spPr>
          <a:xfrm>
            <a:off x="3342563" y="5185033"/>
            <a:ext cx="1474624" cy="845197"/>
          </a:xfrm>
          <a:prstGeom prst="roundRect">
            <a:avLst>
              <a:gd name="adj" fmla="val 4385"/>
            </a:avLst>
          </a:prstGeom>
          <a:solidFill>
            <a:srgbClr val="E0ECE4"/>
          </a:solidFill>
          <a:ln>
            <a:solidFill>
              <a:srgbClr val="63A378"/>
            </a:solidFill>
          </a:ln>
          <a:effectLst>
            <a:outerShdw blurRad="339502"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8" name="TextBox 2">
            <a:extLst>
              <a:ext uri="{FF2B5EF4-FFF2-40B4-BE49-F238E27FC236}">
                <a16:creationId xmlns:a16="http://schemas.microsoft.com/office/drawing/2014/main" id="{3829C786-58BF-37E4-6734-FE0545001F62}"/>
              </a:ext>
            </a:extLst>
          </p:cNvPr>
          <p:cNvSpPr txBox="1"/>
          <p:nvPr/>
        </p:nvSpPr>
        <p:spPr>
          <a:xfrm>
            <a:off x="3152321" y="5346021"/>
            <a:ext cx="1855108" cy="523220"/>
          </a:xfrm>
          <a:prstGeom prst="rect">
            <a:avLst/>
          </a:prstGeom>
          <a:noFill/>
        </p:spPr>
        <p:txBody>
          <a:bodyPr wrap="square" rtlCol="0">
            <a:spAutoFit/>
          </a:bodyPr>
          <a:lstStyle/>
          <a:p>
            <a:pPr algn="ctr"/>
            <a:r>
              <a:rPr lang="es-ES" sz="2800" dirty="0"/>
              <a:t>SIS</a:t>
            </a:r>
            <a:endParaRPr lang="x-none" sz="2800" dirty="0"/>
          </a:p>
        </p:txBody>
      </p:sp>
      <p:sp>
        <p:nvSpPr>
          <p:cNvPr id="19" name="Flecha derecha 18"/>
          <p:cNvSpPr/>
          <p:nvPr/>
        </p:nvSpPr>
        <p:spPr>
          <a:xfrm>
            <a:off x="6654155" y="4696408"/>
            <a:ext cx="1565920" cy="659669"/>
          </a:xfrm>
          <a:prstGeom prst="rightArrow">
            <a:avLst/>
          </a:prstGeom>
          <a:solidFill>
            <a:srgbClr val="63A3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Flecha derecha 19"/>
          <p:cNvSpPr/>
          <p:nvPr/>
        </p:nvSpPr>
        <p:spPr>
          <a:xfrm>
            <a:off x="6921578" y="1233194"/>
            <a:ext cx="862687" cy="177007"/>
          </a:xfrm>
          <a:prstGeom prst="rightArrow">
            <a:avLst>
              <a:gd name="adj1" fmla="val 45898"/>
              <a:gd name="adj2" fmla="val 89978"/>
            </a:avLst>
          </a:prstGeom>
          <a:solidFill>
            <a:srgbClr val="63A3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AutoShape 2" descr="QSO_plot.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25" name="Flecha derecha 24"/>
          <p:cNvSpPr/>
          <p:nvPr/>
        </p:nvSpPr>
        <p:spPr>
          <a:xfrm>
            <a:off x="6921578" y="1639329"/>
            <a:ext cx="862687" cy="177007"/>
          </a:xfrm>
          <a:prstGeom prst="rightArrow">
            <a:avLst>
              <a:gd name="adj1" fmla="val 45898"/>
              <a:gd name="adj2" fmla="val 89978"/>
            </a:avLst>
          </a:prstGeom>
          <a:solidFill>
            <a:srgbClr val="63A3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Rectángulo redondeado 25"/>
          <p:cNvSpPr/>
          <p:nvPr/>
        </p:nvSpPr>
        <p:spPr>
          <a:xfrm>
            <a:off x="4989290" y="4007172"/>
            <a:ext cx="1474624" cy="845197"/>
          </a:xfrm>
          <a:prstGeom prst="roundRect">
            <a:avLst>
              <a:gd name="adj" fmla="val 4385"/>
            </a:avLst>
          </a:prstGeom>
          <a:solidFill>
            <a:srgbClr val="E0ECE4"/>
          </a:solidFill>
          <a:ln>
            <a:solidFill>
              <a:srgbClr val="63A378"/>
            </a:solidFill>
          </a:ln>
          <a:effectLst>
            <a:outerShdw blurRad="339502"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7" name="TextBox 2">
            <a:extLst>
              <a:ext uri="{FF2B5EF4-FFF2-40B4-BE49-F238E27FC236}">
                <a16:creationId xmlns:a16="http://schemas.microsoft.com/office/drawing/2014/main" id="{3829C786-58BF-37E4-6734-FE0545001F62}"/>
              </a:ext>
            </a:extLst>
          </p:cNvPr>
          <p:cNvSpPr txBox="1"/>
          <p:nvPr/>
        </p:nvSpPr>
        <p:spPr>
          <a:xfrm>
            <a:off x="4799048" y="4168160"/>
            <a:ext cx="1855108" cy="523220"/>
          </a:xfrm>
          <a:prstGeom prst="rect">
            <a:avLst/>
          </a:prstGeom>
          <a:noFill/>
        </p:spPr>
        <p:txBody>
          <a:bodyPr wrap="square" rtlCol="0">
            <a:spAutoFit/>
          </a:bodyPr>
          <a:lstStyle/>
          <a:p>
            <a:pPr algn="ctr"/>
            <a:r>
              <a:rPr lang="es-ES" sz="2800" dirty="0" err="1"/>
              <a:t>Sersic</a:t>
            </a:r>
            <a:endParaRPr lang="x-none" sz="2800" dirty="0"/>
          </a:p>
        </p:txBody>
      </p:sp>
      <p:sp>
        <p:nvSpPr>
          <p:cNvPr id="28" name="Rectángulo redondeado 27"/>
          <p:cNvSpPr/>
          <p:nvPr/>
        </p:nvSpPr>
        <p:spPr>
          <a:xfrm>
            <a:off x="4989289" y="5190061"/>
            <a:ext cx="1474624" cy="845197"/>
          </a:xfrm>
          <a:prstGeom prst="roundRect">
            <a:avLst>
              <a:gd name="adj" fmla="val 4385"/>
            </a:avLst>
          </a:prstGeom>
          <a:solidFill>
            <a:srgbClr val="E0ECE4"/>
          </a:solidFill>
          <a:ln>
            <a:solidFill>
              <a:srgbClr val="63A378"/>
            </a:solidFill>
          </a:ln>
          <a:effectLst>
            <a:outerShdw blurRad="339502"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9" name="TextBox 2">
            <a:extLst>
              <a:ext uri="{FF2B5EF4-FFF2-40B4-BE49-F238E27FC236}">
                <a16:creationId xmlns:a16="http://schemas.microsoft.com/office/drawing/2014/main" id="{3829C786-58BF-37E4-6734-FE0545001F62}"/>
              </a:ext>
            </a:extLst>
          </p:cNvPr>
          <p:cNvSpPr txBox="1"/>
          <p:nvPr/>
        </p:nvSpPr>
        <p:spPr>
          <a:xfrm>
            <a:off x="4799047" y="5351049"/>
            <a:ext cx="1855108" cy="523220"/>
          </a:xfrm>
          <a:prstGeom prst="rect">
            <a:avLst/>
          </a:prstGeom>
          <a:noFill/>
        </p:spPr>
        <p:txBody>
          <a:bodyPr wrap="square" rtlCol="0">
            <a:spAutoFit/>
          </a:bodyPr>
          <a:lstStyle/>
          <a:p>
            <a:pPr algn="ctr"/>
            <a:r>
              <a:rPr lang="es-ES" sz="2800" dirty="0" err="1"/>
              <a:t>Burkert</a:t>
            </a:r>
            <a:endParaRPr lang="x-none" sz="2800" dirty="0"/>
          </a:p>
        </p:txBody>
      </p:sp>
      <p:sp>
        <p:nvSpPr>
          <p:cNvPr id="30" name="Flecha derecha 29"/>
          <p:cNvSpPr/>
          <p:nvPr/>
        </p:nvSpPr>
        <p:spPr>
          <a:xfrm rot="5400000">
            <a:off x="8874705" y="2415268"/>
            <a:ext cx="1618933" cy="659669"/>
          </a:xfrm>
          <a:prstGeom prst="rightArrow">
            <a:avLst/>
          </a:prstGeom>
          <a:solidFill>
            <a:srgbClr val="63A3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1" name="Imagen 30"/>
          <p:cNvPicPr>
            <a:picLocks noChangeAspect="1"/>
          </p:cNvPicPr>
          <p:nvPr/>
        </p:nvPicPr>
        <p:blipFill>
          <a:blip r:embed="rId3"/>
          <a:stretch>
            <a:fillRect/>
          </a:stretch>
        </p:blipFill>
        <p:spPr>
          <a:xfrm>
            <a:off x="8300880" y="3651295"/>
            <a:ext cx="3354500" cy="2512932"/>
          </a:xfrm>
          <a:prstGeom prst="rect">
            <a:avLst/>
          </a:prstGeom>
        </p:spPr>
      </p:pic>
      <p:sp>
        <p:nvSpPr>
          <p:cNvPr id="32" name="Flecha derecha 31"/>
          <p:cNvSpPr/>
          <p:nvPr/>
        </p:nvSpPr>
        <p:spPr>
          <a:xfrm rot="16200000">
            <a:off x="4973539" y="2157132"/>
            <a:ext cx="775036" cy="345586"/>
          </a:xfrm>
          <a:prstGeom prst="rightArrow">
            <a:avLst>
              <a:gd name="adj1" fmla="val 45898"/>
              <a:gd name="adj2" fmla="val 89978"/>
            </a:avLst>
          </a:prstGeom>
          <a:solidFill>
            <a:srgbClr val="63A3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Rectángulo 32"/>
          <p:cNvSpPr/>
          <p:nvPr/>
        </p:nvSpPr>
        <p:spPr>
          <a:xfrm>
            <a:off x="3737990" y="2816701"/>
            <a:ext cx="3255571" cy="400110"/>
          </a:xfrm>
          <a:prstGeom prst="rect">
            <a:avLst/>
          </a:prstGeom>
        </p:spPr>
        <p:txBody>
          <a:bodyPr wrap="none">
            <a:spAutoFit/>
          </a:bodyPr>
          <a:lstStyle/>
          <a:p>
            <a:pPr algn="ctr"/>
            <a:r>
              <a:rPr lang="es-ES" sz="2000" dirty="0" err="1"/>
              <a:t>Theoretical</a:t>
            </a:r>
            <a:r>
              <a:rPr lang="es-ES" sz="2000" dirty="0"/>
              <a:t> </a:t>
            </a:r>
            <a:r>
              <a:rPr lang="es-ES" sz="2000" dirty="0" err="1"/>
              <a:t>Random</a:t>
            </a:r>
            <a:r>
              <a:rPr lang="es-ES" sz="2000" dirty="0"/>
              <a:t> </a:t>
            </a:r>
            <a:r>
              <a:rPr lang="es-ES" sz="2000" dirty="0" err="1"/>
              <a:t>Function</a:t>
            </a:r>
            <a:endParaRPr lang="x-none" sz="2000" dirty="0"/>
          </a:p>
        </p:txBody>
      </p:sp>
      <p:sp>
        <p:nvSpPr>
          <p:cNvPr id="5" name="CuadroTexto 4">
            <a:extLst>
              <a:ext uri="{FF2B5EF4-FFF2-40B4-BE49-F238E27FC236}">
                <a16:creationId xmlns:a16="http://schemas.microsoft.com/office/drawing/2014/main" id="{576CC6E4-61C8-020A-BDA0-7F0C04A5C54D}"/>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6" name="CuadroTexto 5">
            <a:extLst>
              <a:ext uri="{FF2B5EF4-FFF2-40B4-BE49-F238E27FC236}">
                <a16:creationId xmlns:a16="http://schemas.microsoft.com/office/drawing/2014/main" id="{E8B7FC9C-FFB3-A708-90DE-029BD4E8789F}"/>
              </a:ext>
            </a:extLst>
          </p:cNvPr>
          <p:cNvSpPr txBox="1"/>
          <p:nvPr/>
        </p:nvSpPr>
        <p:spPr>
          <a:xfrm>
            <a:off x="4079876" y="6502733"/>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1" name="CuadroTexto 10">
            <a:extLst>
              <a:ext uri="{FF2B5EF4-FFF2-40B4-BE49-F238E27FC236}">
                <a16:creationId xmlns:a16="http://schemas.microsoft.com/office/drawing/2014/main" id="{A4EDD08B-4AAC-5B61-3620-CE76068BFFA6}"/>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Tree>
    <p:extLst>
      <p:ext uri="{BB962C8B-B14F-4D97-AF65-F5344CB8AC3E}">
        <p14:creationId xmlns:p14="http://schemas.microsoft.com/office/powerpoint/2010/main" val="4205076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79B68-3D24-61E8-C883-AAFE7F7AAA64}"/>
            </a:ext>
          </a:extLst>
        </p:cNvPr>
        <p:cNvGrpSpPr/>
        <p:nvPr/>
      </p:nvGrpSpPr>
      <p:grpSpPr>
        <a:xfrm>
          <a:off x="0" y="0"/>
          <a:ext cx="0" cy="0"/>
          <a:chOff x="0" y="0"/>
          <a:chExt cx="0" cy="0"/>
        </a:xfrm>
      </p:grpSpPr>
      <p:sp>
        <p:nvSpPr>
          <p:cNvPr id="18" name="Rectángulo redondeado 17"/>
          <p:cNvSpPr/>
          <p:nvPr/>
        </p:nvSpPr>
        <p:spPr>
          <a:xfrm rot="16200000">
            <a:off x="1116587" y="4765598"/>
            <a:ext cx="2147102" cy="449720"/>
          </a:xfrm>
          <a:prstGeom prst="roundRect">
            <a:avLst>
              <a:gd name="adj" fmla="val 4385"/>
            </a:avLst>
          </a:prstGeom>
          <a:solidFill>
            <a:srgbClr val="E0ECE4"/>
          </a:solidFill>
          <a:ln>
            <a:solidFill>
              <a:srgbClr val="7030A0"/>
            </a:solidFill>
          </a:ln>
          <a:effectLst>
            <a:outerShdw blurRad="339502"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6" name="Rectángulo redondeado 15"/>
          <p:cNvSpPr/>
          <p:nvPr/>
        </p:nvSpPr>
        <p:spPr>
          <a:xfrm rot="16200000">
            <a:off x="1427212" y="1998376"/>
            <a:ext cx="1501254" cy="452418"/>
          </a:xfrm>
          <a:prstGeom prst="roundRect">
            <a:avLst>
              <a:gd name="adj" fmla="val 4385"/>
            </a:avLst>
          </a:prstGeom>
          <a:solidFill>
            <a:srgbClr val="E0ECE4"/>
          </a:solidFill>
          <a:ln>
            <a:solidFill>
              <a:srgbClr val="C00000"/>
            </a:solidFill>
          </a:ln>
          <a:effectLst>
            <a:outerShdw blurRad="339502"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7" name="Rectángulo redondeado 16"/>
          <p:cNvSpPr/>
          <p:nvPr/>
        </p:nvSpPr>
        <p:spPr>
          <a:xfrm rot="16200000">
            <a:off x="9396149" y="2144120"/>
            <a:ext cx="1211942" cy="450242"/>
          </a:xfrm>
          <a:prstGeom prst="roundRect">
            <a:avLst>
              <a:gd name="adj" fmla="val 4385"/>
            </a:avLst>
          </a:prstGeom>
          <a:solidFill>
            <a:srgbClr val="E0ECE4"/>
          </a:solidFill>
          <a:ln>
            <a:solidFill>
              <a:schemeClr val="accent5">
                <a:lumMod val="75000"/>
              </a:schemeClr>
            </a:solidFill>
          </a:ln>
          <a:effectLst>
            <a:outerShdw blurRad="339502"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9" name="Rectángulo redondeado 18"/>
          <p:cNvSpPr/>
          <p:nvPr/>
        </p:nvSpPr>
        <p:spPr>
          <a:xfrm rot="5400000">
            <a:off x="8937456" y="4751997"/>
            <a:ext cx="2147102" cy="476921"/>
          </a:xfrm>
          <a:prstGeom prst="roundRect">
            <a:avLst>
              <a:gd name="adj" fmla="val 4385"/>
            </a:avLst>
          </a:prstGeom>
          <a:solidFill>
            <a:srgbClr val="E0ECE4"/>
          </a:solidFill>
          <a:ln>
            <a:solidFill>
              <a:srgbClr val="D3D354"/>
            </a:solidFill>
          </a:ln>
          <a:effectLst>
            <a:outerShdw blurRad="339502"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mc:AlternateContent xmlns:mc="http://schemas.openxmlformats.org/markup-compatibility/2006" xmlns:a14="http://schemas.microsoft.com/office/drawing/2010/main">
        <mc:Choice Requires="a14">
          <p:sp>
            <p:nvSpPr>
              <p:cNvPr id="15" name="TextBox 2">
                <a:extLst>
                  <a:ext uri="{FF2B5EF4-FFF2-40B4-BE49-F238E27FC236}">
                    <a16:creationId xmlns:a16="http://schemas.microsoft.com/office/drawing/2014/main" id="{3829C786-58BF-37E4-6734-FE0545001F62}"/>
                  </a:ext>
                </a:extLst>
              </p:cNvPr>
              <p:cNvSpPr txBox="1"/>
              <p:nvPr/>
            </p:nvSpPr>
            <p:spPr>
              <a:xfrm rot="16200000">
                <a:off x="-1246585" y="3184975"/>
                <a:ext cx="6854539" cy="523220"/>
              </a:xfrm>
              <a:prstGeom prst="rect">
                <a:avLst/>
              </a:prstGeom>
              <a:noFill/>
            </p:spPr>
            <p:txBody>
              <a:bodyPr wrap="square" rtlCol="0">
                <a:spAutoFit/>
              </a:bodyPr>
              <a:lstStyle/>
              <a:p>
                <a:pPr algn="r"/>
                <a:r>
                  <a:rPr lang="es-ES" sz="2800" dirty="0"/>
                  <a:t>Clusters ZOU               Galaxies</a:t>
                </a:r>
                <a14:m>
                  <m:oMath xmlns:m="http://schemas.openxmlformats.org/officeDocument/2006/math">
                    <m:r>
                      <a:rPr lang="es-ES" sz="2800" b="0" i="0" dirty="0" smtClean="0">
                        <a:latin typeface="Cambria Math" panose="02040503050406030204" pitchFamily="18" charset="0"/>
                      </a:rPr>
                      <m:t>          </m:t>
                    </m:r>
                    <m:r>
                      <a:rPr lang="es-ES" sz="2800" i="1" dirty="0" smtClean="0">
                        <a:latin typeface="Cambria Math" panose="02040503050406030204" pitchFamily="18" charset="0"/>
                      </a:rPr>
                      <m:t>          </m:t>
                    </m:r>
                  </m:oMath>
                </a14:m>
                <a:r>
                  <a:rPr lang="es-ES" sz="2800" dirty="0"/>
                  <a:t> </a:t>
                </a:r>
                <a:endParaRPr lang="x-none" sz="2800" dirty="0"/>
              </a:p>
            </p:txBody>
          </p:sp>
        </mc:Choice>
        <mc:Fallback xmlns="">
          <p:sp>
            <p:nvSpPr>
              <p:cNvPr id="15" name="TextBox 2">
                <a:extLst>
                  <a:ext uri="{FF2B5EF4-FFF2-40B4-BE49-F238E27FC236}">
                    <a16:creationId xmlns="" xmlns:a16="http://schemas.microsoft.com/office/drawing/2014/main" id="{3829C786-58BF-37E4-6734-FE0545001F62}"/>
                  </a:ext>
                </a:extLst>
              </p:cNvPr>
              <p:cNvSpPr txBox="1">
                <a:spLocks noRot="1" noChangeAspect="1" noMove="1" noResize="1" noEditPoints="1" noAdjustHandles="1" noChangeArrowheads="1" noChangeShapeType="1" noTextEdit="1"/>
              </p:cNvSpPr>
              <p:nvPr/>
            </p:nvSpPr>
            <p:spPr>
              <a:xfrm rot="16200000">
                <a:off x="-1246585" y="3184975"/>
                <a:ext cx="6854539" cy="523220"/>
              </a:xfrm>
              <a:prstGeom prst="rect">
                <a:avLst/>
              </a:prstGeom>
              <a:blipFill rotWithShape="0">
                <a:blip r:embed="rId7"/>
                <a:stretch>
                  <a:fillRect l="-11628" r="-32558"/>
                </a:stretch>
              </a:blipFill>
            </p:spPr>
            <p:txBody>
              <a:bodyPr/>
              <a:lstStyle/>
              <a:p>
                <a:r>
                  <a:rPr lang="es-ES">
                    <a:noFill/>
                  </a:rPr>
                  <a:t> </a:t>
                </a:r>
              </a:p>
            </p:txBody>
          </p:sp>
        </mc:Fallback>
      </mc:AlternateContent>
      <p:sp>
        <p:nvSpPr>
          <p:cNvPr id="7" name="Rectángulo 6">
            <a:extLst>
              <a:ext uri="{FF2B5EF4-FFF2-40B4-BE49-F238E27FC236}">
                <a16:creationId xmlns:a16="http://schemas.microsoft.com/office/drawing/2014/main" id="{3CF02631-88D4-A0AA-2679-2F00E0297B56}"/>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a:extLst>
              <a:ext uri="{FF2B5EF4-FFF2-40B4-BE49-F238E27FC236}">
                <a16:creationId xmlns:a16="http://schemas.microsoft.com/office/drawing/2014/main" id="{173133FC-98CC-3DE1-093C-66ADFE0C120E}"/>
              </a:ext>
            </a:extLst>
          </p:cNvPr>
          <p:cNvSpPr>
            <a:spLocks noGrp="1"/>
          </p:cNvSpPr>
          <p:nvPr>
            <p:ph type="title"/>
          </p:nvPr>
        </p:nvSpPr>
        <p:spPr>
          <a:xfrm>
            <a:off x="0" y="10894"/>
            <a:ext cx="12192000" cy="397070"/>
          </a:xfrm>
        </p:spPr>
        <p:txBody>
          <a:bodyPr anchor="t">
            <a:noAutofit/>
          </a:bodyPr>
          <a:lstStyle/>
          <a:p>
            <a:r>
              <a:rPr lang="es-ES" sz="2000" b="1" dirty="0" err="1">
                <a:solidFill>
                  <a:srgbClr val="FFFFFF"/>
                </a:solidFill>
              </a:rPr>
              <a:t>Results</a:t>
            </a:r>
            <a:r>
              <a:rPr lang="es-ES" sz="2000" b="1" dirty="0">
                <a:solidFill>
                  <a:srgbClr val="FFFFFF"/>
                </a:solidFill>
              </a:rPr>
              <a:t>: </a:t>
            </a:r>
            <a:r>
              <a:rPr lang="es-ES" sz="2000" b="1" dirty="0" err="1">
                <a:solidFill>
                  <a:srgbClr val="FFFFFF"/>
                </a:solidFill>
              </a:rPr>
              <a:t>kiloparsec-scales</a:t>
            </a:r>
            <a:endParaRPr lang="es-ES" sz="2000" b="1" dirty="0">
              <a:solidFill>
                <a:srgbClr val="FFFFFF"/>
              </a:solidFill>
            </a:endParaRPr>
          </a:p>
        </p:txBody>
      </p:sp>
      <p:sp>
        <p:nvSpPr>
          <p:cNvPr id="4" name="Rectángulo 3">
            <a:extLst>
              <a:ext uri="{FF2B5EF4-FFF2-40B4-BE49-F238E27FC236}">
                <a16:creationId xmlns:a16="http://schemas.microsoft.com/office/drawing/2014/main" id="{927091E8-FE49-AB52-65C1-2FB2B156CDDC}"/>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TextBox 2">
            <a:extLst>
              <a:ext uri="{FF2B5EF4-FFF2-40B4-BE49-F238E27FC236}">
                <a16:creationId xmlns:a16="http://schemas.microsoft.com/office/drawing/2014/main" id="{3829C786-58BF-37E4-6734-FE0545001F62}"/>
              </a:ext>
            </a:extLst>
          </p:cNvPr>
          <p:cNvSpPr txBox="1"/>
          <p:nvPr/>
        </p:nvSpPr>
        <p:spPr>
          <a:xfrm>
            <a:off x="2" y="448390"/>
            <a:ext cx="12191998" cy="523220"/>
          </a:xfrm>
          <a:prstGeom prst="rect">
            <a:avLst/>
          </a:prstGeom>
          <a:noFill/>
        </p:spPr>
        <p:txBody>
          <a:bodyPr wrap="square" rtlCol="0">
            <a:spAutoFit/>
          </a:bodyPr>
          <a:lstStyle/>
          <a:p>
            <a:pPr algn="ctr"/>
            <a:r>
              <a:rPr lang="es-ES" sz="2800" dirty="0" err="1"/>
              <a:t>Comparison</a:t>
            </a:r>
            <a:r>
              <a:rPr lang="es-ES" sz="2800" dirty="0"/>
              <a:t> H-ATLAS vs WISE</a:t>
            </a:r>
            <a:endParaRPr lang="x-none" sz="2800" dirty="0"/>
          </a:p>
        </p:txBody>
      </p:sp>
      <p:sp>
        <p:nvSpPr>
          <p:cNvPr id="21" name="AutoShape 2" descr="QSO_plot.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5" name="Imagen 4"/>
          <p:cNvPicPr>
            <a:picLocks noChangeAspect="1"/>
          </p:cNvPicPr>
          <p:nvPr/>
        </p:nvPicPr>
        <p:blipFill rotWithShape="1">
          <a:blip r:embed="rId8"/>
          <a:srcRect r="1295"/>
          <a:stretch/>
        </p:blipFill>
        <p:spPr>
          <a:xfrm>
            <a:off x="6085145" y="3542151"/>
            <a:ext cx="3588328" cy="2729531"/>
          </a:xfrm>
          <a:prstGeom prst="rect">
            <a:avLst/>
          </a:prstGeom>
        </p:spPr>
      </p:pic>
      <p:pic>
        <p:nvPicPr>
          <p:cNvPr id="6" name="Imagen 5"/>
          <p:cNvPicPr>
            <a:picLocks noChangeAspect="1"/>
          </p:cNvPicPr>
          <p:nvPr/>
        </p:nvPicPr>
        <p:blipFill>
          <a:blip r:embed="rId9"/>
          <a:stretch>
            <a:fillRect/>
          </a:stretch>
        </p:blipFill>
        <p:spPr>
          <a:xfrm>
            <a:off x="2558331" y="3640125"/>
            <a:ext cx="3537668" cy="2613781"/>
          </a:xfrm>
          <a:prstGeom prst="rect">
            <a:avLst/>
          </a:prstGeom>
        </p:spPr>
      </p:pic>
      <p:pic>
        <p:nvPicPr>
          <p:cNvPr id="11" name="Imagen 10"/>
          <p:cNvPicPr>
            <a:picLocks noChangeAspect="1"/>
          </p:cNvPicPr>
          <p:nvPr/>
        </p:nvPicPr>
        <p:blipFill>
          <a:blip r:embed="rId10"/>
          <a:stretch>
            <a:fillRect/>
          </a:stretch>
        </p:blipFill>
        <p:spPr>
          <a:xfrm>
            <a:off x="2558331" y="982476"/>
            <a:ext cx="3537668" cy="2657650"/>
          </a:xfrm>
          <a:prstGeom prst="rect">
            <a:avLst/>
          </a:prstGeom>
        </p:spPr>
      </p:pic>
      <p:pic>
        <p:nvPicPr>
          <p:cNvPr id="12" name="Imagen 11"/>
          <p:cNvPicPr>
            <a:picLocks noChangeAspect="1"/>
          </p:cNvPicPr>
          <p:nvPr/>
        </p:nvPicPr>
        <p:blipFill>
          <a:blip r:embed="rId11"/>
          <a:stretch>
            <a:fillRect/>
          </a:stretch>
        </p:blipFill>
        <p:spPr>
          <a:xfrm>
            <a:off x="6095999" y="974403"/>
            <a:ext cx="3621018" cy="2666222"/>
          </a:xfrm>
          <a:prstGeom prst="rect">
            <a:avLst/>
          </a:prstGeom>
        </p:spPr>
      </p:pic>
      <mc:AlternateContent xmlns:mc="http://schemas.openxmlformats.org/markup-compatibility/2006" xmlns:a14="http://schemas.microsoft.com/office/drawing/2010/main">
        <mc:Choice Requires="a14">
          <p:sp>
            <p:nvSpPr>
              <p:cNvPr id="14" name="TextBox 2">
                <a:extLst>
                  <a:ext uri="{FF2B5EF4-FFF2-40B4-BE49-F238E27FC236}">
                    <a16:creationId xmlns:a16="http://schemas.microsoft.com/office/drawing/2014/main" id="{3829C786-58BF-37E4-6734-FE0545001F62}"/>
                  </a:ext>
                </a:extLst>
              </p:cNvPr>
              <p:cNvSpPr txBox="1"/>
              <p:nvPr/>
            </p:nvSpPr>
            <p:spPr>
              <a:xfrm rot="5400000">
                <a:off x="6584047" y="3165659"/>
                <a:ext cx="6854539" cy="523220"/>
              </a:xfrm>
              <a:prstGeom prst="rect">
                <a:avLst/>
              </a:prstGeom>
              <a:noFill/>
            </p:spPr>
            <p:txBody>
              <a:bodyPr wrap="square" rtlCol="0">
                <a:spAutoFit/>
              </a:bodyPr>
              <a:lstStyle/>
              <a:p>
                <a:pPr algn="r"/>
                <a:r>
                  <a:rPr lang="es-ES" sz="2800" dirty="0"/>
                  <a:t>        </a:t>
                </a:r>
                <a:r>
                  <a:rPr lang="es-ES" sz="2800" dirty="0" err="1"/>
                  <a:t>QSOs</a:t>
                </a:r>
                <a:r>
                  <a:rPr lang="es-ES" sz="2800" dirty="0"/>
                  <a:t>                </a:t>
                </a:r>
                <a:r>
                  <a:rPr lang="es-ES" sz="2800" dirty="0" err="1"/>
                  <a:t>Clusters</a:t>
                </a:r>
                <a:r>
                  <a:rPr lang="es-ES" sz="2800" dirty="0"/>
                  <a:t> WEN</a:t>
                </a:r>
                <a14:m>
                  <m:oMath xmlns:m="http://schemas.openxmlformats.org/officeDocument/2006/math">
                    <m:r>
                      <a:rPr lang="es-ES" sz="2800" i="1" dirty="0" smtClean="0">
                        <a:latin typeface="Cambria Math" panose="02040503050406030204" pitchFamily="18" charset="0"/>
                      </a:rPr>
                      <m:t>          </m:t>
                    </m:r>
                  </m:oMath>
                </a14:m>
                <a:r>
                  <a:rPr lang="es-ES" sz="2800" dirty="0"/>
                  <a:t> </a:t>
                </a:r>
                <a:endParaRPr lang="x-none" sz="2800" dirty="0"/>
              </a:p>
            </p:txBody>
          </p:sp>
        </mc:Choice>
        <mc:Fallback xmlns="">
          <p:sp>
            <p:nvSpPr>
              <p:cNvPr id="14" name="TextBox 2">
                <a:extLst>
                  <a:ext uri="{FF2B5EF4-FFF2-40B4-BE49-F238E27FC236}">
                    <a16:creationId xmlns="" xmlns:a16="http://schemas.microsoft.com/office/drawing/2014/main" id="{3829C786-58BF-37E4-6734-FE0545001F62}"/>
                  </a:ext>
                </a:extLst>
              </p:cNvPr>
              <p:cNvSpPr txBox="1">
                <a:spLocks noRot="1" noChangeAspect="1" noMove="1" noResize="1" noEditPoints="1" noAdjustHandles="1" noChangeArrowheads="1" noChangeShapeType="1" noTextEdit="1"/>
              </p:cNvSpPr>
              <p:nvPr/>
            </p:nvSpPr>
            <p:spPr>
              <a:xfrm rot="5400000">
                <a:off x="6584047" y="3165659"/>
                <a:ext cx="6854539" cy="523220"/>
              </a:xfrm>
              <a:prstGeom prst="rect">
                <a:avLst/>
              </a:prstGeom>
              <a:blipFill rotWithShape="0">
                <a:blip r:embed="rId6"/>
                <a:stretch>
                  <a:fillRect l="-32558" r="-11628"/>
                </a:stretch>
              </a:blipFill>
            </p:spPr>
            <p:txBody>
              <a:bodyPr/>
              <a:lstStyle/>
              <a:p>
                <a:r>
                  <a:rPr lang="es-ES">
                    <a:noFill/>
                  </a:rPr>
                  <a:t> </a:t>
                </a:r>
              </a:p>
            </p:txBody>
          </p:sp>
        </mc:Fallback>
      </mc:AlternateContent>
      <p:sp>
        <p:nvSpPr>
          <p:cNvPr id="13" name="CuadroTexto 12">
            <a:extLst>
              <a:ext uri="{FF2B5EF4-FFF2-40B4-BE49-F238E27FC236}">
                <a16:creationId xmlns:a16="http://schemas.microsoft.com/office/drawing/2014/main" id="{3C039B8C-2876-FE5D-CD0B-0A8F3D578945}"/>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20" name="CuadroTexto 19">
            <a:extLst>
              <a:ext uri="{FF2B5EF4-FFF2-40B4-BE49-F238E27FC236}">
                <a16:creationId xmlns:a16="http://schemas.microsoft.com/office/drawing/2014/main" id="{4C8BE5C1-4AB4-AF30-E846-F767F2C9297B}"/>
              </a:ext>
            </a:extLst>
          </p:cNvPr>
          <p:cNvSpPr txBox="1"/>
          <p:nvPr/>
        </p:nvSpPr>
        <p:spPr>
          <a:xfrm>
            <a:off x="4079876" y="6502733"/>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22" name="CuadroTexto 21">
            <a:extLst>
              <a:ext uri="{FF2B5EF4-FFF2-40B4-BE49-F238E27FC236}">
                <a16:creationId xmlns:a16="http://schemas.microsoft.com/office/drawing/2014/main" id="{965543C3-CB55-C8DB-F1C5-B25CD8EB8D60}"/>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Tree>
    <p:extLst>
      <p:ext uri="{BB962C8B-B14F-4D97-AF65-F5344CB8AC3E}">
        <p14:creationId xmlns:p14="http://schemas.microsoft.com/office/powerpoint/2010/main" val="222688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79B68-3D24-61E8-C883-AAFE7F7AAA64}"/>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3CF02631-88D4-A0AA-2679-2F00E0297B56}"/>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a:extLst>
              <a:ext uri="{FF2B5EF4-FFF2-40B4-BE49-F238E27FC236}">
                <a16:creationId xmlns:a16="http://schemas.microsoft.com/office/drawing/2014/main" id="{173133FC-98CC-3DE1-093C-66ADFE0C120E}"/>
              </a:ext>
            </a:extLst>
          </p:cNvPr>
          <p:cNvSpPr>
            <a:spLocks noGrp="1"/>
          </p:cNvSpPr>
          <p:nvPr>
            <p:ph type="title"/>
          </p:nvPr>
        </p:nvSpPr>
        <p:spPr>
          <a:xfrm>
            <a:off x="0" y="10894"/>
            <a:ext cx="12192000" cy="397070"/>
          </a:xfrm>
        </p:spPr>
        <p:txBody>
          <a:bodyPr anchor="t">
            <a:noAutofit/>
          </a:bodyPr>
          <a:lstStyle/>
          <a:p>
            <a:r>
              <a:rPr lang="es-ES" sz="2000" b="1" dirty="0" err="1">
                <a:solidFill>
                  <a:srgbClr val="FFFFFF"/>
                </a:solidFill>
              </a:rPr>
              <a:t>Results</a:t>
            </a:r>
            <a:r>
              <a:rPr lang="es-ES" sz="2000" b="1" dirty="0">
                <a:solidFill>
                  <a:srgbClr val="FFFFFF"/>
                </a:solidFill>
              </a:rPr>
              <a:t>: </a:t>
            </a:r>
            <a:r>
              <a:rPr lang="es-ES" sz="2000" b="1" dirty="0" err="1">
                <a:solidFill>
                  <a:srgbClr val="FFFFFF"/>
                </a:solidFill>
              </a:rPr>
              <a:t>kiloparsec-scales</a:t>
            </a:r>
            <a:endParaRPr lang="es-ES" sz="2000" b="1" dirty="0">
              <a:solidFill>
                <a:srgbClr val="FFFFFF"/>
              </a:solidFill>
            </a:endParaRPr>
          </a:p>
        </p:txBody>
      </p:sp>
      <p:sp>
        <p:nvSpPr>
          <p:cNvPr id="4" name="Rectángulo 3">
            <a:extLst>
              <a:ext uri="{FF2B5EF4-FFF2-40B4-BE49-F238E27FC236}">
                <a16:creationId xmlns:a16="http://schemas.microsoft.com/office/drawing/2014/main" id="{927091E8-FE49-AB52-65C1-2FB2B156CDDC}"/>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TextBox 2">
            <a:extLst>
              <a:ext uri="{FF2B5EF4-FFF2-40B4-BE49-F238E27FC236}">
                <a16:creationId xmlns:a16="http://schemas.microsoft.com/office/drawing/2014/main" id="{3829C786-58BF-37E4-6734-FE0545001F62}"/>
              </a:ext>
            </a:extLst>
          </p:cNvPr>
          <p:cNvSpPr txBox="1"/>
          <p:nvPr/>
        </p:nvSpPr>
        <p:spPr>
          <a:xfrm>
            <a:off x="2" y="448390"/>
            <a:ext cx="12191998" cy="523220"/>
          </a:xfrm>
          <a:prstGeom prst="rect">
            <a:avLst/>
          </a:prstGeom>
          <a:noFill/>
        </p:spPr>
        <p:txBody>
          <a:bodyPr wrap="square" rtlCol="0">
            <a:spAutoFit/>
          </a:bodyPr>
          <a:lstStyle/>
          <a:p>
            <a:pPr algn="ctr"/>
            <a:r>
              <a:rPr lang="es-ES" sz="2800" dirty="0" err="1"/>
              <a:t>Comparison</a:t>
            </a:r>
            <a:r>
              <a:rPr lang="es-ES" sz="2800" dirty="0"/>
              <a:t> High vs </a:t>
            </a:r>
            <a:r>
              <a:rPr lang="es-ES" sz="2800" dirty="0" err="1"/>
              <a:t>Low</a:t>
            </a:r>
            <a:r>
              <a:rPr lang="es-ES" sz="2800" dirty="0"/>
              <a:t> </a:t>
            </a:r>
            <a:r>
              <a:rPr lang="es-ES" sz="2800" dirty="0" err="1"/>
              <a:t>Resolution</a:t>
            </a:r>
            <a:endParaRPr lang="x-none" sz="2800" dirty="0"/>
          </a:p>
        </p:txBody>
      </p:sp>
      <p:sp>
        <p:nvSpPr>
          <p:cNvPr id="21" name="AutoShape 2" descr="QSO_plot.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13" name="Imagen 12"/>
          <p:cNvPicPr>
            <a:picLocks noChangeAspect="1"/>
          </p:cNvPicPr>
          <p:nvPr/>
        </p:nvPicPr>
        <p:blipFill>
          <a:blip r:embed="rId2"/>
          <a:stretch>
            <a:fillRect/>
          </a:stretch>
        </p:blipFill>
        <p:spPr>
          <a:xfrm>
            <a:off x="6113107" y="3848197"/>
            <a:ext cx="3475792" cy="2599637"/>
          </a:xfrm>
          <a:prstGeom prst="rect">
            <a:avLst/>
          </a:prstGeom>
        </p:spPr>
      </p:pic>
      <p:pic>
        <p:nvPicPr>
          <p:cNvPr id="15" name="Imagen 14"/>
          <p:cNvPicPr>
            <a:picLocks noChangeAspect="1"/>
          </p:cNvPicPr>
          <p:nvPr/>
        </p:nvPicPr>
        <p:blipFill>
          <a:blip r:embed="rId3"/>
          <a:stretch>
            <a:fillRect/>
          </a:stretch>
        </p:blipFill>
        <p:spPr>
          <a:xfrm>
            <a:off x="6097411" y="1004420"/>
            <a:ext cx="3488951" cy="2843777"/>
          </a:xfrm>
          <a:prstGeom prst="rect">
            <a:avLst/>
          </a:prstGeom>
        </p:spPr>
      </p:pic>
      <p:pic>
        <p:nvPicPr>
          <p:cNvPr id="16" name="Imagen 15"/>
          <p:cNvPicPr>
            <a:picLocks noChangeAspect="1"/>
          </p:cNvPicPr>
          <p:nvPr/>
        </p:nvPicPr>
        <p:blipFill>
          <a:blip r:embed="rId4"/>
          <a:stretch>
            <a:fillRect/>
          </a:stretch>
        </p:blipFill>
        <p:spPr>
          <a:xfrm>
            <a:off x="2767675" y="3718018"/>
            <a:ext cx="3340053" cy="2731126"/>
          </a:xfrm>
          <a:prstGeom prst="rect">
            <a:avLst/>
          </a:prstGeom>
        </p:spPr>
      </p:pic>
      <p:sp>
        <p:nvSpPr>
          <p:cNvPr id="17" name="Rectángulo redondeado 16"/>
          <p:cNvSpPr/>
          <p:nvPr/>
        </p:nvSpPr>
        <p:spPr>
          <a:xfrm rot="16200000">
            <a:off x="1116587" y="4765598"/>
            <a:ext cx="2147102" cy="449720"/>
          </a:xfrm>
          <a:prstGeom prst="roundRect">
            <a:avLst>
              <a:gd name="adj" fmla="val 4385"/>
            </a:avLst>
          </a:prstGeom>
          <a:solidFill>
            <a:srgbClr val="E0ECE4"/>
          </a:solidFill>
          <a:ln>
            <a:solidFill>
              <a:srgbClr val="7030A0"/>
            </a:solidFill>
          </a:ln>
          <a:effectLst>
            <a:outerShdw blurRad="339502"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8" name="Rectángulo redondeado 17"/>
          <p:cNvSpPr/>
          <p:nvPr/>
        </p:nvSpPr>
        <p:spPr>
          <a:xfrm rot="16200000">
            <a:off x="1427212" y="1998376"/>
            <a:ext cx="1501254" cy="452418"/>
          </a:xfrm>
          <a:prstGeom prst="roundRect">
            <a:avLst>
              <a:gd name="adj" fmla="val 4385"/>
            </a:avLst>
          </a:prstGeom>
          <a:solidFill>
            <a:srgbClr val="E0ECE4"/>
          </a:solidFill>
          <a:ln>
            <a:solidFill>
              <a:srgbClr val="C00000"/>
            </a:solidFill>
          </a:ln>
          <a:effectLst>
            <a:outerShdw blurRad="339502"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9" name="Rectángulo redondeado 18"/>
          <p:cNvSpPr/>
          <p:nvPr/>
        </p:nvSpPr>
        <p:spPr>
          <a:xfrm rot="16200000">
            <a:off x="9396149" y="2144120"/>
            <a:ext cx="1211942" cy="450242"/>
          </a:xfrm>
          <a:prstGeom prst="roundRect">
            <a:avLst>
              <a:gd name="adj" fmla="val 4385"/>
            </a:avLst>
          </a:prstGeom>
          <a:solidFill>
            <a:srgbClr val="E0ECE4"/>
          </a:solidFill>
          <a:ln>
            <a:solidFill>
              <a:schemeClr val="accent5">
                <a:lumMod val="75000"/>
              </a:schemeClr>
            </a:solidFill>
          </a:ln>
          <a:effectLst>
            <a:outerShdw blurRad="339502"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0" name="Rectángulo redondeado 19"/>
          <p:cNvSpPr/>
          <p:nvPr/>
        </p:nvSpPr>
        <p:spPr>
          <a:xfrm rot="5400000">
            <a:off x="8937456" y="4751997"/>
            <a:ext cx="2147102" cy="476921"/>
          </a:xfrm>
          <a:prstGeom prst="roundRect">
            <a:avLst>
              <a:gd name="adj" fmla="val 4385"/>
            </a:avLst>
          </a:prstGeom>
          <a:solidFill>
            <a:srgbClr val="E0ECE4"/>
          </a:solidFill>
          <a:ln>
            <a:solidFill>
              <a:srgbClr val="D3D354"/>
            </a:solidFill>
          </a:ln>
          <a:effectLst>
            <a:outerShdw blurRad="339502"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mc:AlternateContent xmlns:mc="http://schemas.openxmlformats.org/markup-compatibility/2006" xmlns:a14="http://schemas.microsoft.com/office/drawing/2010/main">
        <mc:Choice Requires="a14">
          <p:sp>
            <p:nvSpPr>
              <p:cNvPr id="25" name="TextBox 2">
                <a:extLst>
                  <a:ext uri="{FF2B5EF4-FFF2-40B4-BE49-F238E27FC236}">
                    <a16:creationId xmlns:a16="http://schemas.microsoft.com/office/drawing/2014/main" id="{3829C786-58BF-37E4-6734-FE0545001F62}"/>
                  </a:ext>
                </a:extLst>
              </p:cNvPr>
              <p:cNvSpPr txBox="1"/>
              <p:nvPr/>
            </p:nvSpPr>
            <p:spPr>
              <a:xfrm rot="5400000">
                <a:off x="6613876" y="3154953"/>
                <a:ext cx="6854539" cy="523220"/>
              </a:xfrm>
              <a:prstGeom prst="rect">
                <a:avLst/>
              </a:prstGeom>
              <a:noFill/>
            </p:spPr>
            <p:txBody>
              <a:bodyPr wrap="square" rtlCol="0">
                <a:spAutoFit/>
              </a:bodyPr>
              <a:lstStyle/>
              <a:p>
                <a:pPr algn="r"/>
                <a:r>
                  <a:rPr lang="es-ES" sz="2800" dirty="0"/>
                  <a:t>        </a:t>
                </a:r>
                <a:r>
                  <a:rPr lang="es-ES" sz="2800" dirty="0" err="1"/>
                  <a:t>QSOs</a:t>
                </a:r>
                <a:r>
                  <a:rPr lang="es-ES" sz="2800" dirty="0"/>
                  <a:t>                </a:t>
                </a:r>
                <a:r>
                  <a:rPr lang="es-ES" sz="2800" dirty="0" err="1"/>
                  <a:t>Clusters</a:t>
                </a:r>
                <a:r>
                  <a:rPr lang="es-ES" sz="2800" dirty="0"/>
                  <a:t> WEN</a:t>
                </a:r>
                <a14:m>
                  <m:oMath xmlns:m="http://schemas.openxmlformats.org/officeDocument/2006/math">
                    <m:r>
                      <a:rPr lang="es-ES" sz="2800" i="1" dirty="0" smtClean="0">
                        <a:latin typeface="Cambria Math" panose="02040503050406030204" pitchFamily="18" charset="0"/>
                      </a:rPr>
                      <m:t>          </m:t>
                    </m:r>
                  </m:oMath>
                </a14:m>
                <a:r>
                  <a:rPr lang="es-ES" sz="2800" dirty="0"/>
                  <a:t> </a:t>
                </a:r>
                <a:endParaRPr lang="x-none" sz="2800" dirty="0"/>
              </a:p>
            </p:txBody>
          </p:sp>
        </mc:Choice>
        <mc:Fallback xmlns="">
          <p:sp>
            <p:nvSpPr>
              <p:cNvPr id="25" name="TextBox 2">
                <a:extLst>
                  <a:ext uri="{FF2B5EF4-FFF2-40B4-BE49-F238E27FC236}">
                    <a16:creationId xmlns:a16="http://schemas.microsoft.com/office/drawing/2014/main" xmlns="" xmlns:a14="http://schemas.microsoft.com/office/drawing/2010/main" id="{3829C786-58BF-37E4-6734-FE0545001F62}"/>
                  </a:ext>
                </a:extLst>
              </p:cNvPr>
              <p:cNvSpPr txBox="1">
                <a:spLocks noRot="1" noChangeAspect="1" noMove="1" noResize="1" noEditPoints="1" noAdjustHandles="1" noChangeArrowheads="1" noChangeShapeType="1" noTextEdit="1"/>
              </p:cNvSpPr>
              <p:nvPr/>
            </p:nvSpPr>
            <p:spPr>
              <a:xfrm rot="5400000">
                <a:off x="6613876" y="3154953"/>
                <a:ext cx="6854539" cy="523220"/>
              </a:xfrm>
              <a:prstGeom prst="rect">
                <a:avLst/>
              </a:prstGeom>
              <a:blipFill rotWithShape="0">
                <a:blip r:embed="rId5"/>
                <a:stretch>
                  <a:fillRect l="-32558" r="-11628"/>
                </a:stretch>
              </a:blipFill>
            </p:spPr>
            <p:txBody>
              <a:bodyPr/>
              <a:lstStyle/>
              <a:p>
                <a:r>
                  <a:rPr lang="es-ES">
                    <a:noFill/>
                  </a:rPr>
                  <a:t> </a:t>
                </a:r>
              </a:p>
            </p:txBody>
          </p:sp>
        </mc:Fallback>
      </mc:AlternateContent>
      <p:pic>
        <p:nvPicPr>
          <p:cNvPr id="14" name="Imagen 13"/>
          <p:cNvPicPr>
            <a:picLocks noChangeAspect="1"/>
          </p:cNvPicPr>
          <p:nvPr/>
        </p:nvPicPr>
        <p:blipFill>
          <a:blip r:embed="rId6"/>
          <a:stretch>
            <a:fillRect/>
          </a:stretch>
        </p:blipFill>
        <p:spPr>
          <a:xfrm>
            <a:off x="2755946" y="1004420"/>
            <a:ext cx="3340053" cy="2723987"/>
          </a:xfrm>
          <a:prstGeom prst="rect">
            <a:avLst/>
          </a:prstGeom>
        </p:spPr>
      </p:pic>
      <mc:AlternateContent xmlns:mc="http://schemas.openxmlformats.org/markup-compatibility/2006" xmlns:a14="http://schemas.microsoft.com/office/drawing/2010/main">
        <mc:Choice Requires="a14">
          <p:sp>
            <p:nvSpPr>
              <p:cNvPr id="22" name="TextBox 2">
                <a:extLst>
                  <a:ext uri="{FF2B5EF4-FFF2-40B4-BE49-F238E27FC236}">
                    <a16:creationId xmlns:a16="http://schemas.microsoft.com/office/drawing/2014/main" id="{3829C786-58BF-37E4-6734-FE0545001F62}"/>
                  </a:ext>
                </a:extLst>
              </p:cNvPr>
              <p:cNvSpPr txBox="1"/>
              <p:nvPr/>
            </p:nvSpPr>
            <p:spPr>
              <a:xfrm rot="16200000">
                <a:off x="-1262153" y="3184975"/>
                <a:ext cx="6854539" cy="523220"/>
              </a:xfrm>
              <a:prstGeom prst="rect">
                <a:avLst/>
              </a:prstGeom>
              <a:noFill/>
            </p:spPr>
            <p:txBody>
              <a:bodyPr wrap="square" rtlCol="0">
                <a:spAutoFit/>
              </a:bodyPr>
              <a:lstStyle/>
              <a:p>
                <a:pPr algn="r"/>
                <a:r>
                  <a:rPr lang="es-ES" sz="2800" dirty="0"/>
                  <a:t>Clusters ZOU               Galaxies</a:t>
                </a:r>
                <a14:m>
                  <m:oMath xmlns:m="http://schemas.openxmlformats.org/officeDocument/2006/math">
                    <m:r>
                      <a:rPr lang="es-ES" sz="2800" b="0" i="0" dirty="0" smtClean="0">
                        <a:latin typeface="Cambria Math" panose="02040503050406030204" pitchFamily="18" charset="0"/>
                      </a:rPr>
                      <m:t>          </m:t>
                    </m:r>
                    <m:r>
                      <a:rPr lang="es-ES" sz="2800" i="1" dirty="0" smtClean="0">
                        <a:latin typeface="Cambria Math" panose="02040503050406030204" pitchFamily="18" charset="0"/>
                      </a:rPr>
                      <m:t>          </m:t>
                    </m:r>
                  </m:oMath>
                </a14:m>
                <a:r>
                  <a:rPr lang="es-ES" sz="2800" dirty="0"/>
                  <a:t> </a:t>
                </a:r>
                <a:endParaRPr lang="x-none" sz="2800" dirty="0"/>
              </a:p>
            </p:txBody>
          </p:sp>
        </mc:Choice>
        <mc:Fallback xmlns="">
          <p:sp>
            <p:nvSpPr>
              <p:cNvPr id="22" name="TextBox 2">
                <a:extLst>
                  <a:ext uri="{FF2B5EF4-FFF2-40B4-BE49-F238E27FC236}">
                    <a16:creationId xmlns:a16="http://schemas.microsoft.com/office/drawing/2014/main" xmlns="" xmlns:a14="http://schemas.microsoft.com/office/drawing/2010/main" id="{3829C786-58BF-37E4-6734-FE0545001F62}"/>
                  </a:ext>
                </a:extLst>
              </p:cNvPr>
              <p:cNvSpPr txBox="1">
                <a:spLocks noRot="1" noChangeAspect="1" noMove="1" noResize="1" noEditPoints="1" noAdjustHandles="1" noChangeArrowheads="1" noChangeShapeType="1" noTextEdit="1"/>
              </p:cNvSpPr>
              <p:nvPr/>
            </p:nvSpPr>
            <p:spPr>
              <a:xfrm rot="16200000">
                <a:off x="-1262153" y="3184975"/>
                <a:ext cx="6854539" cy="523220"/>
              </a:xfrm>
              <a:prstGeom prst="rect">
                <a:avLst/>
              </a:prstGeom>
              <a:blipFill rotWithShape="0">
                <a:blip r:embed="rId7"/>
                <a:stretch>
                  <a:fillRect l="-10465" r="-32558"/>
                </a:stretch>
              </a:blipFill>
            </p:spPr>
            <p:txBody>
              <a:bodyPr/>
              <a:lstStyle/>
              <a:p>
                <a:r>
                  <a:rPr lang="es-ES">
                    <a:noFill/>
                  </a:rPr>
                  <a:t> </a:t>
                </a:r>
              </a:p>
            </p:txBody>
          </p:sp>
        </mc:Fallback>
      </mc:AlternateContent>
      <p:sp>
        <p:nvSpPr>
          <p:cNvPr id="5" name="CuadroTexto 4">
            <a:extLst>
              <a:ext uri="{FF2B5EF4-FFF2-40B4-BE49-F238E27FC236}">
                <a16:creationId xmlns:a16="http://schemas.microsoft.com/office/drawing/2014/main" id="{E05F9AE5-0CE5-0EEB-1096-BA6B8D156D41}"/>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6" name="CuadroTexto 5">
            <a:extLst>
              <a:ext uri="{FF2B5EF4-FFF2-40B4-BE49-F238E27FC236}">
                <a16:creationId xmlns:a16="http://schemas.microsoft.com/office/drawing/2014/main" id="{91303553-CF74-A77F-E76C-E18A6A474D96}"/>
              </a:ext>
            </a:extLst>
          </p:cNvPr>
          <p:cNvSpPr txBox="1"/>
          <p:nvPr/>
        </p:nvSpPr>
        <p:spPr>
          <a:xfrm>
            <a:off x="4079876" y="6502733"/>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1" name="CuadroTexto 10">
            <a:extLst>
              <a:ext uri="{FF2B5EF4-FFF2-40B4-BE49-F238E27FC236}">
                <a16:creationId xmlns:a16="http://schemas.microsoft.com/office/drawing/2014/main" id="{D23E629A-A9C6-61C1-DDF7-6D966B17DADD}"/>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Tree>
    <p:extLst>
      <p:ext uri="{BB962C8B-B14F-4D97-AF65-F5344CB8AC3E}">
        <p14:creationId xmlns:p14="http://schemas.microsoft.com/office/powerpoint/2010/main" val="1390924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79B68-3D24-61E8-C883-AAFE7F7AAA64}"/>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3CF02631-88D4-A0AA-2679-2F00E0297B56}"/>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a:extLst>
              <a:ext uri="{FF2B5EF4-FFF2-40B4-BE49-F238E27FC236}">
                <a16:creationId xmlns:a16="http://schemas.microsoft.com/office/drawing/2014/main" id="{173133FC-98CC-3DE1-093C-66ADFE0C120E}"/>
              </a:ext>
            </a:extLst>
          </p:cNvPr>
          <p:cNvSpPr>
            <a:spLocks noGrp="1"/>
          </p:cNvSpPr>
          <p:nvPr>
            <p:ph type="title"/>
          </p:nvPr>
        </p:nvSpPr>
        <p:spPr>
          <a:xfrm>
            <a:off x="0" y="10894"/>
            <a:ext cx="12192000" cy="397070"/>
          </a:xfrm>
        </p:spPr>
        <p:txBody>
          <a:bodyPr anchor="t">
            <a:noAutofit/>
          </a:bodyPr>
          <a:lstStyle/>
          <a:p>
            <a:r>
              <a:rPr lang="es-ES" sz="2000" b="1" dirty="0" err="1">
                <a:solidFill>
                  <a:srgbClr val="FFFFFF"/>
                </a:solidFill>
              </a:rPr>
              <a:t>Results</a:t>
            </a:r>
            <a:r>
              <a:rPr lang="es-ES" sz="2000" b="1" dirty="0">
                <a:solidFill>
                  <a:srgbClr val="FFFFFF"/>
                </a:solidFill>
              </a:rPr>
              <a:t>: </a:t>
            </a:r>
            <a:r>
              <a:rPr lang="es-ES" sz="2000" b="1" dirty="0" err="1">
                <a:solidFill>
                  <a:srgbClr val="FFFFFF"/>
                </a:solidFill>
              </a:rPr>
              <a:t>kiloparsec-scales</a:t>
            </a:r>
            <a:endParaRPr lang="es-ES" sz="2000" b="1" dirty="0">
              <a:solidFill>
                <a:srgbClr val="FFFFFF"/>
              </a:solidFill>
            </a:endParaRPr>
          </a:p>
        </p:txBody>
      </p:sp>
      <p:sp>
        <p:nvSpPr>
          <p:cNvPr id="4" name="Rectángulo 3">
            <a:extLst>
              <a:ext uri="{FF2B5EF4-FFF2-40B4-BE49-F238E27FC236}">
                <a16:creationId xmlns:a16="http://schemas.microsoft.com/office/drawing/2014/main" id="{927091E8-FE49-AB52-65C1-2FB2B156CDDC}"/>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TextBox 2">
            <a:extLst>
              <a:ext uri="{FF2B5EF4-FFF2-40B4-BE49-F238E27FC236}">
                <a16:creationId xmlns:a16="http://schemas.microsoft.com/office/drawing/2014/main" id="{3829C786-58BF-37E4-6734-FE0545001F62}"/>
              </a:ext>
            </a:extLst>
          </p:cNvPr>
          <p:cNvSpPr txBox="1"/>
          <p:nvPr/>
        </p:nvSpPr>
        <p:spPr>
          <a:xfrm>
            <a:off x="2" y="448390"/>
            <a:ext cx="12191998" cy="523220"/>
          </a:xfrm>
          <a:prstGeom prst="rect">
            <a:avLst/>
          </a:prstGeom>
          <a:noFill/>
        </p:spPr>
        <p:txBody>
          <a:bodyPr wrap="square" rtlCol="0">
            <a:spAutoFit/>
          </a:bodyPr>
          <a:lstStyle/>
          <a:p>
            <a:pPr algn="ctr"/>
            <a:r>
              <a:rPr lang="es-ES" sz="2800" dirty="0" err="1"/>
              <a:t>Mass</a:t>
            </a:r>
            <a:r>
              <a:rPr lang="es-ES" sz="2800" dirty="0"/>
              <a:t> </a:t>
            </a:r>
            <a:r>
              <a:rPr lang="es-ES" sz="2800" dirty="0" err="1"/>
              <a:t>Density</a:t>
            </a:r>
            <a:r>
              <a:rPr lang="es-ES" sz="2800" dirty="0"/>
              <a:t> </a:t>
            </a:r>
            <a:r>
              <a:rPr lang="es-ES" sz="2800" dirty="0" err="1"/>
              <a:t>Profile</a:t>
            </a:r>
            <a:r>
              <a:rPr lang="es-ES" sz="2800" dirty="0"/>
              <a:t> </a:t>
            </a:r>
            <a:r>
              <a:rPr lang="es-ES" sz="2800" dirty="0" err="1"/>
              <a:t>Modelling</a:t>
            </a:r>
            <a:endParaRPr lang="x-none" sz="2800" dirty="0"/>
          </a:p>
        </p:txBody>
      </p:sp>
      <p:sp>
        <p:nvSpPr>
          <p:cNvPr id="21" name="AutoShape 2" descr="QSO_plot.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5" name="Imagen 4"/>
          <p:cNvPicPr>
            <a:picLocks noChangeAspect="1"/>
          </p:cNvPicPr>
          <p:nvPr/>
        </p:nvPicPr>
        <p:blipFill>
          <a:blip r:embed="rId2"/>
          <a:stretch>
            <a:fillRect/>
          </a:stretch>
        </p:blipFill>
        <p:spPr>
          <a:xfrm>
            <a:off x="655090" y="1435466"/>
            <a:ext cx="5340943" cy="3950572"/>
          </a:xfrm>
          <a:prstGeom prst="rect">
            <a:avLst/>
          </a:prstGeom>
        </p:spPr>
      </p:pic>
      <p:pic>
        <p:nvPicPr>
          <p:cNvPr id="6" name="Imagen 5"/>
          <p:cNvPicPr>
            <a:picLocks noChangeAspect="1"/>
          </p:cNvPicPr>
          <p:nvPr/>
        </p:nvPicPr>
        <p:blipFill>
          <a:blip r:embed="rId3"/>
          <a:stretch>
            <a:fillRect/>
          </a:stretch>
        </p:blipFill>
        <p:spPr>
          <a:xfrm>
            <a:off x="6268993" y="1415774"/>
            <a:ext cx="5344271" cy="3953427"/>
          </a:xfrm>
          <a:prstGeom prst="rect">
            <a:avLst/>
          </a:prstGeom>
        </p:spPr>
      </p:pic>
      <p:sp>
        <p:nvSpPr>
          <p:cNvPr id="11" name="Rectángulo 10"/>
          <p:cNvSpPr/>
          <p:nvPr/>
        </p:nvSpPr>
        <p:spPr>
          <a:xfrm>
            <a:off x="6268992" y="5612456"/>
            <a:ext cx="5344271" cy="646331"/>
          </a:xfrm>
          <a:prstGeom prst="rect">
            <a:avLst/>
          </a:prstGeom>
        </p:spPr>
        <p:txBody>
          <a:bodyPr wrap="square">
            <a:spAutoFit/>
          </a:bodyPr>
          <a:lstStyle/>
          <a:p>
            <a:pPr algn="ctr"/>
            <a:r>
              <a:rPr lang="es-ES" dirty="0" err="1"/>
              <a:t>None</a:t>
            </a:r>
            <a:r>
              <a:rPr lang="es-ES" dirty="0"/>
              <a:t> of </a:t>
            </a:r>
            <a:r>
              <a:rPr lang="es-ES" dirty="0" err="1"/>
              <a:t>the</a:t>
            </a:r>
            <a:r>
              <a:rPr lang="es-ES" dirty="0"/>
              <a:t> </a:t>
            </a:r>
            <a:r>
              <a:rPr lang="es-ES" dirty="0" err="1"/>
              <a:t>profiles</a:t>
            </a:r>
            <a:r>
              <a:rPr lang="es-ES" dirty="0"/>
              <a:t> </a:t>
            </a:r>
            <a:r>
              <a:rPr lang="es-ES" dirty="0" err="1"/>
              <a:t>seem</a:t>
            </a:r>
            <a:r>
              <a:rPr lang="es-ES" dirty="0"/>
              <a:t> to </a:t>
            </a:r>
            <a:r>
              <a:rPr lang="es-ES" dirty="0" err="1"/>
              <a:t>correctly</a:t>
            </a:r>
            <a:r>
              <a:rPr lang="es-ES" dirty="0"/>
              <a:t> </a:t>
            </a:r>
          </a:p>
          <a:p>
            <a:pPr algn="ctr"/>
            <a:r>
              <a:rPr lang="es-ES" dirty="0" err="1"/>
              <a:t>explain</a:t>
            </a:r>
            <a:r>
              <a:rPr lang="es-ES" dirty="0"/>
              <a:t> </a:t>
            </a:r>
            <a:r>
              <a:rPr lang="es-ES" dirty="0" err="1"/>
              <a:t>the</a:t>
            </a:r>
            <a:r>
              <a:rPr lang="es-ES" dirty="0"/>
              <a:t> </a:t>
            </a:r>
            <a:r>
              <a:rPr lang="es-ES" dirty="0" err="1"/>
              <a:t>measured</a:t>
            </a:r>
            <a:r>
              <a:rPr lang="es-ES" dirty="0"/>
              <a:t> </a:t>
            </a:r>
            <a:r>
              <a:rPr lang="es-ES" dirty="0" err="1"/>
              <a:t>signal</a:t>
            </a:r>
            <a:r>
              <a:rPr lang="es-ES" dirty="0"/>
              <a:t>.</a:t>
            </a:r>
          </a:p>
        </p:txBody>
      </p:sp>
      <p:sp>
        <p:nvSpPr>
          <p:cNvPr id="12" name="Rectángulo 11"/>
          <p:cNvSpPr/>
          <p:nvPr/>
        </p:nvSpPr>
        <p:spPr>
          <a:xfrm>
            <a:off x="655090" y="5612456"/>
            <a:ext cx="5340943" cy="646331"/>
          </a:xfrm>
          <a:prstGeom prst="rect">
            <a:avLst/>
          </a:prstGeom>
        </p:spPr>
        <p:txBody>
          <a:bodyPr wrap="square">
            <a:spAutoFit/>
          </a:bodyPr>
          <a:lstStyle/>
          <a:p>
            <a:pPr algn="ctr"/>
            <a:r>
              <a:rPr lang="es-ES" dirty="0" err="1"/>
              <a:t>Sersic</a:t>
            </a:r>
            <a:r>
              <a:rPr lang="es-ES" dirty="0"/>
              <a:t> </a:t>
            </a:r>
            <a:r>
              <a:rPr lang="es-ES" dirty="0" err="1"/>
              <a:t>would</a:t>
            </a:r>
            <a:r>
              <a:rPr lang="es-ES" dirty="0"/>
              <a:t> be </a:t>
            </a:r>
            <a:r>
              <a:rPr lang="es-ES" dirty="0" err="1"/>
              <a:t>the</a:t>
            </a:r>
            <a:r>
              <a:rPr lang="es-ES" dirty="0"/>
              <a:t> </a:t>
            </a:r>
            <a:r>
              <a:rPr lang="es-ES" dirty="0" err="1"/>
              <a:t>one</a:t>
            </a:r>
            <a:r>
              <a:rPr lang="es-ES" dirty="0"/>
              <a:t> </a:t>
            </a:r>
            <a:r>
              <a:rPr lang="es-ES" dirty="0" err="1"/>
              <a:t>that</a:t>
            </a:r>
            <a:endParaRPr lang="es-ES" dirty="0"/>
          </a:p>
          <a:p>
            <a:pPr algn="ctr"/>
            <a:r>
              <a:rPr lang="es-ES" dirty="0"/>
              <a:t> </a:t>
            </a:r>
            <a:r>
              <a:rPr lang="es-ES" dirty="0" err="1"/>
              <a:t>best</a:t>
            </a:r>
            <a:r>
              <a:rPr lang="es-ES" dirty="0"/>
              <a:t> </a:t>
            </a:r>
            <a:r>
              <a:rPr lang="es-ES" dirty="0" err="1"/>
              <a:t>explains</a:t>
            </a:r>
            <a:r>
              <a:rPr lang="es-ES" dirty="0"/>
              <a:t> </a:t>
            </a:r>
            <a:r>
              <a:rPr lang="es-ES" dirty="0" err="1"/>
              <a:t>the</a:t>
            </a:r>
            <a:r>
              <a:rPr lang="es-ES" dirty="0"/>
              <a:t> central data</a:t>
            </a:r>
          </a:p>
        </p:txBody>
      </p:sp>
      <p:sp>
        <p:nvSpPr>
          <p:cNvPr id="14" name="TextBox 2">
            <a:extLst>
              <a:ext uri="{FF2B5EF4-FFF2-40B4-BE49-F238E27FC236}">
                <a16:creationId xmlns:a16="http://schemas.microsoft.com/office/drawing/2014/main" id="{3829C786-58BF-37E4-6734-FE0545001F62}"/>
              </a:ext>
            </a:extLst>
          </p:cNvPr>
          <p:cNvSpPr txBox="1"/>
          <p:nvPr/>
        </p:nvSpPr>
        <p:spPr>
          <a:xfrm>
            <a:off x="0" y="1012415"/>
            <a:ext cx="12191998" cy="461665"/>
          </a:xfrm>
          <a:prstGeom prst="rect">
            <a:avLst/>
          </a:prstGeom>
          <a:noFill/>
        </p:spPr>
        <p:txBody>
          <a:bodyPr wrap="square" rtlCol="0">
            <a:spAutoFit/>
          </a:bodyPr>
          <a:lstStyle/>
          <a:p>
            <a:pPr algn="ctr"/>
            <a:r>
              <a:rPr lang="es-ES" sz="2400" dirty="0" err="1"/>
              <a:t>Low</a:t>
            </a:r>
            <a:r>
              <a:rPr lang="es-ES" sz="2400" dirty="0"/>
              <a:t> </a:t>
            </a:r>
            <a:r>
              <a:rPr lang="es-ES" sz="2400" dirty="0" err="1"/>
              <a:t>Resolution</a:t>
            </a:r>
            <a:r>
              <a:rPr lang="es-ES" sz="2400" dirty="0"/>
              <a:t>                                                  High </a:t>
            </a:r>
            <a:r>
              <a:rPr lang="es-ES" sz="2400" dirty="0" err="1"/>
              <a:t>Resolution</a:t>
            </a:r>
            <a:endParaRPr lang="x-none" sz="2400" dirty="0"/>
          </a:p>
        </p:txBody>
      </p:sp>
      <p:sp>
        <p:nvSpPr>
          <p:cNvPr id="13" name="CuadroTexto 12">
            <a:extLst>
              <a:ext uri="{FF2B5EF4-FFF2-40B4-BE49-F238E27FC236}">
                <a16:creationId xmlns:a16="http://schemas.microsoft.com/office/drawing/2014/main" id="{B2B96A2D-1C65-9FB0-6207-B8A8310EBA17}"/>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15" name="CuadroTexto 14">
            <a:extLst>
              <a:ext uri="{FF2B5EF4-FFF2-40B4-BE49-F238E27FC236}">
                <a16:creationId xmlns:a16="http://schemas.microsoft.com/office/drawing/2014/main" id="{A963CFF3-67B6-1B34-FCF0-C4E9E6F7CC2B}"/>
              </a:ext>
            </a:extLst>
          </p:cNvPr>
          <p:cNvSpPr txBox="1"/>
          <p:nvPr/>
        </p:nvSpPr>
        <p:spPr>
          <a:xfrm>
            <a:off x="4079876" y="6502733"/>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6" name="CuadroTexto 15">
            <a:extLst>
              <a:ext uri="{FF2B5EF4-FFF2-40B4-BE49-F238E27FC236}">
                <a16:creationId xmlns:a16="http://schemas.microsoft.com/office/drawing/2014/main" id="{ADCB7FB6-7665-9315-54CC-3D3E528754F6}"/>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Tree>
    <p:extLst>
      <p:ext uri="{BB962C8B-B14F-4D97-AF65-F5344CB8AC3E}">
        <p14:creationId xmlns:p14="http://schemas.microsoft.com/office/powerpoint/2010/main" val="455870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5A9B9-2270-56A4-8C44-2F3A6F929113}"/>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09348690-15F6-DACE-A27F-9C8E3FF6D975}"/>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a:extLst>
              <a:ext uri="{FF2B5EF4-FFF2-40B4-BE49-F238E27FC236}">
                <a16:creationId xmlns:a16="http://schemas.microsoft.com/office/drawing/2014/main" id="{93F2F876-D3C4-F9BB-5034-CF28C811B783}"/>
              </a:ext>
            </a:extLst>
          </p:cNvPr>
          <p:cNvSpPr>
            <a:spLocks noGrp="1"/>
          </p:cNvSpPr>
          <p:nvPr>
            <p:ph type="title"/>
          </p:nvPr>
        </p:nvSpPr>
        <p:spPr>
          <a:xfrm>
            <a:off x="0" y="10894"/>
            <a:ext cx="12192000" cy="397070"/>
          </a:xfrm>
        </p:spPr>
        <p:txBody>
          <a:bodyPr anchor="t">
            <a:noAutofit/>
          </a:bodyPr>
          <a:lstStyle/>
          <a:p>
            <a:r>
              <a:rPr lang="es-ES" sz="2000" b="1" dirty="0" err="1">
                <a:solidFill>
                  <a:srgbClr val="FFFFFF"/>
                </a:solidFill>
              </a:rPr>
              <a:t>Results</a:t>
            </a:r>
            <a:r>
              <a:rPr lang="es-ES" sz="2000" b="1" dirty="0">
                <a:solidFill>
                  <a:srgbClr val="FFFFFF"/>
                </a:solidFill>
              </a:rPr>
              <a:t>: </a:t>
            </a:r>
            <a:r>
              <a:rPr lang="es-ES" sz="2000" b="1" dirty="0" err="1">
                <a:solidFill>
                  <a:srgbClr val="FFFFFF"/>
                </a:solidFill>
              </a:rPr>
              <a:t>arcminute-scales</a:t>
            </a:r>
            <a:br>
              <a:rPr lang="es-ES" sz="2000" b="1" dirty="0">
                <a:solidFill>
                  <a:srgbClr val="FFFFFF"/>
                </a:solidFill>
              </a:rPr>
            </a:br>
            <a:br>
              <a:rPr lang="es-ES" sz="2000" b="1" dirty="0">
                <a:solidFill>
                  <a:srgbClr val="FFFFFF"/>
                </a:solidFill>
              </a:rPr>
            </a:br>
            <a:endParaRPr lang="es-ES" sz="2000" b="1" dirty="0">
              <a:solidFill>
                <a:srgbClr val="FFFFFF"/>
              </a:solidFill>
            </a:endParaRPr>
          </a:p>
        </p:txBody>
      </p:sp>
      <p:sp>
        <p:nvSpPr>
          <p:cNvPr id="4" name="Rectángulo 3">
            <a:extLst>
              <a:ext uri="{FF2B5EF4-FFF2-40B4-BE49-F238E27FC236}">
                <a16:creationId xmlns:a16="http://schemas.microsoft.com/office/drawing/2014/main" id="{E1149422-C520-8D22-F9FA-4B15FB27DA19}"/>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TextBox 2">
            <a:extLst>
              <a:ext uri="{FF2B5EF4-FFF2-40B4-BE49-F238E27FC236}">
                <a16:creationId xmlns:a16="http://schemas.microsoft.com/office/drawing/2014/main" id="{F4D26FDA-202F-0B57-AA21-9A55863450DC}"/>
              </a:ext>
            </a:extLst>
          </p:cNvPr>
          <p:cNvSpPr txBox="1"/>
          <p:nvPr/>
        </p:nvSpPr>
        <p:spPr>
          <a:xfrm>
            <a:off x="2" y="448390"/>
            <a:ext cx="12191998" cy="523220"/>
          </a:xfrm>
          <a:prstGeom prst="rect">
            <a:avLst/>
          </a:prstGeom>
          <a:noFill/>
        </p:spPr>
        <p:txBody>
          <a:bodyPr wrap="square" rtlCol="0">
            <a:spAutoFit/>
          </a:bodyPr>
          <a:lstStyle/>
          <a:p>
            <a:pPr algn="ctr"/>
            <a:r>
              <a:rPr lang="x-none" sz="2800" dirty="0"/>
              <a:t>Discussion</a:t>
            </a:r>
          </a:p>
        </p:txBody>
      </p:sp>
      <p:sp>
        <p:nvSpPr>
          <p:cNvPr id="5" name="TextBox 4">
            <a:extLst>
              <a:ext uri="{FF2B5EF4-FFF2-40B4-BE49-F238E27FC236}">
                <a16:creationId xmlns:a16="http://schemas.microsoft.com/office/drawing/2014/main" id="{B77480B1-6704-A720-FFFF-6D6980DCA207}"/>
              </a:ext>
            </a:extLst>
          </p:cNvPr>
          <p:cNvSpPr txBox="1"/>
          <p:nvPr/>
        </p:nvSpPr>
        <p:spPr>
          <a:xfrm>
            <a:off x="2" y="966871"/>
            <a:ext cx="12191998" cy="369332"/>
          </a:xfrm>
          <a:prstGeom prst="rect">
            <a:avLst/>
          </a:prstGeom>
          <a:noFill/>
        </p:spPr>
        <p:txBody>
          <a:bodyPr wrap="square" rtlCol="0">
            <a:spAutoFit/>
          </a:bodyPr>
          <a:lstStyle/>
          <a:p>
            <a:pPr algn="ctr"/>
            <a:r>
              <a:rPr lang="es-ES" sz="1800" b="0" dirty="0" err="1">
                <a:effectLst/>
                <a:latin typeface="NimbusRomNo9L"/>
              </a:rPr>
              <a:t>Signal</a:t>
            </a:r>
            <a:r>
              <a:rPr lang="es-ES" sz="1800" b="0" dirty="0">
                <a:effectLst/>
                <a:latin typeface="NimbusRomNo9L"/>
              </a:rPr>
              <a:t> </a:t>
            </a:r>
            <a:r>
              <a:rPr lang="es-ES" sz="1800" b="0" dirty="0" err="1">
                <a:effectLst/>
                <a:latin typeface="NimbusRomNo9L"/>
              </a:rPr>
              <a:t>drop</a:t>
            </a:r>
            <a:r>
              <a:rPr lang="es-ES" sz="1800" b="0">
                <a:effectLst/>
                <a:latin typeface="NimbusRomNo9L"/>
              </a:rPr>
              <a:t> at ~10 arcsec</a:t>
            </a:r>
            <a:r>
              <a:rPr lang="en-US"/>
              <a:t> </a:t>
            </a:r>
            <a:endParaRPr lang="en-GB" dirty="0"/>
          </a:p>
        </p:txBody>
      </p:sp>
      <p:sp>
        <p:nvSpPr>
          <p:cNvPr id="11" name="Marcador de contenido 10"/>
          <p:cNvSpPr>
            <a:spLocks noGrp="1"/>
          </p:cNvSpPr>
          <p:nvPr>
            <p:ph idx="1"/>
          </p:nvPr>
        </p:nvSpPr>
        <p:spPr>
          <a:xfrm>
            <a:off x="7402286" y="1390840"/>
            <a:ext cx="4789714" cy="5039729"/>
          </a:xfrm>
        </p:spPr>
        <p:txBody>
          <a:bodyPr anchor="ctr">
            <a:normAutofit/>
          </a:bodyPr>
          <a:lstStyle/>
          <a:p>
            <a:pPr marL="0" indent="0" algn="ctr">
              <a:lnSpc>
                <a:spcPct val="100000"/>
              </a:lnSpc>
              <a:buNone/>
            </a:pPr>
            <a:r>
              <a:rPr lang="en-US" dirty="0"/>
              <a:t>robust and clearly </a:t>
            </a:r>
          </a:p>
          <a:p>
            <a:pPr marL="0" indent="0" algn="ctr">
              <a:lnSpc>
                <a:spcPct val="100000"/>
              </a:lnSpc>
              <a:buNone/>
            </a:pPr>
            <a:endParaRPr lang="en-US" sz="1050" dirty="0"/>
          </a:p>
          <a:p>
            <a:pPr marL="0" indent="0" algn="ctr">
              <a:lnSpc>
                <a:spcPct val="100000"/>
              </a:lnSpc>
              <a:buNone/>
            </a:pPr>
            <a:r>
              <a:rPr lang="en-US" dirty="0"/>
              <a:t>observed in the                      high-resolution data           especially for galaxies and QSOs.</a:t>
            </a:r>
            <a:endParaRPr lang="es-ES" dirty="0"/>
          </a:p>
        </p:txBody>
      </p:sp>
      <p:pic>
        <p:nvPicPr>
          <p:cNvPr id="12" name="Imagen 11"/>
          <p:cNvPicPr>
            <a:picLocks noChangeAspect="1"/>
          </p:cNvPicPr>
          <p:nvPr/>
        </p:nvPicPr>
        <p:blipFill>
          <a:blip r:embed="rId2"/>
          <a:stretch>
            <a:fillRect/>
          </a:stretch>
        </p:blipFill>
        <p:spPr>
          <a:xfrm>
            <a:off x="532662" y="1390840"/>
            <a:ext cx="6797054" cy="5039729"/>
          </a:xfrm>
          <a:prstGeom prst="rect">
            <a:avLst/>
          </a:prstGeom>
        </p:spPr>
      </p:pic>
      <p:sp>
        <p:nvSpPr>
          <p:cNvPr id="6" name="CuadroTexto 5">
            <a:extLst>
              <a:ext uri="{FF2B5EF4-FFF2-40B4-BE49-F238E27FC236}">
                <a16:creationId xmlns:a16="http://schemas.microsoft.com/office/drawing/2014/main" id="{CEB5054F-F187-E679-CDCA-487723353B1F}"/>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13" name="CuadroTexto 12">
            <a:extLst>
              <a:ext uri="{FF2B5EF4-FFF2-40B4-BE49-F238E27FC236}">
                <a16:creationId xmlns:a16="http://schemas.microsoft.com/office/drawing/2014/main" id="{A2646419-DA55-B1EC-D501-6164659681DF}"/>
              </a:ext>
            </a:extLst>
          </p:cNvPr>
          <p:cNvSpPr txBox="1"/>
          <p:nvPr/>
        </p:nvSpPr>
        <p:spPr>
          <a:xfrm>
            <a:off x="4079876" y="6502733"/>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4" name="CuadroTexto 13">
            <a:extLst>
              <a:ext uri="{FF2B5EF4-FFF2-40B4-BE49-F238E27FC236}">
                <a16:creationId xmlns:a16="http://schemas.microsoft.com/office/drawing/2014/main" id="{EF5A8309-4D52-692E-A2BC-BA2BCBB08DA5}"/>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Tree>
    <p:extLst>
      <p:ext uri="{BB962C8B-B14F-4D97-AF65-F5344CB8AC3E}">
        <p14:creationId xmlns:p14="http://schemas.microsoft.com/office/powerpoint/2010/main" val="57445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5A9B9-2270-56A4-8C44-2F3A6F929113}"/>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09348690-15F6-DACE-A27F-9C8E3FF6D975}"/>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a:extLst>
              <a:ext uri="{FF2B5EF4-FFF2-40B4-BE49-F238E27FC236}">
                <a16:creationId xmlns:a16="http://schemas.microsoft.com/office/drawing/2014/main" id="{93F2F876-D3C4-F9BB-5034-CF28C811B783}"/>
              </a:ext>
            </a:extLst>
          </p:cNvPr>
          <p:cNvSpPr>
            <a:spLocks noGrp="1"/>
          </p:cNvSpPr>
          <p:nvPr>
            <p:ph type="title"/>
          </p:nvPr>
        </p:nvSpPr>
        <p:spPr>
          <a:xfrm>
            <a:off x="0" y="10894"/>
            <a:ext cx="12192000" cy="397070"/>
          </a:xfrm>
        </p:spPr>
        <p:txBody>
          <a:bodyPr anchor="t">
            <a:noAutofit/>
          </a:bodyPr>
          <a:lstStyle/>
          <a:p>
            <a:r>
              <a:rPr lang="es-ES" sz="2000" b="1" dirty="0" err="1">
                <a:solidFill>
                  <a:srgbClr val="FFFFFF"/>
                </a:solidFill>
              </a:rPr>
              <a:t>Results</a:t>
            </a:r>
            <a:r>
              <a:rPr lang="es-ES" sz="2000" b="1" dirty="0">
                <a:solidFill>
                  <a:srgbClr val="FFFFFF"/>
                </a:solidFill>
              </a:rPr>
              <a:t>: </a:t>
            </a:r>
            <a:r>
              <a:rPr lang="es-ES" sz="2000" b="1" dirty="0" err="1">
                <a:solidFill>
                  <a:srgbClr val="FFFFFF"/>
                </a:solidFill>
              </a:rPr>
              <a:t>arcminute-scales</a:t>
            </a:r>
            <a:br>
              <a:rPr lang="es-ES" sz="2000" b="1" dirty="0">
                <a:solidFill>
                  <a:srgbClr val="FFFFFF"/>
                </a:solidFill>
              </a:rPr>
            </a:br>
            <a:br>
              <a:rPr lang="es-ES" sz="2000" b="1" dirty="0">
                <a:solidFill>
                  <a:srgbClr val="FFFFFF"/>
                </a:solidFill>
              </a:rPr>
            </a:br>
            <a:endParaRPr lang="es-ES" sz="2000" b="1" dirty="0">
              <a:solidFill>
                <a:srgbClr val="FFFFFF"/>
              </a:solidFill>
            </a:endParaRPr>
          </a:p>
        </p:txBody>
      </p:sp>
      <p:sp>
        <p:nvSpPr>
          <p:cNvPr id="4" name="Rectángulo 3">
            <a:extLst>
              <a:ext uri="{FF2B5EF4-FFF2-40B4-BE49-F238E27FC236}">
                <a16:creationId xmlns:a16="http://schemas.microsoft.com/office/drawing/2014/main" id="{E1149422-C520-8D22-F9FA-4B15FB27DA19}"/>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TextBox 2">
            <a:extLst>
              <a:ext uri="{FF2B5EF4-FFF2-40B4-BE49-F238E27FC236}">
                <a16:creationId xmlns:a16="http://schemas.microsoft.com/office/drawing/2014/main" id="{F4D26FDA-202F-0B57-AA21-9A55863450DC}"/>
              </a:ext>
            </a:extLst>
          </p:cNvPr>
          <p:cNvSpPr txBox="1"/>
          <p:nvPr/>
        </p:nvSpPr>
        <p:spPr>
          <a:xfrm>
            <a:off x="2" y="448390"/>
            <a:ext cx="12191998" cy="523220"/>
          </a:xfrm>
          <a:prstGeom prst="rect">
            <a:avLst/>
          </a:prstGeom>
          <a:noFill/>
        </p:spPr>
        <p:txBody>
          <a:bodyPr wrap="square" rtlCol="0">
            <a:spAutoFit/>
          </a:bodyPr>
          <a:lstStyle/>
          <a:p>
            <a:pPr algn="ctr"/>
            <a:r>
              <a:rPr lang="x-none" sz="2800" dirty="0"/>
              <a:t>Discussion</a:t>
            </a:r>
          </a:p>
        </p:txBody>
      </p:sp>
      <p:sp>
        <p:nvSpPr>
          <p:cNvPr id="6" name="Rectángulo 5"/>
          <p:cNvSpPr/>
          <p:nvPr/>
        </p:nvSpPr>
        <p:spPr>
          <a:xfrm>
            <a:off x="0" y="1516525"/>
            <a:ext cx="12192000" cy="1231106"/>
          </a:xfrm>
          <a:prstGeom prst="rect">
            <a:avLst/>
          </a:prstGeom>
        </p:spPr>
        <p:txBody>
          <a:bodyPr wrap="square">
            <a:spAutoFit/>
          </a:bodyPr>
          <a:lstStyle/>
          <a:p>
            <a:endParaRPr lang="es-ES" dirty="0"/>
          </a:p>
          <a:p>
            <a:r>
              <a:rPr lang="es-ES" sz="2000" i="1" dirty="0"/>
              <a:t>Visual </a:t>
            </a:r>
            <a:r>
              <a:rPr lang="es-ES" sz="2000" i="1" dirty="0" err="1"/>
              <a:t>Evidence</a:t>
            </a:r>
            <a:r>
              <a:rPr lang="es-ES" sz="2000" i="1" dirty="0"/>
              <a:t>: </a:t>
            </a:r>
          </a:p>
          <a:p>
            <a:r>
              <a:rPr lang="es-ES" dirty="0" err="1"/>
              <a:t>Optical</a:t>
            </a:r>
            <a:r>
              <a:rPr lang="es-ES" dirty="0"/>
              <a:t> </a:t>
            </a:r>
            <a:r>
              <a:rPr lang="es-ES" dirty="0" err="1"/>
              <a:t>images</a:t>
            </a:r>
            <a:r>
              <a:rPr lang="es-ES" dirty="0"/>
              <a:t> of </a:t>
            </a:r>
            <a:r>
              <a:rPr lang="es-ES" dirty="0" err="1"/>
              <a:t>the</a:t>
            </a:r>
            <a:r>
              <a:rPr lang="es-ES" dirty="0"/>
              <a:t> </a:t>
            </a:r>
            <a:r>
              <a:rPr lang="es-ES" dirty="0" err="1"/>
              <a:t>clusters</a:t>
            </a:r>
            <a:r>
              <a:rPr lang="es-ES" dirty="0"/>
              <a:t> show </a:t>
            </a:r>
            <a:r>
              <a:rPr lang="es-ES" dirty="0" err="1"/>
              <a:t>that</a:t>
            </a:r>
            <a:r>
              <a:rPr lang="es-ES" dirty="0"/>
              <a:t> </a:t>
            </a:r>
            <a:r>
              <a:rPr lang="es-ES" dirty="0" err="1"/>
              <a:t>many</a:t>
            </a:r>
            <a:r>
              <a:rPr lang="es-ES" dirty="0"/>
              <a:t> </a:t>
            </a:r>
            <a:r>
              <a:rPr lang="es-ES" dirty="0" err="1"/>
              <a:t>BCGs</a:t>
            </a:r>
            <a:r>
              <a:rPr lang="es-ES" dirty="0"/>
              <a:t> </a:t>
            </a:r>
            <a:r>
              <a:rPr lang="es-ES" dirty="0" err="1"/>
              <a:t>appear</a:t>
            </a:r>
            <a:r>
              <a:rPr lang="es-ES" dirty="0"/>
              <a:t> to be in a </a:t>
            </a:r>
            <a:r>
              <a:rPr lang="es-ES" dirty="0" err="1"/>
              <a:t>region</a:t>
            </a:r>
            <a:r>
              <a:rPr lang="es-ES" dirty="0"/>
              <a:t> </a:t>
            </a:r>
            <a:r>
              <a:rPr lang="es-ES" dirty="0" err="1"/>
              <a:t>relatively</a:t>
            </a:r>
            <a:r>
              <a:rPr lang="es-ES" dirty="0"/>
              <a:t> </a:t>
            </a:r>
            <a:r>
              <a:rPr lang="es-ES" dirty="0" err="1"/>
              <a:t>devoid</a:t>
            </a:r>
            <a:r>
              <a:rPr lang="es-ES" dirty="0"/>
              <a:t> of </a:t>
            </a:r>
            <a:r>
              <a:rPr lang="es-ES" dirty="0" err="1"/>
              <a:t>bright</a:t>
            </a:r>
            <a:r>
              <a:rPr lang="es-ES" dirty="0"/>
              <a:t> </a:t>
            </a:r>
            <a:r>
              <a:rPr lang="es-ES" dirty="0" err="1"/>
              <a:t>satellites</a:t>
            </a:r>
            <a:r>
              <a:rPr lang="es-ES" dirty="0"/>
              <a:t> at </a:t>
            </a:r>
            <a:r>
              <a:rPr lang="es-ES" dirty="0" err="1"/>
              <a:t>those</a:t>
            </a:r>
            <a:r>
              <a:rPr lang="es-ES" dirty="0"/>
              <a:t> </a:t>
            </a:r>
            <a:r>
              <a:rPr lang="es-ES" dirty="0" err="1"/>
              <a:t>scales</a:t>
            </a:r>
            <a:r>
              <a:rPr lang="es-ES" dirty="0"/>
              <a:t>.</a:t>
            </a:r>
          </a:p>
          <a:p>
            <a:endParaRPr lang="es-ES" dirty="0"/>
          </a:p>
        </p:txBody>
      </p:sp>
      <p:pic>
        <p:nvPicPr>
          <p:cNvPr id="12" name="Imagen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306" y="2695519"/>
            <a:ext cx="3109569" cy="3109569"/>
          </a:xfrm>
          <a:prstGeom prst="rect">
            <a:avLst/>
          </a:prstGeom>
        </p:spPr>
      </p:pic>
      <p:pic>
        <p:nvPicPr>
          <p:cNvPr id="13" name="Imagen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4700" y="2695519"/>
            <a:ext cx="3095625" cy="3095625"/>
          </a:xfrm>
          <a:prstGeom prst="rect">
            <a:avLst/>
          </a:prstGeom>
        </p:spPr>
      </p:pic>
      <p:pic>
        <p:nvPicPr>
          <p:cNvPr id="14" name="Imagen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6240" y="2697775"/>
            <a:ext cx="3098041" cy="3098041"/>
          </a:xfrm>
          <a:prstGeom prst="rect">
            <a:avLst/>
          </a:prstGeom>
        </p:spPr>
      </p:pic>
      <p:sp>
        <p:nvSpPr>
          <p:cNvPr id="15" name="TextBox 4">
            <a:extLst>
              <a:ext uri="{FF2B5EF4-FFF2-40B4-BE49-F238E27FC236}">
                <a16:creationId xmlns:a16="http://schemas.microsoft.com/office/drawing/2014/main" id="{B77480B1-6704-A720-FFFF-6D6980DCA207}"/>
              </a:ext>
            </a:extLst>
          </p:cNvPr>
          <p:cNvSpPr txBox="1"/>
          <p:nvPr/>
        </p:nvSpPr>
        <p:spPr>
          <a:xfrm>
            <a:off x="-58571" y="925107"/>
            <a:ext cx="12191998" cy="369332"/>
          </a:xfrm>
          <a:prstGeom prst="rect">
            <a:avLst/>
          </a:prstGeom>
          <a:noFill/>
        </p:spPr>
        <p:txBody>
          <a:bodyPr wrap="square" rtlCol="0">
            <a:spAutoFit/>
          </a:bodyPr>
          <a:lstStyle/>
          <a:p>
            <a:pPr algn="ctr"/>
            <a:r>
              <a:rPr lang="es-ES" sz="1800" b="0" dirty="0" err="1">
                <a:effectLst/>
                <a:latin typeface="NimbusRomNo9L"/>
              </a:rPr>
              <a:t>Signal</a:t>
            </a:r>
            <a:r>
              <a:rPr lang="es-ES" sz="1800" b="0" dirty="0">
                <a:effectLst/>
                <a:latin typeface="NimbusRomNo9L"/>
              </a:rPr>
              <a:t> </a:t>
            </a:r>
            <a:r>
              <a:rPr lang="es-ES" sz="1800" b="0" dirty="0" err="1">
                <a:effectLst/>
                <a:latin typeface="NimbusRomNo9L"/>
              </a:rPr>
              <a:t>drop</a:t>
            </a:r>
            <a:r>
              <a:rPr lang="es-ES" sz="1800" b="0">
                <a:effectLst/>
                <a:latin typeface="NimbusRomNo9L"/>
              </a:rPr>
              <a:t> at ~10 arcsec</a:t>
            </a:r>
            <a:r>
              <a:rPr lang="en-US"/>
              <a:t> </a:t>
            </a:r>
            <a:endParaRPr lang="en-GB" dirty="0"/>
          </a:p>
        </p:txBody>
      </p:sp>
      <p:sp>
        <p:nvSpPr>
          <p:cNvPr id="17" name="Rectángulo 16"/>
          <p:cNvSpPr/>
          <p:nvPr/>
        </p:nvSpPr>
        <p:spPr>
          <a:xfrm>
            <a:off x="-29286" y="1257920"/>
            <a:ext cx="12192000" cy="461665"/>
          </a:xfrm>
          <a:prstGeom prst="rect">
            <a:avLst/>
          </a:prstGeom>
        </p:spPr>
        <p:txBody>
          <a:bodyPr wrap="square">
            <a:spAutoFit/>
          </a:bodyPr>
          <a:lstStyle/>
          <a:p>
            <a:pPr algn="ctr"/>
            <a:r>
              <a:rPr lang="es-ES" sz="2400" b="1" dirty="0" err="1"/>
              <a:t>Is</a:t>
            </a:r>
            <a:r>
              <a:rPr lang="es-ES" sz="2400" b="1" dirty="0"/>
              <a:t> </a:t>
            </a:r>
            <a:r>
              <a:rPr lang="es-ES" sz="2400" b="1" dirty="0" err="1"/>
              <a:t>it</a:t>
            </a:r>
            <a:r>
              <a:rPr lang="es-ES" sz="2400" b="1" dirty="0"/>
              <a:t> a real </a:t>
            </a:r>
            <a:r>
              <a:rPr lang="es-ES" sz="2400" b="1" dirty="0" err="1"/>
              <a:t>mass</a:t>
            </a:r>
            <a:r>
              <a:rPr lang="es-ES" sz="2400" b="1" dirty="0"/>
              <a:t> </a:t>
            </a:r>
            <a:r>
              <a:rPr lang="es-ES" sz="2400" b="1" dirty="0" err="1"/>
              <a:t>deficit</a:t>
            </a:r>
            <a:r>
              <a:rPr lang="es-ES" sz="2400" b="1" dirty="0"/>
              <a:t>? </a:t>
            </a:r>
          </a:p>
        </p:txBody>
      </p:sp>
      <p:sp>
        <p:nvSpPr>
          <p:cNvPr id="5" name="CuadroTexto 4">
            <a:extLst>
              <a:ext uri="{FF2B5EF4-FFF2-40B4-BE49-F238E27FC236}">
                <a16:creationId xmlns:a16="http://schemas.microsoft.com/office/drawing/2014/main" id="{3DEBDF8D-EE9F-09B4-2D53-2A36F213E688}"/>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11" name="CuadroTexto 10">
            <a:extLst>
              <a:ext uri="{FF2B5EF4-FFF2-40B4-BE49-F238E27FC236}">
                <a16:creationId xmlns:a16="http://schemas.microsoft.com/office/drawing/2014/main" id="{48E6D0D1-EE7F-4C64-8334-2DEC614549B7}"/>
              </a:ext>
            </a:extLst>
          </p:cNvPr>
          <p:cNvSpPr txBox="1"/>
          <p:nvPr/>
        </p:nvSpPr>
        <p:spPr>
          <a:xfrm>
            <a:off x="4079876" y="6502733"/>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6" name="CuadroTexto 15">
            <a:extLst>
              <a:ext uri="{FF2B5EF4-FFF2-40B4-BE49-F238E27FC236}">
                <a16:creationId xmlns:a16="http://schemas.microsoft.com/office/drawing/2014/main" id="{C458AE66-DA15-ED27-0205-109926BC02D8}"/>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Tree>
    <p:extLst>
      <p:ext uri="{BB962C8B-B14F-4D97-AF65-F5344CB8AC3E}">
        <p14:creationId xmlns:p14="http://schemas.microsoft.com/office/powerpoint/2010/main" val="2161762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5A9B9-2270-56A4-8C44-2F3A6F929113}"/>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09348690-15F6-DACE-A27F-9C8E3FF6D975}"/>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a:extLst>
              <a:ext uri="{FF2B5EF4-FFF2-40B4-BE49-F238E27FC236}">
                <a16:creationId xmlns:a16="http://schemas.microsoft.com/office/drawing/2014/main" id="{93F2F876-D3C4-F9BB-5034-CF28C811B783}"/>
              </a:ext>
            </a:extLst>
          </p:cNvPr>
          <p:cNvSpPr>
            <a:spLocks noGrp="1"/>
          </p:cNvSpPr>
          <p:nvPr>
            <p:ph type="title"/>
          </p:nvPr>
        </p:nvSpPr>
        <p:spPr>
          <a:xfrm>
            <a:off x="0" y="10894"/>
            <a:ext cx="12192000" cy="397070"/>
          </a:xfrm>
        </p:spPr>
        <p:txBody>
          <a:bodyPr anchor="t">
            <a:noAutofit/>
          </a:bodyPr>
          <a:lstStyle/>
          <a:p>
            <a:r>
              <a:rPr lang="es-ES" sz="2000" b="1" dirty="0" err="1">
                <a:solidFill>
                  <a:srgbClr val="FFFFFF"/>
                </a:solidFill>
              </a:rPr>
              <a:t>Results</a:t>
            </a:r>
            <a:r>
              <a:rPr lang="es-ES" sz="2000" b="1" dirty="0">
                <a:solidFill>
                  <a:srgbClr val="FFFFFF"/>
                </a:solidFill>
              </a:rPr>
              <a:t>: </a:t>
            </a:r>
            <a:r>
              <a:rPr lang="es-ES" sz="2000" b="1" dirty="0" err="1">
                <a:solidFill>
                  <a:srgbClr val="FFFFFF"/>
                </a:solidFill>
              </a:rPr>
              <a:t>arcminute-scales</a:t>
            </a:r>
            <a:br>
              <a:rPr lang="es-ES" sz="2000" b="1" dirty="0">
                <a:solidFill>
                  <a:srgbClr val="FFFFFF"/>
                </a:solidFill>
              </a:rPr>
            </a:br>
            <a:br>
              <a:rPr lang="es-ES" sz="2000" b="1" dirty="0">
                <a:solidFill>
                  <a:srgbClr val="FFFFFF"/>
                </a:solidFill>
              </a:rPr>
            </a:br>
            <a:endParaRPr lang="es-ES" sz="2000" b="1" dirty="0">
              <a:solidFill>
                <a:srgbClr val="FFFFFF"/>
              </a:solidFill>
            </a:endParaRPr>
          </a:p>
        </p:txBody>
      </p:sp>
      <p:sp>
        <p:nvSpPr>
          <p:cNvPr id="4" name="Rectángulo 3">
            <a:extLst>
              <a:ext uri="{FF2B5EF4-FFF2-40B4-BE49-F238E27FC236}">
                <a16:creationId xmlns:a16="http://schemas.microsoft.com/office/drawing/2014/main" id="{E1149422-C520-8D22-F9FA-4B15FB27DA19}"/>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TextBox 2">
            <a:extLst>
              <a:ext uri="{FF2B5EF4-FFF2-40B4-BE49-F238E27FC236}">
                <a16:creationId xmlns:a16="http://schemas.microsoft.com/office/drawing/2014/main" id="{F4D26FDA-202F-0B57-AA21-9A55863450DC}"/>
              </a:ext>
            </a:extLst>
          </p:cNvPr>
          <p:cNvSpPr txBox="1"/>
          <p:nvPr/>
        </p:nvSpPr>
        <p:spPr>
          <a:xfrm>
            <a:off x="2" y="448390"/>
            <a:ext cx="12191998" cy="523220"/>
          </a:xfrm>
          <a:prstGeom prst="rect">
            <a:avLst/>
          </a:prstGeom>
          <a:noFill/>
        </p:spPr>
        <p:txBody>
          <a:bodyPr wrap="square" rtlCol="0">
            <a:spAutoFit/>
          </a:bodyPr>
          <a:lstStyle/>
          <a:p>
            <a:pPr algn="ctr"/>
            <a:r>
              <a:rPr lang="x-none" sz="2800" dirty="0"/>
              <a:t>Discussion</a:t>
            </a:r>
          </a:p>
        </p:txBody>
      </p:sp>
      <p:sp>
        <p:nvSpPr>
          <p:cNvPr id="6" name="Rectángulo 5"/>
          <p:cNvSpPr/>
          <p:nvPr/>
        </p:nvSpPr>
        <p:spPr>
          <a:xfrm>
            <a:off x="0" y="2021250"/>
            <a:ext cx="5377218" cy="2062103"/>
          </a:xfrm>
          <a:prstGeom prst="rect">
            <a:avLst/>
          </a:prstGeom>
        </p:spPr>
        <p:txBody>
          <a:bodyPr wrap="square">
            <a:spAutoFit/>
          </a:bodyPr>
          <a:lstStyle/>
          <a:p>
            <a:endParaRPr lang="es-ES" sz="2000" dirty="0"/>
          </a:p>
          <a:p>
            <a:r>
              <a:rPr lang="es-ES" sz="2000" i="1" dirty="0" err="1"/>
              <a:t>Preliminary</a:t>
            </a:r>
            <a:r>
              <a:rPr lang="es-ES" sz="2000" i="1" dirty="0"/>
              <a:t> </a:t>
            </a:r>
            <a:r>
              <a:rPr lang="es-ES" sz="2000" i="1" dirty="0" err="1"/>
              <a:t>Satellite</a:t>
            </a:r>
            <a:r>
              <a:rPr lang="es-ES" sz="2000" i="1" dirty="0"/>
              <a:t> </a:t>
            </a:r>
            <a:r>
              <a:rPr lang="es-ES" sz="2000" i="1" dirty="0" err="1"/>
              <a:t>Analysis</a:t>
            </a:r>
            <a:r>
              <a:rPr lang="es-ES" sz="2000" i="1" dirty="0"/>
              <a:t>:</a:t>
            </a:r>
          </a:p>
          <a:p>
            <a:endParaRPr lang="es-ES" sz="2400" i="1" dirty="0"/>
          </a:p>
          <a:p>
            <a:pPr algn="ctr"/>
            <a:r>
              <a:rPr lang="es-ES" sz="2000" dirty="0"/>
              <a:t> </a:t>
            </a:r>
            <a:r>
              <a:rPr lang="es-ES" sz="2000" dirty="0" err="1"/>
              <a:t>We</a:t>
            </a:r>
            <a:r>
              <a:rPr lang="es-ES" sz="2000" dirty="0"/>
              <a:t> </a:t>
            </a:r>
            <a:r>
              <a:rPr lang="es-ES" sz="2000" dirty="0" err="1"/>
              <a:t>stacked</a:t>
            </a:r>
            <a:r>
              <a:rPr lang="es-ES" sz="2000" dirty="0"/>
              <a:t> </a:t>
            </a:r>
            <a:r>
              <a:rPr lang="es-ES" sz="2000" dirty="0" err="1"/>
              <a:t>the</a:t>
            </a:r>
            <a:r>
              <a:rPr lang="es-ES" sz="2000" dirty="0"/>
              <a:t> positions of real </a:t>
            </a:r>
            <a:r>
              <a:rPr lang="es-ES" sz="2000" dirty="0" err="1"/>
              <a:t>satellite</a:t>
            </a:r>
            <a:r>
              <a:rPr lang="es-ES" sz="2000" dirty="0"/>
              <a:t> </a:t>
            </a:r>
            <a:r>
              <a:rPr lang="es-ES" sz="2000" dirty="0" err="1"/>
              <a:t>galaxies</a:t>
            </a:r>
            <a:r>
              <a:rPr lang="es-ES" sz="2000" dirty="0"/>
              <a:t> in </a:t>
            </a:r>
            <a:r>
              <a:rPr lang="es-ES" sz="2000" dirty="0" err="1"/>
              <a:t>clusters</a:t>
            </a:r>
            <a:r>
              <a:rPr lang="es-ES" sz="2000" dirty="0"/>
              <a:t>. </a:t>
            </a:r>
            <a:r>
              <a:rPr lang="es-ES" sz="2000" dirty="0" err="1"/>
              <a:t>The</a:t>
            </a:r>
            <a:r>
              <a:rPr lang="es-ES" sz="2000" dirty="0"/>
              <a:t> </a:t>
            </a:r>
            <a:r>
              <a:rPr lang="es-ES" sz="2000" dirty="0" err="1"/>
              <a:t>satellite</a:t>
            </a:r>
            <a:r>
              <a:rPr lang="es-ES" sz="2000" dirty="0"/>
              <a:t> </a:t>
            </a:r>
            <a:r>
              <a:rPr lang="es-ES" sz="2000" dirty="0" err="1"/>
              <a:t>density</a:t>
            </a:r>
            <a:r>
              <a:rPr lang="es-ES" sz="2000" dirty="0"/>
              <a:t> </a:t>
            </a:r>
            <a:r>
              <a:rPr lang="es-ES" sz="2000" dirty="0" err="1"/>
              <a:t>profile</a:t>
            </a:r>
            <a:r>
              <a:rPr lang="es-ES" sz="2000" dirty="0"/>
              <a:t> shows a </a:t>
            </a:r>
            <a:r>
              <a:rPr lang="es-ES" sz="2000" dirty="0" err="1"/>
              <a:t>dip</a:t>
            </a:r>
            <a:r>
              <a:rPr lang="es-ES" sz="2000" dirty="0"/>
              <a:t> </a:t>
            </a:r>
            <a:r>
              <a:rPr lang="es-ES" sz="2000" dirty="0" err="1"/>
              <a:t>morphologically</a:t>
            </a:r>
            <a:r>
              <a:rPr lang="es-ES" sz="2000" dirty="0"/>
              <a:t> similar to </a:t>
            </a:r>
            <a:r>
              <a:rPr lang="es-ES" sz="2000" dirty="0" err="1"/>
              <a:t>the</a:t>
            </a:r>
            <a:r>
              <a:rPr lang="es-ES" sz="2000" dirty="0"/>
              <a:t> </a:t>
            </a:r>
            <a:r>
              <a:rPr lang="es-ES" sz="2000" dirty="0" err="1"/>
              <a:t>lensing</a:t>
            </a:r>
            <a:r>
              <a:rPr lang="es-ES" sz="2000" dirty="0"/>
              <a:t> </a:t>
            </a:r>
            <a:r>
              <a:rPr lang="es-ES" sz="2000" dirty="0" err="1"/>
              <a:t>signal</a:t>
            </a:r>
            <a:r>
              <a:rPr lang="es-ES" sz="2000" dirty="0"/>
              <a:t>.</a:t>
            </a:r>
          </a:p>
        </p:txBody>
      </p:sp>
      <p:pic>
        <p:nvPicPr>
          <p:cNvPr id="15" name="Imagen 14"/>
          <p:cNvPicPr>
            <a:picLocks noChangeAspect="1"/>
          </p:cNvPicPr>
          <p:nvPr/>
        </p:nvPicPr>
        <p:blipFill>
          <a:blip r:embed="rId2"/>
          <a:stretch>
            <a:fillRect/>
          </a:stretch>
        </p:blipFill>
        <p:spPr>
          <a:xfrm>
            <a:off x="5630839" y="1872093"/>
            <a:ext cx="5928815" cy="4396052"/>
          </a:xfrm>
          <a:prstGeom prst="rect">
            <a:avLst/>
          </a:prstGeom>
        </p:spPr>
      </p:pic>
      <p:sp>
        <p:nvSpPr>
          <p:cNvPr id="14" name="TextBox 4">
            <a:extLst>
              <a:ext uri="{FF2B5EF4-FFF2-40B4-BE49-F238E27FC236}">
                <a16:creationId xmlns:a16="http://schemas.microsoft.com/office/drawing/2014/main" id="{B77480B1-6704-A720-FFFF-6D6980DCA207}"/>
              </a:ext>
            </a:extLst>
          </p:cNvPr>
          <p:cNvSpPr txBox="1"/>
          <p:nvPr/>
        </p:nvSpPr>
        <p:spPr>
          <a:xfrm>
            <a:off x="-58571" y="925107"/>
            <a:ext cx="12191998" cy="369332"/>
          </a:xfrm>
          <a:prstGeom prst="rect">
            <a:avLst/>
          </a:prstGeom>
          <a:noFill/>
        </p:spPr>
        <p:txBody>
          <a:bodyPr wrap="square" rtlCol="0">
            <a:spAutoFit/>
          </a:bodyPr>
          <a:lstStyle/>
          <a:p>
            <a:pPr algn="ctr"/>
            <a:r>
              <a:rPr lang="es-ES" sz="1800" b="0" dirty="0" err="1">
                <a:effectLst/>
                <a:latin typeface="NimbusRomNo9L"/>
              </a:rPr>
              <a:t>Signal</a:t>
            </a:r>
            <a:r>
              <a:rPr lang="es-ES" sz="1800" b="0" dirty="0">
                <a:effectLst/>
                <a:latin typeface="NimbusRomNo9L"/>
              </a:rPr>
              <a:t> </a:t>
            </a:r>
            <a:r>
              <a:rPr lang="es-ES" sz="1800" b="0" dirty="0" err="1">
                <a:effectLst/>
                <a:latin typeface="NimbusRomNo9L"/>
              </a:rPr>
              <a:t>drop</a:t>
            </a:r>
            <a:r>
              <a:rPr lang="es-ES" sz="1800" b="0">
                <a:effectLst/>
                <a:latin typeface="NimbusRomNo9L"/>
              </a:rPr>
              <a:t> at ~10 arcsec</a:t>
            </a:r>
            <a:r>
              <a:rPr lang="en-US"/>
              <a:t> </a:t>
            </a:r>
            <a:endParaRPr lang="en-GB" dirty="0"/>
          </a:p>
        </p:txBody>
      </p:sp>
      <p:sp>
        <p:nvSpPr>
          <p:cNvPr id="16" name="Rectángulo 15"/>
          <p:cNvSpPr/>
          <p:nvPr/>
        </p:nvSpPr>
        <p:spPr>
          <a:xfrm>
            <a:off x="-29286" y="1257920"/>
            <a:ext cx="12192000" cy="461665"/>
          </a:xfrm>
          <a:prstGeom prst="rect">
            <a:avLst/>
          </a:prstGeom>
        </p:spPr>
        <p:txBody>
          <a:bodyPr wrap="square">
            <a:spAutoFit/>
          </a:bodyPr>
          <a:lstStyle/>
          <a:p>
            <a:pPr algn="ctr"/>
            <a:r>
              <a:rPr lang="es-ES" sz="2400" b="1" dirty="0" err="1"/>
              <a:t>Is</a:t>
            </a:r>
            <a:r>
              <a:rPr lang="es-ES" sz="2400" b="1" dirty="0"/>
              <a:t> </a:t>
            </a:r>
            <a:r>
              <a:rPr lang="es-ES" sz="2400" b="1" dirty="0" err="1"/>
              <a:t>it</a:t>
            </a:r>
            <a:r>
              <a:rPr lang="es-ES" sz="2400" b="1" dirty="0"/>
              <a:t> a real </a:t>
            </a:r>
            <a:r>
              <a:rPr lang="es-ES" sz="2400" b="1" dirty="0" err="1"/>
              <a:t>mass</a:t>
            </a:r>
            <a:r>
              <a:rPr lang="es-ES" sz="2400" b="1" dirty="0"/>
              <a:t> </a:t>
            </a:r>
            <a:r>
              <a:rPr lang="es-ES" sz="2400" b="1" dirty="0" err="1"/>
              <a:t>deficit</a:t>
            </a:r>
            <a:r>
              <a:rPr lang="es-ES" sz="2400" b="1" dirty="0"/>
              <a:t>? </a:t>
            </a:r>
          </a:p>
        </p:txBody>
      </p:sp>
      <mc:AlternateContent xmlns:mc="http://schemas.openxmlformats.org/markup-compatibility/2006" xmlns:a14="http://schemas.microsoft.com/office/drawing/2010/main">
        <mc:Choice Requires="a14">
          <p:sp>
            <p:nvSpPr>
              <p:cNvPr id="17" name="Rectángulo 16"/>
              <p:cNvSpPr/>
              <p:nvPr/>
            </p:nvSpPr>
            <p:spPr>
              <a:xfrm>
                <a:off x="0" y="4508499"/>
                <a:ext cx="5630839" cy="461665"/>
              </a:xfrm>
              <a:prstGeom prst="rect">
                <a:avLst/>
              </a:prstGeom>
            </p:spPr>
            <p:txBody>
              <a:bodyPr wrap="square">
                <a:spAutoFit/>
              </a:bodyPr>
              <a:lstStyle/>
              <a:p>
                <a:pPr algn="ctr"/>
                <a14:m>
                  <m:oMath xmlns:m="http://schemas.openxmlformats.org/officeDocument/2006/math">
                    <m:r>
                      <a:rPr lang="es-ES" sz="2400" b="1" i="0" dirty="0" smtClean="0">
                        <a:latin typeface="Cambria Math" panose="02040503050406030204" pitchFamily="18" charset="0"/>
                      </a:rPr>
                      <m:t>~</m:t>
                    </m:r>
                  </m:oMath>
                </a14:m>
                <a:r>
                  <a:rPr lang="es-ES" sz="2400" b="1" dirty="0"/>
                  <a:t>28 </a:t>
                </a:r>
                <a:r>
                  <a:rPr lang="es-ES" sz="2400" b="1" dirty="0" err="1"/>
                  <a:t>Clusters</a:t>
                </a:r>
                <a:endParaRPr lang="es-ES" sz="2400" b="1" dirty="0"/>
              </a:p>
            </p:txBody>
          </p:sp>
        </mc:Choice>
        <mc:Fallback xmlns="">
          <p:sp>
            <p:nvSpPr>
              <p:cNvPr id="17" name="Rectángulo 16"/>
              <p:cNvSpPr>
                <a:spLocks noRot="1" noChangeAspect="1" noMove="1" noResize="1" noEditPoints="1" noAdjustHandles="1" noChangeArrowheads="1" noChangeShapeType="1" noTextEdit="1"/>
              </p:cNvSpPr>
              <p:nvPr/>
            </p:nvSpPr>
            <p:spPr>
              <a:xfrm>
                <a:off x="0" y="4508499"/>
                <a:ext cx="5630839" cy="461665"/>
              </a:xfrm>
              <a:prstGeom prst="rect">
                <a:avLst/>
              </a:prstGeom>
              <a:blipFill rotWithShape="0">
                <a:blip r:embed="rId3"/>
                <a:stretch>
                  <a:fillRect t="-10667" b="-30667"/>
                </a:stretch>
              </a:blipFill>
            </p:spPr>
            <p:txBody>
              <a:bodyPr/>
              <a:lstStyle/>
              <a:p>
                <a:r>
                  <a:rPr lang="es-ES">
                    <a:noFill/>
                  </a:rPr>
                  <a:t> </a:t>
                </a:r>
              </a:p>
            </p:txBody>
          </p:sp>
        </mc:Fallback>
      </mc:AlternateContent>
      <p:sp>
        <p:nvSpPr>
          <p:cNvPr id="13" name="CuadroTexto 12">
            <a:extLst>
              <a:ext uri="{FF2B5EF4-FFF2-40B4-BE49-F238E27FC236}">
                <a16:creationId xmlns:a16="http://schemas.microsoft.com/office/drawing/2014/main" id="{E06AD86A-2101-3EDF-B658-F3C90036A74F}"/>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18" name="CuadroTexto 17">
            <a:extLst>
              <a:ext uri="{FF2B5EF4-FFF2-40B4-BE49-F238E27FC236}">
                <a16:creationId xmlns:a16="http://schemas.microsoft.com/office/drawing/2014/main" id="{3DC500F1-CD6E-AB96-F781-AF0C97EBF3A9}"/>
              </a:ext>
            </a:extLst>
          </p:cNvPr>
          <p:cNvSpPr txBox="1"/>
          <p:nvPr/>
        </p:nvSpPr>
        <p:spPr>
          <a:xfrm>
            <a:off x="4079876" y="6502733"/>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9" name="CuadroTexto 18">
            <a:extLst>
              <a:ext uri="{FF2B5EF4-FFF2-40B4-BE49-F238E27FC236}">
                <a16:creationId xmlns:a16="http://schemas.microsoft.com/office/drawing/2014/main" id="{1F7AA117-0854-D521-E56A-BB78262B1455}"/>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Tree>
    <p:extLst>
      <p:ext uri="{BB962C8B-B14F-4D97-AF65-F5344CB8AC3E}">
        <p14:creationId xmlns:p14="http://schemas.microsoft.com/office/powerpoint/2010/main" val="1745609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3BCC3-C898-F9AC-06A1-127A225E07D0}"/>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8F69B0C6-3552-7F60-09DF-72D49BE3AC39}"/>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a:extLst>
              <a:ext uri="{FF2B5EF4-FFF2-40B4-BE49-F238E27FC236}">
                <a16:creationId xmlns:a16="http://schemas.microsoft.com/office/drawing/2014/main" id="{ECB17E60-042C-5EBC-DD6D-A2A053F7E206}"/>
              </a:ext>
            </a:extLst>
          </p:cNvPr>
          <p:cNvSpPr>
            <a:spLocks noGrp="1"/>
          </p:cNvSpPr>
          <p:nvPr>
            <p:ph type="title"/>
          </p:nvPr>
        </p:nvSpPr>
        <p:spPr>
          <a:xfrm>
            <a:off x="0" y="10894"/>
            <a:ext cx="12192000" cy="397070"/>
          </a:xfrm>
        </p:spPr>
        <p:txBody>
          <a:bodyPr anchor="t">
            <a:noAutofit/>
          </a:bodyPr>
          <a:lstStyle/>
          <a:p>
            <a:r>
              <a:rPr lang="es-ES" sz="2000" b="1" dirty="0" err="1">
                <a:solidFill>
                  <a:srgbClr val="FFFFFF"/>
                </a:solidFill>
              </a:rPr>
              <a:t>Brief</a:t>
            </a:r>
            <a:r>
              <a:rPr lang="es-ES" sz="2000" b="1" dirty="0">
                <a:solidFill>
                  <a:srgbClr val="FFFFFF"/>
                </a:solidFill>
              </a:rPr>
              <a:t> </a:t>
            </a:r>
            <a:r>
              <a:rPr lang="es-ES" sz="2000" b="1" dirty="0" err="1">
                <a:solidFill>
                  <a:srgbClr val="FFFFFF"/>
                </a:solidFill>
              </a:rPr>
              <a:t>History</a:t>
            </a:r>
            <a:r>
              <a:rPr lang="es-ES" sz="2000" b="1" dirty="0">
                <a:solidFill>
                  <a:srgbClr val="FFFFFF"/>
                </a:solidFill>
              </a:rPr>
              <a:t> </a:t>
            </a:r>
            <a:r>
              <a:rPr lang="es-ES" sz="2000" b="1" dirty="0" err="1">
                <a:solidFill>
                  <a:srgbClr val="FFFFFF"/>
                </a:solidFill>
              </a:rPr>
              <a:t>of</a:t>
            </a:r>
            <a:r>
              <a:rPr lang="es-ES" sz="2000" b="1" dirty="0">
                <a:solidFill>
                  <a:srgbClr val="FFFFFF"/>
                </a:solidFill>
              </a:rPr>
              <a:t> </a:t>
            </a:r>
            <a:r>
              <a:rPr lang="es-ES" sz="2000" b="1" dirty="0" err="1">
                <a:solidFill>
                  <a:srgbClr val="FFFFFF"/>
                </a:solidFill>
              </a:rPr>
              <a:t>Gravitational</a:t>
            </a:r>
            <a:r>
              <a:rPr lang="es-ES" sz="2000" b="1" dirty="0">
                <a:solidFill>
                  <a:srgbClr val="FFFFFF"/>
                </a:solidFill>
              </a:rPr>
              <a:t> </a:t>
            </a:r>
            <a:r>
              <a:rPr lang="es-ES" sz="2000" b="1" dirty="0" err="1">
                <a:solidFill>
                  <a:srgbClr val="FFFFFF"/>
                </a:solidFill>
              </a:rPr>
              <a:t>Lensing</a:t>
            </a:r>
            <a:br>
              <a:rPr lang="es-ES" sz="2000" b="1" dirty="0">
                <a:solidFill>
                  <a:srgbClr val="FFFFFF"/>
                </a:solidFill>
              </a:rPr>
            </a:br>
            <a:endParaRPr lang="es-ES" sz="2000" b="1" dirty="0">
              <a:solidFill>
                <a:srgbClr val="FFFFFF"/>
              </a:solidFill>
            </a:endParaRPr>
          </a:p>
        </p:txBody>
      </p:sp>
      <p:sp>
        <p:nvSpPr>
          <p:cNvPr id="4" name="Rectángulo 3">
            <a:extLst>
              <a:ext uri="{FF2B5EF4-FFF2-40B4-BE49-F238E27FC236}">
                <a16:creationId xmlns:a16="http://schemas.microsoft.com/office/drawing/2014/main" id="{E0C5452E-B7D6-FB4D-43AC-6D9CBD95F2E3}"/>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a:extLst>
              <a:ext uri="{FF2B5EF4-FFF2-40B4-BE49-F238E27FC236}">
                <a16:creationId xmlns:a16="http://schemas.microsoft.com/office/drawing/2014/main" id="{1DA87E14-3D3C-D86A-8C8B-4353310E8059}"/>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11" name="CuadroTexto 10">
            <a:extLst>
              <a:ext uri="{FF2B5EF4-FFF2-40B4-BE49-F238E27FC236}">
                <a16:creationId xmlns:a16="http://schemas.microsoft.com/office/drawing/2014/main" id="{56097285-210E-D07D-7112-73BF44E85A86}"/>
              </a:ext>
            </a:extLst>
          </p:cNvPr>
          <p:cNvSpPr txBox="1"/>
          <p:nvPr/>
        </p:nvSpPr>
        <p:spPr>
          <a:xfrm>
            <a:off x="4079876" y="6502734"/>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8" name="CuadroTexto 17">
            <a:extLst>
              <a:ext uri="{FF2B5EF4-FFF2-40B4-BE49-F238E27FC236}">
                <a16:creationId xmlns:a16="http://schemas.microsoft.com/office/drawing/2014/main" id="{8AAAD846-92AB-5F78-5867-C89E8F270216}"/>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
        <p:nvSpPr>
          <p:cNvPr id="14" name="Marcador de contenido 2">
            <a:extLst>
              <a:ext uri="{FF2B5EF4-FFF2-40B4-BE49-F238E27FC236}">
                <a16:creationId xmlns:a16="http://schemas.microsoft.com/office/drawing/2014/main" id="{89F7B288-D92C-714F-E73B-DA3FD01E4B11}"/>
              </a:ext>
            </a:extLst>
          </p:cNvPr>
          <p:cNvSpPr>
            <a:spLocks noGrp="1"/>
          </p:cNvSpPr>
          <p:nvPr>
            <p:ph idx="1"/>
          </p:nvPr>
        </p:nvSpPr>
        <p:spPr>
          <a:xfrm>
            <a:off x="0" y="487130"/>
            <a:ext cx="12192000" cy="947179"/>
          </a:xfrm>
        </p:spPr>
        <p:txBody>
          <a:bodyPr>
            <a:normAutofit/>
          </a:bodyPr>
          <a:lstStyle/>
          <a:p>
            <a:pPr marL="0" indent="0" algn="ctr">
              <a:buNone/>
            </a:pPr>
            <a:r>
              <a:rPr lang="es-ES" dirty="0"/>
              <a:t>T</a:t>
            </a:r>
            <a:r>
              <a:rPr lang="es-ES" dirty="0">
                <a:effectLst/>
              </a:rPr>
              <a:t>rue </a:t>
            </a:r>
            <a:r>
              <a:rPr lang="es-ES" dirty="0" err="1"/>
              <a:t>N</a:t>
            </a:r>
            <a:r>
              <a:rPr lang="es-ES" dirty="0" err="1">
                <a:effectLst/>
              </a:rPr>
              <a:t>ature</a:t>
            </a:r>
            <a:r>
              <a:rPr lang="es-ES" dirty="0">
                <a:effectLst/>
              </a:rPr>
              <a:t> </a:t>
            </a:r>
            <a:r>
              <a:rPr lang="es-ES" dirty="0" err="1">
                <a:effectLst/>
              </a:rPr>
              <a:t>of</a:t>
            </a:r>
            <a:r>
              <a:rPr lang="es-ES" dirty="0">
                <a:effectLst/>
              </a:rPr>
              <a:t> Light</a:t>
            </a:r>
          </a:p>
          <a:p>
            <a:pPr marL="0" indent="0" algn="ctr">
              <a:buNone/>
            </a:pPr>
            <a:r>
              <a:rPr lang="es-ES" sz="2400" dirty="0"/>
              <a:t>s. XVIII</a:t>
            </a:r>
          </a:p>
        </p:txBody>
      </p:sp>
      <p:sp>
        <p:nvSpPr>
          <p:cNvPr id="17" name="CuadroTexto 16">
            <a:extLst>
              <a:ext uri="{FF2B5EF4-FFF2-40B4-BE49-F238E27FC236}">
                <a16:creationId xmlns:a16="http://schemas.microsoft.com/office/drawing/2014/main" id="{0332119E-85AD-5A2A-7611-6131219F5BED}"/>
              </a:ext>
            </a:extLst>
          </p:cNvPr>
          <p:cNvSpPr txBox="1"/>
          <p:nvPr/>
        </p:nvSpPr>
        <p:spPr>
          <a:xfrm>
            <a:off x="322798" y="5777556"/>
            <a:ext cx="3757077" cy="276999"/>
          </a:xfrm>
          <a:prstGeom prst="rect">
            <a:avLst/>
          </a:prstGeom>
          <a:noFill/>
        </p:spPr>
        <p:txBody>
          <a:bodyPr wrap="square" rtlCol="0">
            <a:spAutoFit/>
          </a:bodyPr>
          <a:lstStyle/>
          <a:p>
            <a:r>
              <a:rPr lang="es-ES" sz="1200" dirty="0"/>
              <a:t>John Michel (1724-1793)</a:t>
            </a:r>
          </a:p>
        </p:txBody>
      </p:sp>
      <p:pic>
        <p:nvPicPr>
          <p:cNvPr id="7172" name="Picture 4" descr="illustration">
            <a:extLst>
              <a:ext uri="{FF2B5EF4-FFF2-40B4-BE49-F238E27FC236}">
                <a16:creationId xmlns:a16="http://schemas.microsoft.com/office/drawing/2014/main" id="{06E38DF6-93DB-42CA-4851-77C3D6A6C4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765" t="9630" r="25335"/>
          <a:stretch/>
        </p:blipFill>
        <p:spPr bwMode="auto">
          <a:xfrm>
            <a:off x="322798" y="1955121"/>
            <a:ext cx="3164266" cy="3827484"/>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Space race begins now: Dark stars, discovered for the first time in history">
            <a:extLst>
              <a:ext uri="{FF2B5EF4-FFF2-40B4-BE49-F238E27FC236}">
                <a16:creationId xmlns:a16="http://schemas.microsoft.com/office/drawing/2014/main" id="{A2A42F2C-2909-7A24-8419-EDFEE91ED4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5629" y="1835469"/>
            <a:ext cx="7549092" cy="4248577"/>
          </a:xfrm>
          <a:prstGeom prst="rect">
            <a:avLst/>
          </a:prstGeom>
          <a:noFill/>
          <a:effectLst>
            <a:softEdge rad="180521"/>
          </a:effectLst>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F87A6834-DD6F-A9F9-034D-40133A4A9090}"/>
              </a:ext>
            </a:extLst>
          </p:cNvPr>
          <p:cNvSpPr txBox="1"/>
          <p:nvPr/>
        </p:nvSpPr>
        <p:spPr>
          <a:xfrm>
            <a:off x="3408629" y="1157074"/>
            <a:ext cx="5374742" cy="707886"/>
          </a:xfrm>
          <a:prstGeom prst="rect">
            <a:avLst/>
          </a:prstGeom>
          <a:noFill/>
        </p:spPr>
        <p:txBody>
          <a:bodyPr wrap="square" rtlCol="0">
            <a:spAutoFit/>
          </a:bodyPr>
          <a:lstStyle/>
          <a:p>
            <a:pPr algn="ctr"/>
            <a:endParaRPr lang="es-ES" sz="2000" dirty="0"/>
          </a:p>
          <a:p>
            <a:pPr algn="ctr"/>
            <a:r>
              <a:rPr lang="es-ES" sz="2000" dirty="0"/>
              <a:t>1784</a:t>
            </a:r>
          </a:p>
        </p:txBody>
      </p:sp>
    </p:spTree>
    <p:extLst>
      <p:ext uri="{BB962C8B-B14F-4D97-AF65-F5344CB8AC3E}">
        <p14:creationId xmlns:p14="http://schemas.microsoft.com/office/powerpoint/2010/main" val="3490638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5A9B9-2270-56A4-8C44-2F3A6F929113}"/>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09348690-15F6-DACE-A27F-9C8E3FF6D975}"/>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a:extLst>
              <a:ext uri="{FF2B5EF4-FFF2-40B4-BE49-F238E27FC236}">
                <a16:creationId xmlns:a16="http://schemas.microsoft.com/office/drawing/2014/main" id="{93F2F876-D3C4-F9BB-5034-CF28C811B783}"/>
              </a:ext>
            </a:extLst>
          </p:cNvPr>
          <p:cNvSpPr>
            <a:spLocks noGrp="1"/>
          </p:cNvSpPr>
          <p:nvPr>
            <p:ph type="title"/>
          </p:nvPr>
        </p:nvSpPr>
        <p:spPr>
          <a:xfrm>
            <a:off x="0" y="10894"/>
            <a:ext cx="12192000" cy="397070"/>
          </a:xfrm>
        </p:spPr>
        <p:txBody>
          <a:bodyPr anchor="t">
            <a:noAutofit/>
          </a:bodyPr>
          <a:lstStyle/>
          <a:p>
            <a:r>
              <a:rPr lang="es-ES" sz="2000" b="1" dirty="0" err="1">
                <a:solidFill>
                  <a:srgbClr val="FFFFFF"/>
                </a:solidFill>
              </a:rPr>
              <a:t>Results</a:t>
            </a:r>
            <a:r>
              <a:rPr lang="es-ES" sz="2000" b="1" dirty="0">
                <a:solidFill>
                  <a:srgbClr val="FFFFFF"/>
                </a:solidFill>
              </a:rPr>
              <a:t>: </a:t>
            </a:r>
            <a:r>
              <a:rPr lang="es-ES" sz="2000" b="1" dirty="0" err="1">
                <a:solidFill>
                  <a:srgbClr val="FFFFFF"/>
                </a:solidFill>
              </a:rPr>
              <a:t>arcminute-scales</a:t>
            </a:r>
            <a:br>
              <a:rPr lang="es-ES" sz="2000" b="1" dirty="0">
                <a:solidFill>
                  <a:srgbClr val="FFFFFF"/>
                </a:solidFill>
              </a:rPr>
            </a:br>
            <a:br>
              <a:rPr lang="es-ES" sz="2000" b="1" dirty="0">
                <a:solidFill>
                  <a:srgbClr val="FFFFFF"/>
                </a:solidFill>
              </a:rPr>
            </a:br>
            <a:endParaRPr lang="es-ES" sz="2000" b="1" dirty="0">
              <a:solidFill>
                <a:srgbClr val="FFFFFF"/>
              </a:solidFill>
            </a:endParaRPr>
          </a:p>
        </p:txBody>
      </p:sp>
      <p:sp>
        <p:nvSpPr>
          <p:cNvPr id="4" name="Rectángulo 3">
            <a:extLst>
              <a:ext uri="{FF2B5EF4-FFF2-40B4-BE49-F238E27FC236}">
                <a16:creationId xmlns:a16="http://schemas.microsoft.com/office/drawing/2014/main" id="{E1149422-C520-8D22-F9FA-4B15FB27DA19}"/>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TextBox 2">
            <a:extLst>
              <a:ext uri="{FF2B5EF4-FFF2-40B4-BE49-F238E27FC236}">
                <a16:creationId xmlns:a16="http://schemas.microsoft.com/office/drawing/2014/main" id="{F4D26FDA-202F-0B57-AA21-9A55863450DC}"/>
              </a:ext>
            </a:extLst>
          </p:cNvPr>
          <p:cNvSpPr txBox="1"/>
          <p:nvPr/>
        </p:nvSpPr>
        <p:spPr>
          <a:xfrm>
            <a:off x="2" y="448390"/>
            <a:ext cx="12191998" cy="523220"/>
          </a:xfrm>
          <a:prstGeom prst="rect">
            <a:avLst/>
          </a:prstGeom>
          <a:noFill/>
        </p:spPr>
        <p:txBody>
          <a:bodyPr wrap="square" rtlCol="0">
            <a:spAutoFit/>
          </a:bodyPr>
          <a:lstStyle/>
          <a:p>
            <a:pPr algn="ctr"/>
            <a:r>
              <a:rPr lang="x-none" sz="2800" dirty="0"/>
              <a:t>Discussion</a:t>
            </a:r>
          </a:p>
        </p:txBody>
      </p:sp>
      <p:sp>
        <p:nvSpPr>
          <p:cNvPr id="14" name="TextBox 4">
            <a:extLst>
              <a:ext uri="{FF2B5EF4-FFF2-40B4-BE49-F238E27FC236}">
                <a16:creationId xmlns:a16="http://schemas.microsoft.com/office/drawing/2014/main" id="{B77480B1-6704-A720-FFFF-6D6980DCA207}"/>
              </a:ext>
            </a:extLst>
          </p:cNvPr>
          <p:cNvSpPr txBox="1"/>
          <p:nvPr/>
        </p:nvSpPr>
        <p:spPr>
          <a:xfrm>
            <a:off x="-58571" y="925107"/>
            <a:ext cx="12191998" cy="369332"/>
          </a:xfrm>
          <a:prstGeom prst="rect">
            <a:avLst/>
          </a:prstGeom>
          <a:noFill/>
        </p:spPr>
        <p:txBody>
          <a:bodyPr wrap="square" rtlCol="0">
            <a:spAutoFit/>
          </a:bodyPr>
          <a:lstStyle/>
          <a:p>
            <a:pPr algn="ctr"/>
            <a:r>
              <a:rPr lang="es-ES" sz="1800" b="0" dirty="0" err="1">
                <a:effectLst/>
                <a:latin typeface="NimbusRomNo9L"/>
              </a:rPr>
              <a:t>Signal</a:t>
            </a:r>
            <a:r>
              <a:rPr lang="es-ES" sz="1800" b="0" dirty="0">
                <a:effectLst/>
                <a:latin typeface="NimbusRomNo9L"/>
              </a:rPr>
              <a:t> </a:t>
            </a:r>
            <a:r>
              <a:rPr lang="es-ES" sz="1800" b="0" dirty="0" err="1">
                <a:effectLst/>
                <a:latin typeface="NimbusRomNo9L"/>
              </a:rPr>
              <a:t>drop</a:t>
            </a:r>
            <a:r>
              <a:rPr lang="es-ES" sz="1800" b="0">
                <a:effectLst/>
                <a:latin typeface="NimbusRomNo9L"/>
              </a:rPr>
              <a:t> at ~10 arcsec</a:t>
            </a:r>
            <a:r>
              <a:rPr lang="en-US"/>
              <a:t> </a:t>
            </a:r>
            <a:endParaRPr lang="en-GB" dirty="0"/>
          </a:p>
        </p:txBody>
      </p:sp>
      <p:sp>
        <p:nvSpPr>
          <p:cNvPr id="15" name="Rectángulo 14"/>
          <p:cNvSpPr/>
          <p:nvPr/>
        </p:nvSpPr>
        <p:spPr>
          <a:xfrm>
            <a:off x="-29286" y="1257920"/>
            <a:ext cx="12192000" cy="461665"/>
          </a:xfrm>
          <a:prstGeom prst="rect">
            <a:avLst/>
          </a:prstGeom>
        </p:spPr>
        <p:txBody>
          <a:bodyPr wrap="square">
            <a:spAutoFit/>
          </a:bodyPr>
          <a:lstStyle/>
          <a:p>
            <a:pPr algn="ctr"/>
            <a:r>
              <a:rPr lang="es-ES" sz="2400" b="1" dirty="0" err="1"/>
              <a:t>Is</a:t>
            </a:r>
            <a:r>
              <a:rPr lang="es-ES" sz="2400" b="1" dirty="0"/>
              <a:t> </a:t>
            </a:r>
            <a:r>
              <a:rPr lang="es-ES" sz="2400" b="1" dirty="0" err="1"/>
              <a:t>it</a:t>
            </a:r>
            <a:r>
              <a:rPr lang="es-ES" sz="2400" b="1" dirty="0"/>
              <a:t> a </a:t>
            </a:r>
            <a:r>
              <a:rPr lang="es-ES" sz="2400" b="1" dirty="0" err="1"/>
              <a:t>systematic</a:t>
            </a:r>
            <a:r>
              <a:rPr lang="es-ES" sz="2400" b="1" dirty="0"/>
              <a:t> </a:t>
            </a:r>
            <a:r>
              <a:rPr lang="es-ES" sz="2400" b="1" dirty="0" err="1"/>
              <a:t>issues</a:t>
            </a:r>
            <a:r>
              <a:rPr lang="es-ES" sz="2400" b="1" dirty="0"/>
              <a:t>? </a:t>
            </a:r>
          </a:p>
        </p:txBody>
      </p:sp>
      <p:sp>
        <p:nvSpPr>
          <p:cNvPr id="17" name="Rectángulo 16"/>
          <p:cNvSpPr/>
          <p:nvPr/>
        </p:nvSpPr>
        <p:spPr>
          <a:xfrm>
            <a:off x="68239" y="5621814"/>
            <a:ext cx="5562600" cy="646331"/>
          </a:xfrm>
          <a:prstGeom prst="rect">
            <a:avLst/>
          </a:prstGeom>
        </p:spPr>
        <p:txBody>
          <a:bodyPr wrap="square">
            <a:spAutoFit/>
          </a:bodyPr>
          <a:lstStyle/>
          <a:p>
            <a:pPr algn="ctr"/>
            <a:r>
              <a:rPr lang="en-US" b="1"/>
              <a:t>No significant systematic effects</a:t>
            </a:r>
            <a:r>
              <a:rPr lang="en-US"/>
              <a:t> were introduced </a:t>
            </a:r>
          </a:p>
          <a:p>
            <a:pPr algn="ctr"/>
            <a:r>
              <a:rPr lang="en-US" dirty="0"/>
              <a:t>by the data processing pipeline</a:t>
            </a:r>
            <a:endParaRPr lang="es-ES"/>
          </a:p>
        </p:txBody>
      </p:sp>
      <p:pic>
        <p:nvPicPr>
          <p:cNvPr id="18" name="Imagen 17"/>
          <p:cNvPicPr>
            <a:picLocks noChangeAspect="1"/>
          </p:cNvPicPr>
          <p:nvPr/>
        </p:nvPicPr>
        <p:blipFill>
          <a:blip r:embed="rId2"/>
          <a:stretch>
            <a:fillRect/>
          </a:stretch>
        </p:blipFill>
        <p:spPr>
          <a:xfrm>
            <a:off x="5630839" y="1893222"/>
            <a:ext cx="5953432" cy="4374923"/>
          </a:xfrm>
          <a:prstGeom prst="rect">
            <a:avLst/>
          </a:prstGeom>
        </p:spPr>
      </p:pic>
      <p:sp>
        <p:nvSpPr>
          <p:cNvPr id="19" name="Rectángulo 18"/>
          <p:cNvSpPr/>
          <p:nvPr/>
        </p:nvSpPr>
        <p:spPr>
          <a:xfrm>
            <a:off x="-29286" y="2775042"/>
            <a:ext cx="5660125" cy="1231106"/>
          </a:xfrm>
          <a:prstGeom prst="rect">
            <a:avLst/>
          </a:prstGeom>
        </p:spPr>
        <p:txBody>
          <a:bodyPr wrap="square" anchor="ctr">
            <a:spAutoFit/>
          </a:bodyPr>
          <a:lstStyle/>
          <a:p>
            <a:pPr algn="ctr"/>
            <a:r>
              <a:rPr lang="en-US" sz="2000" b="1" dirty="0"/>
              <a:t>Magnification Bias Simulation</a:t>
            </a:r>
            <a:r>
              <a:rPr lang="en-US" sz="2000" dirty="0"/>
              <a:t> </a:t>
            </a:r>
          </a:p>
          <a:p>
            <a:pPr algn="ctr"/>
            <a:r>
              <a:rPr lang="en-US" dirty="0"/>
              <a:t>(a simplistic approximation focused </a:t>
            </a:r>
            <a:r>
              <a:rPr lang="en-US" i="1" dirty="0"/>
              <a:t>exclusively</a:t>
            </a:r>
            <a:r>
              <a:rPr lang="en-US" dirty="0"/>
              <a:t> on magnification without considering other gravitational lensing phenomena like shear or convergence) </a:t>
            </a:r>
          </a:p>
        </p:txBody>
      </p:sp>
      <p:sp>
        <p:nvSpPr>
          <p:cNvPr id="5" name="CuadroTexto 4">
            <a:extLst>
              <a:ext uri="{FF2B5EF4-FFF2-40B4-BE49-F238E27FC236}">
                <a16:creationId xmlns:a16="http://schemas.microsoft.com/office/drawing/2014/main" id="{7B4391BB-89EC-DEC4-040F-B4786075AC4F}"/>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6" name="CuadroTexto 5">
            <a:extLst>
              <a:ext uri="{FF2B5EF4-FFF2-40B4-BE49-F238E27FC236}">
                <a16:creationId xmlns:a16="http://schemas.microsoft.com/office/drawing/2014/main" id="{509B6873-C597-6E57-1C97-ACD50456FCD5}"/>
              </a:ext>
            </a:extLst>
          </p:cNvPr>
          <p:cNvSpPr txBox="1"/>
          <p:nvPr/>
        </p:nvSpPr>
        <p:spPr>
          <a:xfrm>
            <a:off x="4079876" y="6502733"/>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1" name="CuadroTexto 10">
            <a:extLst>
              <a:ext uri="{FF2B5EF4-FFF2-40B4-BE49-F238E27FC236}">
                <a16:creationId xmlns:a16="http://schemas.microsoft.com/office/drawing/2014/main" id="{DEF583A5-3ECA-CD9F-9B4C-9B169ED78521}"/>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Tree>
    <p:extLst>
      <p:ext uri="{BB962C8B-B14F-4D97-AF65-F5344CB8AC3E}">
        <p14:creationId xmlns:p14="http://schemas.microsoft.com/office/powerpoint/2010/main" val="3806525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p:cNvSpPr>
            <a:spLocks noGrp="1"/>
          </p:cNvSpPr>
          <p:nvPr>
            <p:ph type="title"/>
          </p:nvPr>
        </p:nvSpPr>
        <p:spPr>
          <a:xfrm>
            <a:off x="0" y="10894"/>
            <a:ext cx="12192000" cy="397070"/>
          </a:xfrm>
        </p:spPr>
        <p:txBody>
          <a:bodyPr anchor="t">
            <a:noAutofit/>
          </a:bodyPr>
          <a:lstStyle/>
          <a:p>
            <a:r>
              <a:rPr lang="es-ES" sz="2000" b="1" dirty="0" err="1">
                <a:solidFill>
                  <a:srgbClr val="FFFFFF"/>
                </a:solidFill>
              </a:rPr>
              <a:t>Results</a:t>
            </a:r>
            <a:r>
              <a:rPr lang="es-ES" sz="2000" b="1" dirty="0">
                <a:solidFill>
                  <a:srgbClr val="FFFFFF"/>
                </a:solidFill>
              </a:rPr>
              <a:t>: Einstein Gap</a:t>
            </a:r>
            <a:br>
              <a:rPr lang="es-ES" sz="2000" b="1" dirty="0">
                <a:solidFill>
                  <a:srgbClr val="FFFFFF"/>
                </a:solidFill>
              </a:rPr>
            </a:br>
            <a:endParaRPr lang="es-ES" sz="2000" b="1" dirty="0">
              <a:solidFill>
                <a:srgbClr val="FFFFFF"/>
              </a:solidFill>
            </a:endParaRPr>
          </a:p>
        </p:txBody>
      </p:sp>
      <p:sp>
        <p:nvSpPr>
          <p:cNvPr id="3" name="Marcador de contenido 2"/>
          <p:cNvSpPr>
            <a:spLocks noGrp="1"/>
          </p:cNvSpPr>
          <p:nvPr>
            <p:ph idx="1"/>
          </p:nvPr>
        </p:nvSpPr>
        <p:spPr>
          <a:xfrm>
            <a:off x="416169" y="1094105"/>
            <a:ext cx="10515600" cy="4351338"/>
          </a:xfrm>
        </p:spPr>
        <p:txBody>
          <a:bodyPr>
            <a:normAutofit/>
          </a:bodyPr>
          <a:lstStyle/>
          <a:p>
            <a:pPr>
              <a:buClr>
                <a:srgbClr val="4F8762"/>
              </a:buClr>
              <a:buFont typeface="Wingdings" panose="05000000000000000000" pitchFamily="2" charset="2"/>
              <a:buChar char="Ø"/>
            </a:pPr>
            <a:r>
              <a:rPr lang="es-ES" dirty="0">
                <a:solidFill>
                  <a:schemeClr val="bg1">
                    <a:lumMod val="75000"/>
                  </a:schemeClr>
                </a:solidFill>
              </a:rPr>
              <a:t>Introduction &amp; Objetives</a:t>
            </a:r>
          </a:p>
          <a:p>
            <a:pPr>
              <a:buClr>
                <a:srgbClr val="4F8762"/>
              </a:buClr>
              <a:buFont typeface="Wingdings" panose="05000000000000000000" pitchFamily="2" charset="2"/>
              <a:buChar char="Ø"/>
            </a:pPr>
            <a:r>
              <a:rPr lang="es-ES" dirty="0" err="1">
                <a:solidFill>
                  <a:schemeClr val="bg1">
                    <a:lumMod val="75000"/>
                  </a:schemeClr>
                </a:solidFill>
              </a:rPr>
              <a:t>Theoretical</a:t>
            </a:r>
            <a:r>
              <a:rPr lang="es-ES" dirty="0">
                <a:solidFill>
                  <a:schemeClr val="bg1">
                    <a:lumMod val="75000"/>
                  </a:schemeClr>
                </a:solidFill>
              </a:rPr>
              <a:t> Framework</a:t>
            </a:r>
          </a:p>
          <a:p>
            <a:pPr>
              <a:buClr>
                <a:srgbClr val="4F8762"/>
              </a:buClr>
              <a:buFont typeface="Wingdings" panose="05000000000000000000" pitchFamily="2" charset="2"/>
              <a:buChar char="Ø"/>
            </a:pPr>
            <a:r>
              <a:rPr lang="es-ES" dirty="0" err="1">
                <a:solidFill>
                  <a:schemeClr val="bg1">
                    <a:lumMod val="75000"/>
                  </a:schemeClr>
                </a:solidFill>
              </a:rPr>
              <a:t>Methodology</a:t>
            </a:r>
            <a:endParaRPr lang="es-ES" dirty="0">
              <a:solidFill>
                <a:schemeClr val="bg1">
                  <a:lumMod val="75000"/>
                </a:schemeClr>
              </a:solidFill>
            </a:endParaRPr>
          </a:p>
          <a:p>
            <a:pPr>
              <a:buClr>
                <a:srgbClr val="4F8762"/>
              </a:buClr>
              <a:buFont typeface="Wingdings" panose="05000000000000000000" pitchFamily="2" charset="2"/>
              <a:buChar char="Ø"/>
            </a:pPr>
            <a:r>
              <a:rPr lang="es-ES" dirty="0" err="1">
                <a:solidFill>
                  <a:schemeClr val="bg1">
                    <a:lumMod val="75000"/>
                  </a:schemeClr>
                </a:solidFill>
              </a:rPr>
              <a:t>Results</a:t>
            </a:r>
            <a:endParaRPr lang="es-ES" dirty="0">
              <a:solidFill>
                <a:schemeClr val="bg1">
                  <a:lumMod val="75000"/>
                </a:schemeClr>
              </a:solidFill>
            </a:endParaRPr>
          </a:p>
          <a:p>
            <a:pPr lvl="1">
              <a:buClr>
                <a:srgbClr val="4F8762"/>
              </a:buClr>
              <a:buFont typeface="Wingdings" panose="05000000000000000000" pitchFamily="2" charset="2"/>
              <a:buChar char="Ø"/>
            </a:pPr>
            <a:r>
              <a:rPr lang="es-ES" dirty="0" err="1">
                <a:solidFill>
                  <a:schemeClr val="bg1">
                    <a:lumMod val="75000"/>
                  </a:schemeClr>
                </a:solidFill>
              </a:rPr>
              <a:t>Arcminute</a:t>
            </a:r>
            <a:r>
              <a:rPr lang="es-ES" dirty="0">
                <a:solidFill>
                  <a:schemeClr val="bg1">
                    <a:lumMod val="75000"/>
                  </a:schemeClr>
                </a:solidFill>
              </a:rPr>
              <a:t> Scales</a:t>
            </a:r>
          </a:p>
          <a:p>
            <a:pPr lvl="1">
              <a:buClr>
                <a:srgbClr val="4F8762"/>
              </a:buClr>
              <a:buFont typeface="Wingdings" panose="05000000000000000000" pitchFamily="2" charset="2"/>
              <a:buChar char="Ø"/>
            </a:pPr>
            <a:r>
              <a:rPr lang="es-ES" dirty="0" err="1">
                <a:solidFill>
                  <a:schemeClr val="bg1">
                    <a:lumMod val="75000"/>
                  </a:schemeClr>
                </a:solidFill>
              </a:rPr>
              <a:t>Kiloparsec</a:t>
            </a:r>
            <a:r>
              <a:rPr lang="es-ES" dirty="0">
                <a:solidFill>
                  <a:schemeClr val="bg1">
                    <a:lumMod val="75000"/>
                  </a:schemeClr>
                </a:solidFill>
              </a:rPr>
              <a:t> Scales</a:t>
            </a:r>
          </a:p>
          <a:p>
            <a:pPr lvl="1">
              <a:buClr>
                <a:srgbClr val="4F8762"/>
              </a:buClr>
              <a:buFont typeface="Wingdings" panose="05000000000000000000" pitchFamily="2" charset="2"/>
              <a:buChar char="Ø"/>
            </a:pPr>
            <a:r>
              <a:rPr lang="es-ES" dirty="0"/>
              <a:t>Einstein Gap</a:t>
            </a:r>
          </a:p>
          <a:p>
            <a:pPr>
              <a:buClr>
                <a:srgbClr val="4F8762"/>
              </a:buClr>
              <a:buFont typeface="Wingdings" panose="05000000000000000000" pitchFamily="2" charset="2"/>
              <a:buChar char="Ø"/>
            </a:pPr>
            <a:r>
              <a:rPr lang="es-ES" dirty="0" err="1">
                <a:solidFill>
                  <a:schemeClr val="bg1">
                    <a:lumMod val="65000"/>
                  </a:schemeClr>
                </a:solidFill>
              </a:rPr>
              <a:t>Discussion</a:t>
            </a:r>
            <a:r>
              <a:rPr lang="es-ES" dirty="0">
                <a:solidFill>
                  <a:schemeClr val="bg1">
                    <a:lumMod val="65000"/>
                  </a:schemeClr>
                </a:solidFill>
              </a:rPr>
              <a:t> &amp; </a:t>
            </a:r>
            <a:r>
              <a:rPr lang="es-ES" dirty="0" err="1">
                <a:solidFill>
                  <a:schemeClr val="bg1">
                    <a:lumMod val="65000"/>
                  </a:schemeClr>
                </a:solidFill>
              </a:rPr>
              <a:t>conclusions</a:t>
            </a:r>
            <a:endParaRPr lang="es-ES" dirty="0">
              <a:solidFill>
                <a:schemeClr val="bg1">
                  <a:lumMod val="65000"/>
                </a:schemeClr>
              </a:solidFill>
            </a:endParaRPr>
          </a:p>
          <a:p>
            <a:pPr>
              <a:buClr>
                <a:srgbClr val="4F8762"/>
              </a:buClr>
              <a:buFont typeface="Wingdings" panose="05000000000000000000" pitchFamily="2" charset="2"/>
              <a:buChar char="Ø"/>
            </a:pPr>
            <a:r>
              <a:rPr lang="es-ES" dirty="0">
                <a:solidFill>
                  <a:schemeClr val="bg1">
                    <a:lumMod val="75000"/>
                  </a:schemeClr>
                </a:solidFill>
              </a:rPr>
              <a:t> </a:t>
            </a:r>
            <a:r>
              <a:rPr lang="es-ES" dirty="0" err="1">
                <a:solidFill>
                  <a:schemeClr val="bg1">
                    <a:lumMod val="75000"/>
                  </a:schemeClr>
                </a:solidFill>
              </a:rPr>
              <a:t>Future</a:t>
            </a:r>
            <a:r>
              <a:rPr lang="es-ES" dirty="0">
                <a:solidFill>
                  <a:schemeClr val="bg1">
                    <a:lumMod val="75000"/>
                  </a:schemeClr>
                </a:solidFill>
              </a:rPr>
              <a:t> </a:t>
            </a:r>
            <a:r>
              <a:rPr lang="es-ES" dirty="0" err="1">
                <a:solidFill>
                  <a:schemeClr val="bg1">
                    <a:lumMod val="75000"/>
                  </a:schemeClr>
                </a:solidFill>
              </a:rPr>
              <a:t>Work</a:t>
            </a:r>
            <a:endParaRPr lang="es-ES" dirty="0">
              <a:solidFill>
                <a:schemeClr val="bg1">
                  <a:lumMod val="75000"/>
                </a:schemeClr>
              </a:solidFill>
            </a:endParaRPr>
          </a:p>
          <a:p>
            <a:endParaRPr lang="es-ES" dirty="0"/>
          </a:p>
        </p:txBody>
      </p:sp>
      <p:sp>
        <p:nvSpPr>
          <p:cNvPr id="4" name="Rectángulo 3"/>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a:extLst>
              <a:ext uri="{FF2B5EF4-FFF2-40B4-BE49-F238E27FC236}">
                <a16:creationId xmlns:a16="http://schemas.microsoft.com/office/drawing/2014/main" id="{A13F7357-3067-770A-5802-E05010C35043}"/>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6" name="CuadroTexto 5">
            <a:extLst>
              <a:ext uri="{FF2B5EF4-FFF2-40B4-BE49-F238E27FC236}">
                <a16:creationId xmlns:a16="http://schemas.microsoft.com/office/drawing/2014/main" id="{FFEC189A-BA31-5683-D9F7-60AAAB63488E}"/>
              </a:ext>
            </a:extLst>
          </p:cNvPr>
          <p:cNvSpPr txBox="1"/>
          <p:nvPr/>
        </p:nvSpPr>
        <p:spPr>
          <a:xfrm>
            <a:off x="4079876" y="6502733"/>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1" name="CuadroTexto 10">
            <a:extLst>
              <a:ext uri="{FF2B5EF4-FFF2-40B4-BE49-F238E27FC236}">
                <a16:creationId xmlns:a16="http://schemas.microsoft.com/office/drawing/2014/main" id="{78BB58DD-72D9-0712-398B-37F107657F00}"/>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Tree>
    <p:extLst>
      <p:ext uri="{BB962C8B-B14F-4D97-AF65-F5344CB8AC3E}">
        <p14:creationId xmlns:p14="http://schemas.microsoft.com/office/powerpoint/2010/main" val="859489954"/>
      </p:ext>
    </p:extLst>
  </p:cSld>
  <p:clrMapOvr>
    <a:masterClrMapping/>
  </p:clrMapOvr>
  <p:transition spd="slow">
    <p:push dir="u"/>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p:cNvSpPr>
            <a:spLocks noGrp="1"/>
          </p:cNvSpPr>
          <p:nvPr>
            <p:ph type="title"/>
          </p:nvPr>
        </p:nvSpPr>
        <p:spPr>
          <a:xfrm>
            <a:off x="0" y="10894"/>
            <a:ext cx="12192000" cy="397070"/>
          </a:xfrm>
        </p:spPr>
        <p:txBody>
          <a:bodyPr anchor="t">
            <a:noAutofit/>
          </a:bodyPr>
          <a:lstStyle/>
          <a:p>
            <a:r>
              <a:rPr lang="es-ES" sz="2000" b="1" dirty="0" err="1">
                <a:solidFill>
                  <a:srgbClr val="FFFFFF"/>
                </a:solidFill>
              </a:rPr>
              <a:t>Results</a:t>
            </a:r>
            <a:r>
              <a:rPr lang="es-ES" sz="2000" b="1" dirty="0">
                <a:solidFill>
                  <a:srgbClr val="FFFFFF"/>
                </a:solidFill>
              </a:rPr>
              <a:t>: Einstein Gap</a:t>
            </a:r>
            <a:br>
              <a:rPr lang="es-ES" sz="2000" b="1" dirty="0">
                <a:solidFill>
                  <a:srgbClr val="FFFFFF"/>
                </a:solidFill>
              </a:rPr>
            </a:br>
            <a:endParaRPr lang="es-ES" sz="2000" b="1" dirty="0">
              <a:solidFill>
                <a:srgbClr val="FFFFFF"/>
              </a:solidFill>
            </a:endParaRPr>
          </a:p>
        </p:txBody>
      </p:sp>
      <p:sp>
        <p:nvSpPr>
          <p:cNvPr id="4" name="Rectángulo 3"/>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Marcador de contenido 4"/>
          <p:cNvSpPr>
            <a:spLocks noGrp="1"/>
          </p:cNvSpPr>
          <p:nvPr>
            <p:ph idx="1"/>
          </p:nvPr>
        </p:nvSpPr>
        <p:spPr>
          <a:xfrm>
            <a:off x="838200" y="3700142"/>
            <a:ext cx="10515600" cy="2776300"/>
          </a:xfrm>
        </p:spPr>
        <p:txBody>
          <a:bodyPr>
            <a:normAutofit/>
          </a:bodyPr>
          <a:lstStyle/>
          <a:p>
            <a:pPr>
              <a:buClr>
                <a:srgbClr val="62A176"/>
              </a:buClr>
              <a:buFont typeface="Wingdings" panose="05000000000000000000" pitchFamily="2" charset="2"/>
              <a:buChar char="§"/>
            </a:pPr>
            <a:r>
              <a:rPr lang="en-US" sz="2400" b="1" dirty="0"/>
              <a:t>Expanding our satellite galaxy catalog</a:t>
            </a:r>
          </a:p>
          <a:p>
            <a:pPr marL="0" indent="0" algn="ctr">
              <a:buClr>
                <a:srgbClr val="62A176"/>
              </a:buClr>
              <a:buNone/>
            </a:pPr>
            <a:r>
              <a:rPr lang="en-US" sz="2400" dirty="0"/>
              <a:t>from 28 clusters to 540 433 clusters from Zou et al. 2021</a:t>
            </a:r>
          </a:p>
          <a:p>
            <a:pPr algn="ctr">
              <a:buClr>
                <a:srgbClr val="62A176"/>
              </a:buClr>
              <a:buFont typeface="Wingdings" panose="05000000000000000000" pitchFamily="2" charset="2"/>
              <a:buChar char="§"/>
            </a:pPr>
            <a:endParaRPr lang="en-US" sz="900" dirty="0"/>
          </a:p>
          <a:p>
            <a:pPr>
              <a:buClr>
                <a:srgbClr val="62A176"/>
              </a:buClr>
              <a:buFont typeface="Wingdings" panose="05000000000000000000" pitchFamily="2" charset="2"/>
              <a:buChar char="§"/>
            </a:pPr>
            <a:r>
              <a:rPr lang="en-US" sz="2400" b="1" dirty="0"/>
              <a:t>Improving the simulator</a:t>
            </a:r>
          </a:p>
          <a:p>
            <a:pPr marL="0" indent="0" algn="ctr">
              <a:buClr>
                <a:srgbClr val="62A176"/>
              </a:buClr>
              <a:buNone/>
            </a:pPr>
            <a:r>
              <a:rPr lang="en-US" sz="2400" dirty="0"/>
              <a:t>Including more realistic models (NFW to SISSA)</a:t>
            </a:r>
          </a:p>
          <a:p>
            <a:pPr marL="0" indent="0" algn="ctr">
              <a:buClr>
                <a:srgbClr val="62A176"/>
              </a:buClr>
              <a:buNone/>
            </a:pPr>
            <a:r>
              <a:rPr lang="en-US" sz="2400" dirty="0"/>
              <a:t>Incorporating ray tracing</a:t>
            </a:r>
            <a:endParaRPr lang="es-ES" sz="2400" dirty="0"/>
          </a:p>
        </p:txBody>
      </p:sp>
      <p:sp>
        <p:nvSpPr>
          <p:cNvPr id="3" name="Rectángulo 2"/>
          <p:cNvSpPr/>
          <p:nvPr/>
        </p:nvSpPr>
        <p:spPr>
          <a:xfrm>
            <a:off x="0" y="845178"/>
            <a:ext cx="12192000" cy="1015663"/>
          </a:xfrm>
          <a:prstGeom prst="rect">
            <a:avLst/>
          </a:prstGeom>
        </p:spPr>
        <p:txBody>
          <a:bodyPr wrap="square">
            <a:spAutoFit/>
          </a:bodyPr>
          <a:lstStyle/>
          <a:p>
            <a:pPr algn="ctr"/>
            <a:r>
              <a:rPr lang="en-US" sz="2400" b="1" dirty="0"/>
              <a:t>The signal drop observed around 10″ </a:t>
            </a:r>
            <a:r>
              <a:rPr lang="en-US" sz="2400" b="1" i="1" dirty="0"/>
              <a:t>(Einstein Gap) </a:t>
            </a:r>
          </a:p>
          <a:p>
            <a:pPr algn="ctr"/>
            <a:r>
              <a:rPr lang="en-US" dirty="0"/>
              <a:t>could arise from a combination of strong lensing, baryonic cores, and satellite depletion.</a:t>
            </a:r>
            <a:br>
              <a:rPr lang="en-US" dirty="0"/>
            </a:br>
            <a:endParaRPr lang="en-US" dirty="0"/>
          </a:p>
        </p:txBody>
      </p:sp>
      <p:sp>
        <p:nvSpPr>
          <p:cNvPr id="6" name="Rectángulo 5"/>
          <p:cNvSpPr/>
          <p:nvPr/>
        </p:nvSpPr>
        <p:spPr>
          <a:xfrm>
            <a:off x="1" y="2370625"/>
            <a:ext cx="12191999" cy="954107"/>
          </a:xfrm>
          <a:prstGeom prst="rect">
            <a:avLst/>
          </a:prstGeom>
        </p:spPr>
        <p:txBody>
          <a:bodyPr wrap="square">
            <a:spAutoFit/>
          </a:bodyPr>
          <a:lstStyle/>
          <a:p>
            <a:pPr algn="ctr"/>
            <a:r>
              <a:rPr lang="en-US" sz="2000" dirty="0"/>
              <a:t>We need to test its origin statistically and physically</a:t>
            </a:r>
            <a:r>
              <a:rPr lang="en-US" dirty="0"/>
              <a:t>.</a:t>
            </a:r>
          </a:p>
          <a:p>
            <a:pPr algn="ctr"/>
            <a:r>
              <a:rPr lang="en-US" dirty="0"/>
              <a:t>Is this drop purely a </a:t>
            </a:r>
            <a:r>
              <a:rPr lang="en-US" b="1" dirty="0"/>
              <a:t>strong lensing effect</a:t>
            </a:r>
            <a:r>
              <a:rPr lang="en-US" dirty="0"/>
              <a:t> from the Central Galaxy (BCG) </a:t>
            </a:r>
          </a:p>
          <a:p>
            <a:pPr algn="ctr"/>
            <a:r>
              <a:rPr lang="en-US" dirty="0"/>
              <a:t>or does it reflect the </a:t>
            </a:r>
            <a:r>
              <a:rPr lang="en-US" b="1" dirty="0"/>
              <a:t>true density distribution</a:t>
            </a:r>
            <a:r>
              <a:rPr lang="en-US" dirty="0"/>
              <a:t> of satellites and substructure?</a:t>
            </a:r>
          </a:p>
        </p:txBody>
      </p:sp>
      <p:sp>
        <p:nvSpPr>
          <p:cNvPr id="12" name="Flecha derecha 11"/>
          <p:cNvSpPr/>
          <p:nvPr/>
        </p:nvSpPr>
        <p:spPr>
          <a:xfrm rot="5400000">
            <a:off x="5697842" y="1737756"/>
            <a:ext cx="796316" cy="487762"/>
          </a:xfrm>
          <a:prstGeom prst="rightArrow">
            <a:avLst>
              <a:gd name="adj1" fmla="val 27998"/>
              <a:gd name="adj2" fmla="val 50000"/>
            </a:avLst>
          </a:prstGeom>
          <a:solidFill>
            <a:srgbClr val="63A3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CuadroTexto 10">
            <a:extLst>
              <a:ext uri="{FF2B5EF4-FFF2-40B4-BE49-F238E27FC236}">
                <a16:creationId xmlns:a16="http://schemas.microsoft.com/office/drawing/2014/main" id="{0F851B59-2014-A331-D067-E38698C78F14}"/>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13" name="CuadroTexto 12">
            <a:extLst>
              <a:ext uri="{FF2B5EF4-FFF2-40B4-BE49-F238E27FC236}">
                <a16:creationId xmlns:a16="http://schemas.microsoft.com/office/drawing/2014/main" id="{B270BDB0-E685-143D-46CD-488E0FDA91FA}"/>
              </a:ext>
            </a:extLst>
          </p:cNvPr>
          <p:cNvSpPr txBox="1"/>
          <p:nvPr/>
        </p:nvSpPr>
        <p:spPr>
          <a:xfrm>
            <a:off x="4079876" y="6502733"/>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4" name="CuadroTexto 13">
            <a:extLst>
              <a:ext uri="{FF2B5EF4-FFF2-40B4-BE49-F238E27FC236}">
                <a16:creationId xmlns:a16="http://schemas.microsoft.com/office/drawing/2014/main" id="{0118F4B2-1FA4-826A-354F-FD2F029F6E67}"/>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Tree>
    <p:extLst>
      <p:ext uri="{BB962C8B-B14F-4D97-AF65-F5344CB8AC3E}">
        <p14:creationId xmlns:p14="http://schemas.microsoft.com/office/powerpoint/2010/main" val="3470130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p:cNvSpPr>
            <a:spLocks noGrp="1"/>
          </p:cNvSpPr>
          <p:nvPr>
            <p:ph type="title"/>
          </p:nvPr>
        </p:nvSpPr>
        <p:spPr>
          <a:xfrm>
            <a:off x="0" y="10894"/>
            <a:ext cx="12192000" cy="397070"/>
          </a:xfrm>
        </p:spPr>
        <p:txBody>
          <a:bodyPr anchor="t">
            <a:noAutofit/>
          </a:bodyPr>
          <a:lstStyle/>
          <a:p>
            <a:r>
              <a:rPr lang="es-ES" sz="2000" b="1" dirty="0" err="1">
                <a:solidFill>
                  <a:srgbClr val="FFFFFF"/>
                </a:solidFill>
              </a:rPr>
              <a:t>Results</a:t>
            </a:r>
            <a:r>
              <a:rPr lang="es-ES" sz="2000" b="1" dirty="0">
                <a:solidFill>
                  <a:srgbClr val="FFFFFF"/>
                </a:solidFill>
              </a:rPr>
              <a:t>: Einstein Gap</a:t>
            </a:r>
            <a:br>
              <a:rPr lang="es-ES" sz="2000" b="1" dirty="0">
                <a:solidFill>
                  <a:srgbClr val="FFFFFF"/>
                </a:solidFill>
              </a:rPr>
            </a:br>
            <a:endParaRPr lang="es-ES" sz="2000" b="1" dirty="0">
              <a:solidFill>
                <a:srgbClr val="FFFFFF"/>
              </a:solidFill>
            </a:endParaRPr>
          </a:p>
        </p:txBody>
      </p:sp>
      <p:sp>
        <p:nvSpPr>
          <p:cNvPr id="4" name="Rectángulo 3"/>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Marcador de contenido 5"/>
          <p:cNvPicPr>
            <a:picLocks noGrp="1" noChangeAspect="1"/>
          </p:cNvPicPr>
          <p:nvPr>
            <p:ph idx="1"/>
          </p:nvPr>
        </p:nvPicPr>
        <p:blipFill>
          <a:blip r:embed="rId2"/>
          <a:stretch>
            <a:fillRect/>
          </a:stretch>
        </p:blipFill>
        <p:spPr>
          <a:xfrm>
            <a:off x="4646094" y="1166733"/>
            <a:ext cx="7147961" cy="5123350"/>
          </a:xfrm>
          <a:prstGeom prst="rect">
            <a:avLst/>
          </a:prstGeom>
        </p:spPr>
      </p:pic>
      <p:sp>
        <p:nvSpPr>
          <p:cNvPr id="11" name="TextBox 11">
            <a:extLst>
              <a:ext uri="{FF2B5EF4-FFF2-40B4-BE49-F238E27FC236}">
                <a16:creationId xmlns:a16="http://schemas.microsoft.com/office/drawing/2014/main" id="{1CC4CAF8-918D-7676-0C6F-3F42067BCD46}"/>
              </a:ext>
            </a:extLst>
          </p:cNvPr>
          <p:cNvSpPr txBox="1"/>
          <p:nvPr/>
        </p:nvSpPr>
        <p:spPr>
          <a:xfrm>
            <a:off x="2" y="448390"/>
            <a:ext cx="12191998" cy="523220"/>
          </a:xfrm>
          <a:prstGeom prst="rect">
            <a:avLst/>
          </a:prstGeom>
          <a:noFill/>
        </p:spPr>
        <p:txBody>
          <a:bodyPr wrap="square" rtlCol="0">
            <a:spAutoFit/>
          </a:bodyPr>
          <a:lstStyle/>
          <a:p>
            <a:pPr algn="ctr"/>
            <a:r>
              <a:rPr lang="x-none" sz="2800" dirty="0"/>
              <a:t>Data</a:t>
            </a:r>
          </a:p>
        </p:txBody>
      </p:sp>
      <p:sp>
        <p:nvSpPr>
          <p:cNvPr id="12" name="Marcador de contenido 4"/>
          <p:cNvSpPr txBox="1">
            <a:spLocks/>
          </p:cNvSpPr>
          <p:nvPr/>
        </p:nvSpPr>
        <p:spPr>
          <a:xfrm>
            <a:off x="0" y="1910687"/>
            <a:ext cx="4646094" cy="42581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t>540 433 </a:t>
            </a:r>
            <a:r>
              <a:rPr lang="en-US" sz="2400" dirty="0"/>
              <a:t>clusters from </a:t>
            </a:r>
          </a:p>
          <a:p>
            <a:pPr marL="0" indent="0" algn="ctr">
              <a:buNone/>
            </a:pPr>
            <a:r>
              <a:rPr lang="en-US" sz="2400" dirty="0"/>
              <a:t>Zou et al. 2021</a:t>
            </a:r>
            <a:br>
              <a:rPr lang="en-US" sz="2400" dirty="0"/>
            </a:br>
            <a:br>
              <a:rPr lang="en-US" sz="2400" dirty="0"/>
            </a:br>
            <a:endParaRPr lang="en-US" sz="2400" dirty="0"/>
          </a:p>
          <a:p>
            <a:pPr marL="0" indent="0" algn="ctr">
              <a:buNone/>
            </a:pPr>
            <a:r>
              <a:rPr lang="en-US" sz="2400" dirty="0">
                <a:effectLst>
                  <a:outerShdw blurRad="38100" dist="38100" dir="2700000" algn="tl">
                    <a:srgbClr val="000000">
                      <a:alpha val="43137"/>
                    </a:srgbClr>
                  </a:outerShdw>
                </a:effectLst>
              </a:rPr>
              <a:t>12 046 450 galaxies</a:t>
            </a:r>
          </a:p>
          <a:p>
            <a:pPr marL="0" indent="0" algn="ctr">
              <a:buNone/>
            </a:pPr>
            <a:endParaRPr lang="en-US" sz="2400" dirty="0"/>
          </a:p>
          <a:p>
            <a:pPr marL="0" indent="0" algn="ctr">
              <a:buNone/>
            </a:pPr>
            <a:endParaRPr lang="en-US" sz="2000" dirty="0"/>
          </a:p>
          <a:p>
            <a:pPr marL="0" indent="0" algn="ctr">
              <a:buNone/>
            </a:pPr>
            <a:r>
              <a:rPr lang="en-US" sz="2000" dirty="0"/>
              <a:t>7 Bins (mass BCGs)</a:t>
            </a:r>
          </a:p>
          <a:p>
            <a:pPr marL="0" indent="0" algn="ctr">
              <a:buNone/>
            </a:pPr>
            <a:endParaRPr lang="en-US" sz="2400" dirty="0"/>
          </a:p>
        </p:txBody>
      </p:sp>
      <p:sp>
        <p:nvSpPr>
          <p:cNvPr id="3" name="CuadroTexto 2">
            <a:extLst>
              <a:ext uri="{FF2B5EF4-FFF2-40B4-BE49-F238E27FC236}">
                <a16:creationId xmlns:a16="http://schemas.microsoft.com/office/drawing/2014/main" id="{BA7D64A1-3006-08C0-1E2C-CCFDF4727A0B}"/>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5" name="CuadroTexto 4">
            <a:extLst>
              <a:ext uri="{FF2B5EF4-FFF2-40B4-BE49-F238E27FC236}">
                <a16:creationId xmlns:a16="http://schemas.microsoft.com/office/drawing/2014/main" id="{3A6396C2-CC55-D0D2-2632-6379FBB4CB80}"/>
              </a:ext>
            </a:extLst>
          </p:cNvPr>
          <p:cNvSpPr txBox="1"/>
          <p:nvPr/>
        </p:nvSpPr>
        <p:spPr>
          <a:xfrm>
            <a:off x="4079876" y="6502733"/>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3" name="CuadroTexto 12">
            <a:extLst>
              <a:ext uri="{FF2B5EF4-FFF2-40B4-BE49-F238E27FC236}">
                <a16:creationId xmlns:a16="http://schemas.microsoft.com/office/drawing/2014/main" id="{D59C70B5-07EF-689D-6D4E-ACF12F799221}"/>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Tree>
    <p:extLst>
      <p:ext uri="{BB962C8B-B14F-4D97-AF65-F5344CB8AC3E}">
        <p14:creationId xmlns:p14="http://schemas.microsoft.com/office/powerpoint/2010/main" val="752966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p:cNvSpPr>
            <a:spLocks noGrp="1"/>
          </p:cNvSpPr>
          <p:nvPr>
            <p:ph type="title"/>
          </p:nvPr>
        </p:nvSpPr>
        <p:spPr>
          <a:xfrm>
            <a:off x="0" y="10894"/>
            <a:ext cx="12192000" cy="397070"/>
          </a:xfrm>
        </p:spPr>
        <p:txBody>
          <a:bodyPr anchor="t">
            <a:noAutofit/>
          </a:bodyPr>
          <a:lstStyle/>
          <a:p>
            <a:r>
              <a:rPr lang="es-ES" sz="2000" b="1" dirty="0" err="1">
                <a:solidFill>
                  <a:srgbClr val="FFFFFF"/>
                </a:solidFill>
              </a:rPr>
              <a:t>Results</a:t>
            </a:r>
            <a:r>
              <a:rPr lang="es-ES" sz="2000" b="1" dirty="0">
                <a:solidFill>
                  <a:srgbClr val="FFFFFF"/>
                </a:solidFill>
              </a:rPr>
              <a:t>: Einstein Gap</a:t>
            </a:r>
            <a:br>
              <a:rPr lang="es-ES" sz="2000" b="1" dirty="0">
                <a:solidFill>
                  <a:srgbClr val="FFFFFF"/>
                </a:solidFill>
              </a:rPr>
            </a:br>
            <a:endParaRPr lang="es-ES" sz="2000" b="1" dirty="0">
              <a:solidFill>
                <a:srgbClr val="FFFFFF"/>
              </a:solidFill>
            </a:endParaRPr>
          </a:p>
        </p:txBody>
      </p:sp>
      <p:sp>
        <p:nvSpPr>
          <p:cNvPr id="4" name="Rectángulo 3"/>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TextBox 11">
            <a:extLst>
              <a:ext uri="{FF2B5EF4-FFF2-40B4-BE49-F238E27FC236}">
                <a16:creationId xmlns:a16="http://schemas.microsoft.com/office/drawing/2014/main" id="{1CC4CAF8-918D-7676-0C6F-3F42067BCD46}"/>
              </a:ext>
            </a:extLst>
          </p:cNvPr>
          <p:cNvSpPr txBox="1"/>
          <p:nvPr/>
        </p:nvSpPr>
        <p:spPr>
          <a:xfrm>
            <a:off x="2" y="448390"/>
            <a:ext cx="12191998" cy="523220"/>
          </a:xfrm>
          <a:prstGeom prst="rect">
            <a:avLst/>
          </a:prstGeom>
          <a:noFill/>
        </p:spPr>
        <p:txBody>
          <a:bodyPr wrap="square" rtlCol="0">
            <a:spAutoFit/>
          </a:bodyPr>
          <a:lstStyle/>
          <a:p>
            <a:pPr algn="ctr"/>
            <a:r>
              <a:rPr lang="x-none" sz="2800" dirty="0"/>
              <a:t>Data</a:t>
            </a:r>
          </a:p>
        </p:txBody>
      </p:sp>
      <p:sp>
        <p:nvSpPr>
          <p:cNvPr id="13" name="TextBox 12">
            <a:extLst>
              <a:ext uri="{FF2B5EF4-FFF2-40B4-BE49-F238E27FC236}">
                <a16:creationId xmlns:a16="http://schemas.microsoft.com/office/drawing/2014/main" id="{7789CFC8-74BD-4DFC-6A93-6EBCE7DAC4FB}"/>
              </a:ext>
            </a:extLst>
          </p:cNvPr>
          <p:cNvSpPr txBox="1"/>
          <p:nvPr/>
        </p:nvSpPr>
        <p:spPr>
          <a:xfrm>
            <a:off x="-1" y="2552875"/>
            <a:ext cx="12191998" cy="369332"/>
          </a:xfrm>
          <a:prstGeom prst="rect">
            <a:avLst/>
          </a:prstGeom>
          <a:noFill/>
        </p:spPr>
        <p:txBody>
          <a:bodyPr wrap="square" rtlCol="0">
            <a:spAutoFit/>
          </a:bodyPr>
          <a:lstStyle/>
          <a:p>
            <a:pPr algn="ctr"/>
            <a:r>
              <a:rPr lang="x-none" b="1" dirty="0"/>
              <a:t>Foreground</a:t>
            </a:r>
          </a:p>
        </p:txBody>
      </p:sp>
      <p:sp>
        <p:nvSpPr>
          <p:cNvPr id="14" name="Rectángulo 13"/>
          <p:cNvSpPr/>
          <p:nvPr/>
        </p:nvSpPr>
        <p:spPr>
          <a:xfrm>
            <a:off x="-3" y="2943933"/>
            <a:ext cx="12192000" cy="3847207"/>
          </a:xfrm>
          <a:prstGeom prst="rect">
            <a:avLst/>
          </a:prstGeom>
        </p:spPr>
        <p:txBody>
          <a:bodyPr wrap="square">
            <a:spAutoFit/>
          </a:bodyPr>
          <a:lstStyle/>
          <a:p>
            <a:r>
              <a:rPr lang="es-ES" sz="800" dirty="0">
                <a:solidFill>
                  <a:srgbClr val="000000"/>
                </a:solidFill>
              </a:rPr>
              <a:t> </a:t>
            </a:r>
            <a:r>
              <a:rPr lang="en-US" sz="2400" dirty="0">
                <a:solidFill>
                  <a:srgbClr val="62A176"/>
                </a:solidFill>
              </a:rPr>
              <a:t>•</a:t>
            </a:r>
            <a:r>
              <a:rPr lang="en-US" sz="2400" dirty="0">
                <a:solidFill>
                  <a:srgbClr val="000000"/>
                </a:solidFill>
              </a:rPr>
              <a:t> </a:t>
            </a:r>
            <a:r>
              <a:rPr lang="en-US" sz="2400" dirty="0">
                <a:solidFill>
                  <a:srgbClr val="64A478"/>
                </a:solidFill>
              </a:rPr>
              <a:t>Galaxies </a:t>
            </a:r>
            <a:r>
              <a:rPr lang="en-US" sz="2000" dirty="0">
                <a:solidFill>
                  <a:srgbClr val="000000"/>
                </a:solidFill>
              </a:rPr>
              <a:t>in the GAMA II spectroscopic survey (Driver et al. 2011;</a:t>
            </a:r>
          </a:p>
          <a:p>
            <a:r>
              <a:rPr lang="da-DK" sz="2000" dirty="0">
                <a:solidFill>
                  <a:srgbClr val="000000"/>
                </a:solidFill>
              </a:rPr>
              <a:t>Baldry et al. 2010, 2014; Liske et al. 2015)</a:t>
            </a:r>
          </a:p>
          <a:p>
            <a:r>
              <a:rPr lang="es-ES" sz="2000" dirty="0" err="1">
                <a:solidFill>
                  <a:srgbClr val="000000"/>
                </a:solidFill>
              </a:rPr>
              <a:t>Overlapping</a:t>
            </a:r>
            <a:r>
              <a:rPr lang="es-ES" sz="2000" dirty="0">
                <a:solidFill>
                  <a:srgbClr val="000000"/>
                </a:solidFill>
              </a:rPr>
              <a:t>: GAMA(9h,12h,14.5h) región</a:t>
            </a:r>
          </a:p>
          <a:p>
            <a:r>
              <a:rPr lang="es-ES" sz="800" dirty="0">
                <a:solidFill>
                  <a:srgbClr val="000000"/>
                </a:solidFill>
              </a:rPr>
              <a:t> </a:t>
            </a:r>
          </a:p>
          <a:p>
            <a:r>
              <a:rPr lang="es-ES" sz="2400" dirty="0">
                <a:solidFill>
                  <a:srgbClr val="62A176"/>
                </a:solidFill>
              </a:rPr>
              <a:t>•</a:t>
            </a:r>
            <a:r>
              <a:rPr lang="es-ES" sz="2400" dirty="0">
                <a:solidFill>
                  <a:srgbClr val="000000"/>
                </a:solidFill>
              </a:rPr>
              <a:t> </a:t>
            </a:r>
            <a:r>
              <a:rPr lang="es-ES" sz="2400" dirty="0" err="1">
                <a:solidFill>
                  <a:srgbClr val="64A478"/>
                </a:solidFill>
              </a:rPr>
              <a:t>Quasi-stellar</a:t>
            </a:r>
            <a:r>
              <a:rPr lang="es-ES" sz="2400" dirty="0">
                <a:solidFill>
                  <a:srgbClr val="64A478"/>
                </a:solidFill>
              </a:rPr>
              <a:t> </a:t>
            </a:r>
            <a:r>
              <a:rPr lang="es-ES" sz="2400" dirty="0" err="1">
                <a:solidFill>
                  <a:srgbClr val="64A478"/>
                </a:solidFill>
              </a:rPr>
              <a:t>Objects</a:t>
            </a:r>
            <a:r>
              <a:rPr lang="es-ES" sz="2400" dirty="0">
                <a:solidFill>
                  <a:srgbClr val="64A478"/>
                </a:solidFill>
              </a:rPr>
              <a:t> </a:t>
            </a:r>
            <a:r>
              <a:rPr lang="es-ES" sz="2000" dirty="0">
                <a:solidFill>
                  <a:srgbClr val="000000"/>
                </a:solidFill>
              </a:rPr>
              <a:t>(</a:t>
            </a:r>
            <a:r>
              <a:rPr lang="es-ES" sz="2000" dirty="0" err="1">
                <a:solidFill>
                  <a:srgbClr val="000000"/>
                </a:solidFill>
              </a:rPr>
              <a:t>QSOs</a:t>
            </a:r>
            <a:r>
              <a:rPr lang="es-ES" sz="2000" dirty="0">
                <a:solidFill>
                  <a:srgbClr val="000000"/>
                </a:solidFill>
              </a:rPr>
              <a:t>) in SDSS-II and SDSS-III; DR7(Schneider</a:t>
            </a:r>
          </a:p>
          <a:p>
            <a:r>
              <a:rPr lang="da-DK" sz="2000" dirty="0">
                <a:solidFill>
                  <a:srgbClr val="000000"/>
                </a:solidFill>
              </a:rPr>
              <a:t>et al. 2010) and DR12 (Pâris et al. 2017)</a:t>
            </a:r>
          </a:p>
          <a:p>
            <a:r>
              <a:rPr lang="es-ES" sz="2000" dirty="0" err="1">
                <a:solidFill>
                  <a:srgbClr val="000000"/>
                </a:solidFill>
              </a:rPr>
              <a:t>Overlapping</a:t>
            </a:r>
            <a:r>
              <a:rPr lang="es-ES" sz="2000" dirty="0">
                <a:solidFill>
                  <a:srgbClr val="000000"/>
                </a:solidFill>
              </a:rPr>
              <a:t>: GAMA(9h,12h,14.5h) and SGP </a:t>
            </a:r>
            <a:r>
              <a:rPr lang="es-ES" sz="2000" dirty="0" err="1">
                <a:solidFill>
                  <a:srgbClr val="000000"/>
                </a:solidFill>
              </a:rPr>
              <a:t>regions</a:t>
            </a:r>
            <a:endParaRPr lang="es-ES" sz="2000" dirty="0">
              <a:solidFill>
                <a:srgbClr val="000000"/>
              </a:solidFill>
            </a:endParaRPr>
          </a:p>
          <a:p>
            <a:r>
              <a:rPr lang="en-US" sz="2400" dirty="0">
                <a:solidFill>
                  <a:srgbClr val="62A176"/>
                </a:solidFill>
              </a:rPr>
              <a:t>•</a:t>
            </a:r>
            <a:r>
              <a:rPr lang="en-US" sz="2400" dirty="0">
                <a:solidFill>
                  <a:srgbClr val="000000"/>
                </a:solidFill>
              </a:rPr>
              <a:t> </a:t>
            </a:r>
            <a:r>
              <a:rPr lang="en-US" sz="2400" dirty="0">
                <a:solidFill>
                  <a:srgbClr val="64A478"/>
                </a:solidFill>
              </a:rPr>
              <a:t>Clusters </a:t>
            </a:r>
            <a:r>
              <a:rPr lang="en-US" sz="2000" dirty="0">
                <a:solidFill>
                  <a:srgbClr val="000000"/>
                </a:solidFill>
              </a:rPr>
              <a:t>by Sloan Digital Sky Survey III (SDSS III) (Wen et al. 2012)</a:t>
            </a:r>
          </a:p>
          <a:p>
            <a:r>
              <a:rPr lang="es-ES" sz="2000" dirty="0" err="1">
                <a:solidFill>
                  <a:srgbClr val="000000"/>
                </a:solidFill>
              </a:rPr>
              <a:t>Overlapping</a:t>
            </a:r>
            <a:r>
              <a:rPr lang="es-ES" sz="2000" dirty="0">
                <a:solidFill>
                  <a:srgbClr val="000000"/>
                </a:solidFill>
              </a:rPr>
              <a:t>: GAMA(9h,12h,14.5h) and NGP </a:t>
            </a:r>
            <a:r>
              <a:rPr lang="es-ES" sz="2000" dirty="0" err="1">
                <a:solidFill>
                  <a:srgbClr val="000000"/>
                </a:solidFill>
              </a:rPr>
              <a:t>regions</a:t>
            </a:r>
            <a:endParaRPr lang="es-ES" sz="2000" dirty="0">
              <a:solidFill>
                <a:srgbClr val="000000"/>
              </a:solidFill>
            </a:endParaRPr>
          </a:p>
          <a:p>
            <a:r>
              <a:rPr lang="en-US" sz="2400" dirty="0">
                <a:solidFill>
                  <a:srgbClr val="62A176"/>
                </a:solidFill>
              </a:rPr>
              <a:t>•</a:t>
            </a:r>
            <a:r>
              <a:rPr lang="en-US" sz="2400" dirty="0">
                <a:solidFill>
                  <a:srgbClr val="000000"/>
                </a:solidFill>
              </a:rPr>
              <a:t> </a:t>
            </a:r>
            <a:r>
              <a:rPr lang="en-US" sz="2400" dirty="0">
                <a:solidFill>
                  <a:srgbClr val="64A478"/>
                </a:solidFill>
              </a:rPr>
              <a:t>Clusters </a:t>
            </a:r>
            <a:r>
              <a:rPr lang="nl-NL" sz="2000" dirty="0">
                <a:solidFill>
                  <a:srgbClr val="000000"/>
                </a:solidFill>
              </a:rPr>
              <a:t>by SDSS (Zou et al. 2021)</a:t>
            </a:r>
            <a:endParaRPr lang="en-US" sz="2000" dirty="0">
              <a:solidFill>
                <a:srgbClr val="000000"/>
              </a:solidFill>
            </a:endParaRPr>
          </a:p>
          <a:p>
            <a:r>
              <a:rPr lang="es-ES" sz="2000" dirty="0" err="1">
                <a:solidFill>
                  <a:srgbClr val="000000"/>
                </a:solidFill>
              </a:rPr>
              <a:t>Overlapping</a:t>
            </a:r>
            <a:r>
              <a:rPr lang="es-ES" sz="2000" dirty="0">
                <a:solidFill>
                  <a:srgbClr val="000000"/>
                </a:solidFill>
              </a:rPr>
              <a:t>: GAMA(9h,12h,14.5h) and NGP </a:t>
            </a:r>
            <a:r>
              <a:rPr lang="es-ES" sz="2000" dirty="0" err="1">
                <a:solidFill>
                  <a:srgbClr val="000000"/>
                </a:solidFill>
              </a:rPr>
              <a:t>regions</a:t>
            </a:r>
            <a:endParaRPr lang="es-ES" sz="2000" dirty="0">
              <a:solidFill>
                <a:srgbClr val="000000"/>
              </a:solidFill>
            </a:endParaRPr>
          </a:p>
          <a:p>
            <a:endParaRPr lang="es-ES" sz="2000" dirty="0"/>
          </a:p>
        </p:txBody>
      </p:sp>
      <p:sp>
        <p:nvSpPr>
          <p:cNvPr id="15" name="Rectángulo 14"/>
          <p:cNvSpPr/>
          <p:nvPr/>
        </p:nvSpPr>
        <p:spPr>
          <a:xfrm>
            <a:off x="0" y="1234497"/>
            <a:ext cx="12192000" cy="1446550"/>
          </a:xfrm>
          <a:prstGeom prst="rect">
            <a:avLst/>
          </a:prstGeom>
        </p:spPr>
        <p:txBody>
          <a:bodyPr wrap="square">
            <a:spAutoFit/>
          </a:bodyPr>
          <a:lstStyle/>
          <a:p>
            <a:r>
              <a:rPr lang="en-US" sz="2000" dirty="0">
                <a:solidFill>
                  <a:srgbClr val="62A176"/>
                </a:solidFill>
              </a:rPr>
              <a:t>•</a:t>
            </a:r>
            <a:r>
              <a:rPr lang="en-US" sz="2000" dirty="0">
                <a:solidFill>
                  <a:srgbClr val="000000"/>
                </a:solidFill>
              </a:rPr>
              <a:t> </a:t>
            </a:r>
            <a:r>
              <a:rPr lang="en-US" sz="2400" dirty="0" err="1">
                <a:solidFill>
                  <a:srgbClr val="64A478"/>
                </a:solidFill>
                <a:effectLst>
                  <a:outerShdw blurRad="50800" dist="50800" dir="5400000" algn="ctr" rotWithShape="0">
                    <a:schemeClr val="bg1"/>
                  </a:outerShdw>
                </a:effectLst>
              </a:rPr>
              <a:t>Submillimetre</a:t>
            </a:r>
            <a:r>
              <a:rPr lang="en-US" sz="2400" dirty="0">
                <a:solidFill>
                  <a:srgbClr val="64A478"/>
                </a:solidFill>
                <a:effectLst>
                  <a:outerShdw blurRad="50800" dist="50800" dir="5400000" algn="ctr" rotWithShape="0">
                    <a:schemeClr val="bg1"/>
                  </a:outerShdw>
                </a:effectLst>
              </a:rPr>
              <a:t> Galaxies </a:t>
            </a:r>
            <a:r>
              <a:rPr lang="en-US" sz="2000" dirty="0">
                <a:solidFill>
                  <a:srgbClr val="000000"/>
                </a:solidFill>
              </a:rPr>
              <a:t>by Herschel Space </a:t>
            </a:r>
            <a:r>
              <a:rPr lang="es-ES" sz="2000" dirty="0" err="1">
                <a:solidFill>
                  <a:srgbClr val="000000"/>
                </a:solidFill>
              </a:rPr>
              <a:t>Observatory</a:t>
            </a:r>
            <a:r>
              <a:rPr lang="es-ES" sz="2000" dirty="0">
                <a:solidFill>
                  <a:srgbClr val="000000"/>
                </a:solidFill>
              </a:rPr>
              <a:t> in H-ATLAS</a:t>
            </a:r>
          </a:p>
          <a:p>
            <a:r>
              <a:rPr lang="es-ES" sz="2000" dirty="0">
                <a:solidFill>
                  <a:srgbClr val="000000"/>
                </a:solidFill>
              </a:rPr>
              <a:t>(</a:t>
            </a:r>
            <a:r>
              <a:rPr lang="es-ES" sz="2000" dirty="0" err="1">
                <a:solidFill>
                  <a:srgbClr val="000000"/>
                </a:solidFill>
              </a:rPr>
              <a:t>e.g</a:t>
            </a:r>
            <a:r>
              <a:rPr lang="es-ES" sz="2000" dirty="0">
                <a:solidFill>
                  <a:srgbClr val="000000"/>
                </a:solidFill>
              </a:rPr>
              <a:t>. </a:t>
            </a:r>
            <a:r>
              <a:rPr lang="es-ES" sz="2000" dirty="0" err="1">
                <a:solidFill>
                  <a:srgbClr val="000000"/>
                </a:solidFill>
              </a:rPr>
              <a:t>Eales</a:t>
            </a:r>
            <a:r>
              <a:rPr lang="es-ES" sz="2000" dirty="0">
                <a:solidFill>
                  <a:srgbClr val="000000"/>
                </a:solidFill>
              </a:rPr>
              <a:t> et al. 2010, </a:t>
            </a:r>
            <a:r>
              <a:rPr lang="es-ES" sz="2000" dirty="0" err="1">
                <a:solidFill>
                  <a:srgbClr val="000000"/>
                </a:solidFill>
              </a:rPr>
              <a:t>Valiante</a:t>
            </a:r>
            <a:r>
              <a:rPr lang="es-ES" sz="2000" dirty="0">
                <a:solidFill>
                  <a:srgbClr val="000000"/>
                </a:solidFill>
              </a:rPr>
              <a:t> et al. 2016)</a:t>
            </a:r>
            <a:r>
              <a:rPr lang="en-US" sz="2000" dirty="0">
                <a:solidFill>
                  <a:srgbClr val="64A478"/>
                </a:solidFill>
              </a:rPr>
              <a:t> </a:t>
            </a:r>
          </a:p>
          <a:p>
            <a:r>
              <a:rPr lang="en-US" sz="2400" dirty="0">
                <a:solidFill>
                  <a:srgbClr val="62A176"/>
                </a:solidFill>
              </a:rPr>
              <a:t>•</a:t>
            </a:r>
            <a:r>
              <a:rPr lang="en-US" sz="2400" dirty="0">
                <a:solidFill>
                  <a:srgbClr val="000000"/>
                </a:solidFill>
              </a:rPr>
              <a:t> </a:t>
            </a:r>
            <a:r>
              <a:rPr lang="en-US" sz="2400" dirty="0" err="1">
                <a:solidFill>
                  <a:srgbClr val="64A478"/>
                </a:solidFill>
                <a:effectLst>
                  <a:outerShdw blurRad="50800" dist="50800" dir="5400000" algn="ctr" rotWithShape="0">
                    <a:schemeClr val="bg1"/>
                  </a:outerShdw>
                </a:effectLst>
              </a:rPr>
              <a:t>Submillimetre</a:t>
            </a:r>
            <a:r>
              <a:rPr lang="en-US" sz="2400" dirty="0">
                <a:solidFill>
                  <a:srgbClr val="64A478"/>
                </a:solidFill>
                <a:effectLst>
                  <a:outerShdw blurRad="50800" dist="50800" dir="5400000" algn="ctr" rotWithShape="0">
                    <a:schemeClr val="bg1"/>
                  </a:outerShdw>
                </a:effectLst>
              </a:rPr>
              <a:t> Galaxies</a:t>
            </a:r>
            <a:r>
              <a:rPr lang="es-ES" sz="2400" dirty="0"/>
              <a:t> </a:t>
            </a:r>
            <a:r>
              <a:rPr lang="es-ES" sz="2000" dirty="0" err="1"/>
              <a:t>by</a:t>
            </a:r>
            <a:r>
              <a:rPr lang="es-ES" sz="2000" dirty="0"/>
              <a:t> a </a:t>
            </a:r>
            <a:r>
              <a:rPr lang="es-ES" sz="2000" dirty="0" err="1"/>
              <a:t>cross</a:t>
            </a:r>
            <a:r>
              <a:rPr lang="es-ES" sz="2000" dirty="0"/>
              <a:t> match </a:t>
            </a:r>
            <a:r>
              <a:rPr lang="es-ES" sz="2000" dirty="0" err="1"/>
              <a:t>with</a:t>
            </a:r>
            <a:r>
              <a:rPr lang="es-ES" sz="2000" dirty="0"/>
              <a:t> </a:t>
            </a:r>
            <a:r>
              <a:rPr lang="es-ES" sz="2000" dirty="0" err="1"/>
              <a:t>NASA’sWide-field</a:t>
            </a:r>
            <a:r>
              <a:rPr lang="es-ES" sz="2000" dirty="0"/>
              <a:t> </a:t>
            </a:r>
            <a:r>
              <a:rPr lang="es-ES" sz="2000" dirty="0" err="1"/>
              <a:t>Infrared</a:t>
            </a:r>
            <a:r>
              <a:rPr lang="es-ES" sz="2000" dirty="0"/>
              <a:t> </a:t>
            </a:r>
          </a:p>
          <a:p>
            <a:r>
              <a:rPr lang="es-ES" sz="2000" dirty="0"/>
              <a:t>(WISE, Wright et al. 2010)</a:t>
            </a:r>
          </a:p>
        </p:txBody>
      </p:sp>
      <p:sp>
        <p:nvSpPr>
          <p:cNvPr id="16" name="TextBox 12">
            <a:extLst>
              <a:ext uri="{FF2B5EF4-FFF2-40B4-BE49-F238E27FC236}">
                <a16:creationId xmlns:a16="http://schemas.microsoft.com/office/drawing/2014/main" id="{9F0F80E3-99E1-E105-29EC-B1596176FFA1}"/>
              </a:ext>
            </a:extLst>
          </p:cNvPr>
          <p:cNvSpPr txBox="1"/>
          <p:nvPr/>
        </p:nvSpPr>
        <p:spPr>
          <a:xfrm>
            <a:off x="2" y="892680"/>
            <a:ext cx="12191998" cy="369332"/>
          </a:xfrm>
          <a:prstGeom prst="rect">
            <a:avLst/>
          </a:prstGeom>
          <a:noFill/>
        </p:spPr>
        <p:txBody>
          <a:bodyPr wrap="square" rtlCol="0">
            <a:spAutoFit/>
          </a:bodyPr>
          <a:lstStyle/>
          <a:p>
            <a:pPr algn="ctr"/>
            <a:r>
              <a:rPr lang="x-none" b="1" dirty="0"/>
              <a:t>Background</a:t>
            </a:r>
          </a:p>
        </p:txBody>
      </p:sp>
      <p:sp>
        <p:nvSpPr>
          <p:cNvPr id="17" name="Rectángulo 16"/>
          <p:cNvSpPr/>
          <p:nvPr/>
        </p:nvSpPr>
        <p:spPr>
          <a:xfrm>
            <a:off x="5502360" y="5920345"/>
            <a:ext cx="1914307" cy="369332"/>
          </a:xfrm>
          <a:prstGeom prst="rect">
            <a:avLst/>
          </a:prstGeom>
        </p:spPr>
        <p:txBody>
          <a:bodyPr wrap="none">
            <a:spAutoFit/>
          </a:bodyPr>
          <a:lstStyle/>
          <a:p>
            <a:r>
              <a:rPr lang="en-US" b="1" dirty="0">
                <a:solidFill>
                  <a:srgbClr val="64A478"/>
                </a:solidFill>
                <a:sym typeface="Wingdings" panose="05000000000000000000" pitchFamily="2" charset="2"/>
              </a:rPr>
              <a:t> </a:t>
            </a:r>
            <a:r>
              <a:rPr lang="en-US" b="1" dirty="0">
                <a:solidFill>
                  <a:srgbClr val="64A478"/>
                </a:solidFill>
              </a:rPr>
              <a:t>7 Richness Bins</a:t>
            </a:r>
            <a:endParaRPr lang="es-ES" b="1" dirty="0"/>
          </a:p>
        </p:txBody>
      </p:sp>
      <p:pic>
        <p:nvPicPr>
          <p:cNvPr id="18" name="Imagen 17"/>
          <p:cNvPicPr>
            <a:picLocks noChangeAspect="1"/>
          </p:cNvPicPr>
          <p:nvPr/>
        </p:nvPicPr>
        <p:blipFill>
          <a:blip r:embed="rId2"/>
          <a:stretch>
            <a:fillRect/>
          </a:stretch>
        </p:blipFill>
        <p:spPr>
          <a:xfrm>
            <a:off x="7676056" y="3089557"/>
            <a:ext cx="4325112" cy="3266143"/>
          </a:xfrm>
          <a:prstGeom prst="rect">
            <a:avLst/>
          </a:prstGeom>
        </p:spPr>
      </p:pic>
      <p:sp>
        <p:nvSpPr>
          <p:cNvPr id="3" name="CuadroTexto 2">
            <a:extLst>
              <a:ext uri="{FF2B5EF4-FFF2-40B4-BE49-F238E27FC236}">
                <a16:creationId xmlns:a16="http://schemas.microsoft.com/office/drawing/2014/main" id="{1EA55495-8AF9-35B4-A4AB-A25B6934102E}"/>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5" name="CuadroTexto 4">
            <a:extLst>
              <a:ext uri="{FF2B5EF4-FFF2-40B4-BE49-F238E27FC236}">
                <a16:creationId xmlns:a16="http://schemas.microsoft.com/office/drawing/2014/main" id="{A26FA35A-C469-12F5-79ED-1F97EB69BA7C}"/>
              </a:ext>
            </a:extLst>
          </p:cNvPr>
          <p:cNvSpPr txBox="1"/>
          <p:nvPr/>
        </p:nvSpPr>
        <p:spPr>
          <a:xfrm>
            <a:off x="4079876" y="6502733"/>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6" name="CuadroTexto 5">
            <a:extLst>
              <a:ext uri="{FF2B5EF4-FFF2-40B4-BE49-F238E27FC236}">
                <a16:creationId xmlns:a16="http://schemas.microsoft.com/office/drawing/2014/main" id="{301EB7D1-A5D2-7616-A282-8107E79D1E3B}"/>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Tree>
    <p:extLst>
      <p:ext uri="{BB962C8B-B14F-4D97-AF65-F5344CB8AC3E}">
        <p14:creationId xmlns:p14="http://schemas.microsoft.com/office/powerpoint/2010/main" val="2776177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ángulo redondeado 28"/>
          <p:cNvSpPr/>
          <p:nvPr/>
        </p:nvSpPr>
        <p:spPr>
          <a:xfrm>
            <a:off x="217023" y="1000248"/>
            <a:ext cx="5138747" cy="396529"/>
          </a:xfrm>
          <a:prstGeom prst="roundRect">
            <a:avLst>
              <a:gd name="adj" fmla="val 4385"/>
            </a:avLst>
          </a:prstGeom>
          <a:solidFill>
            <a:srgbClr val="E0ECE4"/>
          </a:solidFill>
          <a:ln>
            <a:solidFill>
              <a:srgbClr val="63A378"/>
            </a:solidFill>
          </a:ln>
          <a:effectLst>
            <a:outerShdw blurRad="339502"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Rectángulo 6"/>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p:cNvSpPr>
            <a:spLocks noGrp="1"/>
          </p:cNvSpPr>
          <p:nvPr>
            <p:ph type="title"/>
          </p:nvPr>
        </p:nvSpPr>
        <p:spPr>
          <a:xfrm>
            <a:off x="0" y="10894"/>
            <a:ext cx="12192000" cy="397070"/>
          </a:xfrm>
        </p:spPr>
        <p:txBody>
          <a:bodyPr anchor="t">
            <a:noAutofit/>
          </a:bodyPr>
          <a:lstStyle/>
          <a:p>
            <a:r>
              <a:rPr lang="es-ES" sz="2000" b="1" dirty="0" err="1">
                <a:solidFill>
                  <a:srgbClr val="FFFFFF"/>
                </a:solidFill>
              </a:rPr>
              <a:t>Results</a:t>
            </a:r>
            <a:r>
              <a:rPr lang="es-ES" sz="2000" b="1" dirty="0">
                <a:solidFill>
                  <a:srgbClr val="FFFFFF"/>
                </a:solidFill>
              </a:rPr>
              <a:t>: Einstein Gap</a:t>
            </a:r>
            <a:br>
              <a:rPr lang="es-ES" sz="2000" b="1" dirty="0">
                <a:solidFill>
                  <a:srgbClr val="FFFFFF"/>
                </a:solidFill>
              </a:rPr>
            </a:br>
            <a:endParaRPr lang="es-ES" sz="2000" b="1" dirty="0">
              <a:solidFill>
                <a:srgbClr val="FFFFFF"/>
              </a:solidFill>
            </a:endParaRPr>
          </a:p>
        </p:txBody>
      </p:sp>
      <p:sp>
        <p:nvSpPr>
          <p:cNvPr id="4" name="Rectángulo 3"/>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TextBox 2">
            <a:extLst>
              <a:ext uri="{FF2B5EF4-FFF2-40B4-BE49-F238E27FC236}">
                <a16:creationId xmlns:a16="http://schemas.microsoft.com/office/drawing/2014/main" id="{3829C786-58BF-37E4-6734-FE0545001F62}"/>
              </a:ext>
            </a:extLst>
          </p:cNvPr>
          <p:cNvSpPr txBox="1"/>
          <p:nvPr/>
        </p:nvSpPr>
        <p:spPr>
          <a:xfrm>
            <a:off x="2" y="448390"/>
            <a:ext cx="12191998" cy="523220"/>
          </a:xfrm>
          <a:prstGeom prst="rect">
            <a:avLst/>
          </a:prstGeom>
          <a:noFill/>
        </p:spPr>
        <p:txBody>
          <a:bodyPr wrap="square" rtlCol="0">
            <a:spAutoFit/>
          </a:bodyPr>
          <a:lstStyle/>
          <a:p>
            <a:pPr algn="ctr"/>
            <a:r>
              <a:rPr lang="es-ES" sz="2800" dirty="0" err="1"/>
              <a:t>Analysis</a:t>
            </a:r>
            <a:endParaRPr lang="x-none" sz="2800" dirty="0"/>
          </a:p>
        </p:txBody>
      </p:sp>
      <p:sp>
        <p:nvSpPr>
          <p:cNvPr id="12" name="Rectángulo redondeado 11"/>
          <p:cNvSpPr/>
          <p:nvPr/>
        </p:nvSpPr>
        <p:spPr>
          <a:xfrm>
            <a:off x="748166" y="4002144"/>
            <a:ext cx="2343377" cy="2034394"/>
          </a:xfrm>
          <a:prstGeom prst="roundRect">
            <a:avLst>
              <a:gd name="adj" fmla="val 4385"/>
            </a:avLst>
          </a:prstGeom>
          <a:solidFill>
            <a:srgbClr val="E0ECE4"/>
          </a:solidFill>
          <a:ln>
            <a:solidFill>
              <a:srgbClr val="63A378"/>
            </a:solidFill>
          </a:ln>
          <a:effectLst>
            <a:outerShdw blurRad="339502"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3" name="TextBox 2">
            <a:extLst>
              <a:ext uri="{FF2B5EF4-FFF2-40B4-BE49-F238E27FC236}">
                <a16:creationId xmlns:a16="http://schemas.microsoft.com/office/drawing/2014/main" id="{3829C786-58BF-37E4-6734-FE0545001F62}"/>
              </a:ext>
            </a:extLst>
          </p:cNvPr>
          <p:cNvSpPr txBox="1"/>
          <p:nvPr/>
        </p:nvSpPr>
        <p:spPr>
          <a:xfrm>
            <a:off x="748166" y="4542286"/>
            <a:ext cx="2343377" cy="954107"/>
          </a:xfrm>
          <a:prstGeom prst="rect">
            <a:avLst/>
          </a:prstGeom>
          <a:noFill/>
        </p:spPr>
        <p:txBody>
          <a:bodyPr wrap="square" rtlCol="0">
            <a:spAutoFit/>
          </a:bodyPr>
          <a:lstStyle/>
          <a:p>
            <a:pPr algn="ctr"/>
            <a:r>
              <a:rPr lang="es-ES" sz="2800" dirty="0" err="1"/>
              <a:t>Theoretical</a:t>
            </a:r>
            <a:r>
              <a:rPr lang="es-ES" sz="2800" dirty="0"/>
              <a:t> </a:t>
            </a:r>
          </a:p>
          <a:p>
            <a:pPr algn="ctr"/>
            <a:r>
              <a:rPr lang="es-ES" sz="2800" dirty="0" err="1"/>
              <a:t>Profiles</a:t>
            </a:r>
            <a:endParaRPr lang="x-none" sz="2800" dirty="0"/>
          </a:p>
        </p:txBody>
      </p:sp>
      <p:sp>
        <p:nvSpPr>
          <p:cNvPr id="14" name="Rectángulo redondeado 13"/>
          <p:cNvSpPr/>
          <p:nvPr/>
        </p:nvSpPr>
        <p:spPr>
          <a:xfrm>
            <a:off x="3172348" y="4002144"/>
            <a:ext cx="907527" cy="2034394"/>
          </a:xfrm>
          <a:prstGeom prst="roundRect">
            <a:avLst>
              <a:gd name="adj" fmla="val 4385"/>
            </a:avLst>
          </a:prstGeom>
          <a:solidFill>
            <a:srgbClr val="E0ECE4"/>
          </a:solidFill>
          <a:ln>
            <a:solidFill>
              <a:srgbClr val="63A378"/>
            </a:solidFill>
          </a:ln>
          <a:effectLst>
            <a:outerShdw blurRad="339502"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5" name="TextBox 2">
            <a:extLst>
              <a:ext uri="{FF2B5EF4-FFF2-40B4-BE49-F238E27FC236}">
                <a16:creationId xmlns:a16="http://schemas.microsoft.com/office/drawing/2014/main" id="{3829C786-58BF-37E4-6734-FE0545001F62}"/>
              </a:ext>
            </a:extLst>
          </p:cNvPr>
          <p:cNvSpPr txBox="1"/>
          <p:nvPr/>
        </p:nvSpPr>
        <p:spPr>
          <a:xfrm rot="16200000">
            <a:off x="2608914" y="4757731"/>
            <a:ext cx="2034394" cy="523220"/>
          </a:xfrm>
          <a:prstGeom prst="rect">
            <a:avLst/>
          </a:prstGeom>
          <a:noFill/>
        </p:spPr>
        <p:txBody>
          <a:bodyPr wrap="square" rtlCol="0">
            <a:spAutoFit/>
          </a:bodyPr>
          <a:lstStyle/>
          <a:p>
            <a:pPr algn="ctr"/>
            <a:r>
              <a:rPr lang="es-ES" sz="2800" dirty="0"/>
              <a:t>NFW</a:t>
            </a:r>
            <a:endParaRPr lang="x-none" sz="2800" dirty="0"/>
          </a:p>
        </p:txBody>
      </p:sp>
      <p:sp>
        <p:nvSpPr>
          <p:cNvPr id="18" name="Flecha derecha 17"/>
          <p:cNvSpPr/>
          <p:nvPr/>
        </p:nvSpPr>
        <p:spPr>
          <a:xfrm>
            <a:off x="4332069" y="4689504"/>
            <a:ext cx="2276849" cy="659669"/>
          </a:xfrm>
          <a:prstGeom prst="rightArrow">
            <a:avLst/>
          </a:prstGeom>
          <a:solidFill>
            <a:srgbClr val="63A3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Flecha derecha 25"/>
          <p:cNvSpPr/>
          <p:nvPr/>
        </p:nvSpPr>
        <p:spPr>
          <a:xfrm>
            <a:off x="4791684" y="1810293"/>
            <a:ext cx="1340829" cy="659669"/>
          </a:xfrm>
          <a:prstGeom prst="rightArrow">
            <a:avLst/>
          </a:prstGeom>
          <a:solidFill>
            <a:srgbClr val="63A3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mc:AlternateContent xmlns:mc="http://schemas.openxmlformats.org/markup-compatibility/2006" xmlns:a14="http://schemas.microsoft.com/office/drawing/2010/main">
        <mc:Choice Requires="a14">
          <p:sp>
            <p:nvSpPr>
              <p:cNvPr id="28" name="Rectángulo 27"/>
              <p:cNvSpPr/>
              <p:nvPr/>
            </p:nvSpPr>
            <p:spPr>
              <a:xfrm>
                <a:off x="278328" y="996667"/>
                <a:ext cx="6071855" cy="400110"/>
              </a:xfrm>
              <a:prstGeom prst="rect">
                <a:avLst/>
              </a:prstGeom>
            </p:spPr>
            <p:txBody>
              <a:bodyPr wrap="none">
                <a:spAutoFit/>
              </a:bodyPr>
              <a:lstStyle/>
              <a:p>
                <a:r>
                  <a:rPr lang="es-ES" dirty="0"/>
                  <a:t> </a:t>
                </a:r>
                <a14:m>
                  <m:oMath xmlns:m="http://schemas.openxmlformats.org/officeDocument/2006/math">
                    <m:r>
                      <a:rPr lang="es-ES" sz="2000" b="0" i="1" smtClean="0">
                        <a:latin typeface="Cambria Math" panose="02040503050406030204" pitchFamily="18" charset="0"/>
                      </a:rPr>
                      <m:t>𝑟</m:t>
                    </m:r>
                    <m:r>
                      <a:rPr lang="es-ES" sz="2000" b="0" i="1" smtClean="0">
                        <a:latin typeface="Cambria Math" panose="02040503050406030204" pitchFamily="18" charset="0"/>
                      </a:rPr>
                      <m:t>=200</m:t>
                    </m:r>
                    <m:func>
                      <m:funcPr>
                        <m:ctrlPr>
                          <a:rPr lang="es-ES" sz="2000" i="1">
                            <a:latin typeface="Cambria Math" panose="02040503050406030204" pitchFamily="18" charset="0"/>
                          </a:rPr>
                        </m:ctrlPr>
                      </m:funcPr>
                      <m:fName>
                        <m:r>
                          <m:rPr>
                            <m:sty m:val="p"/>
                          </m:rPr>
                          <a:rPr lang="es-ES" sz="2000">
                            <a:latin typeface="Cambria Math" panose="02040503050406030204" pitchFamily="18" charset="0"/>
                          </a:rPr>
                          <m:t>arcsec</m:t>
                        </m:r>
                      </m:fName>
                      <m:e>
                        <m:r>
                          <a:rPr lang="es-ES" sz="2000" i="1">
                            <a:latin typeface="Cambria Math" panose="02040503050406030204" pitchFamily="18" charset="0"/>
                          </a:rPr>
                          <m:t>→</m:t>
                        </m:r>
                        <m:r>
                          <a:rPr lang="es-ES" sz="2000" b="0" i="1" smtClean="0">
                            <a:latin typeface="Cambria Math" panose="02040503050406030204" pitchFamily="18" charset="0"/>
                          </a:rPr>
                          <m:t>8</m:t>
                        </m:r>
                        <m:r>
                          <a:rPr lang="es-ES" sz="2000" i="1">
                            <a:latin typeface="Cambria Math" panose="02040503050406030204" pitchFamily="18" charset="0"/>
                          </a:rPr>
                          <m:t>00</m:t>
                        </m:r>
                        <m:r>
                          <a:rPr lang="es-ES" sz="2000" i="1">
                            <a:latin typeface="Cambria Math" panose="02040503050406030204" pitchFamily="18" charset="0"/>
                            <a:ea typeface="Cambria Math" panose="02040503050406030204" pitchFamily="18" charset="0"/>
                          </a:rPr>
                          <m:t>×</m:t>
                        </m:r>
                        <m:r>
                          <a:rPr lang="es-ES" sz="2000" b="0" i="1" smtClean="0">
                            <a:latin typeface="Cambria Math" panose="02040503050406030204" pitchFamily="18" charset="0"/>
                            <a:ea typeface="Cambria Math" panose="02040503050406030204" pitchFamily="18" charset="0"/>
                          </a:rPr>
                          <m:t>8</m:t>
                        </m:r>
                        <m:r>
                          <a:rPr lang="es-ES" sz="2000" i="1">
                            <a:latin typeface="Cambria Math" panose="02040503050406030204" pitchFamily="18" charset="0"/>
                            <a:ea typeface="Cambria Math" panose="02040503050406030204" pitchFamily="18" charset="0"/>
                          </a:rPr>
                          <m:t>00 </m:t>
                        </m:r>
                        <m:r>
                          <a:rPr lang="es-ES" sz="2000" i="1">
                            <a:latin typeface="Cambria Math" panose="02040503050406030204" pitchFamily="18" charset="0"/>
                            <a:ea typeface="Cambria Math" panose="02040503050406030204" pitchFamily="18" charset="0"/>
                          </a:rPr>
                          <m:t>𝑝𝑖𝑥</m:t>
                        </m:r>
                        <m:r>
                          <a:rPr lang="es-ES" sz="2000" i="1">
                            <a:latin typeface="Cambria Math" panose="02040503050406030204" pitchFamily="18" charset="0"/>
                            <a:ea typeface="Cambria Math" panose="02040503050406030204" pitchFamily="18" charset="0"/>
                          </a:rPr>
                          <m:t>→</m:t>
                        </m:r>
                        <m:r>
                          <a:rPr lang="es-ES" sz="2000" i="1">
                            <a:latin typeface="Cambria Math" panose="02040503050406030204" pitchFamily="18" charset="0"/>
                            <a:ea typeface="Cambria Math" panose="02040503050406030204" pitchFamily="18" charset="0"/>
                          </a:rPr>
                          <m:t>𝜎</m:t>
                        </m:r>
                        <m:r>
                          <a:rPr lang="es-ES" sz="2000" i="1">
                            <a:latin typeface="Cambria Math" panose="02040503050406030204" pitchFamily="18" charset="0"/>
                            <a:ea typeface="Cambria Math" panose="02040503050406030204" pitchFamily="18" charset="0"/>
                          </a:rPr>
                          <m:t>=2.4′′                 </m:t>
                        </m:r>
                      </m:e>
                    </m:func>
                  </m:oMath>
                </a14:m>
                <a:endParaRPr lang="es-ES" dirty="0"/>
              </a:p>
            </p:txBody>
          </p:sp>
        </mc:Choice>
        <mc:Fallback xmlns="">
          <p:sp>
            <p:nvSpPr>
              <p:cNvPr id="28" name="Rectángulo 27"/>
              <p:cNvSpPr>
                <a:spLocks noRot="1" noChangeAspect="1" noMove="1" noResize="1" noEditPoints="1" noAdjustHandles="1" noChangeArrowheads="1" noChangeShapeType="1" noTextEdit="1"/>
              </p:cNvSpPr>
              <p:nvPr/>
            </p:nvSpPr>
            <p:spPr>
              <a:xfrm>
                <a:off x="278328" y="996667"/>
                <a:ext cx="6071855" cy="400110"/>
              </a:xfrm>
              <a:prstGeom prst="rect">
                <a:avLst/>
              </a:prstGeom>
              <a:blipFill rotWithShape="0">
                <a:blip r:embed="rId6"/>
                <a:stretch>
                  <a:fillRect b="-13636"/>
                </a:stretch>
              </a:blipFill>
            </p:spPr>
            <p:txBody>
              <a:bodyPr/>
              <a:lstStyle/>
              <a:p>
                <a:r>
                  <a:rPr lang="es-ES">
                    <a:noFill/>
                  </a:rPr>
                  <a:t> </a:t>
                </a:r>
              </a:p>
            </p:txBody>
          </p:sp>
        </mc:Fallback>
      </mc:AlternateContent>
      <p:pic>
        <p:nvPicPr>
          <p:cNvPr id="5" name="Imagen 4"/>
          <p:cNvPicPr>
            <a:picLocks noChangeAspect="1"/>
          </p:cNvPicPr>
          <p:nvPr/>
        </p:nvPicPr>
        <p:blipFill>
          <a:blip r:embed="rId7"/>
          <a:stretch>
            <a:fillRect/>
          </a:stretch>
        </p:blipFill>
        <p:spPr>
          <a:xfrm>
            <a:off x="6801073" y="3715148"/>
            <a:ext cx="3227865" cy="2543412"/>
          </a:xfrm>
          <a:prstGeom prst="rect">
            <a:avLst/>
          </a:prstGeom>
        </p:spPr>
      </p:pic>
      <p:sp>
        <p:nvSpPr>
          <p:cNvPr id="32" name="Rectángulo redondeado 31"/>
          <p:cNvSpPr/>
          <p:nvPr/>
        </p:nvSpPr>
        <p:spPr>
          <a:xfrm>
            <a:off x="6218737" y="1007349"/>
            <a:ext cx="5010552" cy="396529"/>
          </a:xfrm>
          <a:prstGeom prst="roundRect">
            <a:avLst>
              <a:gd name="adj" fmla="val 4385"/>
            </a:avLst>
          </a:prstGeom>
          <a:solidFill>
            <a:srgbClr val="E0ECE4"/>
          </a:solidFill>
          <a:ln>
            <a:solidFill>
              <a:srgbClr val="63A378"/>
            </a:solidFill>
          </a:ln>
          <a:effectLst>
            <a:outerShdw blurRad="339502"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mc:AlternateContent xmlns:mc="http://schemas.openxmlformats.org/markup-compatibility/2006" xmlns:a14="http://schemas.microsoft.com/office/drawing/2010/main">
        <mc:Choice Requires="a14">
          <p:sp>
            <p:nvSpPr>
              <p:cNvPr id="33" name="Rectángulo 32"/>
              <p:cNvSpPr/>
              <p:nvPr/>
            </p:nvSpPr>
            <p:spPr>
              <a:xfrm>
                <a:off x="6251591" y="1018953"/>
                <a:ext cx="5940409" cy="400110"/>
              </a:xfrm>
              <a:prstGeom prst="rect">
                <a:avLst/>
              </a:prstGeom>
            </p:spPr>
            <p:txBody>
              <a:bodyPr wrap="none">
                <a:spAutoFit/>
              </a:bodyPr>
              <a:lstStyle/>
              <a:p>
                <a:r>
                  <a:rPr lang="es-ES" dirty="0"/>
                  <a:t> </a:t>
                </a:r>
                <a14:m>
                  <m:oMath xmlns:m="http://schemas.openxmlformats.org/officeDocument/2006/math">
                    <m:r>
                      <a:rPr lang="es-ES" sz="2000" b="0" i="1" smtClean="0">
                        <a:latin typeface="Cambria Math" panose="02040503050406030204" pitchFamily="18" charset="0"/>
                      </a:rPr>
                      <m:t>𝑟</m:t>
                    </m:r>
                    <m:r>
                      <a:rPr lang="es-ES" sz="2000" b="0" i="1" smtClean="0">
                        <a:latin typeface="Cambria Math" panose="02040503050406030204" pitchFamily="18" charset="0"/>
                      </a:rPr>
                      <m:t>=200</m:t>
                    </m:r>
                    <m:func>
                      <m:funcPr>
                        <m:ctrlPr>
                          <a:rPr lang="es-ES" sz="2000" i="1">
                            <a:latin typeface="Cambria Math" panose="02040503050406030204" pitchFamily="18" charset="0"/>
                          </a:rPr>
                        </m:ctrlPr>
                      </m:funcPr>
                      <m:fName>
                        <m:r>
                          <m:rPr>
                            <m:sty m:val="p"/>
                          </m:rPr>
                          <a:rPr lang="es-ES" sz="2000">
                            <a:latin typeface="Cambria Math" panose="02040503050406030204" pitchFamily="18" charset="0"/>
                          </a:rPr>
                          <m:t>arcsec</m:t>
                        </m:r>
                      </m:fName>
                      <m:e>
                        <m:r>
                          <a:rPr lang="es-ES" sz="2000" i="1">
                            <a:latin typeface="Cambria Math" panose="02040503050406030204" pitchFamily="18" charset="0"/>
                          </a:rPr>
                          <m:t>→400</m:t>
                        </m:r>
                        <m:r>
                          <a:rPr lang="es-ES" sz="2000" i="1">
                            <a:latin typeface="Cambria Math" panose="02040503050406030204" pitchFamily="18" charset="0"/>
                            <a:ea typeface="Cambria Math" panose="02040503050406030204" pitchFamily="18" charset="0"/>
                          </a:rPr>
                          <m:t>×400 </m:t>
                        </m:r>
                        <m:r>
                          <a:rPr lang="es-ES" sz="2000" i="1">
                            <a:latin typeface="Cambria Math" panose="02040503050406030204" pitchFamily="18" charset="0"/>
                            <a:ea typeface="Cambria Math" panose="02040503050406030204" pitchFamily="18" charset="0"/>
                          </a:rPr>
                          <m:t>𝑝𝑖𝑥</m:t>
                        </m:r>
                        <m:r>
                          <a:rPr lang="es-ES" sz="2000" i="1">
                            <a:latin typeface="Cambria Math" panose="02040503050406030204" pitchFamily="18" charset="0"/>
                            <a:ea typeface="Cambria Math" panose="02040503050406030204" pitchFamily="18" charset="0"/>
                          </a:rPr>
                          <m:t>→</m:t>
                        </m:r>
                        <m:r>
                          <a:rPr lang="es-ES" sz="2000" i="1">
                            <a:latin typeface="Cambria Math" panose="02040503050406030204" pitchFamily="18" charset="0"/>
                            <a:ea typeface="Cambria Math" panose="02040503050406030204" pitchFamily="18" charset="0"/>
                          </a:rPr>
                          <m:t>𝜎</m:t>
                        </m:r>
                        <m:r>
                          <a:rPr lang="es-ES" sz="2000" i="1">
                            <a:latin typeface="Cambria Math" panose="02040503050406030204" pitchFamily="18" charset="0"/>
                            <a:ea typeface="Cambria Math" panose="02040503050406030204" pitchFamily="18" charset="0"/>
                          </a:rPr>
                          <m:t>=2.4                 </m:t>
                        </m:r>
                      </m:e>
                    </m:func>
                  </m:oMath>
                </a14:m>
                <a:endParaRPr lang="es-ES" dirty="0"/>
              </a:p>
            </p:txBody>
          </p:sp>
        </mc:Choice>
        <mc:Fallback xmlns="">
          <p:sp>
            <p:nvSpPr>
              <p:cNvPr id="33" name="Rectángulo 32"/>
              <p:cNvSpPr>
                <a:spLocks noRot="1" noChangeAspect="1" noMove="1" noResize="1" noEditPoints="1" noAdjustHandles="1" noChangeArrowheads="1" noChangeShapeType="1" noTextEdit="1"/>
              </p:cNvSpPr>
              <p:nvPr/>
            </p:nvSpPr>
            <p:spPr>
              <a:xfrm>
                <a:off x="6251591" y="1018953"/>
                <a:ext cx="5940409" cy="400110"/>
              </a:xfrm>
              <a:prstGeom prst="rect">
                <a:avLst/>
              </a:prstGeom>
              <a:blipFill rotWithShape="0">
                <a:blip r:embed="rId8"/>
                <a:stretch>
                  <a:fillRect b="-13636"/>
                </a:stretch>
              </a:blipFill>
            </p:spPr>
            <p:txBody>
              <a:bodyPr/>
              <a:lstStyle/>
              <a:p>
                <a:r>
                  <a:rPr lang="es-ES">
                    <a:noFill/>
                  </a:rPr>
                  <a:t> </a:t>
                </a:r>
              </a:p>
            </p:txBody>
          </p:sp>
        </mc:Fallback>
      </mc:AlternateContent>
      <p:sp>
        <p:nvSpPr>
          <p:cNvPr id="34" name="Flecha derecha 33"/>
          <p:cNvSpPr/>
          <p:nvPr/>
        </p:nvSpPr>
        <p:spPr>
          <a:xfrm rot="5400000">
            <a:off x="7980896" y="2694737"/>
            <a:ext cx="1138021" cy="659669"/>
          </a:xfrm>
          <a:prstGeom prst="rightArrow">
            <a:avLst/>
          </a:prstGeom>
          <a:solidFill>
            <a:srgbClr val="63A3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Rectángulo redondeado 21"/>
          <p:cNvSpPr/>
          <p:nvPr/>
        </p:nvSpPr>
        <p:spPr>
          <a:xfrm>
            <a:off x="1569444" y="1425993"/>
            <a:ext cx="2343377" cy="2034394"/>
          </a:xfrm>
          <a:prstGeom prst="roundRect">
            <a:avLst>
              <a:gd name="adj" fmla="val 4385"/>
            </a:avLst>
          </a:prstGeom>
          <a:solidFill>
            <a:srgbClr val="E0ECE4"/>
          </a:solidFill>
          <a:ln>
            <a:solidFill>
              <a:srgbClr val="63A378"/>
            </a:solidFill>
          </a:ln>
          <a:effectLst>
            <a:outerShdw blurRad="339502"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mc:AlternateContent xmlns:mc="http://schemas.openxmlformats.org/markup-compatibility/2006" xmlns:a14="http://schemas.microsoft.com/office/drawing/2010/main">
        <mc:Choice Requires="a14">
          <p:sp>
            <p:nvSpPr>
              <p:cNvPr id="23" name="TextBox 2">
                <a:extLst>
                  <a:ext uri="{FF2B5EF4-FFF2-40B4-BE49-F238E27FC236}">
                    <a16:creationId xmlns:a16="http://schemas.microsoft.com/office/drawing/2014/main" id="{3829C786-58BF-37E4-6734-FE0545001F62}"/>
                  </a:ext>
                </a:extLst>
              </p:cNvPr>
              <p:cNvSpPr txBox="1"/>
              <p:nvPr/>
            </p:nvSpPr>
            <p:spPr>
              <a:xfrm>
                <a:off x="1569444" y="1749867"/>
                <a:ext cx="2343377" cy="1384995"/>
              </a:xfrm>
              <a:prstGeom prst="rect">
                <a:avLst/>
              </a:prstGeom>
              <a:noFill/>
            </p:spPr>
            <p:txBody>
              <a:bodyPr wrap="square" rtlCol="0">
                <a:spAutoFit/>
              </a:bodyPr>
              <a:lstStyle/>
              <a:p>
                <a:pPr algn="ctr"/>
                <a:r>
                  <a:rPr lang="es-ES" sz="2800" dirty="0"/>
                  <a:t>Satellite</a:t>
                </a:r>
              </a:p>
              <a:p>
                <a:pPr algn="ctr"/>
                <a:r>
                  <a:rPr lang="es-ES" sz="2800" dirty="0"/>
                  <a:t>Positions</a:t>
                </a:r>
              </a:p>
              <a:p>
                <a:pPr algn="ctr"/>
                <a14:m>
                  <m:oMathPara xmlns:m="http://schemas.openxmlformats.org/officeDocument/2006/math">
                    <m:oMathParaPr>
                      <m:jc m:val="centerGroup"/>
                    </m:oMathParaPr>
                    <m:oMath xmlns:m="http://schemas.openxmlformats.org/officeDocument/2006/math">
                      <m:sSub>
                        <m:sSubPr>
                          <m:ctrlPr>
                            <a:rPr lang="es-ES" sz="2800" b="0" i="1" smtClean="0">
                              <a:latin typeface="Cambria Math" panose="02040503050406030204" pitchFamily="18" charset="0"/>
                            </a:rPr>
                          </m:ctrlPr>
                        </m:sSubPr>
                        <m:e>
                          <m:r>
                            <m:rPr>
                              <m:sty m:val="p"/>
                            </m:rPr>
                            <a:rPr lang="es-ES" sz="2800" b="0" i="0" smtClean="0">
                              <a:latin typeface="Cambria Math" panose="02040503050406030204" pitchFamily="18" charset="0"/>
                            </a:rPr>
                            <m:t>Σ</m:t>
                          </m:r>
                        </m:e>
                        <m:sub>
                          <m:r>
                            <a:rPr lang="es-ES" sz="2800" b="0" i="1" smtClean="0">
                              <a:latin typeface="Cambria Math" panose="02040503050406030204" pitchFamily="18" charset="0"/>
                            </a:rPr>
                            <m:t>𝑠𝑎𝑡</m:t>
                          </m:r>
                        </m:sub>
                      </m:sSub>
                    </m:oMath>
                  </m:oMathPara>
                </a14:m>
                <a:endParaRPr lang="x-none" sz="2800" dirty="0"/>
              </a:p>
            </p:txBody>
          </p:sp>
        </mc:Choice>
        <mc:Fallback xmlns="">
          <p:sp>
            <p:nvSpPr>
              <p:cNvPr id="23" name="TextBox 2">
                <a:extLst>
                  <a:ext uri="{FF2B5EF4-FFF2-40B4-BE49-F238E27FC236}">
                    <a16:creationId xmlns="" xmlns:a16="http://schemas.microsoft.com/office/drawing/2014/main" id="{3829C786-58BF-37E4-6734-FE0545001F62}"/>
                  </a:ext>
                </a:extLst>
              </p:cNvPr>
              <p:cNvSpPr txBox="1">
                <a:spLocks noRot="1" noChangeAspect="1" noMove="1" noResize="1" noEditPoints="1" noAdjustHandles="1" noChangeArrowheads="1" noChangeShapeType="1" noTextEdit="1"/>
              </p:cNvSpPr>
              <p:nvPr/>
            </p:nvSpPr>
            <p:spPr>
              <a:xfrm>
                <a:off x="1569444" y="1749867"/>
                <a:ext cx="2343377" cy="1384995"/>
              </a:xfrm>
              <a:prstGeom prst="rect">
                <a:avLst/>
              </a:prstGeom>
              <a:blipFill rotWithShape="0">
                <a:blip r:embed="rId9"/>
                <a:stretch>
                  <a:fillRect t="-3965"/>
                </a:stretch>
              </a:blipFill>
            </p:spPr>
            <p:txBody>
              <a:bodyPr/>
              <a:lstStyle/>
              <a:p>
                <a:r>
                  <a:rPr lang="es-ES">
                    <a:noFill/>
                  </a:rPr>
                  <a:t> </a:t>
                </a:r>
              </a:p>
            </p:txBody>
          </p:sp>
        </mc:Fallback>
      </mc:AlternateContent>
      <p:sp>
        <p:nvSpPr>
          <p:cNvPr id="24" name="Rectángulo redondeado 23"/>
          <p:cNvSpPr/>
          <p:nvPr/>
        </p:nvSpPr>
        <p:spPr>
          <a:xfrm>
            <a:off x="7378219" y="1551564"/>
            <a:ext cx="2343377" cy="796943"/>
          </a:xfrm>
          <a:prstGeom prst="roundRect">
            <a:avLst>
              <a:gd name="adj" fmla="val 4385"/>
            </a:avLst>
          </a:prstGeom>
          <a:solidFill>
            <a:srgbClr val="E0ECE4"/>
          </a:solidFill>
          <a:ln>
            <a:solidFill>
              <a:srgbClr val="63A378"/>
            </a:solidFill>
          </a:ln>
          <a:effectLst>
            <a:outerShdw blurRad="339502"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5" name="TextBox 2">
            <a:extLst>
              <a:ext uri="{FF2B5EF4-FFF2-40B4-BE49-F238E27FC236}">
                <a16:creationId xmlns:a16="http://schemas.microsoft.com/office/drawing/2014/main" id="{3829C786-58BF-37E4-6734-FE0545001F62}"/>
              </a:ext>
            </a:extLst>
          </p:cNvPr>
          <p:cNvSpPr txBox="1"/>
          <p:nvPr/>
        </p:nvSpPr>
        <p:spPr>
          <a:xfrm>
            <a:off x="7378219" y="1685838"/>
            <a:ext cx="2343377" cy="523220"/>
          </a:xfrm>
          <a:prstGeom prst="rect">
            <a:avLst/>
          </a:prstGeom>
          <a:noFill/>
        </p:spPr>
        <p:txBody>
          <a:bodyPr wrap="square" rtlCol="0">
            <a:spAutoFit/>
          </a:bodyPr>
          <a:lstStyle/>
          <a:p>
            <a:pPr algn="ctr"/>
            <a:r>
              <a:rPr lang="es-ES" sz="2800" dirty="0" err="1"/>
              <a:t>Lensing</a:t>
            </a:r>
            <a:endParaRPr lang="x-none" sz="2800" dirty="0"/>
          </a:p>
        </p:txBody>
      </p:sp>
      <p:sp>
        <p:nvSpPr>
          <p:cNvPr id="3" name="CuadroTexto 2">
            <a:extLst>
              <a:ext uri="{FF2B5EF4-FFF2-40B4-BE49-F238E27FC236}">
                <a16:creationId xmlns:a16="http://schemas.microsoft.com/office/drawing/2014/main" id="{DDE16278-1BD3-D23D-EDFC-8740C342EDF2}"/>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6" name="CuadroTexto 5">
            <a:extLst>
              <a:ext uri="{FF2B5EF4-FFF2-40B4-BE49-F238E27FC236}">
                <a16:creationId xmlns:a16="http://schemas.microsoft.com/office/drawing/2014/main" id="{46D201F3-2D60-3521-4FC1-1393B3CCD36F}"/>
              </a:ext>
            </a:extLst>
          </p:cNvPr>
          <p:cNvSpPr txBox="1"/>
          <p:nvPr/>
        </p:nvSpPr>
        <p:spPr>
          <a:xfrm>
            <a:off x="4079876" y="6502733"/>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6" name="CuadroTexto 15">
            <a:extLst>
              <a:ext uri="{FF2B5EF4-FFF2-40B4-BE49-F238E27FC236}">
                <a16:creationId xmlns:a16="http://schemas.microsoft.com/office/drawing/2014/main" id="{743D4732-27B3-43EC-6D03-B3D6D9A29076}"/>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Tree>
    <p:extLst>
      <p:ext uri="{BB962C8B-B14F-4D97-AF65-F5344CB8AC3E}">
        <p14:creationId xmlns:p14="http://schemas.microsoft.com/office/powerpoint/2010/main" val="772967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p:cNvSpPr>
            <a:spLocks noGrp="1"/>
          </p:cNvSpPr>
          <p:nvPr>
            <p:ph type="title"/>
          </p:nvPr>
        </p:nvSpPr>
        <p:spPr>
          <a:xfrm>
            <a:off x="0" y="10894"/>
            <a:ext cx="12192000" cy="397070"/>
          </a:xfrm>
        </p:spPr>
        <p:txBody>
          <a:bodyPr anchor="t">
            <a:noAutofit/>
          </a:bodyPr>
          <a:lstStyle/>
          <a:p>
            <a:r>
              <a:rPr lang="es-ES" sz="2000" b="1" dirty="0" err="1">
                <a:solidFill>
                  <a:srgbClr val="FFFFFF"/>
                </a:solidFill>
              </a:rPr>
              <a:t>Results</a:t>
            </a:r>
            <a:r>
              <a:rPr lang="es-ES" sz="2000" b="1" dirty="0">
                <a:solidFill>
                  <a:srgbClr val="FFFFFF"/>
                </a:solidFill>
              </a:rPr>
              <a:t>: Einstein Gap</a:t>
            </a:r>
            <a:br>
              <a:rPr lang="es-ES" sz="2000" b="1" dirty="0">
                <a:solidFill>
                  <a:srgbClr val="FFFFFF"/>
                </a:solidFill>
              </a:rPr>
            </a:br>
            <a:endParaRPr lang="es-ES" sz="2000" b="1" dirty="0">
              <a:solidFill>
                <a:srgbClr val="FFFFFF"/>
              </a:solidFill>
            </a:endParaRPr>
          </a:p>
        </p:txBody>
      </p:sp>
      <p:sp>
        <p:nvSpPr>
          <p:cNvPr id="4" name="Rectángulo 3"/>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a:xfrm>
                <a:off x="838200" y="1103499"/>
                <a:ext cx="5765800" cy="5249815"/>
              </a:xfrm>
            </p:spPr>
            <p:txBody>
              <a:bodyPr anchor="ctr">
                <a:normAutofit/>
              </a:bodyPr>
              <a:lstStyle/>
              <a:p>
                <a:pPr>
                  <a:buClr>
                    <a:srgbClr val="62A176"/>
                  </a:buClr>
                  <a:buFont typeface="Wingdings" panose="05000000000000000000" pitchFamily="2" charset="2"/>
                  <a:buChar char="§"/>
                </a:pPr>
                <a:r>
                  <a:rPr lang="es-ES" sz="2400" i="1" dirty="0"/>
                  <a:t>Smaller </a:t>
                </a:r>
                <a:r>
                  <a:rPr lang="es-ES" sz="2400" i="1" dirty="0" err="1"/>
                  <a:t>scales</a:t>
                </a:r>
                <a:r>
                  <a:rPr lang="es-ES" sz="2400" i="1" dirty="0"/>
                  <a:t> (</a:t>
                </a:r>
                <a14:m>
                  <m:oMath xmlns:m="http://schemas.openxmlformats.org/officeDocument/2006/math">
                    <m:r>
                      <a:rPr lang="es-ES" sz="2400" b="0" i="1" smtClean="0">
                        <a:latin typeface="Cambria Math" panose="02040503050406030204" pitchFamily="18" charset="0"/>
                      </a:rPr>
                      <m:t>𝜃</m:t>
                    </m:r>
                    <m:r>
                      <a:rPr lang="es-ES" sz="2400" b="0" i="1" smtClean="0">
                        <a:latin typeface="Cambria Math" panose="02040503050406030204" pitchFamily="18" charset="0"/>
                      </a:rPr>
                      <m:t>&lt;2′′−3′′</m:t>
                    </m:r>
                  </m:oMath>
                </a14:m>
                <a:r>
                  <a:rPr lang="es-ES" sz="2400" i="1" dirty="0"/>
                  <a:t>):</a:t>
                </a:r>
              </a:p>
              <a:p>
                <a:pPr marL="0" indent="0" algn="ctr">
                  <a:buNone/>
                </a:pPr>
                <a:r>
                  <a:rPr lang="es-ES" sz="2000" dirty="0"/>
                  <a:t>Clear Break</a:t>
                </a:r>
              </a:p>
              <a:p>
                <a:pPr marL="0" indent="0">
                  <a:buNone/>
                </a:pPr>
                <a:endParaRPr lang="es-ES" sz="2400" dirty="0"/>
              </a:p>
              <a:p>
                <a:pPr>
                  <a:buClr>
                    <a:srgbClr val="63A378"/>
                  </a:buClr>
                  <a:buFont typeface="Wingdings" panose="05000000000000000000" pitchFamily="2" charset="2"/>
                  <a:buChar char="§"/>
                </a:pPr>
                <a:r>
                  <a:rPr lang="es-ES" sz="2400" i="1" dirty="0" err="1"/>
                  <a:t>Intermediate</a:t>
                </a:r>
                <a:r>
                  <a:rPr lang="es-ES" sz="2400" i="1" dirty="0"/>
                  <a:t> </a:t>
                </a:r>
                <a:r>
                  <a:rPr lang="es-ES" sz="2400" i="1" dirty="0" err="1"/>
                  <a:t>scales</a:t>
                </a:r>
                <a:r>
                  <a:rPr lang="es-ES" sz="2400" i="1" dirty="0"/>
                  <a:t> (</a:t>
                </a:r>
                <a14:m>
                  <m:oMath xmlns:m="http://schemas.openxmlformats.org/officeDocument/2006/math">
                    <m:r>
                      <a:rPr lang="es-ES" sz="2400" i="1">
                        <a:latin typeface="Cambria Math" panose="02040503050406030204" pitchFamily="18" charset="0"/>
                      </a:rPr>
                      <m:t>𝜃</m:t>
                    </m:r>
                    <m:r>
                      <a:rPr lang="es-ES" sz="2400" b="0" i="1" smtClean="0">
                        <a:latin typeface="Cambria Math" panose="02040503050406030204" pitchFamily="18" charset="0"/>
                      </a:rPr>
                      <m:t>~5′′</m:t>
                    </m:r>
                    <m:r>
                      <a:rPr lang="es-ES" sz="2400" i="1">
                        <a:latin typeface="Cambria Math" panose="02040503050406030204" pitchFamily="18" charset="0"/>
                      </a:rPr>
                      <m:t>−</m:t>
                    </m:r>
                    <m:r>
                      <a:rPr lang="es-ES" sz="2400" b="0" i="1" smtClean="0">
                        <a:latin typeface="Cambria Math" panose="02040503050406030204" pitchFamily="18" charset="0"/>
                      </a:rPr>
                      <m:t>10′′</m:t>
                    </m:r>
                  </m:oMath>
                </a14:m>
                <a:r>
                  <a:rPr lang="es-ES" sz="2400" i="1" dirty="0"/>
                  <a:t>): </a:t>
                </a:r>
              </a:p>
              <a:p>
                <a:pPr marL="0" indent="0" algn="ctr">
                  <a:buNone/>
                </a:pPr>
                <a:r>
                  <a:rPr lang="es-ES" sz="2000" dirty="0"/>
                  <a:t>Small </a:t>
                </a:r>
                <a:r>
                  <a:rPr lang="es-ES" sz="2000" dirty="0" err="1"/>
                  <a:t>fluctuations</a:t>
                </a:r>
                <a:r>
                  <a:rPr lang="es-ES" sz="2000" dirty="0"/>
                  <a:t> </a:t>
                </a:r>
                <a:r>
                  <a:rPr lang="es-ES" sz="2000" dirty="0" err="1"/>
                  <a:t>due</a:t>
                </a:r>
                <a:r>
                  <a:rPr lang="es-ES" sz="2000" dirty="0"/>
                  <a:t> to </a:t>
                </a:r>
                <a:r>
                  <a:rPr lang="es-ES" sz="2000" dirty="0" err="1"/>
                  <a:t>statistical</a:t>
                </a:r>
                <a:r>
                  <a:rPr lang="es-ES" sz="2000" dirty="0"/>
                  <a:t> </a:t>
                </a:r>
                <a:r>
                  <a:rPr lang="es-ES" sz="2000" dirty="0" err="1"/>
                  <a:t>limitations</a:t>
                </a:r>
                <a:r>
                  <a:rPr lang="es-ES" sz="2000" dirty="0"/>
                  <a:t>.</a:t>
                </a:r>
              </a:p>
              <a:p>
                <a:pPr marL="0" indent="0">
                  <a:buNone/>
                </a:pPr>
                <a:endParaRPr lang="es-ES" sz="2400" dirty="0"/>
              </a:p>
              <a:p>
                <a:pPr>
                  <a:buClr>
                    <a:srgbClr val="63A378"/>
                  </a:buClr>
                  <a:buFont typeface="Wingdings" panose="05000000000000000000" pitchFamily="2" charset="2"/>
                  <a:buChar char="§"/>
                </a:pPr>
                <a:r>
                  <a:rPr lang="es-ES" sz="2400" i="1" dirty="0" err="1"/>
                  <a:t>Large</a:t>
                </a:r>
                <a:r>
                  <a:rPr lang="es-ES" sz="2400" i="1" dirty="0"/>
                  <a:t> </a:t>
                </a:r>
                <a:r>
                  <a:rPr lang="es-ES" sz="2400" i="1" dirty="0" err="1"/>
                  <a:t>scales</a:t>
                </a:r>
                <a:r>
                  <a:rPr lang="es-ES" sz="2400" i="1" dirty="0"/>
                  <a:t> (</a:t>
                </a:r>
                <a14:m>
                  <m:oMath xmlns:m="http://schemas.openxmlformats.org/officeDocument/2006/math">
                    <m:r>
                      <a:rPr lang="es-ES" sz="2400" i="1">
                        <a:latin typeface="Cambria Math" panose="02040503050406030204" pitchFamily="18" charset="0"/>
                      </a:rPr>
                      <m:t>𝜃</m:t>
                    </m:r>
                    <m:r>
                      <a:rPr lang="es-ES" sz="2400" b="0" i="1" smtClean="0">
                        <a:latin typeface="Cambria Math" panose="02040503050406030204" pitchFamily="18" charset="0"/>
                      </a:rPr>
                      <m:t>&gt;</m:t>
                    </m:r>
                    <m:r>
                      <a:rPr lang="es-ES" sz="2400" i="1">
                        <a:latin typeface="Cambria Math" panose="02040503050406030204" pitchFamily="18" charset="0"/>
                      </a:rPr>
                      <m:t>10′′</m:t>
                    </m:r>
                  </m:oMath>
                </a14:m>
                <a:r>
                  <a:rPr lang="es-ES" sz="2400" i="1" dirty="0"/>
                  <a:t>): </a:t>
                </a:r>
              </a:p>
              <a:p>
                <a:pPr marL="0" indent="0" algn="ctr">
                  <a:buNone/>
                </a:pPr>
                <a:r>
                  <a:rPr lang="es-ES" sz="2000" dirty="0" err="1"/>
                  <a:t>Smooth</a:t>
                </a:r>
                <a:r>
                  <a:rPr lang="es-ES" sz="2000" dirty="0"/>
                  <a:t> and </a:t>
                </a:r>
                <a:r>
                  <a:rPr lang="es-ES" sz="2000" dirty="0" err="1"/>
                  <a:t>continuous</a:t>
                </a:r>
                <a:endParaRPr lang="es-ES" sz="2400" dirty="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xfrm>
                <a:off x="838200" y="1103499"/>
                <a:ext cx="5765800" cy="5249815"/>
              </a:xfrm>
              <a:blipFill rotWithShape="0">
                <a:blip r:embed="rId4"/>
                <a:stretch>
                  <a:fillRect l="-1481"/>
                </a:stretch>
              </a:blipFill>
            </p:spPr>
            <p:txBody>
              <a:bodyPr/>
              <a:lstStyle/>
              <a:p>
                <a:r>
                  <a:rPr lang="es-ES">
                    <a:noFill/>
                  </a:rPr>
                  <a:t> </a:t>
                </a:r>
              </a:p>
            </p:txBody>
          </p:sp>
        </mc:Fallback>
      </mc:AlternateContent>
      <p:sp>
        <p:nvSpPr>
          <p:cNvPr id="11" name="TextBox 11">
            <a:extLst>
              <a:ext uri="{FF2B5EF4-FFF2-40B4-BE49-F238E27FC236}">
                <a16:creationId xmlns:a16="http://schemas.microsoft.com/office/drawing/2014/main" id="{1CC4CAF8-918D-7676-0C6F-3F42067BCD46}"/>
              </a:ext>
            </a:extLst>
          </p:cNvPr>
          <p:cNvSpPr txBox="1"/>
          <p:nvPr/>
        </p:nvSpPr>
        <p:spPr>
          <a:xfrm>
            <a:off x="2" y="448390"/>
            <a:ext cx="12191998" cy="523220"/>
          </a:xfrm>
          <a:prstGeom prst="rect">
            <a:avLst/>
          </a:prstGeom>
          <a:noFill/>
        </p:spPr>
        <p:txBody>
          <a:bodyPr wrap="square" rtlCol="0">
            <a:spAutoFit/>
          </a:bodyPr>
          <a:lstStyle/>
          <a:p>
            <a:pPr algn="ctr"/>
            <a:r>
              <a:rPr lang="es-ES" sz="2800" dirty="0" err="1"/>
              <a:t>Satellite</a:t>
            </a:r>
            <a:r>
              <a:rPr lang="es-ES" sz="2800" dirty="0"/>
              <a:t> </a:t>
            </a:r>
            <a:r>
              <a:rPr lang="es-ES" sz="2800" dirty="0" err="1"/>
              <a:t>Number</a:t>
            </a:r>
            <a:r>
              <a:rPr lang="es-ES" sz="2800" dirty="0"/>
              <a:t> </a:t>
            </a:r>
            <a:r>
              <a:rPr lang="es-ES" sz="2800" dirty="0" err="1"/>
              <a:t>Density</a:t>
            </a:r>
            <a:r>
              <a:rPr lang="es-ES" sz="2800" dirty="0"/>
              <a:t> </a:t>
            </a:r>
            <a:r>
              <a:rPr lang="es-ES" sz="2800" dirty="0" err="1"/>
              <a:t>Profile</a:t>
            </a:r>
            <a:endParaRPr lang="x-none" sz="2800" dirty="0"/>
          </a:p>
        </p:txBody>
      </p:sp>
      <p:pic>
        <p:nvPicPr>
          <p:cNvPr id="6" name="Imagen 5"/>
          <p:cNvPicPr>
            <a:picLocks noChangeAspect="1"/>
          </p:cNvPicPr>
          <p:nvPr/>
        </p:nvPicPr>
        <p:blipFill>
          <a:blip r:embed="rId5"/>
          <a:stretch>
            <a:fillRect/>
          </a:stretch>
        </p:blipFill>
        <p:spPr>
          <a:xfrm>
            <a:off x="6804053" y="1103500"/>
            <a:ext cx="4958158" cy="5249815"/>
          </a:xfrm>
          <a:prstGeom prst="rect">
            <a:avLst/>
          </a:prstGeom>
        </p:spPr>
      </p:pic>
      <p:sp>
        <p:nvSpPr>
          <p:cNvPr id="5" name="CuadroTexto 4">
            <a:extLst>
              <a:ext uri="{FF2B5EF4-FFF2-40B4-BE49-F238E27FC236}">
                <a16:creationId xmlns:a16="http://schemas.microsoft.com/office/drawing/2014/main" id="{AFB142BF-5705-5D3A-865A-BE1F0C1F9E9C}"/>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12" name="CuadroTexto 11">
            <a:extLst>
              <a:ext uri="{FF2B5EF4-FFF2-40B4-BE49-F238E27FC236}">
                <a16:creationId xmlns:a16="http://schemas.microsoft.com/office/drawing/2014/main" id="{A4CF3ACE-825B-AE45-7DA7-25A8BABB3362}"/>
              </a:ext>
            </a:extLst>
          </p:cNvPr>
          <p:cNvSpPr txBox="1"/>
          <p:nvPr/>
        </p:nvSpPr>
        <p:spPr>
          <a:xfrm>
            <a:off x="4079876" y="6502733"/>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3" name="CuadroTexto 12">
            <a:extLst>
              <a:ext uri="{FF2B5EF4-FFF2-40B4-BE49-F238E27FC236}">
                <a16:creationId xmlns:a16="http://schemas.microsoft.com/office/drawing/2014/main" id="{4A09DC7E-8434-8C83-ED38-09BE85130776}"/>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Tree>
    <p:extLst>
      <p:ext uri="{BB962C8B-B14F-4D97-AF65-F5344CB8AC3E}">
        <p14:creationId xmlns:p14="http://schemas.microsoft.com/office/powerpoint/2010/main" val="3483182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redondeado 13"/>
          <p:cNvSpPr/>
          <p:nvPr/>
        </p:nvSpPr>
        <p:spPr>
          <a:xfrm>
            <a:off x="7170" y="419362"/>
            <a:ext cx="4216487" cy="6036816"/>
          </a:xfrm>
          <a:prstGeom prst="roundRect">
            <a:avLst>
              <a:gd name="adj" fmla="val 4385"/>
            </a:avLst>
          </a:prstGeom>
          <a:solidFill>
            <a:srgbClr val="E0ECE4"/>
          </a:solidFill>
          <a:ln>
            <a:solidFill>
              <a:srgbClr val="63A378"/>
            </a:solidFill>
          </a:ln>
          <a:effectLst>
            <a:outerShdw blurRad="339502"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Rectángulo 6"/>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p:cNvSpPr>
            <a:spLocks noGrp="1"/>
          </p:cNvSpPr>
          <p:nvPr>
            <p:ph type="title"/>
          </p:nvPr>
        </p:nvSpPr>
        <p:spPr>
          <a:xfrm>
            <a:off x="0" y="10894"/>
            <a:ext cx="12192000" cy="397070"/>
          </a:xfrm>
        </p:spPr>
        <p:txBody>
          <a:bodyPr anchor="t">
            <a:noAutofit/>
          </a:bodyPr>
          <a:lstStyle/>
          <a:p>
            <a:r>
              <a:rPr lang="es-ES" sz="2000" b="1" dirty="0" err="1">
                <a:solidFill>
                  <a:srgbClr val="FFFFFF"/>
                </a:solidFill>
              </a:rPr>
              <a:t>Results</a:t>
            </a:r>
            <a:r>
              <a:rPr lang="es-ES" sz="2000" b="1" dirty="0">
                <a:solidFill>
                  <a:srgbClr val="FFFFFF"/>
                </a:solidFill>
              </a:rPr>
              <a:t>: Einstein Gap</a:t>
            </a:r>
            <a:br>
              <a:rPr lang="es-ES" sz="2000" b="1" dirty="0">
                <a:solidFill>
                  <a:srgbClr val="FFFFFF"/>
                </a:solidFill>
              </a:rPr>
            </a:br>
            <a:endParaRPr lang="es-ES" sz="2000" b="1" dirty="0">
              <a:solidFill>
                <a:srgbClr val="FFFFFF"/>
              </a:solidFill>
            </a:endParaRPr>
          </a:p>
        </p:txBody>
      </p:sp>
      <p:sp>
        <p:nvSpPr>
          <p:cNvPr id="4" name="Rectángulo 3"/>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TextBox 11">
            <a:extLst>
              <a:ext uri="{FF2B5EF4-FFF2-40B4-BE49-F238E27FC236}">
                <a16:creationId xmlns:a16="http://schemas.microsoft.com/office/drawing/2014/main" id="{1CC4CAF8-918D-7676-0C6F-3F42067BCD46}"/>
              </a:ext>
            </a:extLst>
          </p:cNvPr>
          <p:cNvSpPr txBox="1"/>
          <p:nvPr/>
        </p:nvSpPr>
        <p:spPr>
          <a:xfrm>
            <a:off x="4833256" y="448390"/>
            <a:ext cx="7358743" cy="954107"/>
          </a:xfrm>
          <a:prstGeom prst="rect">
            <a:avLst/>
          </a:prstGeom>
          <a:noFill/>
        </p:spPr>
        <p:txBody>
          <a:bodyPr wrap="square" rtlCol="0">
            <a:spAutoFit/>
          </a:bodyPr>
          <a:lstStyle/>
          <a:p>
            <a:pPr algn="ctr"/>
            <a:r>
              <a:rPr lang="en-US" sz="2800" dirty="0"/>
              <a:t>Members separation by BCG mass ranges: Lensing and NFW profile fits</a:t>
            </a:r>
            <a:endParaRPr lang="x-none" sz="2800" dirty="0"/>
          </a:p>
        </p:txBody>
      </p:sp>
      <p:pic>
        <p:nvPicPr>
          <p:cNvPr id="3" name="Imagen 2"/>
          <p:cNvPicPr>
            <a:picLocks noChangeAspect="1"/>
          </p:cNvPicPr>
          <p:nvPr/>
        </p:nvPicPr>
        <p:blipFill rotWithShape="1">
          <a:blip r:embed="rId2" cstate="print">
            <a:extLst>
              <a:ext uri="{28A0092B-C50C-407E-A947-70E740481C1C}">
                <a14:useLocalDpi xmlns:a14="http://schemas.microsoft.com/office/drawing/2010/main" val="0"/>
              </a:ext>
            </a:extLst>
          </a:blip>
          <a:srcRect l="2716" t="1774" r="2296" b="976"/>
          <a:stretch/>
        </p:blipFill>
        <p:spPr>
          <a:xfrm>
            <a:off x="217714" y="547395"/>
            <a:ext cx="3773715" cy="5795348"/>
          </a:xfrm>
          <a:prstGeom prst="rect">
            <a:avLst/>
          </a:prstGeom>
        </p:spPr>
      </p:pic>
      <mc:AlternateContent xmlns:mc="http://schemas.openxmlformats.org/markup-compatibility/2006" xmlns:a14="http://schemas.microsoft.com/office/drawing/2010/main">
        <mc:Choice Requires="a14">
          <p:graphicFrame>
            <p:nvGraphicFramePr>
              <p:cNvPr id="6" name="Tabla 5"/>
              <p:cNvGraphicFramePr>
                <a:graphicFrameLocks noGrp="1"/>
              </p:cNvGraphicFramePr>
              <p:nvPr>
                <p:extLst>
                  <p:ext uri="{D42A27DB-BD31-4B8C-83A1-F6EECF244321}">
                    <p14:modId xmlns:p14="http://schemas.microsoft.com/office/powerpoint/2010/main" val="3218909345"/>
                  </p:ext>
                </p:extLst>
              </p:nvPr>
            </p:nvGraphicFramePr>
            <p:xfrm>
              <a:off x="4434201" y="2246504"/>
              <a:ext cx="7576459" cy="2938082"/>
            </p:xfrm>
            <a:graphic>
              <a:graphicData uri="http://schemas.openxmlformats.org/drawingml/2006/table">
                <a:tbl>
                  <a:tblPr firstRow="1" bandRow="1">
                    <a:tableStyleId>{5C22544A-7EE6-4342-B048-85BDC9FD1C3A}</a:tableStyleId>
                  </a:tblPr>
                  <a:tblGrid>
                    <a:gridCol w="1068823">
                      <a:extLst>
                        <a:ext uri="{9D8B030D-6E8A-4147-A177-3AD203B41FA5}">
                          <a16:colId xmlns:a16="http://schemas.microsoft.com/office/drawing/2014/main" val="20000"/>
                        </a:ext>
                      </a:extLst>
                    </a:gridCol>
                    <a:gridCol w="2429121">
                      <a:extLst>
                        <a:ext uri="{9D8B030D-6E8A-4147-A177-3AD203B41FA5}">
                          <a16:colId xmlns:a16="http://schemas.microsoft.com/office/drawing/2014/main" val="20001"/>
                        </a:ext>
                      </a:extLst>
                    </a:gridCol>
                    <a:gridCol w="2184400">
                      <a:extLst>
                        <a:ext uri="{9D8B030D-6E8A-4147-A177-3AD203B41FA5}">
                          <a16:colId xmlns:a16="http://schemas.microsoft.com/office/drawing/2014/main" val="20002"/>
                        </a:ext>
                      </a:extLst>
                    </a:gridCol>
                    <a:gridCol w="1894115">
                      <a:extLst>
                        <a:ext uri="{9D8B030D-6E8A-4147-A177-3AD203B41FA5}">
                          <a16:colId xmlns:a16="http://schemas.microsoft.com/office/drawing/2014/main" val="20003"/>
                        </a:ext>
                      </a:extLst>
                    </a:gridCol>
                  </a:tblGrid>
                  <a:tr h="356088">
                    <a:tc>
                      <a:txBody>
                        <a:bodyPr/>
                        <a:lstStyle/>
                        <a:p>
                          <a:pPr algn="ctr"/>
                          <a:endParaRPr lang="es-ES" dirty="0"/>
                        </a:p>
                      </a:txBody>
                      <a:tcPr anchor="ctr">
                        <a:lnL w="12700" cmpd="sng">
                          <a:noFill/>
                        </a:lnL>
                        <a:lnT w="12700" cmpd="sng">
                          <a:noFill/>
                        </a:lnT>
                        <a:noFill/>
                      </a:tcPr>
                    </a:tc>
                    <a:tc>
                      <a:txBody>
                        <a:bodyPr/>
                        <a:lstStyle/>
                        <a:p>
                          <a:pPr algn="ctr"/>
                          <a14:m>
                            <m:oMathPara xmlns:m="http://schemas.openxmlformats.org/officeDocument/2006/math">
                              <m:oMathParaPr>
                                <m:jc m:val="centerGroup"/>
                              </m:oMathParaPr>
                              <m:oMath xmlns:m="http://schemas.openxmlformats.org/officeDocument/2006/math">
                                <m:sSub>
                                  <m:sSubPr>
                                    <m:ctrlPr>
                                      <a:rPr lang="es-ES" b="1" i="1" smtClean="0">
                                        <a:latin typeface="Cambria Math" panose="02040503050406030204" pitchFamily="18" charset="0"/>
                                      </a:rPr>
                                    </m:ctrlPr>
                                  </m:sSubPr>
                                  <m:e>
                                    <m:r>
                                      <m:rPr>
                                        <m:sty m:val="p"/>
                                      </m:rPr>
                                      <a:rPr lang="es-ES" b="0" i="0" smtClean="0">
                                        <a:latin typeface="Cambria Math" panose="02040503050406030204" pitchFamily="18" charset="0"/>
                                      </a:rPr>
                                      <m:t>log</m:t>
                                    </m:r>
                                  </m:e>
                                  <m:sub>
                                    <m:r>
                                      <a:rPr lang="es-ES" b="1" i="1" smtClean="0">
                                        <a:latin typeface="Cambria Math" panose="02040503050406030204" pitchFamily="18" charset="0"/>
                                      </a:rPr>
                                      <m:t>𝟏𝟎</m:t>
                                    </m:r>
                                  </m:sub>
                                </m:sSub>
                                <m:r>
                                  <a:rPr lang="es-ES" b="1" i="1" smtClean="0">
                                    <a:latin typeface="Cambria Math" panose="02040503050406030204" pitchFamily="18" charset="0"/>
                                  </a:rPr>
                                  <m:t>(</m:t>
                                </m:r>
                                <m:f>
                                  <m:fPr>
                                    <m:type m:val="lin"/>
                                    <m:ctrlPr>
                                      <a:rPr lang="es-ES" b="1" i="1" smtClean="0">
                                        <a:latin typeface="Cambria Math" panose="02040503050406030204" pitchFamily="18" charset="0"/>
                                      </a:rPr>
                                    </m:ctrlPr>
                                  </m:fPr>
                                  <m:num>
                                    <m:sSub>
                                      <m:sSubPr>
                                        <m:ctrlPr>
                                          <a:rPr lang="es-ES" b="1" i="1" smtClean="0">
                                            <a:latin typeface="Cambria Math" panose="02040503050406030204" pitchFamily="18" charset="0"/>
                                          </a:rPr>
                                        </m:ctrlPr>
                                      </m:sSubPr>
                                      <m:e>
                                        <m:r>
                                          <a:rPr lang="es-ES" b="1" i="1" smtClean="0">
                                            <a:latin typeface="Cambria Math" panose="02040503050406030204" pitchFamily="18" charset="0"/>
                                          </a:rPr>
                                          <m:t>𝑴</m:t>
                                        </m:r>
                                      </m:e>
                                      <m:sub>
                                        <m:r>
                                          <a:rPr lang="es-ES" b="1" i="1" smtClean="0">
                                            <a:latin typeface="Cambria Math" panose="02040503050406030204" pitchFamily="18" charset="0"/>
                                          </a:rPr>
                                          <m:t>𝑩𝑪𝑮</m:t>
                                        </m:r>
                                      </m:sub>
                                    </m:sSub>
                                  </m:num>
                                  <m:den>
                                    <m:sSub>
                                      <m:sSubPr>
                                        <m:ctrlPr>
                                          <a:rPr lang="es-ES" b="1" i="1" smtClean="0">
                                            <a:latin typeface="Cambria Math" panose="02040503050406030204" pitchFamily="18" charset="0"/>
                                          </a:rPr>
                                        </m:ctrlPr>
                                      </m:sSubPr>
                                      <m:e>
                                        <m:r>
                                          <a:rPr lang="es-ES" b="1" i="1" smtClean="0">
                                            <a:latin typeface="Cambria Math" panose="02040503050406030204" pitchFamily="18" charset="0"/>
                                          </a:rPr>
                                          <m:t>𝑴</m:t>
                                        </m:r>
                                      </m:e>
                                      <m:sub>
                                        <m:r>
                                          <a:rPr lang="es-ES" b="1" i="1" smtClean="0">
                                            <a:latin typeface="Cambria Math" panose="02040503050406030204" pitchFamily="18" charset="0"/>
                                          </a:rPr>
                                          <m:t>⊙</m:t>
                                        </m:r>
                                      </m:sub>
                                    </m:sSub>
                                    <m:r>
                                      <a:rPr lang="es-ES" b="1" i="1" smtClean="0">
                                        <a:latin typeface="Cambria Math" panose="02040503050406030204" pitchFamily="18" charset="0"/>
                                      </a:rPr>
                                      <m:t>)</m:t>
                                    </m:r>
                                  </m:den>
                                </m:f>
                              </m:oMath>
                            </m:oMathPara>
                          </a14:m>
                          <a:endParaRPr lang="es-ES" dirty="0"/>
                        </a:p>
                      </a:txBody>
                      <a:tcPr anchor="ctr">
                        <a:solidFill>
                          <a:srgbClr val="63A378"/>
                        </a:solidFill>
                      </a:tcPr>
                    </a:tc>
                    <a:tc>
                      <a:txBody>
                        <a:bodyPr/>
                        <a:lstStyle/>
                        <a:p>
                          <a:pPr algn="ctr"/>
                          <a14:m>
                            <m:oMathPara xmlns:m="http://schemas.openxmlformats.org/officeDocument/2006/math">
                              <m:oMathParaPr>
                                <m:jc m:val="centerGroup"/>
                              </m:oMathParaPr>
                              <m:oMath xmlns:m="http://schemas.openxmlformats.org/officeDocument/2006/math">
                                <m:sSub>
                                  <m:sSubPr>
                                    <m:ctrlPr>
                                      <a:rPr lang="es-ES" b="1" i="1" smtClean="0">
                                        <a:latin typeface="Cambria Math" panose="02040503050406030204" pitchFamily="18" charset="0"/>
                                      </a:rPr>
                                    </m:ctrlPr>
                                  </m:sSubPr>
                                  <m:e>
                                    <m:r>
                                      <m:rPr>
                                        <m:sty m:val="p"/>
                                      </m:rPr>
                                      <a:rPr lang="es-ES" b="0" i="0" smtClean="0">
                                        <a:latin typeface="Cambria Math" panose="02040503050406030204" pitchFamily="18" charset="0"/>
                                      </a:rPr>
                                      <m:t>log</m:t>
                                    </m:r>
                                  </m:e>
                                  <m:sub>
                                    <m:r>
                                      <a:rPr lang="es-ES" b="1" i="1" smtClean="0">
                                        <a:latin typeface="Cambria Math" panose="02040503050406030204" pitchFamily="18" charset="0"/>
                                      </a:rPr>
                                      <m:t>𝟏𝟎</m:t>
                                    </m:r>
                                  </m:sub>
                                </m:sSub>
                                <m:r>
                                  <a:rPr lang="es-ES" b="1" i="1" smtClean="0">
                                    <a:latin typeface="Cambria Math" panose="02040503050406030204" pitchFamily="18" charset="0"/>
                                  </a:rPr>
                                  <m:t>(</m:t>
                                </m:r>
                                <m:f>
                                  <m:fPr>
                                    <m:type m:val="lin"/>
                                    <m:ctrlPr>
                                      <a:rPr lang="es-ES" b="1" i="1" smtClean="0">
                                        <a:latin typeface="Cambria Math" panose="02040503050406030204" pitchFamily="18" charset="0"/>
                                      </a:rPr>
                                    </m:ctrlPr>
                                  </m:fPr>
                                  <m:num>
                                    <m:sSub>
                                      <m:sSubPr>
                                        <m:ctrlPr>
                                          <a:rPr lang="es-ES" b="1" i="1" smtClean="0">
                                            <a:latin typeface="Cambria Math" panose="02040503050406030204" pitchFamily="18" charset="0"/>
                                          </a:rPr>
                                        </m:ctrlPr>
                                      </m:sSubPr>
                                      <m:e>
                                        <m:r>
                                          <a:rPr lang="es-ES" b="1" i="1" smtClean="0">
                                            <a:latin typeface="Cambria Math" panose="02040503050406030204" pitchFamily="18" charset="0"/>
                                          </a:rPr>
                                          <m:t>𝑴</m:t>
                                        </m:r>
                                      </m:e>
                                      <m:sub>
                                        <m:r>
                                          <a:rPr lang="es-ES" b="1" i="1" smtClean="0">
                                            <a:latin typeface="Cambria Math" panose="02040503050406030204" pitchFamily="18" charset="0"/>
                                          </a:rPr>
                                          <m:t>𝟐𝟎𝟎</m:t>
                                        </m:r>
                                      </m:sub>
                                    </m:sSub>
                                  </m:num>
                                  <m:den>
                                    <m:sSub>
                                      <m:sSubPr>
                                        <m:ctrlPr>
                                          <a:rPr lang="es-ES" b="1" i="1" smtClean="0">
                                            <a:latin typeface="Cambria Math" panose="02040503050406030204" pitchFamily="18" charset="0"/>
                                          </a:rPr>
                                        </m:ctrlPr>
                                      </m:sSubPr>
                                      <m:e>
                                        <m:r>
                                          <a:rPr lang="es-ES" b="1" i="1" smtClean="0">
                                            <a:latin typeface="Cambria Math" panose="02040503050406030204" pitchFamily="18" charset="0"/>
                                          </a:rPr>
                                          <m:t>𝑴</m:t>
                                        </m:r>
                                      </m:e>
                                      <m:sub>
                                        <m:r>
                                          <a:rPr lang="es-ES" b="1" i="1" smtClean="0">
                                            <a:latin typeface="Cambria Math" panose="02040503050406030204" pitchFamily="18" charset="0"/>
                                          </a:rPr>
                                          <m:t>⊙</m:t>
                                        </m:r>
                                      </m:sub>
                                    </m:sSub>
                                    <m:r>
                                      <a:rPr lang="es-ES" b="1" i="1" smtClean="0">
                                        <a:latin typeface="Cambria Math" panose="02040503050406030204" pitchFamily="18" charset="0"/>
                                      </a:rPr>
                                      <m:t>)</m:t>
                                    </m:r>
                                  </m:den>
                                </m:f>
                              </m:oMath>
                            </m:oMathPara>
                          </a14:m>
                          <a:endParaRPr lang="es-ES" dirty="0"/>
                        </a:p>
                      </a:txBody>
                      <a:tcPr anchor="ctr">
                        <a:solidFill>
                          <a:srgbClr val="63A378"/>
                        </a:solidFill>
                      </a:tcPr>
                    </a:tc>
                    <a:tc>
                      <a:txBody>
                        <a:bodyPr/>
                        <a:lstStyle/>
                        <a:p>
                          <a:pPr algn="ctr"/>
                          <a14:m>
                            <m:oMathPara xmlns:m="http://schemas.openxmlformats.org/officeDocument/2006/math">
                              <m:oMathParaPr>
                                <m:jc m:val="centerGroup"/>
                              </m:oMathParaPr>
                              <m:oMath xmlns:m="http://schemas.openxmlformats.org/officeDocument/2006/math">
                                <m:r>
                                  <a:rPr lang="es-ES" b="1" i="1" smtClean="0">
                                    <a:latin typeface="Cambria Math" panose="02040503050406030204" pitchFamily="18" charset="0"/>
                                  </a:rPr>
                                  <m:t>𝑪</m:t>
                                </m:r>
                              </m:oMath>
                            </m:oMathPara>
                          </a14:m>
                          <a:endParaRPr lang="es-ES" dirty="0"/>
                        </a:p>
                      </a:txBody>
                      <a:tcPr anchor="ctr">
                        <a:solidFill>
                          <a:srgbClr val="63A378"/>
                        </a:solidFill>
                      </a:tcPr>
                    </a:tc>
                    <a:extLst>
                      <a:ext uri="{0D108BD9-81ED-4DB2-BD59-A6C34878D82A}">
                        <a16:rowId xmlns:a16="http://schemas.microsoft.com/office/drawing/2014/main" val="10000"/>
                      </a:ext>
                    </a:extLst>
                  </a:tr>
                  <a:tr h="356088">
                    <a:tc>
                      <a:txBody>
                        <a:bodyPr/>
                        <a:lstStyle/>
                        <a:p>
                          <a:pPr algn="ctr"/>
                          <a:r>
                            <a:rPr lang="es-ES" dirty="0">
                              <a:effectLst>
                                <a:outerShdw blurRad="38100" dist="38100" dir="2700000" algn="tl">
                                  <a:srgbClr val="000000">
                                    <a:alpha val="43137"/>
                                  </a:srgbClr>
                                </a:outerShdw>
                              </a:effectLst>
                            </a:rPr>
                            <a:t>BIN 1</a:t>
                          </a:r>
                        </a:p>
                      </a:txBody>
                      <a:tcPr anchor="ctr">
                        <a:solidFill>
                          <a:srgbClr val="86B897"/>
                        </a:solidFill>
                      </a:tcPr>
                    </a:tc>
                    <a:tc>
                      <a:txBody>
                        <a:bodyPr/>
                        <a:lstStyle/>
                        <a:p>
                          <a:pPr algn="ctr"/>
                          <a14:m>
                            <m:oMathPara xmlns:m="http://schemas.openxmlformats.org/officeDocument/2006/math">
                              <m:oMathParaPr>
                                <m:jc m:val="centerGroup"/>
                              </m:oMathParaPr>
                              <m:oMath xmlns:m="http://schemas.openxmlformats.org/officeDocument/2006/math">
                                <m:r>
                                  <a:rPr lang="es-ES" b="1" i="1" smtClean="0">
                                    <a:latin typeface="Cambria Math" panose="02040503050406030204" pitchFamily="18" charset="0"/>
                                  </a:rPr>
                                  <m:t>&lt;</m:t>
                                </m:r>
                                <m:r>
                                  <a:rPr lang="es-ES" b="1" i="1" smtClean="0">
                                    <a:latin typeface="Cambria Math" panose="02040503050406030204" pitchFamily="18" charset="0"/>
                                  </a:rPr>
                                  <m:t>𝟏𝟎</m:t>
                                </m:r>
                                <m:r>
                                  <a:rPr lang="es-ES" b="1" i="1" smtClean="0">
                                    <a:latin typeface="Cambria Math" panose="02040503050406030204" pitchFamily="18" charset="0"/>
                                  </a:rPr>
                                  <m:t>.</m:t>
                                </m:r>
                                <m:r>
                                  <a:rPr lang="es-ES" b="1" i="1" smtClean="0">
                                    <a:latin typeface="Cambria Math" panose="02040503050406030204" pitchFamily="18" charset="0"/>
                                  </a:rPr>
                                  <m:t>𝟐</m:t>
                                </m:r>
                              </m:oMath>
                            </m:oMathPara>
                          </a14:m>
                          <a:endParaRPr lang="es-ES" dirty="0"/>
                        </a:p>
                      </a:txBody>
                      <a:tcPr anchor="ctr">
                        <a:solidFill>
                          <a:srgbClr val="9EC6AB"/>
                        </a:solidFill>
                      </a:tcPr>
                    </a:tc>
                    <a:tc>
                      <a:txBody>
                        <a:bodyPr/>
                        <a:lstStyle/>
                        <a:p>
                          <a:pPr algn="ctr"/>
                          <a14:m>
                            <m:oMathPara xmlns:m="http://schemas.openxmlformats.org/officeDocument/2006/math">
                              <m:oMathParaPr>
                                <m:jc m:val="centerGroup"/>
                              </m:oMathParaPr>
                              <m:oMath xmlns:m="http://schemas.openxmlformats.org/officeDocument/2006/math">
                                <m:r>
                                  <a:rPr lang="es-ES" b="0" i="1" smtClean="0">
                                    <a:latin typeface="Cambria Math" panose="02040503050406030204" pitchFamily="18" charset="0"/>
                                  </a:rPr>
                                  <m:t>13.13±0.17</m:t>
                                </m:r>
                              </m:oMath>
                            </m:oMathPara>
                          </a14:m>
                          <a:endParaRPr lang="es-ES" dirty="0"/>
                        </a:p>
                      </a:txBody>
                      <a:tcPr anchor="ctr">
                        <a:solidFill>
                          <a:srgbClr val="9EC6AB"/>
                        </a:solidFill>
                      </a:tcPr>
                    </a:tc>
                    <a:tc>
                      <a:txBody>
                        <a:bodyPr/>
                        <a:lstStyle/>
                        <a:p>
                          <a:pPr algn="ctr"/>
                          <a14:m>
                            <m:oMathPara xmlns:m="http://schemas.openxmlformats.org/officeDocument/2006/math">
                              <m:oMathParaPr>
                                <m:jc m:val="centerGroup"/>
                              </m:oMathParaPr>
                              <m:oMath xmlns:m="http://schemas.openxmlformats.org/officeDocument/2006/math">
                                <m:r>
                                  <a:rPr lang="es-ES" b="0" i="1" smtClean="0">
                                    <a:latin typeface="Cambria Math" panose="02040503050406030204" pitchFamily="18" charset="0"/>
                                  </a:rPr>
                                  <m:t>0.11±0.04</m:t>
                                </m:r>
                              </m:oMath>
                            </m:oMathPara>
                          </a14:m>
                          <a:endParaRPr lang="es-ES" dirty="0"/>
                        </a:p>
                      </a:txBody>
                      <a:tcPr anchor="ctr">
                        <a:solidFill>
                          <a:srgbClr val="9EC6AB"/>
                        </a:solidFill>
                      </a:tcPr>
                    </a:tc>
                    <a:extLst>
                      <a:ext uri="{0D108BD9-81ED-4DB2-BD59-A6C34878D82A}">
                        <a16:rowId xmlns:a16="http://schemas.microsoft.com/office/drawing/2014/main" val="10001"/>
                      </a:ext>
                    </a:extLst>
                  </a:tr>
                  <a:tr h="356088">
                    <a:tc>
                      <a:txBody>
                        <a:bodyPr/>
                        <a:lstStyle/>
                        <a:p>
                          <a:pPr algn="ctr"/>
                          <a:r>
                            <a:rPr lang="es-ES" dirty="0">
                              <a:effectLst>
                                <a:outerShdw blurRad="38100" dist="38100" dir="2700000" algn="tl">
                                  <a:srgbClr val="000000">
                                    <a:alpha val="43137"/>
                                  </a:srgbClr>
                                </a:outerShdw>
                              </a:effectLst>
                            </a:rPr>
                            <a:t>BIN 2</a:t>
                          </a:r>
                        </a:p>
                      </a:txBody>
                      <a:tcPr anchor="ctr">
                        <a:solidFill>
                          <a:srgbClr val="86B897"/>
                        </a:solidFill>
                      </a:tcPr>
                    </a:tc>
                    <a:tc>
                      <a:txBody>
                        <a:bodyPr/>
                        <a:lstStyle/>
                        <a:p>
                          <a:pPr algn="ctr"/>
                          <a14:m>
                            <m:oMathPara xmlns:m="http://schemas.openxmlformats.org/officeDocument/2006/math">
                              <m:oMathParaPr>
                                <m:jc m:val="centerGroup"/>
                              </m:oMathParaPr>
                              <m:oMath xmlns:m="http://schemas.openxmlformats.org/officeDocument/2006/math">
                                <m:r>
                                  <a:rPr lang="es-ES" b="1" i="1" smtClean="0">
                                    <a:latin typeface="Cambria Math" panose="02040503050406030204" pitchFamily="18" charset="0"/>
                                  </a:rPr>
                                  <m:t>𝟏𝟎</m:t>
                                </m:r>
                                <m:r>
                                  <a:rPr lang="es-ES" b="1" i="1" smtClean="0">
                                    <a:latin typeface="Cambria Math" panose="02040503050406030204" pitchFamily="18" charset="0"/>
                                  </a:rPr>
                                  <m:t>.</m:t>
                                </m:r>
                                <m:r>
                                  <a:rPr lang="es-ES" b="1" i="1" smtClean="0">
                                    <a:latin typeface="Cambria Math" panose="02040503050406030204" pitchFamily="18" charset="0"/>
                                  </a:rPr>
                                  <m:t>𝟐</m:t>
                                </m:r>
                                <m:r>
                                  <a:rPr lang="es-ES" b="1" i="1" smtClean="0">
                                    <a:latin typeface="Cambria Math" panose="02040503050406030204" pitchFamily="18" charset="0"/>
                                  </a:rPr>
                                  <m:t>−</m:t>
                                </m:r>
                                <m:r>
                                  <a:rPr lang="es-ES" b="1" i="1" smtClean="0">
                                    <a:latin typeface="Cambria Math" panose="02040503050406030204" pitchFamily="18" charset="0"/>
                                  </a:rPr>
                                  <m:t>𝟏𝟎</m:t>
                                </m:r>
                                <m:r>
                                  <a:rPr lang="es-ES" b="1" i="1" smtClean="0">
                                    <a:latin typeface="Cambria Math" panose="02040503050406030204" pitchFamily="18" charset="0"/>
                                  </a:rPr>
                                  <m:t>.</m:t>
                                </m:r>
                                <m:r>
                                  <a:rPr lang="es-ES" b="1" i="1" smtClean="0">
                                    <a:latin typeface="Cambria Math" panose="02040503050406030204" pitchFamily="18" charset="0"/>
                                  </a:rPr>
                                  <m:t>𝟓</m:t>
                                </m:r>
                              </m:oMath>
                            </m:oMathPara>
                          </a14:m>
                          <a:endParaRPr lang="es-E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s-ES" b="0" i="1" smtClean="0">
                                    <a:latin typeface="Cambria Math" panose="02040503050406030204" pitchFamily="18" charset="0"/>
                                  </a:rPr>
                                  <m:t>13.33±0.07</m:t>
                                </m:r>
                              </m:oMath>
                            </m:oMathPara>
                          </a14:m>
                          <a:endParaRPr lang="es-E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s-ES" b="0" i="1" smtClean="0">
                                    <a:latin typeface="Cambria Math" panose="02040503050406030204" pitchFamily="18" charset="0"/>
                                  </a:rPr>
                                  <m:t>0.19±0.08</m:t>
                                </m:r>
                              </m:oMath>
                            </m:oMathPara>
                          </a14:m>
                          <a:endParaRPr lang="es-ES" dirty="0"/>
                        </a:p>
                      </a:txBody>
                      <a:tcPr anchor="ctr"/>
                    </a:tc>
                    <a:extLst>
                      <a:ext uri="{0D108BD9-81ED-4DB2-BD59-A6C34878D82A}">
                        <a16:rowId xmlns:a16="http://schemas.microsoft.com/office/drawing/2014/main" val="10002"/>
                      </a:ext>
                    </a:extLst>
                  </a:tr>
                  <a:tr h="356088">
                    <a:tc>
                      <a:txBody>
                        <a:bodyPr/>
                        <a:lstStyle/>
                        <a:p>
                          <a:pPr algn="ctr"/>
                          <a:r>
                            <a:rPr lang="es-ES" dirty="0">
                              <a:effectLst>
                                <a:outerShdw blurRad="38100" dist="38100" dir="2700000" algn="tl">
                                  <a:srgbClr val="000000">
                                    <a:alpha val="43137"/>
                                  </a:srgbClr>
                                </a:outerShdw>
                              </a:effectLst>
                            </a:rPr>
                            <a:t>BIN 3</a:t>
                          </a:r>
                        </a:p>
                      </a:txBody>
                      <a:tcPr anchor="ctr">
                        <a:solidFill>
                          <a:srgbClr val="86B89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s-ES" b="1" i="1" smtClean="0">
                                    <a:latin typeface="Cambria Math" panose="02040503050406030204" pitchFamily="18" charset="0"/>
                                  </a:rPr>
                                  <m:t>𝟏𝟎</m:t>
                                </m:r>
                                <m:r>
                                  <a:rPr lang="es-ES" b="1" i="1" smtClean="0">
                                    <a:latin typeface="Cambria Math" panose="02040503050406030204" pitchFamily="18" charset="0"/>
                                  </a:rPr>
                                  <m:t>.</m:t>
                                </m:r>
                                <m:r>
                                  <a:rPr lang="es-ES" b="1" i="1" smtClean="0">
                                    <a:latin typeface="Cambria Math" panose="02040503050406030204" pitchFamily="18" charset="0"/>
                                  </a:rPr>
                                  <m:t>𝟓</m:t>
                                </m:r>
                                <m:r>
                                  <a:rPr lang="es-ES" b="1" i="1" smtClean="0">
                                    <a:latin typeface="Cambria Math" panose="02040503050406030204" pitchFamily="18" charset="0"/>
                                  </a:rPr>
                                  <m:t>−</m:t>
                                </m:r>
                                <m:r>
                                  <a:rPr lang="es-ES" b="1" i="1" smtClean="0">
                                    <a:latin typeface="Cambria Math" panose="02040503050406030204" pitchFamily="18" charset="0"/>
                                  </a:rPr>
                                  <m:t>𝟏𝟎</m:t>
                                </m:r>
                                <m:r>
                                  <a:rPr lang="es-ES" b="1" i="1" smtClean="0">
                                    <a:latin typeface="Cambria Math" panose="02040503050406030204" pitchFamily="18" charset="0"/>
                                  </a:rPr>
                                  <m:t>.</m:t>
                                </m:r>
                                <m:r>
                                  <a:rPr lang="es-ES" b="1" i="1" smtClean="0">
                                    <a:latin typeface="Cambria Math" panose="02040503050406030204" pitchFamily="18" charset="0"/>
                                  </a:rPr>
                                  <m:t>𝟖</m:t>
                                </m:r>
                              </m:oMath>
                            </m:oMathPara>
                          </a14:m>
                          <a:endParaRPr lang="es-ES" dirty="0"/>
                        </a:p>
                      </a:txBody>
                      <a:tcPr anchor="ctr">
                        <a:solidFill>
                          <a:srgbClr val="9EC6AB"/>
                        </a:solidFill>
                      </a:tcPr>
                    </a:tc>
                    <a:tc>
                      <a:txBody>
                        <a:bodyPr/>
                        <a:lstStyle/>
                        <a:p>
                          <a:pPr algn="ctr"/>
                          <a14:m>
                            <m:oMathPara xmlns:m="http://schemas.openxmlformats.org/officeDocument/2006/math">
                              <m:oMathParaPr>
                                <m:jc m:val="centerGroup"/>
                              </m:oMathParaPr>
                              <m:oMath xmlns:m="http://schemas.openxmlformats.org/officeDocument/2006/math">
                                <m:r>
                                  <a:rPr lang="es-ES" b="0" i="1" smtClean="0">
                                    <a:latin typeface="Cambria Math" panose="02040503050406030204" pitchFamily="18" charset="0"/>
                                  </a:rPr>
                                  <m:t>13.89±0.06</m:t>
                                </m:r>
                              </m:oMath>
                            </m:oMathPara>
                          </a14:m>
                          <a:endParaRPr lang="es-ES" dirty="0"/>
                        </a:p>
                      </a:txBody>
                      <a:tcPr anchor="ctr">
                        <a:solidFill>
                          <a:srgbClr val="9EC6AB"/>
                        </a:solidFill>
                      </a:tcPr>
                    </a:tc>
                    <a:tc>
                      <a:txBody>
                        <a:bodyPr/>
                        <a:lstStyle/>
                        <a:p>
                          <a:pPr algn="ctr"/>
                          <a14:m>
                            <m:oMathPara xmlns:m="http://schemas.openxmlformats.org/officeDocument/2006/math">
                              <m:oMathParaPr>
                                <m:jc m:val="centerGroup"/>
                              </m:oMathParaPr>
                              <m:oMath xmlns:m="http://schemas.openxmlformats.org/officeDocument/2006/math">
                                <m:r>
                                  <a:rPr lang="es-ES" b="0" i="1" smtClean="0">
                                    <a:latin typeface="Cambria Math" panose="02040503050406030204" pitchFamily="18" charset="0"/>
                                  </a:rPr>
                                  <m:t>0.20±0.07</m:t>
                                </m:r>
                              </m:oMath>
                            </m:oMathPara>
                          </a14:m>
                          <a:endParaRPr lang="es-ES" dirty="0"/>
                        </a:p>
                      </a:txBody>
                      <a:tcPr anchor="ctr">
                        <a:solidFill>
                          <a:srgbClr val="9EC6AB"/>
                        </a:solidFill>
                      </a:tcPr>
                    </a:tc>
                    <a:extLst>
                      <a:ext uri="{0D108BD9-81ED-4DB2-BD59-A6C34878D82A}">
                        <a16:rowId xmlns:a16="http://schemas.microsoft.com/office/drawing/2014/main" val="10003"/>
                      </a:ext>
                    </a:extLst>
                  </a:tr>
                  <a:tr h="356088">
                    <a:tc>
                      <a:txBody>
                        <a:bodyPr/>
                        <a:lstStyle/>
                        <a:p>
                          <a:pPr algn="ctr"/>
                          <a:r>
                            <a:rPr lang="es-ES" dirty="0">
                              <a:effectLst>
                                <a:outerShdw blurRad="38100" dist="38100" dir="2700000" algn="tl">
                                  <a:srgbClr val="000000">
                                    <a:alpha val="43137"/>
                                  </a:srgbClr>
                                </a:outerShdw>
                              </a:effectLst>
                            </a:rPr>
                            <a:t>BIN</a:t>
                          </a:r>
                          <a:r>
                            <a:rPr lang="es-ES" baseline="0" dirty="0">
                              <a:effectLst>
                                <a:outerShdw blurRad="38100" dist="38100" dir="2700000" algn="tl">
                                  <a:srgbClr val="000000">
                                    <a:alpha val="43137"/>
                                  </a:srgbClr>
                                </a:outerShdw>
                              </a:effectLst>
                            </a:rPr>
                            <a:t> 4</a:t>
                          </a:r>
                          <a:endParaRPr lang="es-ES" dirty="0">
                            <a:effectLst>
                              <a:outerShdw blurRad="38100" dist="38100" dir="2700000" algn="tl">
                                <a:srgbClr val="000000">
                                  <a:alpha val="43137"/>
                                </a:srgbClr>
                              </a:outerShdw>
                            </a:effectLst>
                          </a:endParaRPr>
                        </a:p>
                      </a:txBody>
                      <a:tcPr anchor="ctr">
                        <a:solidFill>
                          <a:srgbClr val="86B89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s-ES" b="1" i="1" smtClean="0">
                                    <a:latin typeface="Cambria Math" panose="02040503050406030204" pitchFamily="18" charset="0"/>
                                  </a:rPr>
                                  <m:t>𝟏𝟎</m:t>
                                </m:r>
                                <m:r>
                                  <a:rPr lang="es-ES" b="1" i="1" smtClean="0">
                                    <a:latin typeface="Cambria Math" panose="02040503050406030204" pitchFamily="18" charset="0"/>
                                  </a:rPr>
                                  <m:t>.</m:t>
                                </m:r>
                                <m:r>
                                  <a:rPr lang="es-ES" b="1" i="1" smtClean="0">
                                    <a:latin typeface="Cambria Math" panose="02040503050406030204" pitchFamily="18" charset="0"/>
                                  </a:rPr>
                                  <m:t>𝟖</m:t>
                                </m:r>
                                <m:r>
                                  <a:rPr lang="es-ES" b="1" i="1" smtClean="0">
                                    <a:latin typeface="Cambria Math" panose="02040503050406030204" pitchFamily="18" charset="0"/>
                                  </a:rPr>
                                  <m:t>−</m:t>
                                </m:r>
                                <m:r>
                                  <a:rPr lang="es-ES" b="1" i="1" smtClean="0">
                                    <a:latin typeface="Cambria Math" panose="02040503050406030204" pitchFamily="18" charset="0"/>
                                  </a:rPr>
                                  <m:t>𝟏𝟏</m:t>
                                </m:r>
                                <m:r>
                                  <a:rPr lang="es-ES" b="1" i="1" smtClean="0">
                                    <a:latin typeface="Cambria Math" panose="02040503050406030204" pitchFamily="18" charset="0"/>
                                  </a:rPr>
                                  <m:t>.</m:t>
                                </m:r>
                                <m:r>
                                  <a:rPr lang="es-ES" b="1" i="1" smtClean="0">
                                    <a:latin typeface="Cambria Math" panose="02040503050406030204" pitchFamily="18" charset="0"/>
                                  </a:rPr>
                                  <m:t>𝟏</m:t>
                                </m:r>
                              </m:oMath>
                            </m:oMathPara>
                          </a14:m>
                          <a:endParaRPr lang="es-E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s-ES" b="0" i="1" smtClean="0">
                                    <a:latin typeface="Cambria Math" panose="02040503050406030204" pitchFamily="18" charset="0"/>
                                  </a:rPr>
                                  <m:t>13.43±0.04</m:t>
                                </m:r>
                              </m:oMath>
                            </m:oMathPara>
                          </a14:m>
                          <a:endParaRPr lang="es-E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s-ES" b="0" i="1" smtClean="0">
                                    <a:latin typeface="Cambria Math" panose="02040503050406030204" pitchFamily="18" charset="0"/>
                                  </a:rPr>
                                  <m:t>0.30±0.07</m:t>
                                </m:r>
                              </m:oMath>
                            </m:oMathPara>
                          </a14:m>
                          <a:endParaRPr lang="es-ES" dirty="0"/>
                        </a:p>
                      </a:txBody>
                      <a:tcPr anchor="ctr"/>
                    </a:tc>
                    <a:extLst>
                      <a:ext uri="{0D108BD9-81ED-4DB2-BD59-A6C34878D82A}">
                        <a16:rowId xmlns:a16="http://schemas.microsoft.com/office/drawing/2014/main" val="10004"/>
                      </a:ext>
                    </a:extLst>
                  </a:tr>
                  <a:tr h="356088">
                    <a:tc>
                      <a:txBody>
                        <a:bodyPr/>
                        <a:lstStyle/>
                        <a:p>
                          <a:pPr algn="ctr"/>
                          <a:r>
                            <a:rPr lang="es-ES" dirty="0">
                              <a:effectLst>
                                <a:outerShdw blurRad="38100" dist="38100" dir="2700000" algn="tl">
                                  <a:srgbClr val="000000">
                                    <a:alpha val="43137"/>
                                  </a:srgbClr>
                                </a:outerShdw>
                              </a:effectLst>
                            </a:rPr>
                            <a:t>BIN 5</a:t>
                          </a:r>
                        </a:p>
                      </a:txBody>
                      <a:tcPr anchor="ctr">
                        <a:solidFill>
                          <a:srgbClr val="86B89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s-ES" b="1" i="1" smtClean="0">
                                    <a:latin typeface="Cambria Math" panose="02040503050406030204" pitchFamily="18" charset="0"/>
                                  </a:rPr>
                                  <m:t>𝟏𝟏</m:t>
                                </m:r>
                                <m:r>
                                  <a:rPr lang="es-ES" b="1" i="1" smtClean="0">
                                    <a:latin typeface="Cambria Math" panose="02040503050406030204" pitchFamily="18" charset="0"/>
                                  </a:rPr>
                                  <m:t>.</m:t>
                                </m:r>
                                <m:r>
                                  <a:rPr lang="es-ES" b="1" i="1" smtClean="0">
                                    <a:latin typeface="Cambria Math" panose="02040503050406030204" pitchFamily="18" charset="0"/>
                                  </a:rPr>
                                  <m:t>𝟏</m:t>
                                </m:r>
                                <m:r>
                                  <a:rPr lang="es-ES" b="1" i="1" smtClean="0">
                                    <a:latin typeface="Cambria Math" panose="02040503050406030204" pitchFamily="18" charset="0"/>
                                  </a:rPr>
                                  <m:t>−</m:t>
                                </m:r>
                                <m:r>
                                  <a:rPr lang="es-ES" b="1" i="1" smtClean="0">
                                    <a:latin typeface="Cambria Math" panose="02040503050406030204" pitchFamily="18" charset="0"/>
                                  </a:rPr>
                                  <m:t>𝟏𝟏</m:t>
                                </m:r>
                                <m:r>
                                  <a:rPr lang="es-ES" b="1" i="1" smtClean="0">
                                    <a:latin typeface="Cambria Math" panose="02040503050406030204" pitchFamily="18" charset="0"/>
                                  </a:rPr>
                                  <m:t>.</m:t>
                                </m:r>
                                <m:r>
                                  <a:rPr lang="es-ES" b="1" i="1" smtClean="0">
                                    <a:latin typeface="Cambria Math" panose="02040503050406030204" pitchFamily="18" charset="0"/>
                                  </a:rPr>
                                  <m:t>𝟒</m:t>
                                </m:r>
                              </m:oMath>
                            </m:oMathPara>
                          </a14:m>
                          <a:endParaRPr lang="es-ES" dirty="0"/>
                        </a:p>
                      </a:txBody>
                      <a:tcPr anchor="ctr">
                        <a:solidFill>
                          <a:srgbClr val="9EC6AB"/>
                        </a:solidFill>
                      </a:tcPr>
                    </a:tc>
                    <a:tc>
                      <a:txBody>
                        <a:bodyPr/>
                        <a:lstStyle/>
                        <a:p>
                          <a:pPr algn="ctr"/>
                          <a14:m>
                            <m:oMathPara xmlns:m="http://schemas.openxmlformats.org/officeDocument/2006/math">
                              <m:oMathParaPr>
                                <m:jc m:val="centerGroup"/>
                              </m:oMathParaPr>
                              <m:oMath xmlns:m="http://schemas.openxmlformats.org/officeDocument/2006/math">
                                <m:r>
                                  <a:rPr lang="es-ES" b="0" i="1" smtClean="0">
                                    <a:latin typeface="Cambria Math" panose="02040503050406030204" pitchFamily="18" charset="0"/>
                                  </a:rPr>
                                  <m:t>13.91±0.01</m:t>
                                </m:r>
                              </m:oMath>
                            </m:oMathPara>
                          </a14:m>
                          <a:endParaRPr lang="es-ES" dirty="0"/>
                        </a:p>
                      </a:txBody>
                      <a:tcPr anchor="ctr">
                        <a:solidFill>
                          <a:srgbClr val="9EC6AB"/>
                        </a:solidFill>
                      </a:tcPr>
                    </a:tc>
                    <a:tc>
                      <a:txBody>
                        <a:bodyPr/>
                        <a:lstStyle/>
                        <a:p>
                          <a:pPr algn="ctr"/>
                          <a14:m>
                            <m:oMathPara xmlns:m="http://schemas.openxmlformats.org/officeDocument/2006/math">
                              <m:oMathParaPr>
                                <m:jc m:val="centerGroup"/>
                              </m:oMathParaPr>
                              <m:oMath xmlns:m="http://schemas.openxmlformats.org/officeDocument/2006/math">
                                <m:r>
                                  <a:rPr lang="es-ES" b="0" i="1" smtClean="0">
                                    <a:latin typeface="Cambria Math" panose="02040503050406030204" pitchFamily="18" charset="0"/>
                                  </a:rPr>
                                  <m:t>0.72±0.07</m:t>
                                </m:r>
                              </m:oMath>
                            </m:oMathPara>
                          </a14:m>
                          <a:endParaRPr lang="es-ES" dirty="0"/>
                        </a:p>
                      </a:txBody>
                      <a:tcPr anchor="ctr">
                        <a:solidFill>
                          <a:srgbClr val="9EC6AB"/>
                        </a:solidFill>
                      </a:tcPr>
                    </a:tc>
                    <a:extLst>
                      <a:ext uri="{0D108BD9-81ED-4DB2-BD59-A6C34878D82A}">
                        <a16:rowId xmlns:a16="http://schemas.microsoft.com/office/drawing/2014/main" val="10005"/>
                      </a:ext>
                    </a:extLst>
                  </a:tr>
                  <a:tr h="356088">
                    <a:tc>
                      <a:txBody>
                        <a:bodyPr/>
                        <a:lstStyle/>
                        <a:p>
                          <a:pPr algn="ctr"/>
                          <a:r>
                            <a:rPr lang="es-ES" dirty="0">
                              <a:effectLst>
                                <a:outerShdw blurRad="38100" dist="38100" dir="2700000" algn="tl">
                                  <a:srgbClr val="000000">
                                    <a:alpha val="43137"/>
                                  </a:srgbClr>
                                </a:outerShdw>
                              </a:effectLst>
                            </a:rPr>
                            <a:t>BIN 6</a:t>
                          </a:r>
                        </a:p>
                      </a:txBody>
                      <a:tcPr anchor="ctr">
                        <a:solidFill>
                          <a:srgbClr val="86B89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s-ES" b="1" i="1" smtClean="0">
                                    <a:latin typeface="Cambria Math" panose="02040503050406030204" pitchFamily="18" charset="0"/>
                                  </a:rPr>
                                  <m:t>𝟏𝟏</m:t>
                                </m:r>
                                <m:r>
                                  <a:rPr lang="es-ES" b="1" i="1" smtClean="0">
                                    <a:latin typeface="Cambria Math" panose="02040503050406030204" pitchFamily="18" charset="0"/>
                                  </a:rPr>
                                  <m:t>.</m:t>
                                </m:r>
                                <m:r>
                                  <a:rPr lang="es-ES" b="1" i="1" smtClean="0">
                                    <a:latin typeface="Cambria Math" panose="02040503050406030204" pitchFamily="18" charset="0"/>
                                  </a:rPr>
                                  <m:t>𝟒</m:t>
                                </m:r>
                                <m:r>
                                  <a:rPr lang="es-ES" b="1" i="1" smtClean="0">
                                    <a:latin typeface="Cambria Math" panose="02040503050406030204" pitchFamily="18" charset="0"/>
                                  </a:rPr>
                                  <m:t>−</m:t>
                                </m:r>
                                <m:r>
                                  <a:rPr lang="es-ES" b="1" i="1" smtClean="0">
                                    <a:latin typeface="Cambria Math" panose="02040503050406030204" pitchFamily="18" charset="0"/>
                                  </a:rPr>
                                  <m:t>𝟏𝟏</m:t>
                                </m:r>
                                <m:r>
                                  <a:rPr lang="es-ES" b="1" i="1" smtClean="0">
                                    <a:latin typeface="Cambria Math" panose="02040503050406030204" pitchFamily="18" charset="0"/>
                                  </a:rPr>
                                  <m:t>.</m:t>
                                </m:r>
                                <m:r>
                                  <a:rPr lang="es-ES" b="1" i="1" smtClean="0">
                                    <a:latin typeface="Cambria Math" panose="02040503050406030204" pitchFamily="18" charset="0"/>
                                  </a:rPr>
                                  <m:t>𝟕</m:t>
                                </m:r>
                              </m:oMath>
                            </m:oMathPara>
                          </a14:m>
                          <a:endParaRPr lang="es-E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s-ES" b="0" i="1" smtClean="0">
                                    <a:latin typeface="Cambria Math" panose="02040503050406030204" pitchFamily="18" charset="0"/>
                                  </a:rPr>
                                  <m:t>13.96±0.01</m:t>
                                </m:r>
                              </m:oMath>
                            </m:oMathPara>
                          </a14:m>
                          <a:endParaRPr lang="es-E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s-ES" b="0" i="1" smtClean="0">
                                    <a:latin typeface="Cambria Math" panose="02040503050406030204" pitchFamily="18" charset="0"/>
                                  </a:rPr>
                                  <m:t>1.10±0.09</m:t>
                                </m:r>
                              </m:oMath>
                            </m:oMathPara>
                          </a14:m>
                          <a:endParaRPr lang="es-ES" dirty="0"/>
                        </a:p>
                      </a:txBody>
                      <a:tcPr anchor="ctr"/>
                    </a:tc>
                    <a:extLst>
                      <a:ext uri="{0D108BD9-81ED-4DB2-BD59-A6C34878D82A}">
                        <a16:rowId xmlns:a16="http://schemas.microsoft.com/office/drawing/2014/main" val="10006"/>
                      </a:ext>
                    </a:extLst>
                  </a:tr>
                  <a:tr h="356088">
                    <a:tc>
                      <a:txBody>
                        <a:bodyPr/>
                        <a:lstStyle/>
                        <a:p>
                          <a:pPr algn="ctr"/>
                          <a:r>
                            <a:rPr lang="es-ES" dirty="0">
                              <a:effectLst>
                                <a:outerShdw blurRad="38100" dist="38100" dir="2700000" algn="tl">
                                  <a:srgbClr val="000000">
                                    <a:alpha val="43137"/>
                                  </a:srgbClr>
                                </a:outerShdw>
                              </a:effectLst>
                            </a:rPr>
                            <a:t>BIN 7</a:t>
                          </a:r>
                        </a:p>
                      </a:txBody>
                      <a:tcPr anchor="ctr">
                        <a:solidFill>
                          <a:srgbClr val="86B89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s-ES" b="1" i="1" smtClean="0">
                                    <a:latin typeface="Cambria Math" panose="02040503050406030204" pitchFamily="18" charset="0"/>
                                  </a:rPr>
                                  <m:t>&gt;</m:t>
                                </m:r>
                                <m:r>
                                  <a:rPr lang="es-ES" b="1" i="1" smtClean="0">
                                    <a:latin typeface="Cambria Math" panose="02040503050406030204" pitchFamily="18" charset="0"/>
                                  </a:rPr>
                                  <m:t>𝟏𝟏</m:t>
                                </m:r>
                                <m:r>
                                  <a:rPr lang="es-ES" b="1" i="1" smtClean="0">
                                    <a:latin typeface="Cambria Math" panose="02040503050406030204" pitchFamily="18" charset="0"/>
                                  </a:rPr>
                                  <m:t>.</m:t>
                                </m:r>
                                <m:r>
                                  <a:rPr lang="es-ES" b="1" i="1" smtClean="0">
                                    <a:latin typeface="Cambria Math" panose="02040503050406030204" pitchFamily="18" charset="0"/>
                                  </a:rPr>
                                  <m:t>𝟕</m:t>
                                </m:r>
                              </m:oMath>
                            </m:oMathPara>
                          </a14:m>
                          <a:endParaRPr lang="es-ES" dirty="0"/>
                        </a:p>
                      </a:txBody>
                      <a:tcPr anchor="ctr">
                        <a:solidFill>
                          <a:srgbClr val="9EC6AB"/>
                        </a:solidFill>
                      </a:tcPr>
                    </a:tc>
                    <a:tc>
                      <a:txBody>
                        <a:bodyPr/>
                        <a:lstStyle/>
                        <a:p>
                          <a:pPr algn="ctr"/>
                          <a14:m>
                            <m:oMathPara xmlns:m="http://schemas.openxmlformats.org/officeDocument/2006/math">
                              <m:oMathParaPr>
                                <m:jc m:val="centerGroup"/>
                              </m:oMathParaPr>
                              <m:oMath xmlns:m="http://schemas.openxmlformats.org/officeDocument/2006/math">
                                <m:r>
                                  <a:rPr lang="es-ES" b="0" i="1" smtClean="0">
                                    <a:latin typeface="Cambria Math" panose="02040503050406030204" pitchFamily="18" charset="0"/>
                                  </a:rPr>
                                  <m:t>13.66±0.03</m:t>
                                </m:r>
                              </m:oMath>
                            </m:oMathPara>
                          </a14:m>
                          <a:endParaRPr lang="es-ES" dirty="0"/>
                        </a:p>
                      </a:txBody>
                      <a:tcPr anchor="ctr">
                        <a:solidFill>
                          <a:srgbClr val="9EC6AB"/>
                        </a:solidFill>
                      </a:tcPr>
                    </a:tc>
                    <a:tc>
                      <a:txBody>
                        <a:bodyPr/>
                        <a:lstStyle/>
                        <a:p>
                          <a:pPr algn="ctr"/>
                          <a14:m>
                            <m:oMathPara xmlns:m="http://schemas.openxmlformats.org/officeDocument/2006/math">
                              <m:oMathParaPr>
                                <m:jc m:val="centerGroup"/>
                              </m:oMathParaPr>
                              <m:oMath xmlns:m="http://schemas.openxmlformats.org/officeDocument/2006/math">
                                <m:r>
                                  <a:rPr lang="es-ES" b="0" i="1" smtClean="0">
                                    <a:latin typeface="Cambria Math" panose="02040503050406030204" pitchFamily="18" charset="0"/>
                                  </a:rPr>
                                  <m:t>1.12±0.02</m:t>
                                </m:r>
                              </m:oMath>
                            </m:oMathPara>
                          </a14:m>
                          <a:endParaRPr lang="es-ES" dirty="0"/>
                        </a:p>
                      </a:txBody>
                      <a:tcPr anchor="ctr">
                        <a:solidFill>
                          <a:srgbClr val="9EC6AB"/>
                        </a:solidFill>
                      </a:tcPr>
                    </a:tc>
                    <a:extLst>
                      <a:ext uri="{0D108BD9-81ED-4DB2-BD59-A6C34878D82A}">
                        <a16:rowId xmlns:a16="http://schemas.microsoft.com/office/drawing/2014/main" val="10007"/>
                      </a:ext>
                    </a:extLst>
                  </a:tr>
                </a:tbl>
              </a:graphicData>
            </a:graphic>
          </p:graphicFrame>
        </mc:Choice>
        <mc:Fallback xmlns="">
          <p:graphicFrame>
            <p:nvGraphicFramePr>
              <p:cNvPr id="6" name="Tabla 5"/>
              <p:cNvGraphicFramePr>
                <a:graphicFrameLocks noGrp="1"/>
              </p:cNvGraphicFramePr>
              <p:nvPr>
                <p:extLst>
                  <p:ext uri="{D42A27DB-BD31-4B8C-83A1-F6EECF244321}">
                    <p14:modId xmlns:p14="http://schemas.microsoft.com/office/powerpoint/2010/main" val="3218909345"/>
                  </p:ext>
                </p:extLst>
              </p:nvPr>
            </p:nvGraphicFramePr>
            <p:xfrm>
              <a:off x="4434201" y="2246504"/>
              <a:ext cx="7576459" cy="2938082"/>
            </p:xfrm>
            <a:graphic>
              <a:graphicData uri="http://schemas.openxmlformats.org/drawingml/2006/table">
                <a:tbl>
                  <a:tblPr firstRow="1" bandRow="1">
                    <a:tableStyleId>{5C22544A-7EE6-4342-B048-85BDC9FD1C3A}</a:tableStyleId>
                  </a:tblPr>
                  <a:tblGrid>
                    <a:gridCol w="1068823"/>
                    <a:gridCol w="2429121"/>
                    <a:gridCol w="2184400"/>
                    <a:gridCol w="1894115"/>
                  </a:tblGrid>
                  <a:tr h="377762">
                    <a:tc>
                      <a:txBody>
                        <a:bodyPr/>
                        <a:lstStyle/>
                        <a:p>
                          <a:pPr algn="ctr"/>
                          <a:endParaRPr lang="es-ES" dirty="0"/>
                        </a:p>
                      </a:txBody>
                      <a:tcPr anchor="ctr">
                        <a:lnL w="12700" cmpd="sng">
                          <a:noFill/>
                        </a:lnL>
                        <a:lnT w="12700" cmpd="sng">
                          <a:noFill/>
                        </a:lnT>
                        <a:noFill/>
                      </a:tcPr>
                    </a:tc>
                    <a:tc>
                      <a:txBody>
                        <a:bodyPr/>
                        <a:lstStyle/>
                        <a:p>
                          <a:endParaRPr lang="es-ES"/>
                        </a:p>
                      </a:txBody>
                      <a:tcPr anchor="ctr">
                        <a:blipFill rotWithShape="0">
                          <a:blip r:embed="rId8"/>
                          <a:stretch>
                            <a:fillRect l="-44110" t="-111290" r="-168922" b="-711290"/>
                          </a:stretch>
                        </a:blipFill>
                      </a:tcPr>
                    </a:tc>
                    <a:tc>
                      <a:txBody>
                        <a:bodyPr/>
                        <a:lstStyle/>
                        <a:p>
                          <a:endParaRPr lang="es-ES"/>
                        </a:p>
                      </a:txBody>
                      <a:tcPr anchor="ctr">
                        <a:blipFill rotWithShape="0">
                          <a:blip r:embed="rId8"/>
                          <a:stretch>
                            <a:fillRect l="-160167" t="-111290" r="-87744" b="-711290"/>
                          </a:stretch>
                        </a:blipFill>
                      </a:tcPr>
                    </a:tc>
                    <a:tc>
                      <a:txBody>
                        <a:bodyPr/>
                        <a:lstStyle/>
                        <a:p>
                          <a:endParaRPr lang="es-ES"/>
                        </a:p>
                      </a:txBody>
                      <a:tcPr anchor="ctr">
                        <a:blipFill rotWithShape="0">
                          <a:blip r:embed="rId8"/>
                          <a:stretch>
                            <a:fillRect l="-300322" t="-111290" r="-1286" b="-711290"/>
                          </a:stretch>
                        </a:blipFill>
                      </a:tcPr>
                    </a:tc>
                  </a:tr>
                  <a:tr h="365760">
                    <a:tc>
                      <a:txBody>
                        <a:bodyPr/>
                        <a:lstStyle/>
                        <a:p>
                          <a:pPr algn="ctr"/>
                          <a:r>
                            <a:rPr lang="es-ES" dirty="0" smtClean="0">
                              <a:effectLst>
                                <a:outerShdw blurRad="38100" dist="38100" dir="2700000" algn="tl">
                                  <a:srgbClr val="000000">
                                    <a:alpha val="43137"/>
                                  </a:srgbClr>
                                </a:outerShdw>
                              </a:effectLst>
                            </a:rPr>
                            <a:t>BIN 1</a:t>
                          </a:r>
                        </a:p>
                      </a:txBody>
                      <a:tcPr anchor="ctr">
                        <a:solidFill>
                          <a:srgbClr val="86B897"/>
                        </a:solidFill>
                      </a:tcPr>
                    </a:tc>
                    <a:tc>
                      <a:txBody>
                        <a:bodyPr/>
                        <a:lstStyle/>
                        <a:p>
                          <a:endParaRPr lang="es-ES"/>
                        </a:p>
                      </a:txBody>
                      <a:tcPr anchor="ctr">
                        <a:blipFill rotWithShape="0">
                          <a:blip r:embed="rId8"/>
                          <a:stretch>
                            <a:fillRect l="-44110" t="-218333" r="-168922" b="-635000"/>
                          </a:stretch>
                        </a:blipFill>
                      </a:tcPr>
                    </a:tc>
                    <a:tc>
                      <a:txBody>
                        <a:bodyPr/>
                        <a:lstStyle/>
                        <a:p>
                          <a:endParaRPr lang="es-ES"/>
                        </a:p>
                      </a:txBody>
                      <a:tcPr anchor="ctr">
                        <a:blipFill rotWithShape="0">
                          <a:blip r:embed="rId8"/>
                          <a:stretch>
                            <a:fillRect l="-160167" t="-218333" r="-87744" b="-635000"/>
                          </a:stretch>
                        </a:blipFill>
                      </a:tcPr>
                    </a:tc>
                    <a:tc>
                      <a:txBody>
                        <a:bodyPr/>
                        <a:lstStyle/>
                        <a:p>
                          <a:endParaRPr lang="es-ES"/>
                        </a:p>
                      </a:txBody>
                      <a:tcPr anchor="ctr">
                        <a:blipFill rotWithShape="0">
                          <a:blip r:embed="rId8"/>
                          <a:stretch>
                            <a:fillRect l="-300322" t="-218333" r="-1286" b="-635000"/>
                          </a:stretch>
                        </a:blipFill>
                      </a:tcPr>
                    </a:tc>
                  </a:tr>
                  <a:tr h="365760">
                    <a:tc>
                      <a:txBody>
                        <a:bodyPr/>
                        <a:lstStyle/>
                        <a:p>
                          <a:pPr algn="ctr"/>
                          <a:r>
                            <a:rPr lang="es-ES" dirty="0" smtClean="0">
                              <a:effectLst>
                                <a:outerShdw blurRad="38100" dist="38100" dir="2700000" algn="tl">
                                  <a:srgbClr val="000000">
                                    <a:alpha val="43137"/>
                                  </a:srgbClr>
                                </a:outerShdw>
                              </a:effectLst>
                            </a:rPr>
                            <a:t>BIN 2</a:t>
                          </a:r>
                          <a:endParaRPr lang="es-ES" dirty="0">
                            <a:effectLst>
                              <a:outerShdw blurRad="38100" dist="38100" dir="2700000" algn="tl">
                                <a:srgbClr val="000000">
                                  <a:alpha val="43137"/>
                                </a:srgbClr>
                              </a:outerShdw>
                            </a:effectLst>
                          </a:endParaRPr>
                        </a:p>
                      </a:txBody>
                      <a:tcPr anchor="ctr">
                        <a:solidFill>
                          <a:srgbClr val="86B897"/>
                        </a:solidFill>
                      </a:tcPr>
                    </a:tc>
                    <a:tc>
                      <a:txBody>
                        <a:bodyPr/>
                        <a:lstStyle/>
                        <a:p>
                          <a:endParaRPr lang="es-ES"/>
                        </a:p>
                      </a:txBody>
                      <a:tcPr anchor="ctr">
                        <a:blipFill rotWithShape="0">
                          <a:blip r:embed="rId8"/>
                          <a:stretch>
                            <a:fillRect l="-44110" t="-318333" r="-168922" b="-535000"/>
                          </a:stretch>
                        </a:blipFill>
                      </a:tcPr>
                    </a:tc>
                    <a:tc>
                      <a:txBody>
                        <a:bodyPr/>
                        <a:lstStyle/>
                        <a:p>
                          <a:endParaRPr lang="es-ES"/>
                        </a:p>
                      </a:txBody>
                      <a:tcPr anchor="ctr">
                        <a:blipFill rotWithShape="0">
                          <a:blip r:embed="rId8"/>
                          <a:stretch>
                            <a:fillRect l="-160167" t="-318333" r="-87744" b="-535000"/>
                          </a:stretch>
                        </a:blipFill>
                      </a:tcPr>
                    </a:tc>
                    <a:tc>
                      <a:txBody>
                        <a:bodyPr/>
                        <a:lstStyle/>
                        <a:p>
                          <a:endParaRPr lang="es-ES"/>
                        </a:p>
                      </a:txBody>
                      <a:tcPr anchor="ctr">
                        <a:blipFill rotWithShape="0">
                          <a:blip r:embed="rId8"/>
                          <a:stretch>
                            <a:fillRect l="-300322" t="-318333" r="-1286" b="-535000"/>
                          </a:stretch>
                        </a:blipFill>
                      </a:tcPr>
                    </a:tc>
                  </a:tr>
                  <a:tr h="365760">
                    <a:tc>
                      <a:txBody>
                        <a:bodyPr/>
                        <a:lstStyle/>
                        <a:p>
                          <a:pPr algn="ctr"/>
                          <a:r>
                            <a:rPr lang="es-ES" dirty="0" smtClean="0">
                              <a:effectLst>
                                <a:outerShdw blurRad="38100" dist="38100" dir="2700000" algn="tl">
                                  <a:srgbClr val="000000">
                                    <a:alpha val="43137"/>
                                  </a:srgbClr>
                                </a:outerShdw>
                              </a:effectLst>
                            </a:rPr>
                            <a:t>BIN 3</a:t>
                          </a:r>
                          <a:endParaRPr lang="es-ES" dirty="0">
                            <a:effectLst>
                              <a:outerShdw blurRad="38100" dist="38100" dir="2700000" algn="tl">
                                <a:srgbClr val="000000">
                                  <a:alpha val="43137"/>
                                </a:srgbClr>
                              </a:outerShdw>
                            </a:effectLst>
                          </a:endParaRPr>
                        </a:p>
                      </a:txBody>
                      <a:tcPr anchor="ctr">
                        <a:solidFill>
                          <a:srgbClr val="86B897"/>
                        </a:solidFill>
                      </a:tcPr>
                    </a:tc>
                    <a:tc>
                      <a:txBody>
                        <a:bodyPr/>
                        <a:lstStyle/>
                        <a:p>
                          <a:endParaRPr lang="es-ES"/>
                        </a:p>
                      </a:txBody>
                      <a:tcPr anchor="ctr">
                        <a:blipFill rotWithShape="0">
                          <a:blip r:embed="rId8"/>
                          <a:stretch>
                            <a:fillRect l="-44110" t="-418333" r="-168922" b="-435000"/>
                          </a:stretch>
                        </a:blipFill>
                      </a:tcPr>
                    </a:tc>
                    <a:tc>
                      <a:txBody>
                        <a:bodyPr/>
                        <a:lstStyle/>
                        <a:p>
                          <a:endParaRPr lang="es-ES"/>
                        </a:p>
                      </a:txBody>
                      <a:tcPr anchor="ctr">
                        <a:blipFill rotWithShape="0">
                          <a:blip r:embed="rId8"/>
                          <a:stretch>
                            <a:fillRect l="-160167" t="-418333" r="-87744" b="-435000"/>
                          </a:stretch>
                        </a:blipFill>
                      </a:tcPr>
                    </a:tc>
                    <a:tc>
                      <a:txBody>
                        <a:bodyPr/>
                        <a:lstStyle/>
                        <a:p>
                          <a:endParaRPr lang="es-ES"/>
                        </a:p>
                      </a:txBody>
                      <a:tcPr anchor="ctr">
                        <a:blipFill rotWithShape="0">
                          <a:blip r:embed="rId8"/>
                          <a:stretch>
                            <a:fillRect l="-300322" t="-418333" r="-1286" b="-435000"/>
                          </a:stretch>
                        </a:blipFill>
                      </a:tcPr>
                    </a:tc>
                  </a:tr>
                  <a:tr h="365760">
                    <a:tc>
                      <a:txBody>
                        <a:bodyPr/>
                        <a:lstStyle/>
                        <a:p>
                          <a:pPr algn="ctr"/>
                          <a:r>
                            <a:rPr lang="es-ES" dirty="0" smtClean="0">
                              <a:effectLst>
                                <a:outerShdw blurRad="38100" dist="38100" dir="2700000" algn="tl">
                                  <a:srgbClr val="000000">
                                    <a:alpha val="43137"/>
                                  </a:srgbClr>
                                </a:outerShdw>
                              </a:effectLst>
                            </a:rPr>
                            <a:t>BIN</a:t>
                          </a:r>
                          <a:r>
                            <a:rPr lang="es-ES" baseline="0" dirty="0" smtClean="0">
                              <a:effectLst>
                                <a:outerShdw blurRad="38100" dist="38100" dir="2700000" algn="tl">
                                  <a:srgbClr val="000000">
                                    <a:alpha val="43137"/>
                                  </a:srgbClr>
                                </a:outerShdw>
                              </a:effectLst>
                            </a:rPr>
                            <a:t> 4</a:t>
                          </a:r>
                          <a:endParaRPr lang="es-ES" dirty="0">
                            <a:effectLst>
                              <a:outerShdw blurRad="38100" dist="38100" dir="2700000" algn="tl">
                                <a:srgbClr val="000000">
                                  <a:alpha val="43137"/>
                                </a:srgbClr>
                              </a:outerShdw>
                            </a:effectLst>
                          </a:endParaRPr>
                        </a:p>
                      </a:txBody>
                      <a:tcPr anchor="ctr">
                        <a:solidFill>
                          <a:srgbClr val="86B897"/>
                        </a:solidFill>
                      </a:tcPr>
                    </a:tc>
                    <a:tc>
                      <a:txBody>
                        <a:bodyPr/>
                        <a:lstStyle/>
                        <a:p>
                          <a:endParaRPr lang="es-ES"/>
                        </a:p>
                      </a:txBody>
                      <a:tcPr anchor="ctr">
                        <a:blipFill rotWithShape="0">
                          <a:blip r:embed="rId8"/>
                          <a:stretch>
                            <a:fillRect l="-44110" t="-509836" r="-168922" b="-327869"/>
                          </a:stretch>
                        </a:blipFill>
                      </a:tcPr>
                    </a:tc>
                    <a:tc>
                      <a:txBody>
                        <a:bodyPr/>
                        <a:lstStyle/>
                        <a:p>
                          <a:endParaRPr lang="es-ES"/>
                        </a:p>
                      </a:txBody>
                      <a:tcPr anchor="ctr">
                        <a:blipFill rotWithShape="0">
                          <a:blip r:embed="rId8"/>
                          <a:stretch>
                            <a:fillRect l="-160167" t="-509836" r="-87744" b="-327869"/>
                          </a:stretch>
                        </a:blipFill>
                      </a:tcPr>
                    </a:tc>
                    <a:tc>
                      <a:txBody>
                        <a:bodyPr/>
                        <a:lstStyle/>
                        <a:p>
                          <a:endParaRPr lang="es-ES"/>
                        </a:p>
                      </a:txBody>
                      <a:tcPr anchor="ctr">
                        <a:blipFill rotWithShape="0">
                          <a:blip r:embed="rId8"/>
                          <a:stretch>
                            <a:fillRect l="-300322" t="-509836" r="-1286" b="-327869"/>
                          </a:stretch>
                        </a:blipFill>
                      </a:tcPr>
                    </a:tc>
                  </a:tr>
                  <a:tr h="365760">
                    <a:tc>
                      <a:txBody>
                        <a:bodyPr/>
                        <a:lstStyle/>
                        <a:p>
                          <a:pPr algn="ctr"/>
                          <a:r>
                            <a:rPr lang="es-ES" dirty="0" smtClean="0">
                              <a:effectLst>
                                <a:outerShdw blurRad="38100" dist="38100" dir="2700000" algn="tl">
                                  <a:srgbClr val="000000">
                                    <a:alpha val="43137"/>
                                  </a:srgbClr>
                                </a:outerShdw>
                              </a:effectLst>
                            </a:rPr>
                            <a:t>BIN 5</a:t>
                          </a:r>
                          <a:endParaRPr lang="es-ES" dirty="0">
                            <a:effectLst>
                              <a:outerShdw blurRad="38100" dist="38100" dir="2700000" algn="tl">
                                <a:srgbClr val="000000">
                                  <a:alpha val="43137"/>
                                </a:srgbClr>
                              </a:outerShdw>
                            </a:effectLst>
                          </a:endParaRPr>
                        </a:p>
                      </a:txBody>
                      <a:tcPr anchor="ctr">
                        <a:solidFill>
                          <a:srgbClr val="86B897"/>
                        </a:solidFill>
                      </a:tcPr>
                    </a:tc>
                    <a:tc>
                      <a:txBody>
                        <a:bodyPr/>
                        <a:lstStyle/>
                        <a:p>
                          <a:endParaRPr lang="es-ES"/>
                        </a:p>
                      </a:txBody>
                      <a:tcPr anchor="ctr">
                        <a:blipFill rotWithShape="0">
                          <a:blip r:embed="rId8"/>
                          <a:stretch>
                            <a:fillRect l="-44110" t="-620000" r="-168922" b="-233333"/>
                          </a:stretch>
                        </a:blipFill>
                      </a:tcPr>
                    </a:tc>
                    <a:tc>
                      <a:txBody>
                        <a:bodyPr/>
                        <a:lstStyle/>
                        <a:p>
                          <a:endParaRPr lang="es-ES"/>
                        </a:p>
                      </a:txBody>
                      <a:tcPr anchor="ctr">
                        <a:blipFill rotWithShape="0">
                          <a:blip r:embed="rId8"/>
                          <a:stretch>
                            <a:fillRect l="-160167" t="-620000" r="-87744" b="-233333"/>
                          </a:stretch>
                        </a:blipFill>
                      </a:tcPr>
                    </a:tc>
                    <a:tc>
                      <a:txBody>
                        <a:bodyPr/>
                        <a:lstStyle/>
                        <a:p>
                          <a:endParaRPr lang="es-ES"/>
                        </a:p>
                      </a:txBody>
                      <a:tcPr anchor="ctr">
                        <a:blipFill rotWithShape="0">
                          <a:blip r:embed="rId8"/>
                          <a:stretch>
                            <a:fillRect l="-300322" t="-620000" r="-1286" b="-233333"/>
                          </a:stretch>
                        </a:blipFill>
                      </a:tcPr>
                    </a:tc>
                  </a:tr>
                  <a:tr h="365760">
                    <a:tc>
                      <a:txBody>
                        <a:bodyPr/>
                        <a:lstStyle/>
                        <a:p>
                          <a:pPr algn="ctr"/>
                          <a:r>
                            <a:rPr lang="es-ES" dirty="0" smtClean="0">
                              <a:effectLst>
                                <a:outerShdw blurRad="38100" dist="38100" dir="2700000" algn="tl">
                                  <a:srgbClr val="000000">
                                    <a:alpha val="43137"/>
                                  </a:srgbClr>
                                </a:outerShdw>
                              </a:effectLst>
                            </a:rPr>
                            <a:t>BIN 6</a:t>
                          </a:r>
                          <a:endParaRPr lang="es-ES" dirty="0">
                            <a:effectLst>
                              <a:outerShdw blurRad="38100" dist="38100" dir="2700000" algn="tl">
                                <a:srgbClr val="000000">
                                  <a:alpha val="43137"/>
                                </a:srgbClr>
                              </a:outerShdw>
                            </a:effectLst>
                          </a:endParaRPr>
                        </a:p>
                      </a:txBody>
                      <a:tcPr anchor="ctr">
                        <a:solidFill>
                          <a:srgbClr val="86B897"/>
                        </a:solidFill>
                      </a:tcPr>
                    </a:tc>
                    <a:tc>
                      <a:txBody>
                        <a:bodyPr/>
                        <a:lstStyle/>
                        <a:p>
                          <a:endParaRPr lang="es-ES"/>
                        </a:p>
                      </a:txBody>
                      <a:tcPr anchor="ctr">
                        <a:blipFill rotWithShape="0">
                          <a:blip r:embed="rId8"/>
                          <a:stretch>
                            <a:fillRect l="-44110" t="-720000" r="-168922" b="-133333"/>
                          </a:stretch>
                        </a:blipFill>
                      </a:tcPr>
                    </a:tc>
                    <a:tc>
                      <a:txBody>
                        <a:bodyPr/>
                        <a:lstStyle/>
                        <a:p>
                          <a:endParaRPr lang="es-ES"/>
                        </a:p>
                      </a:txBody>
                      <a:tcPr anchor="ctr">
                        <a:blipFill rotWithShape="0">
                          <a:blip r:embed="rId8"/>
                          <a:stretch>
                            <a:fillRect l="-160167" t="-720000" r="-87744" b="-133333"/>
                          </a:stretch>
                        </a:blipFill>
                      </a:tcPr>
                    </a:tc>
                    <a:tc>
                      <a:txBody>
                        <a:bodyPr/>
                        <a:lstStyle/>
                        <a:p>
                          <a:endParaRPr lang="es-ES"/>
                        </a:p>
                      </a:txBody>
                      <a:tcPr anchor="ctr">
                        <a:blipFill rotWithShape="0">
                          <a:blip r:embed="rId8"/>
                          <a:stretch>
                            <a:fillRect l="-300322" t="-720000" r="-1286" b="-133333"/>
                          </a:stretch>
                        </a:blipFill>
                      </a:tcPr>
                    </a:tc>
                  </a:tr>
                  <a:tr h="365760">
                    <a:tc>
                      <a:txBody>
                        <a:bodyPr/>
                        <a:lstStyle/>
                        <a:p>
                          <a:pPr algn="ctr"/>
                          <a:r>
                            <a:rPr lang="es-ES" dirty="0" smtClean="0">
                              <a:effectLst>
                                <a:outerShdw blurRad="38100" dist="38100" dir="2700000" algn="tl">
                                  <a:srgbClr val="000000">
                                    <a:alpha val="43137"/>
                                  </a:srgbClr>
                                </a:outerShdw>
                              </a:effectLst>
                            </a:rPr>
                            <a:t>BIN 7</a:t>
                          </a:r>
                          <a:endParaRPr lang="es-ES" dirty="0">
                            <a:effectLst>
                              <a:outerShdw blurRad="38100" dist="38100" dir="2700000" algn="tl">
                                <a:srgbClr val="000000">
                                  <a:alpha val="43137"/>
                                </a:srgbClr>
                              </a:outerShdw>
                            </a:effectLst>
                          </a:endParaRPr>
                        </a:p>
                      </a:txBody>
                      <a:tcPr anchor="ctr">
                        <a:solidFill>
                          <a:srgbClr val="86B897"/>
                        </a:solidFill>
                      </a:tcPr>
                    </a:tc>
                    <a:tc>
                      <a:txBody>
                        <a:bodyPr/>
                        <a:lstStyle/>
                        <a:p>
                          <a:endParaRPr lang="es-ES"/>
                        </a:p>
                      </a:txBody>
                      <a:tcPr anchor="ctr">
                        <a:blipFill rotWithShape="0">
                          <a:blip r:embed="rId8"/>
                          <a:stretch>
                            <a:fillRect l="-44110" t="-820000" r="-168922" b="-33333"/>
                          </a:stretch>
                        </a:blipFill>
                      </a:tcPr>
                    </a:tc>
                    <a:tc>
                      <a:txBody>
                        <a:bodyPr/>
                        <a:lstStyle/>
                        <a:p>
                          <a:endParaRPr lang="es-ES"/>
                        </a:p>
                      </a:txBody>
                      <a:tcPr anchor="ctr">
                        <a:blipFill rotWithShape="0">
                          <a:blip r:embed="rId8"/>
                          <a:stretch>
                            <a:fillRect l="-160167" t="-820000" r="-87744" b="-33333"/>
                          </a:stretch>
                        </a:blipFill>
                      </a:tcPr>
                    </a:tc>
                    <a:tc>
                      <a:txBody>
                        <a:bodyPr/>
                        <a:lstStyle/>
                        <a:p>
                          <a:endParaRPr lang="es-ES"/>
                        </a:p>
                      </a:txBody>
                      <a:tcPr anchor="ctr">
                        <a:blipFill rotWithShape="0">
                          <a:blip r:embed="rId8"/>
                          <a:stretch>
                            <a:fillRect l="-300322" t="-820000" r="-1286" b="-33333"/>
                          </a:stretch>
                        </a:blipFill>
                      </a:tcPr>
                    </a:tc>
                  </a:tr>
                </a:tbl>
              </a:graphicData>
            </a:graphic>
          </p:graphicFrame>
        </mc:Fallback>
      </mc:AlternateContent>
      <p:sp>
        <p:nvSpPr>
          <p:cNvPr id="5" name="CuadroTexto 4">
            <a:extLst>
              <a:ext uri="{FF2B5EF4-FFF2-40B4-BE49-F238E27FC236}">
                <a16:creationId xmlns:a16="http://schemas.microsoft.com/office/drawing/2014/main" id="{3843CC5B-B8DD-18B8-5377-40205746E32E}"/>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12" name="CuadroTexto 11">
            <a:extLst>
              <a:ext uri="{FF2B5EF4-FFF2-40B4-BE49-F238E27FC236}">
                <a16:creationId xmlns:a16="http://schemas.microsoft.com/office/drawing/2014/main" id="{21C9A009-E107-C5D4-7EFE-CB1EA8E327AD}"/>
              </a:ext>
            </a:extLst>
          </p:cNvPr>
          <p:cNvSpPr txBox="1"/>
          <p:nvPr/>
        </p:nvSpPr>
        <p:spPr>
          <a:xfrm>
            <a:off x="4079876" y="6502733"/>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3" name="CuadroTexto 12">
            <a:extLst>
              <a:ext uri="{FF2B5EF4-FFF2-40B4-BE49-F238E27FC236}">
                <a16:creationId xmlns:a16="http://schemas.microsoft.com/office/drawing/2014/main" id="{C11884DD-2DD4-AA6E-FA9F-ABF5809CD6B6}"/>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Tree>
    <p:extLst>
      <p:ext uri="{BB962C8B-B14F-4D97-AF65-F5344CB8AC3E}">
        <p14:creationId xmlns:p14="http://schemas.microsoft.com/office/powerpoint/2010/main" val="3932312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p:cNvSpPr>
            <a:spLocks noGrp="1"/>
          </p:cNvSpPr>
          <p:nvPr>
            <p:ph type="title"/>
          </p:nvPr>
        </p:nvSpPr>
        <p:spPr>
          <a:xfrm>
            <a:off x="0" y="10894"/>
            <a:ext cx="12192000" cy="397070"/>
          </a:xfrm>
        </p:spPr>
        <p:txBody>
          <a:bodyPr anchor="t">
            <a:noAutofit/>
          </a:bodyPr>
          <a:lstStyle/>
          <a:p>
            <a:r>
              <a:rPr lang="es-ES" sz="2000" b="1" dirty="0" err="1">
                <a:solidFill>
                  <a:srgbClr val="FFFFFF"/>
                </a:solidFill>
              </a:rPr>
              <a:t>Results</a:t>
            </a:r>
            <a:r>
              <a:rPr lang="es-ES" sz="2000" b="1" dirty="0">
                <a:solidFill>
                  <a:srgbClr val="FFFFFF"/>
                </a:solidFill>
              </a:rPr>
              <a:t>: Einstein Gap</a:t>
            </a:r>
            <a:br>
              <a:rPr lang="es-ES" sz="2000" b="1" dirty="0">
                <a:solidFill>
                  <a:srgbClr val="FFFFFF"/>
                </a:solidFill>
              </a:rPr>
            </a:br>
            <a:endParaRPr lang="es-ES" sz="2000" b="1" dirty="0">
              <a:solidFill>
                <a:srgbClr val="FFFFFF"/>
              </a:solidFill>
            </a:endParaRPr>
          </a:p>
        </p:txBody>
      </p:sp>
      <p:sp>
        <p:nvSpPr>
          <p:cNvPr id="4" name="Rectángulo 3"/>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TextBox 11">
            <a:extLst>
              <a:ext uri="{FF2B5EF4-FFF2-40B4-BE49-F238E27FC236}">
                <a16:creationId xmlns:a16="http://schemas.microsoft.com/office/drawing/2014/main" id="{1CC4CAF8-918D-7676-0C6F-3F42067BCD46}"/>
              </a:ext>
            </a:extLst>
          </p:cNvPr>
          <p:cNvSpPr txBox="1"/>
          <p:nvPr/>
        </p:nvSpPr>
        <p:spPr>
          <a:xfrm>
            <a:off x="2" y="448390"/>
            <a:ext cx="12191998" cy="523220"/>
          </a:xfrm>
          <a:prstGeom prst="rect">
            <a:avLst/>
          </a:prstGeom>
          <a:noFill/>
        </p:spPr>
        <p:txBody>
          <a:bodyPr wrap="square" rtlCol="0">
            <a:spAutoFit/>
          </a:bodyPr>
          <a:lstStyle/>
          <a:p>
            <a:pPr algn="ctr"/>
            <a:r>
              <a:rPr lang="en-US" sz="2800" dirty="0"/>
              <a:t>Central halo mass as a function of stellar mass</a:t>
            </a:r>
            <a:endParaRPr lang="x-none" sz="2800" dirty="0"/>
          </a:p>
        </p:txBody>
      </p:sp>
      <p:pic>
        <p:nvPicPr>
          <p:cNvPr id="5" name="Imagen 4"/>
          <p:cNvPicPr>
            <a:picLocks noChangeAspect="1"/>
          </p:cNvPicPr>
          <p:nvPr/>
        </p:nvPicPr>
        <p:blipFill>
          <a:blip r:embed="rId2"/>
          <a:stretch>
            <a:fillRect/>
          </a:stretch>
        </p:blipFill>
        <p:spPr>
          <a:xfrm>
            <a:off x="653054" y="1012036"/>
            <a:ext cx="6853641" cy="5227737"/>
          </a:xfrm>
          <a:prstGeom prst="rect">
            <a:avLst/>
          </a:prstGeom>
        </p:spPr>
      </p:pic>
      <mc:AlternateContent xmlns:mc="http://schemas.openxmlformats.org/markup-compatibility/2006" xmlns:a14="http://schemas.microsoft.com/office/drawing/2010/main">
        <mc:Choice Requires="a14">
          <p:sp>
            <p:nvSpPr>
              <p:cNvPr id="13" name="Marcador de contenido 2"/>
              <p:cNvSpPr>
                <a:spLocks noGrp="1"/>
              </p:cNvSpPr>
              <p:nvPr>
                <p:ph idx="1"/>
              </p:nvPr>
            </p:nvSpPr>
            <p:spPr>
              <a:xfrm>
                <a:off x="7506695" y="1059543"/>
                <a:ext cx="4685304" cy="5812523"/>
              </a:xfrm>
            </p:spPr>
            <p:txBody>
              <a:bodyPr anchor="ctr">
                <a:noAutofit/>
              </a:bodyPr>
              <a:lstStyle/>
              <a:p>
                <a:pPr>
                  <a:buClr>
                    <a:srgbClr val="62A176"/>
                  </a:buClr>
                  <a:buFont typeface="Wingdings" panose="05000000000000000000" pitchFamily="2" charset="2"/>
                  <a:buChar char="§"/>
                </a:pPr>
                <a14:m>
                  <m:oMath xmlns:m="http://schemas.openxmlformats.org/officeDocument/2006/math">
                    <m:sSub>
                      <m:sSubPr>
                        <m:ctrlPr>
                          <a:rPr lang="es-ES" sz="2400" b="0" i="1" smtClean="0">
                            <a:latin typeface="Cambria Math" panose="02040503050406030204" pitchFamily="18" charset="0"/>
                          </a:rPr>
                        </m:ctrlPr>
                      </m:sSubPr>
                      <m:e>
                        <m:r>
                          <a:rPr lang="es-ES" sz="2400" b="0" i="1" smtClean="0">
                            <a:latin typeface="Cambria Math" panose="02040503050406030204" pitchFamily="18" charset="0"/>
                          </a:rPr>
                          <m:t>𝑀</m:t>
                        </m:r>
                      </m:e>
                      <m:sub>
                        <m:r>
                          <a:rPr lang="es-ES" sz="2400" b="0" i="1" smtClean="0">
                            <a:latin typeface="Cambria Math" panose="02040503050406030204" pitchFamily="18" charset="0"/>
                          </a:rPr>
                          <m:t>∗</m:t>
                        </m:r>
                      </m:sub>
                    </m:sSub>
                    <m:r>
                      <a:rPr lang="es-ES" sz="2400" b="0" i="1" smtClean="0">
                        <a:latin typeface="Cambria Math" panose="02040503050406030204" pitchFamily="18" charset="0"/>
                      </a:rPr>
                      <m:t>&lt;</m:t>
                    </m:r>
                    <m:sSup>
                      <m:sSupPr>
                        <m:ctrlPr>
                          <a:rPr lang="es-ES" sz="2400" b="0" i="1" smtClean="0">
                            <a:latin typeface="Cambria Math" panose="02040503050406030204" pitchFamily="18" charset="0"/>
                          </a:rPr>
                        </m:ctrlPr>
                      </m:sSupPr>
                      <m:e>
                        <m:r>
                          <a:rPr lang="es-ES" sz="2400" b="0" i="1" smtClean="0">
                            <a:latin typeface="Cambria Math" panose="02040503050406030204" pitchFamily="18" charset="0"/>
                          </a:rPr>
                          <m:t>10</m:t>
                        </m:r>
                      </m:e>
                      <m:sup>
                        <m:r>
                          <a:rPr lang="es-ES" sz="2400" b="0" i="1" smtClean="0">
                            <a:latin typeface="Cambria Math" panose="02040503050406030204" pitchFamily="18" charset="0"/>
                          </a:rPr>
                          <m:t>10.8</m:t>
                        </m:r>
                      </m:sup>
                    </m:sSup>
                  </m:oMath>
                </a14:m>
                <a:endParaRPr lang="es-ES" sz="2000" dirty="0"/>
              </a:p>
              <a:p>
                <a:pPr marL="0" indent="0" algn="ctr">
                  <a:buClr>
                    <a:srgbClr val="62A176"/>
                  </a:buClr>
                  <a:buNone/>
                </a:pPr>
                <a:r>
                  <a:rPr lang="es-ES" sz="2000" dirty="0"/>
                  <a:t>I</a:t>
                </a:r>
                <a:r>
                  <a:rPr lang="en-US" sz="2000" dirty="0" err="1"/>
                  <a:t>nferred</a:t>
                </a:r>
                <a:r>
                  <a:rPr lang="en-US" sz="2000" dirty="0"/>
                  <a:t> halo masses are significantly higher than expected</a:t>
                </a:r>
                <a:endParaRPr lang="es-ES" sz="2000" dirty="0"/>
              </a:p>
              <a:p>
                <a:pPr marL="0" indent="0">
                  <a:buNone/>
                </a:pPr>
                <a:endParaRPr lang="es-ES" dirty="0"/>
              </a:p>
              <a:p>
                <a:pPr>
                  <a:buClr>
                    <a:srgbClr val="63A378"/>
                  </a:buClr>
                  <a:buFont typeface="Wingdings" panose="05000000000000000000" pitchFamily="2" charset="2"/>
                  <a:buChar char="§"/>
                </a:pPr>
                <a14:m>
                  <m:oMath xmlns:m="http://schemas.openxmlformats.org/officeDocument/2006/math">
                    <m:sSub>
                      <m:sSubPr>
                        <m:ctrlPr>
                          <a:rPr lang="es-ES" sz="2400" i="1">
                            <a:latin typeface="Cambria Math" panose="02040503050406030204" pitchFamily="18" charset="0"/>
                          </a:rPr>
                        </m:ctrlPr>
                      </m:sSubPr>
                      <m:e>
                        <m:sSup>
                          <m:sSupPr>
                            <m:ctrlPr>
                              <a:rPr lang="es-ES" sz="2400" i="1">
                                <a:latin typeface="Cambria Math" panose="02040503050406030204" pitchFamily="18" charset="0"/>
                              </a:rPr>
                            </m:ctrlPr>
                          </m:sSupPr>
                          <m:e>
                            <m:r>
                              <a:rPr lang="es-ES" sz="2400" i="1">
                                <a:latin typeface="Cambria Math" panose="02040503050406030204" pitchFamily="18" charset="0"/>
                              </a:rPr>
                              <m:t>10</m:t>
                            </m:r>
                          </m:e>
                          <m:sup>
                            <m:r>
                              <a:rPr lang="es-ES" sz="2400" i="1">
                                <a:latin typeface="Cambria Math" panose="02040503050406030204" pitchFamily="18" charset="0"/>
                              </a:rPr>
                              <m:t>10.</m:t>
                            </m:r>
                            <m:r>
                              <a:rPr lang="es-ES" sz="2400" b="0" i="1" smtClean="0">
                                <a:latin typeface="Cambria Math" panose="02040503050406030204" pitchFamily="18" charset="0"/>
                              </a:rPr>
                              <m:t>8</m:t>
                            </m:r>
                          </m:sup>
                        </m:sSup>
                        <m:r>
                          <a:rPr lang="es-ES" sz="2400" b="0" i="1" smtClean="0">
                            <a:latin typeface="Cambria Math" panose="02040503050406030204" pitchFamily="18" charset="0"/>
                          </a:rPr>
                          <m:t>&lt;</m:t>
                        </m:r>
                        <m:r>
                          <a:rPr lang="es-ES" sz="2400" i="1">
                            <a:latin typeface="Cambria Math" panose="02040503050406030204" pitchFamily="18" charset="0"/>
                          </a:rPr>
                          <m:t>𝑀</m:t>
                        </m:r>
                      </m:e>
                      <m:sub>
                        <m:r>
                          <a:rPr lang="es-ES" sz="2400" i="1">
                            <a:latin typeface="Cambria Math" panose="02040503050406030204" pitchFamily="18" charset="0"/>
                          </a:rPr>
                          <m:t>∗</m:t>
                        </m:r>
                      </m:sub>
                    </m:sSub>
                    <m:r>
                      <a:rPr lang="es-ES" sz="2400" i="1">
                        <a:latin typeface="Cambria Math" panose="02040503050406030204" pitchFamily="18" charset="0"/>
                      </a:rPr>
                      <m:t>&lt;</m:t>
                    </m:r>
                    <m:sSup>
                      <m:sSupPr>
                        <m:ctrlPr>
                          <a:rPr lang="es-ES" sz="2400" i="1">
                            <a:latin typeface="Cambria Math" panose="02040503050406030204" pitchFamily="18" charset="0"/>
                          </a:rPr>
                        </m:ctrlPr>
                      </m:sSupPr>
                      <m:e>
                        <m:r>
                          <a:rPr lang="es-ES" sz="2400" i="1">
                            <a:latin typeface="Cambria Math" panose="02040503050406030204" pitchFamily="18" charset="0"/>
                          </a:rPr>
                          <m:t>10</m:t>
                        </m:r>
                      </m:e>
                      <m:sup>
                        <m:r>
                          <a:rPr lang="es-ES" sz="2400" i="1">
                            <a:latin typeface="Cambria Math" panose="02040503050406030204" pitchFamily="18" charset="0"/>
                          </a:rPr>
                          <m:t>1</m:t>
                        </m:r>
                        <m:r>
                          <a:rPr lang="es-ES" sz="2400" b="0" i="1" smtClean="0">
                            <a:latin typeface="Cambria Math" panose="02040503050406030204" pitchFamily="18" charset="0"/>
                          </a:rPr>
                          <m:t>1.7</m:t>
                        </m:r>
                      </m:sup>
                    </m:sSup>
                  </m:oMath>
                </a14:m>
                <a:endParaRPr lang="es-ES" sz="2000" dirty="0"/>
              </a:p>
              <a:p>
                <a:pPr marL="0" indent="0" algn="ctr">
                  <a:buClr>
                    <a:srgbClr val="63A378"/>
                  </a:buClr>
                  <a:buNone/>
                </a:pPr>
                <a:r>
                  <a:rPr lang="en-US" sz="2000" dirty="0"/>
                  <a:t>Reasonably well with previous                SHMR estimates</a:t>
                </a:r>
                <a:r>
                  <a:rPr lang="es-ES" sz="2000" dirty="0"/>
                  <a:t>.</a:t>
                </a:r>
              </a:p>
              <a:p>
                <a:pPr marL="0" indent="0">
                  <a:buNone/>
                </a:pPr>
                <a:endParaRPr lang="es-ES" dirty="0"/>
              </a:p>
              <a:p>
                <a:pPr>
                  <a:buClr>
                    <a:srgbClr val="62A176"/>
                  </a:buClr>
                  <a:buFont typeface="Wingdings" panose="05000000000000000000" pitchFamily="2" charset="2"/>
                  <a:buChar char="§"/>
                </a:pPr>
                <a14:m>
                  <m:oMath xmlns:m="http://schemas.openxmlformats.org/officeDocument/2006/math">
                    <m:sSub>
                      <m:sSubPr>
                        <m:ctrlPr>
                          <a:rPr lang="es-ES" sz="2400" i="1">
                            <a:latin typeface="Cambria Math" panose="02040503050406030204" pitchFamily="18" charset="0"/>
                          </a:rPr>
                        </m:ctrlPr>
                      </m:sSubPr>
                      <m:e>
                        <m:r>
                          <a:rPr lang="es-ES" sz="2400" i="1">
                            <a:latin typeface="Cambria Math" panose="02040503050406030204" pitchFamily="18" charset="0"/>
                          </a:rPr>
                          <m:t>𝑀</m:t>
                        </m:r>
                      </m:e>
                      <m:sub>
                        <m:r>
                          <a:rPr lang="es-ES" sz="2400" i="1">
                            <a:latin typeface="Cambria Math" panose="02040503050406030204" pitchFamily="18" charset="0"/>
                          </a:rPr>
                          <m:t>∗</m:t>
                        </m:r>
                      </m:sub>
                    </m:sSub>
                    <m:r>
                      <a:rPr lang="es-ES" sz="2400" b="0" i="1" smtClean="0">
                        <a:latin typeface="Cambria Math" panose="02040503050406030204" pitchFamily="18" charset="0"/>
                      </a:rPr>
                      <m:t>&gt;</m:t>
                    </m:r>
                    <m:sSup>
                      <m:sSupPr>
                        <m:ctrlPr>
                          <a:rPr lang="es-ES" sz="2400" i="1">
                            <a:latin typeface="Cambria Math" panose="02040503050406030204" pitchFamily="18" charset="0"/>
                          </a:rPr>
                        </m:ctrlPr>
                      </m:sSupPr>
                      <m:e>
                        <m:r>
                          <a:rPr lang="es-ES" sz="2400" i="1">
                            <a:latin typeface="Cambria Math" panose="02040503050406030204" pitchFamily="18" charset="0"/>
                          </a:rPr>
                          <m:t>10</m:t>
                        </m:r>
                      </m:e>
                      <m:sup>
                        <m:r>
                          <a:rPr lang="es-ES" sz="2400" i="1">
                            <a:latin typeface="Cambria Math" panose="02040503050406030204" pitchFamily="18" charset="0"/>
                          </a:rPr>
                          <m:t>1</m:t>
                        </m:r>
                        <m:r>
                          <a:rPr lang="es-ES" sz="2400" b="0" i="1" smtClean="0">
                            <a:latin typeface="Cambria Math" panose="02040503050406030204" pitchFamily="18" charset="0"/>
                          </a:rPr>
                          <m:t>1.7</m:t>
                        </m:r>
                      </m:sup>
                    </m:sSup>
                  </m:oMath>
                </a14:m>
                <a:endParaRPr lang="es-ES" sz="2000" dirty="0"/>
              </a:p>
              <a:p>
                <a:pPr marL="0" indent="0" algn="ctr">
                  <a:buNone/>
                </a:pPr>
                <a:r>
                  <a:rPr lang="es-ES" sz="2000" dirty="0"/>
                  <a:t>Halo </a:t>
                </a:r>
                <a:r>
                  <a:rPr lang="en-US" sz="2000" dirty="0"/>
                  <a:t>mass lies below                                             the expected value</a:t>
                </a:r>
              </a:p>
            </p:txBody>
          </p:sp>
        </mc:Choice>
        <mc:Fallback xmlns="">
          <p:sp>
            <p:nvSpPr>
              <p:cNvPr id="13" name="Marcador de contenido 2"/>
              <p:cNvSpPr>
                <a:spLocks noGrp="1" noRot="1" noChangeAspect="1" noMove="1" noResize="1" noEditPoints="1" noAdjustHandles="1" noChangeArrowheads="1" noChangeShapeType="1" noTextEdit="1"/>
              </p:cNvSpPr>
              <p:nvPr>
                <p:ph idx="1"/>
              </p:nvPr>
            </p:nvSpPr>
            <p:spPr>
              <a:xfrm>
                <a:off x="7506695" y="1059543"/>
                <a:ext cx="4685304" cy="5812523"/>
              </a:xfrm>
              <a:blipFill rotWithShape="0">
                <a:blip r:embed="rId4"/>
                <a:stretch>
                  <a:fillRect l="-1691" r="-31079"/>
                </a:stretch>
              </a:blipFill>
            </p:spPr>
            <p:txBody>
              <a:bodyPr/>
              <a:lstStyle/>
              <a:p>
                <a:r>
                  <a:rPr lang="es-ES">
                    <a:noFill/>
                  </a:rPr>
                  <a:t> </a:t>
                </a:r>
              </a:p>
            </p:txBody>
          </p:sp>
        </mc:Fallback>
      </mc:AlternateContent>
      <p:sp>
        <p:nvSpPr>
          <p:cNvPr id="3" name="CuadroTexto 2">
            <a:extLst>
              <a:ext uri="{FF2B5EF4-FFF2-40B4-BE49-F238E27FC236}">
                <a16:creationId xmlns:a16="http://schemas.microsoft.com/office/drawing/2014/main" id="{01538EF0-4F2C-B760-6AFC-DCCE2C943374}"/>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6" name="CuadroTexto 5">
            <a:extLst>
              <a:ext uri="{FF2B5EF4-FFF2-40B4-BE49-F238E27FC236}">
                <a16:creationId xmlns:a16="http://schemas.microsoft.com/office/drawing/2014/main" id="{6D6262E8-336A-86BA-20E3-650FB4853827}"/>
              </a:ext>
            </a:extLst>
          </p:cNvPr>
          <p:cNvSpPr txBox="1"/>
          <p:nvPr/>
        </p:nvSpPr>
        <p:spPr>
          <a:xfrm>
            <a:off x="4079876" y="6502733"/>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2" name="CuadroTexto 11">
            <a:extLst>
              <a:ext uri="{FF2B5EF4-FFF2-40B4-BE49-F238E27FC236}">
                <a16:creationId xmlns:a16="http://schemas.microsoft.com/office/drawing/2014/main" id="{A8A196BA-70FA-F6D1-803E-98CC5B0E69EE}"/>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Tree>
    <p:extLst>
      <p:ext uri="{BB962C8B-B14F-4D97-AF65-F5344CB8AC3E}">
        <p14:creationId xmlns:p14="http://schemas.microsoft.com/office/powerpoint/2010/main" val="1632354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redondeado 12"/>
          <p:cNvSpPr/>
          <p:nvPr/>
        </p:nvSpPr>
        <p:spPr>
          <a:xfrm rot="16200000">
            <a:off x="1437144" y="3166280"/>
            <a:ext cx="1501254" cy="452418"/>
          </a:xfrm>
          <a:prstGeom prst="roundRect">
            <a:avLst>
              <a:gd name="adj" fmla="val 4385"/>
            </a:avLst>
          </a:prstGeom>
          <a:solidFill>
            <a:srgbClr val="E0ECE4"/>
          </a:solidFill>
          <a:ln>
            <a:solidFill>
              <a:srgbClr val="62A176"/>
            </a:solidFill>
          </a:ln>
          <a:effectLst>
            <a:outerShdw blurRad="339502"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Rectángulo 6"/>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p:cNvSpPr>
            <a:spLocks noGrp="1"/>
          </p:cNvSpPr>
          <p:nvPr>
            <p:ph type="title"/>
          </p:nvPr>
        </p:nvSpPr>
        <p:spPr>
          <a:xfrm>
            <a:off x="0" y="10894"/>
            <a:ext cx="12192000" cy="397070"/>
          </a:xfrm>
        </p:spPr>
        <p:txBody>
          <a:bodyPr anchor="t">
            <a:noAutofit/>
          </a:bodyPr>
          <a:lstStyle/>
          <a:p>
            <a:r>
              <a:rPr lang="es-ES" sz="2000" b="1" dirty="0" err="1">
                <a:solidFill>
                  <a:srgbClr val="FFFFFF"/>
                </a:solidFill>
              </a:rPr>
              <a:t>Results</a:t>
            </a:r>
            <a:r>
              <a:rPr lang="es-ES" sz="2000" b="1" dirty="0">
                <a:solidFill>
                  <a:srgbClr val="FFFFFF"/>
                </a:solidFill>
              </a:rPr>
              <a:t>: Einstein Gap</a:t>
            </a:r>
            <a:br>
              <a:rPr lang="es-ES" sz="2000" b="1" dirty="0">
                <a:solidFill>
                  <a:srgbClr val="FFFFFF"/>
                </a:solidFill>
              </a:rPr>
            </a:br>
            <a:endParaRPr lang="es-ES" sz="2000" b="1" dirty="0">
              <a:solidFill>
                <a:srgbClr val="FFFFFF"/>
              </a:solidFill>
            </a:endParaRPr>
          </a:p>
        </p:txBody>
      </p:sp>
      <p:sp>
        <p:nvSpPr>
          <p:cNvPr id="4" name="Rectángulo 3"/>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TextBox 11">
            <a:extLst>
              <a:ext uri="{FF2B5EF4-FFF2-40B4-BE49-F238E27FC236}">
                <a16:creationId xmlns:a16="http://schemas.microsoft.com/office/drawing/2014/main" id="{1CC4CAF8-918D-7676-0C6F-3F42067BCD46}"/>
              </a:ext>
            </a:extLst>
          </p:cNvPr>
          <p:cNvSpPr txBox="1"/>
          <p:nvPr/>
        </p:nvSpPr>
        <p:spPr>
          <a:xfrm>
            <a:off x="2" y="448390"/>
            <a:ext cx="12191998" cy="523220"/>
          </a:xfrm>
          <a:prstGeom prst="rect">
            <a:avLst/>
          </a:prstGeom>
          <a:noFill/>
        </p:spPr>
        <p:txBody>
          <a:bodyPr wrap="square" rtlCol="0">
            <a:spAutoFit/>
          </a:bodyPr>
          <a:lstStyle/>
          <a:p>
            <a:pPr algn="ctr"/>
            <a:r>
              <a:rPr lang="es-ES" sz="2800" dirty="0" err="1"/>
              <a:t>Miscentring</a:t>
            </a:r>
            <a:endParaRPr lang="x-none" sz="2800" dirty="0"/>
          </a:p>
        </p:txBody>
      </p:sp>
      <p:pic>
        <p:nvPicPr>
          <p:cNvPr id="3" name="Imagen 2"/>
          <p:cNvPicPr>
            <a:picLocks noChangeAspect="1"/>
          </p:cNvPicPr>
          <p:nvPr/>
        </p:nvPicPr>
        <p:blipFill rotWithShape="1">
          <a:blip r:embed="rId2" cstate="print">
            <a:extLst>
              <a:ext uri="{28A0092B-C50C-407E-A947-70E740481C1C}">
                <a14:useLocalDpi xmlns:a14="http://schemas.microsoft.com/office/drawing/2010/main" val="0"/>
              </a:ext>
            </a:extLst>
          </a:blip>
          <a:srcRect b="50476"/>
          <a:stretch/>
        </p:blipFill>
        <p:spPr>
          <a:xfrm>
            <a:off x="2633758" y="1058267"/>
            <a:ext cx="3128413" cy="5340282"/>
          </a:xfrm>
          <a:prstGeom prst="rect">
            <a:avLst/>
          </a:prstGeom>
        </p:spPr>
      </p:pic>
      <p:pic>
        <p:nvPicPr>
          <p:cNvPr id="6" name="Imagen 5"/>
          <p:cNvPicPr>
            <a:picLocks noChangeAspect="1"/>
          </p:cNvPicPr>
          <p:nvPr/>
        </p:nvPicPr>
        <p:blipFill rotWithShape="1">
          <a:blip r:embed="rId3" cstate="print">
            <a:extLst>
              <a:ext uri="{28A0092B-C50C-407E-A947-70E740481C1C}">
                <a14:useLocalDpi xmlns:a14="http://schemas.microsoft.com/office/drawing/2010/main" val="0"/>
              </a:ext>
            </a:extLst>
          </a:blip>
          <a:srcRect b="50476"/>
          <a:stretch/>
        </p:blipFill>
        <p:spPr>
          <a:xfrm>
            <a:off x="6550128" y="1060732"/>
            <a:ext cx="3123991" cy="5337817"/>
          </a:xfrm>
          <a:prstGeom prst="rect">
            <a:avLst/>
          </a:prstGeom>
        </p:spPr>
      </p:pic>
      <p:sp>
        <p:nvSpPr>
          <p:cNvPr id="12" name="TextBox 2">
            <a:extLst>
              <a:ext uri="{FF2B5EF4-FFF2-40B4-BE49-F238E27FC236}">
                <a16:creationId xmlns:a16="http://schemas.microsoft.com/office/drawing/2014/main" id="{3829C786-58BF-37E4-6734-FE0545001F62}"/>
              </a:ext>
            </a:extLst>
          </p:cNvPr>
          <p:cNvSpPr txBox="1"/>
          <p:nvPr/>
        </p:nvSpPr>
        <p:spPr>
          <a:xfrm rot="16200000">
            <a:off x="-1239499" y="3130879"/>
            <a:ext cx="6854539" cy="523220"/>
          </a:xfrm>
          <a:prstGeom prst="rect">
            <a:avLst/>
          </a:prstGeom>
          <a:noFill/>
        </p:spPr>
        <p:txBody>
          <a:bodyPr wrap="square" rtlCol="0">
            <a:spAutoFit/>
          </a:bodyPr>
          <a:lstStyle/>
          <a:p>
            <a:pPr algn="ctr"/>
            <a:r>
              <a:rPr lang="es-ES" sz="2800" dirty="0"/>
              <a:t>BIN 1</a:t>
            </a:r>
            <a:endParaRPr lang="x-none" sz="2800" dirty="0"/>
          </a:p>
        </p:txBody>
      </p:sp>
      <p:sp>
        <p:nvSpPr>
          <p:cNvPr id="14" name="Rectángulo redondeado 13"/>
          <p:cNvSpPr/>
          <p:nvPr/>
        </p:nvSpPr>
        <p:spPr>
          <a:xfrm rot="5400000">
            <a:off x="9339682" y="3166279"/>
            <a:ext cx="1501254" cy="452418"/>
          </a:xfrm>
          <a:prstGeom prst="roundRect">
            <a:avLst>
              <a:gd name="adj" fmla="val 4385"/>
            </a:avLst>
          </a:prstGeom>
          <a:solidFill>
            <a:srgbClr val="E0ECE4"/>
          </a:solidFill>
          <a:ln>
            <a:solidFill>
              <a:srgbClr val="62A176"/>
            </a:solidFill>
          </a:ln>
          <a:effectLst>
            <a:outerShdw blurRad="339502"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5" name="TextBox 2">
            <a:extLst>
              <a:ext uri="{FF2B5EF4-FFF2-40B4-BE49-F238E27FC236}">
                <a16:creationId xmlns:a16="http://schemas.microsoft.com/office/drawing/2014/main" id="{3829C786-58BF-37E4-6734-FE0545001F62}"/>
              </a:ext>
            </a:extLst>
          </p:cNvPr>
          <p:cNvSpPr txBox="1"/>
          <p:nvPr/>
        </p:nvSpPr>
        <p:spPr>
          <a:xfrm rot="5400000">
            <a:off x="6663039" y="3184975"/>
            <a:ext cx="6854539" cy="523220"/>
          </a:xfrm>
          <a:prstGeom prst="rect">
            <a:avLst/>
          </a:prstGeom>
          <a:noFill/>
        </p:spPr>
        <p:txBody>
          <a:bodyPr wrap="square" rtlCol="0" anchor="ctr">
            <a:spAutoFit/>
          </a:bodyPr>
          <a:lstStyle/>
          <a:p>
            <a:pPr algn="ctr"/>
            <a:r>
              <a:rPr lang="es-ES" sz="2800" dirty="0"/>
              <a:t>BIN 7</a:t>
            </a:r>
            <a:endParaRPr lang="x-none" sz="2800" dirty="0"/>
          </a:p>
        </p:txBody>
      </p:sp>
      <p:sp>
        <p:nvSpPr>
          <p:cNvPr id="5" name="CuadroTexto 4">
            <a:extLst>
              <a:ext uri="{FF2B5EF4-FFF2-40B4-BE49-F238E27FC236}">
                <a16:creationId xmlns:a16="http://schemas.microsoft.com/office/drawing/2014/main" id="{9A9ED25B-EF91-1D1A-A7A8-892E2232A063}"/>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16" name="CuadroTexto 15">
            <a:extLst>
              <a:ext uri="{FF2B5EF4-FFF2-40B4-BE49-F238E27FC236}">
                <a16:creationId xmlns:a16="http://schemas.microsoft.com/office/drawing/2014/main" id="{714A487B-0EC8-B9EE-04F5-0F0C0432AFAC}"/>
              </a:ext>
            </a:extLst>
          </p:cNvPr>
          <p:cNvSpPr txBox="1"/>
          <p:nvPr/>
        </p:nvSpPr>
        <p:spPr>
          <a:xfrm>
            <a:off x="4079876" y="6502733"/>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7" name="CuadroTexto 16">
            <a:extLst>
              <a:ext uri="{FF2B5EF4-FFF2-40B4-BE49-F238E27FC236}">
                <a16:creationId xmlns:a16="http://schemas.microsoft.com/office/drawing/2014/main" id="{E863B585-A98F-116F-9E8F-EBE594F20110}"/>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Tree>
    <p:extLst>
      <p:ext uri="{BB962C8B-B14F-4D97-AF65-F5344CB8AC3E}">
        <p14:creationId xmlns:p14="http://schemas.microsoft.com/office/powerpoint/2010/main" val="1772386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C6411-B08E-532D-3FCD-EC5084C91520}"/>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D7B04A8F-FFB7-625A-1CB3-B6C288CA23D6}"/>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a:extLst>
              <a:ext uri="{FF2B5EF4-FFF2-40B4-BE49-F238E27FC236}">
                <a16:creationId xmlns:a16="http://schemas.microsoft.com/office/drawing/2014/main" id="{A12ED3BD-5F36-6E91-41E3-016AEA5C6F09}"/>
              </a:ext>
            </a:extLst>
          </p:cNvPr>
          <p:cNvSpPr>
            <a:spLocks noGrp="1"/>
          </p:cNvSpPr>
          <p:nvPr>
            <p:ph type="title"/>
          </p:nvPr>
        </p:nvSpPr>
        <p:spPr>
          <a:xfrm>
            <a:off x="0" y="10894"/>
            <a:ext cx="12192000" cy="397070"/>
          </a:xfrm>
        </p:spPr>
        <p:txBody>
          <a:bodyPr anchor="t">
            <a:noAutofit/>
          </a:bodyPr>
          <a:lstStyle/>
          <a:p>
            <a:r>
              <a:rPr lang="es-ES" sz="2000" b="1" dirty="0" err="1">
                <a:solidFill>
                  <a:srgbClr val="FFFFFF"/>
                </a:solidFill>
              </a:rPr>
              <a:t>Brief</a:t>
            </a:r>
            <a:r>
              <a:rPr lang="es-ES" sz="2000" b="1" dirty="0">
                <a:solidFill>
                  <a:srgbClr val="FFFFFF"/>
                </a:solidFill>
              </a:rPr>
              <a:t> </a:t>
            </a:r>
            <a:r>
              <a:rPr lang="es-ES" sz="2000" b="1" dirty="0" err="1">
                <a:solidFill>
                  <a:srgbClr val="FFFFFF"/>
                </a:solidFill>
              </a:rPr>
              <a:t>History</a:t>
            </a:r>
            <a:r>
              <a:rPr lang="es-ES" sz="2000" b="1" dirty="0">
                <a:solidFill>
                  <a:srgbClr val="FFFFFF"/>
                </a:solidFill>
              </a:rPr>
              <a:t> </a:t>
            </a:r>
            <a:r>
              <a:rPr lang="es-ES" sz="2000" b="1" dirty="0" err="1">
                <a:solidFill>
                  <a:srgbClr val="FFFFFF"/>
                </a:solidFill>
              </a:rPr>
              <a:t>of</a:t>
            </a:r>
            <a:r>
              <a:rPr lang="es-ES" sz="2000" b="1" dirty="0">
                <a:solidFill>
                  <a:srgbClr val="FFFFFF"/>
                </a:solidFill>
              </a:rPr>
              <a:t> </a:t>
            </a:r>
            <a:r>
              <a:rPr lang="es-ES" sz="2000" b="1" dirty="0" err="1">
                <a:solidFill>
                  <a:srgbClr val="FFFFFF"/>
                </a:solidFill>
              </a:rPr>
              <a:t>Gravitational</a:t>
            </a:r>
            <a:r>
              <a:rPr lang="es-ES" sz="2000" b="1" dirty="0">
                <a:solidFill>
                  <a:srgbClr val="FFFFFF"/>
                </a:solidFill>
              </a:rPr>
              <a:t> </a:t>
            </a:r>
            <a:r>
              <a:rPr lang="es-ES" sz="2000" b="1" dirty="0" err="1">
                <a:solidFill>
                  <a:srgbClr val="FFFFFF"/>
                </a:solidFill>
              </a:rPr>
              <a:t>Lensing</a:t>
            </a:r>
            <a:br>
              <a:rPr lang="es-ES" sz="2000" b="1" dirty="0">
                <a:solidFill>
                  <a:srgbClr val="FFFFFF"/>
                </a:solidFill>
              </a:rPr>
            </a:br>
            <a:endParaRPr lang="es-ES" sz="2000" b="1" dirty="0">
              <a:solidFill>
                <a:srgbClr val="FFFFFF"/>
              </a:solidFill>
            </a:endParaRPr>
          </a:p>
        </p:txBody>
      </p:sp>
      <p:sp>
        <p:nvSpPr>
          <p:cNvPr id="4" name="Rectángulo 3">
            <a:extLst>
              <a:ext uri="{FF2B5EF4-FFF2-40B4-BE49-F238E27FC236}">
                <a16:creationId xmlns:a16="http://schemas.microsoft.com/office/drawing/2014/main" id="{2D82AD33-5666-6601-D933-CCE8C22C135D}"/>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a:extLst>
              <a:ext uri="{FF2B5EF4-FFF2-40B4-BE49-F238E27FC236}">
                <a16:creationId xmlns:a16="http://schemas.microsoft.com/office/drawing/2014/main" id="{6D7BC84E-49D9-5864-2838-8466DC13AAA8}"/>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11" name="CuadroTexto 10">
            <a:extLst>
              <a:ext uri="{FF2B5EF4-FFF2-40B4-BE49-F238E27FC236}">
                <a16:creationId xmlns:a16="http://schemas.microsoft.com/office/drawing/2014/main" id="{5542B3D6-83E3-DE03-1131-6CA84897BA3B}"/>
              </a:ext>
            </a:extLst>
          </p:cNvPr>
          <p:cNvSpPr txBox="1"/>
          <p:nvPr/>
        </p:nvSpPr>
        <p:spPr>
          <a:xfrm>
            <a:off x="4079876" y="6502734"/>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8" name="CuadroTexto 17">
            <a:extLst>
              <a:ext uri="{FF2B5EF4-FFF2-40B4-BE49-F238E27FC236}">
                <a16:creationId xmlns:a16="http://schemas.microsoft.com/office/drawing/2014/main" id="{362F9131-418C-3CF2-499F-FC3DFFFFB21F}"/>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
        <p:nvSpPr>
          <p:cNvPr id="14" name="Marcador de contenido 2">
            <a:extLst>
              <a:ext uri="{FF2B5EF4-FFF2-40B4-BE49-F238E27FC236}">
                <a16:creationId xmlns:a16="http://schemas.microsoft.com/office/drawing/2014/main" id="{79D68C24-3F82-C167-9C23-9F05A5A26E6D}"/>
              </a:ext>
            </a:extLst>
          </p:cNvPr>
          <p:cNvSpPr>
            <a:spLocks noGrp="1"/>
          </p:cNvSpPr>
          <p:nvPr>
            <p:ph idx="1"/>
          </p:nvPr>
        </p:nvSpPr>
        <p:spPr>
          <a:xfrm>
            <a:off x="0" y="487130"/>
            <a:ext cx="12192000" cy="947179"/>
          </a:xfrm>
        </p:spPr>
        <p:txBody>
          <a:bodyPr>
            <a:normAutofit/>
          </a:bodyPr>
          <a:lstStyle/>
          <a:p>
            <a:pPr marL="0" indent="0" algn="ctr">
              <a:buNone/>
            </a:pPr>
            <a:r>
              <a:rPr lang="es-ES" dirty="0"/>
              <a:t>T</a:t>
            </a:r>
            <a:r>
              <a:rPr lang="es-ES" dirty="0">
                <a:effectLst/>
              </a:rPr>
              <a:t>rue </a:t>
            </a:r>
            <a:r>
              <a:rPr lang="es-ES" dirty="0" err="1"/>
              <a:t>N</a:t>
            </a:r>
            <a:r>
              <a:rPr lang="es-ES" dirty="0" err="1">
                <a:effectLst/>
              </a:rPr>
              <a:t>ature</a:t>
            </a:r>
            <a:r>
              <a:rPr lang="es-ES" dirty="0">
                <a:effectLst/>
              </a:rPr>
              <a:t> </a:t>
            </a:r>
            <a:r>
              <a:rPr lang="es-ES" dirty="0" err="1">
                <a:effectLst/>
              </a:rPr>
              <a:t>of</a:t>
            </a:r>
            <a:r>
              <a:rPr lang="es-ES" dirty="0">
                <a:effectLst/>
              </a:rPr>
              <a:t> Light</a:t>
            </a:r>
          </a:p>
          <a:p>
            <a:pPr marL="0" indent="0" algn="ctr">
              <a:buNone/>
            </a:pPr>
            <a:r>
              <a:rPr lang="es-ES" sz="2400" dirty="0"/>
              <a:t>s. XVIII</a:t>
            </a:r>
          </a:p>
        </p:txBody>
      </p:sp>
      <p:sp>
        <p:nvSpPr>
          <p:cNvPr id="17" name="CuadroTexto 16">
            <a:extLst>
              <a:ext uri="{FF2B5EF4-FFF2-40B4-BE49-F238E27FC236}">
                <a16:creationId xmlns:a16="http://schemas.microsoft.com/office/drawing/2014/main" id="{837333DC-869D-CF57-7696-F937211F8CC5}"/>
              </a:ext>
            </a:extLst>
          </p:cNvPr>
          <p:cNvSpPr txBox="1"/>
          <p:nvPr/>
        </p:nvSpPr>
        <p:spPr>
          <a:xfrm>
            <a:off x="322798" y="5777556"/>
            <a:ext cx="3757077" cy="276999"/>
          </a:xfrm>
          <a:prstGeom prst="rect">
            <a:avLst/>
          </a:prstGeom>
          <a:noFill/>
        </p:spPr>
        <p:txBody>
          <a:bodyPr wrap="square" rtlCol="0">
            <a:spAutoFit/>
          </a:bodyPr>
          <a:lstStyle/>
          <a:p>
            <a:r>
              <a:rPr lang="es-ES" sz="1200" dirty="0"/>
              <a:t>Pierre-</a:t>
            </a:r>
            <a:r>
              <a:rPr lang="es-ES" sz="1200" dirty="0" err="1"/>
              <a:t>Simon</a:t>
            </a:r>
            <a:r>
              <a:rPr lang="es-ES" sz="1200" dirty="0"/>
              <a:t> Laplace (1749-1827)</a:t>
            </a:r>
          </a:p>
        </p:txBody>
      </p:sp>
      <p:pic>
        <p:nvPicPr>
          <p:cNvPr id="12290" name="Picture 2" descr="Space race begins now: Dark stars, discovered for the first time in history">
            <a:extLst>
              <a:ext uri="{FF2B5EF4-FFF2-40B4-BE49-F238E27FC236}">
                <a16:creationId xmlns:a16="http://schemas.microsoft.com/office/drawing/2014/main" id="{510E007F-10F5-AD1F-8563-2BD367EBB2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5629" y="1835469"/>
            <a:ext cx="7549092" cy="4248577"/>
          </a:xfrm>
          <a:prstGeom prst="rect">
            <a:avLst/>
          </a:prstGeom>
          <a:noFill/>
          <a:effectLst>
            <a:softEdge rad="180521"/>
          </a:effectLst>
          <a:extLst>
            <a:ext uri="{909E8E84-426E-40DD-AFC4-6F175D3DCCD1}">
              <a14:hiddenFill xmlns:a14="http://schemas.microsoft.com/office/drawing/2010/main">
                <a:solidFill>
                  <a:srgbClr val="FFFFFF"/>
                </a:solidFill>
              </a14:hiddenFill>
            </a:ext>
          </a:extLst>
        </p:spPr>
      </p:pic>
      <p:pic>
        <p:nvPicPr>
          <p:cNvPr id="14338" name="Picture 2">
            <a:extLst>
              <a:ext uri="{FF2B5EF4-FFF2-40B4-BE49-F238E27FC236}">
                <a16:creationId xmlns:a16="http://schemas.microsoft.com/office/drawing/2014/main" id="{1F247E1B-2524-28DD-AE63-F4885D4096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146" y="1954863"/>
            <a:ext cx="3504135" cy="3822693"/>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5F3CA4FD-4C21-2A45-992F-7A7E3E03A81F}"/>
              </a:ext>
            </a:extLst>
          </p:cNvPr>
          <p:cNvSpPr txBox="1"/>
          <p:nvPr/>
        </p:nvSpPr>
        <p:spPr>
          <a:xfrm>
            <a:off x="3408629" y="1157074"/>
            <a:ext cx="5374742" cy="707886"/>
          </a:xfrm>
          <a:prstGeom prst="rect">
            <a:avLst/>
          </a:prstGeom>
          <a:noFill/>
        </p:spPr>
        <p:txBody>
          <a:bodyPr wrap="square" rtlCol="0">
            <a:spAutoFit/>
          </a:bodyPr>
          <a:lstStyle/>
          <a:p>
            <a:pPr algn="ctr"/>
            <a:endParaRPr lang="es-ES" sz="2000" dirty="0"/>
          </a:p>
          <a:p>
            <a:pPr algn="ctr"/>
            <a:r>
              <a:rPr lang="es-ES" sz="2000" dirty="0"/>
              <a:t>1796</a:t>
            </a:r>
          </a:p>
        </p:txBody>
      </p:sp>
    </p:spTree>
    <p:extLst>
      <p:ext uri="{BB962C8B-B14F-4D97-AF65-F5344CB8AC3E}">
        <p14:creationId xmlns:p14="http://schemas.microsoft.com/office/powerpoint/2010/main" val="715182104"/>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p:cNvSpPr>
            <a:spLocks noGrp="1"/>
          </p:cNvSpPr>
          <p:nvPr>
            <p:ph type="title"/>
          </p:nvPr>
        </p:nvSpPr>
        <p:spPr>
          <a:xfrm>
            <a:off x="0" y="10894"/>
            <a:ext cx="12192000" cy="397070"/>
          </a:xfrm>
        </p:spPr>
        <p:txBody>
          <a:bodyPr anchor="t">
            <a:noAutofit/>
          </a:bodyPr>
          <a:lstStyle/>
          <a:p>
            <a:r>
              <a:rPr lang="es-ES" sz="2000" b="1" dirty="0" err="1">
                <a:solidFill>
                  <a:srgbClr val="FFFFFF"/>
                </a:solidFill>
              </a:rPr>
              <a:t>Results</a:t>
            </a:r>
            <a:r>
              <a:rPr lang="es-ES" sz="2000" b="1" dirty="0">
                <a:solidFill>
                  <a:srgbClr val="FFFFFF"/>
                </a:solidFill>
              </a:rPr>
              <a:t>: Einstein Gap</a:t>
            </a:r>
            <a:br>
              <a:rPr lang="es-ES" sz="2000" b="1" dirty="0">
                <a:solidFill>
                  <a:srgbClr val="FFFFFF"/>
                </a:solidFill>
              </a:rPr>
            </a:br>
            <a:endParaRPr lang="es-ES" sz="2000" b="1" dirty="0">
              <a:solidFill>
                <a:srgbClr val="FFFFFF"/>
              </a:solidFill>
            </a:endParaRPr>
          </a:p>
        </p:txBody>
      </p:sp>
      <p:sp>
        <p:nvSpPr>
          <p:cNvPr id="4" name="Rectángulo 3"/>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TextBox 11">
            <a:extLst>
              <a:ext uri="{FF2B5EF4-FFF2-40B4-BE49-F238E27FC236}">
                <a16:creationId xmlns:a16="http://schemas.microsoft.com/office/drawing/2014/main" id="{1CC4CAF8-918D-7676-0C6F-3F42067BCD46}"/>
              </a:ext>
            </a:extLst>
          </p:cNvPr>
          <p:cNvSpPr txBox="1"/>
          <p:nvPr/>
        </p:nvSpPr>
        <p:spPr>
          <a:xfrm>
            <a:off x="2" y="448390"/>
            <a:ext cx="12191998" cy="523220"/>
          </a:xfrm>
          <a:prstGeom prst="rect">
            <a:avLst/>
          </a:prstGeom>
          <a:noFill/>
        </p:spPr>
        <p:txBody>
          <a:bodyPr wrap="square" rtlCol="0">
            <a:spAutoFit/>
          </a:bodyPr>
          <a:lstStyle/>
          <a:p>
            <a:pPr algn="ctr"/>
            <a:r>
              <a:rPr lang="en-US" sz="2800" dirty="0"/>
              <a:t>Development of the Lensing Simulator</a:t>
            </a:r>
            <a:endParaRPr lang="x-none" sz="2800" dirty="0"/>
          </a:p>
        </p:txBody>
      </p:sp>
      <p:pic>
        <p:nvPicPr>
          <p:cNvPr id="6" name="Imagen 5"/>
          <p:cNvPicPr>
            <a:picLocks noChangeAspect="1"/>
          </p:cNvPicPr>
          <p:nvPr/>
        </p:nvPicPr>
        <p:blipFill>
          <a:blip r:embed="rId2"/>
          <a:stretch>
            <a:fillRect/>
          </a:stretch>
        </p:blipFill>
        <p:spPr>
          <a:xfrm>
            <a:off x="141133" y="3543318"/>
            <a:ext cx="3018283" cy="2492334"/>
          </a:xfrm>
          <a:prstGeom prst="rect">
            <a:avLst/>
          </a:prstGeom>
        </p:spPr>
      </p:pic>
      <p:pic>
        <p:nvPicPr>
          <p:cNvPr id="12" name="Imagen 11"/>
          <p:cNvPicPr>
            <a:picLocks noChangeAspect="1"/>
          </p:cNvPicPr>
          <p:nvPr/>
        </p:nvPicPr>
        <p:blipFill>
          <a:blip r:embed="rId3"/>
          <a:stretch>
            <a:fillRect/>
          </a:stretch>
        </p:blipFill>
        <p:spPr>
          <a:xfrm>
            <a:off x="129630" y="960939"/>
            <a:ext cx="3018283" cy="2485645"/>
          </a:xfrm>
          <a:prstGeom prst="rect">
            <a:avLst/>
          </a:prstGeom>
        </p:spPr>
      </p:pic>
      <p:pic>
        <p:nvPicPr>
          <p:cNvPr id="13" name="Imagen 12"/>
          <p:cNvPicPr>
            <a:picLocks noChangeAspect="1"/>
          </p:cNvPicPr>
          <p:nvPr/>
        </p:nvPicPr>
        <p:blipFill>
          <a:blip r:embed="rId4"/>
          <a:stretch>
            <a:fillRect/>
          </a:stretch>
        </p:blipFill>
        <p:spPr>
          <a:xfrm>
            <a:off x="3277541" y="960939"/>
            <a:ext cx="5636918" cy="4399928"/>
          </a:xfrm>
          <a:prstGeom prst="rect">
            <a:avLst/>
          </a:prstGeom>
        </p:spPr>
      </p:pic>
      <p:sp>
        <p:nvSpPr>
          <p:cNvPr id="15" name="Rectángulo 14"/>
          <p:cNvSpPr/>
          <p:nvPr/>
        </p:nvSpPr>
        <p:spPr>
          <a:xfrm>
            <a:off x="3277542" y="5360867"/>
            <a:ext cx="5636918" cy="369332"/>
          </a:xfrm>
          <a:prstGeom prst="rect">
            <a:avLst/>
          </a:prstGeom>
        </p:spPr>
        <p:txBody>
          <a:bodyPr wrap="square">
            <a:spAutoFit/>
          </a:bodyPr>
          <a:lstStyle/>
          <a:p>
            <a:pPr algn="ctr"/>
            <a:r>
              <a:rPr lang="es-ES" dirty="0" err="1"/>
              <a:t>Strong</a:t>
            </a:r>
            <a:r>
              <a:rPr lang="es-ES" dirty="0"/>
              <a:t> </a:t>
            </a:r>
            <a:r>
              <a:rPr lang="es-ES" dirty="0" err="1"/>
              <a:t>Lensing</a:t>
            </a:r>
            <a:r>
              <a:rPr lang="es-ES" dirty="0"/>
              <a:t> </a:t>
            </a:r>
            <a:r>
              <a:rPr lang="es-ES" dirty="0" err="1"/>
              <a:t>effects</a:t>
            </a:r>
            <a:r>
              <a:rPr lang="es-ES" dirty="0"/>
              <a:t> </a:t>
            </a:r>
            <a:r>
              <a:rPr lang="es-ES" dirty="0" err="1"/>
              <a:t>using</a:t>
            </a:r>
            <a:r>
              <a:rPr lang="es-ES" dirty="0"/>
              <a:t> </a:t>
            </a:r>
            <a:r>
              <a:rPr lang="es-ES" dirty="0" err="1"/>
              <a:t>ray-tracing</a:t>
            </a:r>
            <a:r>
              <a:rPr lang="es-ES" dirty="0"/>
              <a:t> </a:t>
            </a:r>
            <a:r>
              <a:rPr lang="es-ES" dirty="0" err="1"/>
              <a:t>methodology</a:t>
            </a:r>
            <a:r>
              <a:rPr lang="es-ES" dirty="0"/>
              <a:t>.</a:t>
            </a:r>
          </a:p>
        </p:txBody>
      </p:sp>
      <mc:AlternateContent xmlns:mc="http://schemas.openxmlformats.org/markup-compatibility/2006" xmlns:a14="http://schemas.microsoft.com/office/drawing/2010/main">
        <mc:Choice Requires="a14">
          <p:sp>
            <p:nvSpPr>
              <p:cNvPr id="16" name="Rectángulo 15"/>
              <p:cNvSpPr/>
              <p:nvPr/>
            </p:nvSpPr>
            <p:spPr>
              <a:xfrm>
                <a:off x="5075316" y="5819429"/>
                <a:ext cx="1997406" cy="4190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sz="2000" b="0" i="1" smtClean="0">
                              <a:latin typeface="Cambria Math" panose="02040503050406030204" pitchFamily="18" charset="0"/>
                            </a:rPr>
                          </m:ctrlPr>
                        </m:sSubPr>
                        <m:e>
                          <m:r>
                            <a:rPr lang="es-ES" sz="2000" b="0" i="1" smtClean="0">
                              <a:latin typeface="Cambria Math" panose="02040503050406030204" pitchFamily="18" charset="0"/>
                            </a:rPr>
                            <m:t>𝑀</m:t>
                          </m:r>
                        </m:e>
                        <m:sub>
                          <m:r>
                            <a:rPr lang="es-ES" sz="2000" b="0" i="1" smtClean="0">
                              <a:latin typeface="Cambria Math" panose="02040503050406030204" pitchFamily="18" charset="0"/>
                            </a:rPr>
                            <m:t>h</m:t>
                          </m:r>
                        </m:sub>
                      </m:sSub>
                      <m:r>
                        <a:rPr lang="es-ES" sz="2000" b="0" i="1" smtClean="0">
                          <a:latin typeface="Cambria Math" panose="02040503050406030204" pitchFamily="18" charset="0"/>
                        </a:rPr>
                        <m:t>~5⋅</m:t>
                      </m:r>
                      <m:sSup>
                        <m:sSupPr>
                          <m:ctrlPr>
                            <a:rPr lang="es-ES" sz="2000" b="0" i="1" smtClean="0">
                              <a:latin typeface="Cambria Math" panose="02040503050406030204" pitchFamily="18" charset="0"/>
                            </a:rPr>
                          </m:ctrlPr>
                        </m:sSupPr>
                        <m:e>
                          <m:r>
                            <a:rPr lang="es-ES" sz="2000" b="0" i="1" smtClean="0">
                              <a:latin typeface="Cambria Math" panose="02040503050406030204" pitchFamily="18" charset="0"/>
                            </a:rPr>
                            <m:t>10</m:t>
                          </m:r>
                        </m:e>
                        <m:sup>
                          <m:r>
                            <a:rPr lang="es-ES" sz="2000" b="0" i="1" smtClean="0">
                              <a:latin typeface="Cambria Math" panose="02040503050406030204" pitchFamily="18" charset="0"/>
                            </a:rPr>
                            <m:t>14</m:t>
                          </m:r>
                        </m:sup>
                      </m:sSup>
                      <m:sSub>
                        <m:sSubPr>
                          <m:ctrlPr>
                            <a:rPr lang="es-ES" sz="2000" b="0" i="1" smtClean="0">
                              <a:latin typeface="Cambria Math" panose="02040503050406030204" pitchFamily="18" charset="0"/>
                            </a:rPr>
                          </m:ctrlPr>
                        </m:sSubPr>
                        <m:e>
                          <m:r>
                            <a:rPr lang="es-ES" sz="2000" b="0" i="1" smtClean="0">
                              <a:latin typeface="Cambria Math" panose="02040503050406030204" pitchFamily="18" charset="0"/>
                            </a:rPr>
                            <m:t>𝑀</m:t>
                          </m:r>
                        </m:e>
                        <m:sub>
                          <m:r>
                            <a:rPr lang="es-ES" sz="2000" b="0" i="1" smtClean="0">
                              <a:latin typeface="Cambria Math" panose="02040503050406030204" pitchFamily="18" charset="0"/>
                            </a:rPr>
                            <m:t>⊙</m:t>
                          </m:r>
                        </m:sub>
                      </m:sSub>
                    </m:oMath>
                  </m:oMathPara>
                </a14:m>
                <a:endParaRPr lang="es-ES" sz="2000" dirty="0"/>
              </a:p>
            </p:txBody>
          </p:sp>
        </mc:Choice>
        <mc:Fallback xmlns="">
          <p:sp>
            <p:nvSpPr>
              <p:cNvPr id="16" name="Rectángulo 15"/>
              <p:cNvSpPr>
                <a:spLocks noRot="1" noChangeAspect="1" noMove="1" noResize="1" noEditPoints="1" noAdjustHandles="1" noChangeArrowheads="1" noChangeShapeType="1" noTextEdit="1"/>
              </p:cNvSpPr>
              <p:nvPr/>
            </p:nvSpPr>
            <p:spPr>
              <a:xfrm>
                <a:off x="5075316" y="5819429"/>
                <a:ext cx="1997406" cy="419025"/>
              </a:xfrm>
              <a:prstGeom prst="rect">
                <a:avLst/>
              </a:prstGeom>
              <a:blipFill rotWithShape="0">
                <a:blip r:embed="rId6"/>
                <a:stretch>
                  <a:fillRect b="-8824"/>
                </a:stretch>
              </a:blipFill>
            </p:spPr>
            <p:txBody>
              <a:bodyPr/>
              <a:lstStyle/>
              <a:p>
                <a:r>
                  <a:rPr lang="es-ES">
                    <a:noFill/>
                  </a:rPr>
                  <a:t> </a:t>
                </a:r>
              </a:p>
            </p:txBody>
          </p:sp>
        </mc:Fallback>
      </mc:AlternateContent>
      <p:sp>
        <p:nvSpPr>
          <p:cNvPr id="3" name="Rectángulo 2"/>
          <p:cNvSpPr/>
          <p:nvPr/>
        </p:nvSpPr>
        <p:spPr>
          <a:xfrm>
            <a:off x="9032584" y="1532303"/>
            <a:ext cx="2884988" cy="3785652"/>
          </a:xfrm>
          <a:prstGeom prst="rect">
            <a:avLst/>
          </a:prstGeom>
        </p:spPr>
        <p:txBody>
          <a:bodyPr wrap="square">
            <a:spAutoFit/>
          </a:bodyPr>
          <a:lstStyle/>
          <a:p>
            <a:pPr algn="ctr"/>
            <a:r>
              <a:rPr lang="es-ES" sz="2400" dirty="0" err="1"/>
              <a:t>Limitations</a:t>
            </a:r>
            <a:r>
              <a:rPr lang="es-ES" sz="2400" dirty="0"/>
              <a:t> of </a:t>
            </a:r>
            <a:r>
              <a:rPr lang="es-ES" sz="2400" dirty="0" err="1"/>
              <a:t>the</a:t>
            </a:r>
            <a:r>
              <a:rPr lang="es-ES" sz="2400" dirty="0"/>
              <a:t> </a:t>
            </a:r>
          </a:p>
          <a:p>
            <a:pPr algn="ctr"/>
            <a:r>
              <a:rPr lang="es-ES" sz="2400" dirty="0" err="1"/>
              <a:t>small-scale</a:t>
            </a:r>
            <a:r>
              <a:rPr lang="es-ES" sz="2400" dirty="0"/>
              <a:t> </a:t>
            </a:r>
            <a:r>
              <a:rPr lang="es-ES" sz="2400" dirty="0" err="1"/>
              <a:t>simulator</a:t>
            </a:r>
            <a:endParaRPr lang="es-ES" sz="2400" dirty="0"/>
          </a:p>
          <a:p>
            <a:pPr algn="ctr"/>
            <a:endParaRPr lang="es-ES" sz="2400" dirty="0"/>
          </a:p>
          <a:p>
            <a:pPr algn="ctr"/>
            <a:endParaRPr lang="es-ES" sz="2400" dirty="0"/>
          </a:p>
          <a:p>
            <a:pPr algn="ctr"/>
            <a:r>
              <a:rPr lang="es-ES" sz="2400" dirty="0"/>
              <a:t> </a:t>
            </a:r>
            <a:r>
              <a:rPr lang="es-ES" sz="2000" dirty="0"/>
              <a:t>SISSA </a:t>
            </a:r>
            <a:r>
              <a:rPr lang="es-ES" sz="2000" dirty="0" err="1"/>
              <a:t>too</a:t>
            </a:r>
            <a:r>
              <a:rPr lang="es-ES" sz="2000" dirty="0"/>
              <a:t> </a:t>
            </a:r>
            <a:r>
              <a:rPr lang="es-ES" sz="2000" dirty="0" err="1"/>
              <a:t>rigid</a:t>
            </a:r>
            <a:r>
              <a:rPr lang="es-ES" sz="2000" dirty="0"/>
              <a:t> </a:t>
            </a:r>
          </a:p>
          <a:p>
            <a:pPr algn="ctr"/>
            <a:endParaRPr lang="es-ES" sz="2000" dirty="0"/>
          </a:p>
          <a:p>
            <a:pPr algn="ctr"/>
            <a:endParaRPr lang="es-ES" sz="2000" dirty="0"/>
          </a:p>
          <a:p>
            <a:pPr algn="ctr"/>
            <a:endParaRPr lang="es-ES" sz="2000" dirty="0"/>
          </a:p>
          <a:p>
            <a:pPr algn="ctr"/>
            <a:r>
              <a:rPr lang="es-ES" sz="2000" dirty="0" err="1"/>
              <a:t>need</a:t>
            </a:r>
            <a:r>
              <a:rPr lang="es-ES" sz="2000" dirty="0"/>
              <a:t> </a:t>
            </a:r>
            <a:r>
              <a:rPr lang="es-ES" sz="2000" dirty="0" err="1"/>
              <a:t>for</a:t>
            </a:r>
            <a:r>
              <a:rPr lang="es-ES" sz="2000" dirty="0"/>
              <a:t> </a:t>
            </a:r>
            <a:r>
              <a:rPr lang="es-ES" sz="2000" dirty="0" err="1"/>
              <a:t>greater</a:t>
            </a:r>
            <a:r>
              <a:rPr lang="es-ES" sz="2000" dirty="0"/>
              <a:t> </a:t>
            </a:r>
            <a:r>
              <a:rPr lang="es-ES" sz="2000" dirty="0" err="1"/>
              <a:t>flexibility</a:t>
            </a:r>
            <a:r>
              <a:rPr lang="es-ES" sz="2000" dirty="0"/>
              <a:t> to explore </a:t>
            </a:r>
            <a:r>
              <a:rPr lang="es-ES" sz="2000" dirty="0" err="1"/>
              <a:t>different</a:t>
            </a:r>
            <a:r>
              <a:rPr lang="es-ES" sz="2000" dirty="0"/>
              <a:t> </a:t>
            </a:r>
            <a:r>
              <a:rPr lang="es-ES" sz="2000" dirty="0" err="1"/>
              <a:t>mass</a:t>
            </a:r>
            <a:r>
              <a:rPr lang="es-ES" sz="2000" dirty="0"/>
              <a:t> </a:t>
            </a:r>
            <a:r>
              <a:rPr lang="es-ES" sz="2000" dirty="0" err="1"/>
              <a:t>distribution</a:t>
            </a:r>
            <a:r>
              <a:rPr lang="es-ES" sz="2000" dirty="0"/>
              <a:t> </a:t>
            </a:r>
            <a:r>
              <a:rPr lang="es-ES" sz="2000" dirty="0" err="1"/>
              <a:t>scenarios</a:t>
            </a:r>
            <a:endParaRPr lang="es-ES" sz="2000" dirty="0"/>
          </a:p>
        </p:txBody>
      </p:sp>
      <p:sp>
        <p:nvSpPr>
          <p:cNvPr id="17" name="Flecha derecha 16"/>
          <p:cNvSpPr/>
          <p:nvPr/>
        </p:nvSpPr>
        <p:spPr>
          <a:xfrm rot="5400000">
            <a:off x="10047288" y="3709742"/>
            <a:ext cx="908937" cy="332485"/>
          </a:xfrm>
          <a:prstGeom prst="rightArrow">
            <a:avLst/>
          </a:prstGeom>
          <a:solidFill>
            <a:srgbClr val="62A176"/>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a:extLst>
              <a:ext uri="{FF2B5EF4-FFF2-40B4-BE49-F238E27FC236}">
                <a16:creationId xmlns:a16="http://schemas.microsoft.com/office/drawing/2014/main" id="{54422ECE-3DA8-A1B9-DB86-85189E26C976}"/>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14" name="CuadroTexto 13">
            <a:extLst>
              <a:ext uri="{FF2B5EF4-FFF2-40B4-BE49-F238E27FC236}">
                <a16:creationId xmlns:a16="http://schemas.microsoft.com/office/drawing/2014/main" id="{26B930E6-6911-AF0D-2867-C0A271A782DF}"/>
              </a:ext>
            </a:extLst>
          </p:cNvPr>
          <p:cNvSpPr txBox="1"/>
          <p:nvPr/>
        </p:nvSpPr>
        <p:spPr>
          <a:xfrm>
            <a:off x="4079876" y="6502733"/>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8" name="CuadroTexto 17">
            <a:extLst>
              <a:ext uri="{FF2B5EF4-FFF2-40B4-BE49-F238E27FC236}">
                <a16:creationId xmlns:a16="http://schemas.microsoft.com/office/drawing/2014/main" id="{5E4542E2-C1BF-C329-D2F0-EF473E426515}"/>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Tree>
    <p:extLst>
      <p:ext uri="{BB962C8B-B14F-4D97-AF65-F5344CB8AC3E}">
        <p14:creationId xmlns:p14="http://schemas.microsoft.com/office/powerpoint/2010/main" val="4280834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par>
                          <p:cTn id="35" fill="hold">
                            <p:stCondLst>
                              <p:cond delay="1000"/>
                            </p:stCondLst>
                            <p:childTnLst>
                              <p:par>
                                <p:cTn id="36" presetID="10" presetClass="entr" presetSubtype="0" fill="hold" nodeType="after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fade">
                                      <p:cBhvr>
                                        <p:cTn id="3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p:cNvSpPr>
            <a:spLocks noGrp="1"/>
          </p:cNvSpPr>
          <p:nvPr>
            <p:ph type="title"/>
          </p:nvPr>
        </p:nvSpPr>
        <p:spPr>
          <a:xfrm>
            <a:off x="0" y="10894"/>
            <a:ext cx="12192000" cy="397070"/>
          </a:xfrm>
        </p:spPr>
        <p:txBody>
          <a:bodyPr anchor="t">
            <a:noAutofit/>
          </a:bodyPr>
          <a:lstStyle/>
          <a:p>
            <a:r>
              <a:rPr lang="es-ES" sz="2000" b="1" dirty="0" err="1">
                <a:solidFill>
                  <a:srgbClr val="FFFFFF"/>
                </a:solidFill>
              </a:rPr>
              <a:t>Results</a:t>
            </a:r>
            <a:r>
              <a:rPr lang="es-ES" sz="2000" b="1" dirty="0">
                <a:solidFill>
                  <a:srgbClr val="FFFFFF"/>
                </a:solidFill>
              </a:rPr>
              <a:t>: Einstein Gap</a:t>
            </a:r>
            <a:br>
              <a:rPr lang="es-ES" sz="2000" b="1" dirty="0">
                <a:solidFill>
                  <a:srgbClr val="FFFFFF"/>
                </a:solidFill>
              </a:rPr>
            </a:br>
            <a:endParaRPr lang="es-ES" sz="2000" b="1" dirty="0">
              <a:solidFill>
                <a:srgbClr val="FFFFFF"/>
              </a:solidFill>
            </a:endParaRPr>
          </a:p>
        </p:txBody>
      </p:sp>
      <p:sp>
        <p:nvSpPr>
          <p:cNvPr id="4" name="Rectángulo 3"/>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TextBox 11">
            <a:extLst>
              <a:ext uri="{FF2B5EF4-FFF2-40B4-BE49-F238E27FC236}">
                <a16:creationId xmlns:a16="http://schemas.microsoft.com/office/drawing/2014/main" id="{1CC4CAF8-918D-7676-0C6F-3F42067BCD46}"/>
              </a:ext>
            </a:extLst>
          </p:cNvPr>
          <p:cNvSpPr txBox="1"/>
          <p:nvPr/>
        </p:nvSpPr>
        <p:spPr>
          <a:xfrm>
            <a:off x="2" y="448390"/>
            <a:ext cx="12191998" cy="523220"/>
          </a:xfrm>
          <a:prstGeom prst="rect">
            <a:avLst/>
          </a:prstGeom>
          <a:noFill/>
        </p:spPr>
        <p:txBody>
          <a:bodyPr wrap="square" rtlCol="0">
            <a:spAutoFit/>
          </a:bodyPr>
          <a:lstStyle/>
          <a:p>
            <a:pPr algn="ctr"/>
            <a:r>
              <a:rPr lang="en-US" sz="2800" dirty="0"/>
              <a:t>Central halo mass as a function of stellar mass</a:t>
            </a:r>
            <a:endParaRPr lang="x-none" sz="2800" dirty="0"/>
          </a:p>
        </p:txBody>
      </p:sp>
      <p:pic>
        <p:nvPicPr>
          <p:cNvPr id="5" name="Imagen 4"/>
          <p:cNvPicPr>
            <a:picLocks noChangeAspect="1"/>
          </p:cNvPicPr>
          <p:nvPr/>
        </p:nvPicPr>
        <p:blipFill>
          <a:blip r:embed="rId2"/>
          <a:stretch>
            <a:fillRect/>
          </a:stretch>
        </p:blipFill>
        <p:spPr>
          <a:xfrm>
            <a:off x="653054" y="1012036"/>
            <a:ext cx="6853641" cy="5227737"/>
          </a:xfrm>
          <a:prstGeom prst="rect">
            <a:avLst/>
          </a:prstGeom>
        </p:spPr>
      </p:pic>
      <mc:AlternateContent xmlns:mc="http://schemas.openxmlformats.org/markup-compatibility/2006" xmlns:a14="http://schemas.microsoft.com/office/drawing/2010/main">
        <mc:Choice Requires="a14">
          <p:sp>
            <p:nvSpPr>
              <p:cNvPr id="13" name="Marcador de contenido 2"/>
              <p:cNvSpPr>
                <a:spLocks noGrp="1"/>
              </p:cNvSpPr>
              <p:nvPr>
                <p:ph idx="1"/>
              </p:nvPr>
            </p:nvSpPr>
            <p:spPr>
              <a:xfrm>
                <a:off x="7506695" y="1059543"/>
                <a:ext cx="4685304" cy="5812523"/>
              </a:xfrm>
            </p:spPr>
            <p:txBody>
              <a:bodyPr anchor="ctr">
                <a:noAutofit/>
              </a:bodyPr>
              <a:lstStyle/>
              <a:p>
                <a:pPr>
                  <a:buClr>
                    <a:srgbClr val="62A176"/>
                  </a:buClr>
                  <a:buFont typeface="Wingdings" panose="05000000000000000000" pitchFamily="2" charset="2"/>
                  <a:buChar char="§"/>
                </a:pPr>
                <a14:m>
                  <m:oMath xmlns:m="http://schemas.openxmlformats.org/officeDocument/2006/math">
                    <m:sSub>
                      <m:sSubPr>
                        <m:ctrlPr>
                          <a:rPr lang="es-ES" sz="2400" b="0" i="1" smtClean="0">
                            <a:latin typeface="Cambria Math" panose="02040503050406030204" pitchFamily="18" charset="0"/>
                          </a:rPr>
                        </m:ctrlPr>
                      </m:sSubPr>
                      <m:e>
                        <m:r>
                          <a:rPr lang="es-ES" sz="2400" b="0" i="1" smtClean="0">
                            <a:latin typeface="Cambria Math" panose="02040503050406030204" pitchFamily="18" charset="0"/>
                          </a:rPr>
                          <m:t>𝑀</m:t>
                        </m:r>
                      </m:e>
                      <m:sub>
                        <m:r>
                          <a:rPr lang="es-ES" sz="2400" b="0" i="1" smtClean="0">
                            <a:latin typeface="Cambria Math" panose="02040503050406030204" pitchFamily="18" charset="0"/>
                          </a:rPr>
                          <m:t>∗</m:t>
                        </m:r>
                      </m:sub>
                    </m:sSub>
                    <m:r>
                      <a:rPr lang="es-ES" sz="2400" b="0" i="1" smtClean="0">
                        <a:latin typeface="Cambria Math" panose="02040503050406030204" pitchFamily="18" charset="0"/>
                      </a:rPr>
                      <m:t>&lt;</m:t>
                    </m:r>
                    <m:sSup>
                      <m:sSupPr>
                        <m:ctrlPr>
                          <a:rPr lang="es-ES" sz="2400" b="0" i="1" smtClean="0">
                            <a:latin typeface="Cambria Math" panose="02040503050406030204" pitchFamily="18" charset="0"/>
                          </a:rPr>
                        </m:ctrlPr>
                      </m:sSupPr>
                      <m:e>
                        <m:r>
                          <a:rPr lang="es-ES" sz="2400" b="0" i="1" smtClean="0">
                            <a:latin typeface="Cambria Math" panose="02040503050406030204" pitchFamily="18" charset="0"/>
                          </a:rPr>
                          <m:t>10</m:t>
                        </m:r>
                      </m:e>
                      <m:sup>
                        <m:r>
                          <a:rPr lang="es-ES" sz="2400" b="0" i="1" smtClean="0">
                            <a:latin typeface="Cambria Math" panose="02040503050406030204" pitchFamily="18" charset="0"/>
                          </a:rPr>
                          <m:t>10.8</m:t>
                        </m:r>
                      </m:sup>
                    </m:sSup>
                  </m:oMath>
                </a14:m>
                <a:endParaRPr lang="es-ES" sz="2000" dirty="0"/>
              </a:p>
              <a:p>
                <a:pPr marL="0" indent="0" algn="ctr">
                  <a:buClr>
                    <a:srgbClr val="62A176"/>
                  </a:buClr>
                  <a:buNone/>
                </a:pPr>
                <a:r>
                  <a:rPr lang="es-ES" sz="2000" dirty="0"/>
                  <a:t>I</a:t>
                </a:r>
                <a:r>
                  <a:rPr lang="en-US" sz="2000" dirty="0" err="1"/>
                  <a:t>nferred</a:t>
                </a:r>
                <a:r>
                  <a:rPr lang="en-US" sz="2000" dirty="0"/>
                  <a:t> halo masses are significantly higher than expected</a:t>
                </a:r>
                <a:endParaRPr lang="es-ES" sz="2000" dirty="0"/>
              </a:p>
              <a:p>
                <a:pPr marL="0" indent="0">
                  <a:buNone/>
                </a:pPr>
                <a:endParaRPr lang="es-ES" dirty="0"/>
              </a:p>
              <a:p>
                <a:pPr>
                  <a:buClr>
                    <a:srgbClr val="63A378"/>
                  </a:buClr>
                  <a:buFont typeface="Wingdings" panose="05000000000000000000" pitchFamily="2" charset="2"/>
                  <a:buChar char="§"/>
                </a:pPr>
                <a14:m>
                  <m:oMath xmlns:m="http://schemas.openxmlformats.org/officeDocument/2006/math">
                    <m:sSub>
                      <m:sSubPr>
                        <m:ctrlPr>
                          <a:rPr lang="es-ES" sz="2400" i="1">
                            <a:latin typeface="Cambria Math" panose="02040503050406030204" pitchFamily="18" charset="0"/>
                          </a:rPr>
                        </m:ctrlPr>
                      </m:sSubPr>
                      <m:e>
                        <m:sSup>
                          <m:sSupPr>
                            <m:ctrlPr>
                              <a:rPr lang="es-ES" sz="2400" i="1">
                                <a:latin typeface="Cambria Math" panose="02040503050406030204" pitchFamily="18" charset="0"/>
                              </a:rPr>
                            </m:ctrlPr>
                          </m:sSupPr>
                          <m:e>
                            <m:r>
                              <a:rPr lang="es-ES" sz="2400" i="1">
                                <a:latin typeface="Cambria Math" panose="02040503050406030204" pitchFamily="18" charset="0"/>
                              </a:rPr>
                              <m:t>10</m:t>
                            </m:r>
                          </m:e>
                          <m:sup>
                            <m:r>
                              <a:rPr lang="es-ES" sz="2400" i="1">
                                <a:latin typeface="Cambria Math" panose="02040503050406030204" pitchFamily="18" charset="0"/>
                              </a:rPr>
                              <m:t>10.</m:t>
                            </m:r>
                            <m:r>
                              <a:rPr lang="es-ES" sz="2400" b="0" i="1" smtClean="0">
                                <a:latin typeface="Cambria Math" panose="02040503050406030204" pitchFamily="18" charset="0"/>
                              </a:rPr>
                              <m:t>8</m:t>
                            </m:r>
                          </m:sup>
                        </m:sSup>
                        <m:r>
                          <a:rPr lang="es-ES" sz="2400" b="0" i="1" smtClean="0">
                            <a:latin typeface="Cambria Math" panose="02040503050406030204" pitchFamily="18" charset="0"/>
                          </a:rPr>
                          <m:t>&lt;</m:t>
                        </m:r>
                        <m:r>
                          <a:rPr lang="es-ES" sz="2400" i="1">
                            <a:latin typeface="Cambria Math" panose="02040503050406030204" pitchFamily="18" charset="0"/>
                          </a:rPr>
                          <m:t>𝑀</m:t>
                        </m:r>
                      </m:e>
                      <m:sub>
                        <m:r>
                          <a:rPr lang="es-ES" sz="2400" i="1">
                            <a:latin typeface="Cambria Math" panose="02040503050406030204" pitchFamily="18" charset="0"/>
                          </a:rPr>
                          <m:t>∗</m:t>
                        </m:r>
                      </m:sub>
                    </m:sSub>
                    <m:r>
                      <a:rPr lang="es-ES" sz="2400" i="1">
                        <a:latin typeface="Cambria Math" panose="02040503050406030204" pitchFamily="18" charset="0"/>
                      </a:rPr>
                      <m:t>&lt;</m:t>
                    </m:r>
                    <m:sSup>
                      <m:sSupPr>
                        <m:ctrlPr>
                          <a:rPr lang="es-ES" sz="2400" i="1">
                            <a:latin typeface="Cambria Math" panose="02040503050406030204" pitchFamily="18" charset="0"/>
                          </a:rPr>
                        </m:ctrlPr>
                      </m:sSupPr>
                      <m:e>
                        <m:r>
                          <a:rPr lang="es-ES" sz="2400" i="1">
                            <a:latin typeface="Cambria Math" panose="02040503050406030204" pitchFamily="18" charset="0"/>
                          </a:rPr>
                          <m:t>10</m:t>
                        </m:r>
                      </m:e>
                      <m:sup>
                        <m:r>
                          <a:rPr lang="es-ES" sz="2400" i="1">
                            <a:latin typeface="Cambria Math" panose="02040503050406030204" pitchFamily="18" charset="0"/>
                          </a:rPr>
                          <m:t>1</m:t>
                        </m:r>
                        <m:r>
                          <a:rPr lang="es-ES" sz="2400" b="0" i="1" smtClean="0">
                            <a:latin typeface="Cambria Math" panose="02040503050406030204" pitchFamily="18" charset="0"/>
                          </a:rPr>
                          <m:t>1.7</m:t>
                        </m:r>
                      </m:sup>
                    </m:sSup>
                  </m:oMath>
                </a14:m>
                <a:endParaRPr lang="es-ES" sz="2000" dirty="0"/>
              </a:p>
              <a:p>
                <a:pPr marL="0" indent="0" algn="ctr">
                  <a:buClr>
                    <a:srgbClr val="63A378"/>
                  </a:buClr>
                  <a:buNone/>
                </a:pPr>
                <a:r>
                  <a:rPr lang="en-US" sz="2000" dirty="0"/>
                  <a:t>Reasonably well with previous                SHMR estimates</a:t>
                </a:r>
                <a:r>
                  <a:rPr lang="es-ES" sz="2000" dirty="0"/>
                  <a:t>.</a:t>
                </a:r>
              </a:p>
              <a:p>
                <a:pPr marL="0" indent="0">
                  <a:buNone/>
                </a:pPr>
                <a:endParaRPr lang="es-ES" dirty="0"/>
              </a:p>
              <a:p>
                <a:pPr>
                  <a:buClr>
                    <a:srgbClr val="62A176"/>
                  </a:buClr>
                  <a:buFont typeface="Wingdings" panose="05000000000000000000" pitchFamily="2" charset="2"/>
                  <a:buChar char="§"/>
                </a:pPr>
                <a14:m>
                  <m:oMath xmlns:m="http://schemas.openxmlformats.org/officeDocument/2006/math">
                    <m:sSub>
                      <m:sSubPr>
                        <m:ctrlPr>
                          <a:rPr lang="es-ES" sz="2400" i="1">
                            <a:latin typeface="Cambria Math" panose="02040503050406030204" pitchFamily="18" charset="0"/>
                          </a:rPr>
                        </m:ctrlPr>
                      </m:sSubPr>
                      <m:e>
                        <m:r>
                          <a:rPr lang="es-ES" sz="2400" i="1">
                            <a:latin typeface="Cambria Math" panose="02040503050406030204" pitchFamily="18" charset="0"/>
                          </a:rPr>
                          <m:t>𝑀</m:t>
                        </m:r>
                      </m:e>
                      <m:sub>
                        <m:r>
                          <a:rPr lang="es-ES" sz="2400" i="1">
                            <a:latin typeface="Cambria Math" panose="02040503050406030204" pitchFamily="18" charset="0"/>
                          </a:rPr>
                          <m:t>∗</m:t>
                        </m:r>
                      </m:sub>
                    </m:sSub>
                    <m:r>
                      <a:rPr lang="es-ES" sz="2400" b="0" i="1" smtClean="0">
                        <a:latin typeface="Cambria Math" panose="02040503050406030204" pitchFamily="18" charset="0"/>
                      </a:rPr>
                      <m:t>&gt;</m:t>
                    </m:r>
                    <m:sSup>
                      <m:sSupPr>
                        <m:ctrlPr>
                          <a:rPr lang="es-ES" sz="2400" i="1">
                            <a:latin typeface="Cambria Math" panose="02040503050406030204" pitchFamily="18" charset="0"/>
                          </a:rPr>
                        </m:ctrlPr>
                      </m:sSupPr>
                      <m:e>
                        <m:r>
                          <a:rPr lang="es-ES" sz="2400" i="1">
                            <a:latin typeface="Cambria Math" panose="02040503050406030204" pitchFamily="18" charset="0"/>
                          </a:rPr>
                          <m:t>10</m:t>
                        </m:r>
                      </m:e>
                      <m:sup>
                        <m:r>
                          <a:rPr lang="es-ES" sz="2400" i="1">
                            <a:latin typeface="Cambria Math" panose="02040503050406030204" pitchFamily="18" charset="0"/>
                          </a:rPr>
                          <m:t>1</m:t>
                        </m:r>
                        <m:r>
                          <a:rPr lang="es-ES" sz="2400" b="0" i="1" smtClean="0">
                            <a:latin typeface="Cambria Math" panose="02040503050406030204" pitchFamily="18" charset="0"/>
                          </a:rPr>
                          <m:t>1.7</m:t>
                        </m:r>
                      </m:sup>
                    </m:sSup>
                  </m:oMath>
                </a14:m>
                <a:endParaRPr lang="es-ES" sz="2000" dirty="0"/>
              </a:p>
              <a:p>
                <a:pPr marL="0" indent="0" algn="ctr">
                  <a:buNone/>
                </a:pPr>
                <a:r>
                  <a:rPr lang="es-ES" sz="2000" dirty="0"/>
                  <a:t>Halo </a:t>
                </a:r>
                <a:r>
                  <a:rPr lang="en-US" sz="2000" dirty="0"/>
                  <a:t>mass lies below                                             the expected value</a:t>
                </a:r>
              </a:p>
            </p:txBody>
          </p:sp>
        </mc:Choice>
        <mc:Fallback xmlns="">
          <p:sp>
            <p:nvSpPr>
              <p:cNvPr id="13" name="Marcador de contenido 2"/>
              <p:cNvSpPr>
                <a:spLocks noGrp="1" noRot="1" noChangeAspect="1" noMove="1" noResize="1" noEditPoints="1" noAdjustHandles="1" noChangeArrowheads="1" noChangeShapeType="1" noTextEdit="1"/>
              </p:cNvSpPr>
              <p:nvPr>
                <p:ph idx="1"/>
              </p:nvPr>
            </p:nvSpPr>
            <p:spPr>
              <a:xfrm>
                <a:off x="7506695" y="1059543"/>
                <a:ext cx="4685304" cy="5812523"/>
              </a:xfrm>
              <a:blipFill rotWithShape="0">
                <a:blip r:embed="rId3"/>
                <a:stretch>
                  <a:fillRect l="-1691" r="-31079"/>
                </a:stretch>
              </a:blipFill>
            </p:spPr>
            <p:txBody>
              <a:bodyPr/>
              <a:lstStyle/>
              <a:p>
                <a:r>
                  <a:rPr lang="es-ES">
                    <a:noFill/>
                  </a:rPr>
                  <a:t> </a:t>
                </a:r>
              </a:p>
            </p:txBody>
          </p:sp>
        </mc:Fallback>
      </mc:AlternateContent>
      <p:sp>
        <p:nvSpPr>
          <p:cNvPr id="3" name="Flecha derecha 2"/>
          <p:cNvSpPr/>
          <p:nvPr/>
        </p:nvSpPr>
        <p:spPr>
          <a:xfrm rot="2022606">
            <a:off x="5140144" y="1561437"/>
            <a:ext cx="1190171" cy="522515"/>
          </a:xfrm>
          <a:prstGeom prst="rightArrow">
            <a:avLst/>
          </a:prstGeom>
          <a:solidFill>
            <a:srgbClr val="62A176"/>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CuadroTexto 5">
            <a:extLst>
              <a:ext uri="{FF2B5EF4-FFF2-40B4-BE49-F238E27FC236}">
                <a16:creationId xmlns:a16="http://schemas.microsoft.com/office/drawing/2014/main" id="{C8030491-52F8-CFB9-35BF-D1B6A773CD5C}"/>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12" name="CuadroTexto 11">
            <a:extLst>
              <a:ext uri="{FF2B5EF4-FFF2-40B4-BE49-F238E27FC236}">
                <a16:creationId xmlns:a16="http://schemas.microsoft.com/office/drawing/2014/main" id="{36F6FA4E-D20C-ACD3-00CA-C2BA1B7CFC99}"/>
              </a:ext>
            </a:extLst>
          </p:cNvPr>
          <p:cNvSpPr txBox="1"/>
          <p:nvPr/>
        </p:nvSpPr>
        <p:spPr>
          <a:xfrm>
            <a:off x="4079876" y="6502733"/>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4" name="CuadroTexto 13">
            <a:extLst>
              <a:ext uri="{FF2B5EF4-FFF2-40B4-BE49-F238E27FC236}">
                <a16:creationId xmlns:a16="http://schemas.microsoft.com/office/drawing/2014/main" id="{DA30FDC6-A6A3-E888-68BF-1C483D44D7EE}"/>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Tree>
    <p:extLst>
      <p:ext uri="{BB962C8B-B14F-4D97-AF65-F5344CB8AC3E}">
        <p14:creationId xmlns:p14="http://schemas.microsoft.com/office/powerpoint/2010/main" val="3413015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p:cNvSpPr>
            <a:spLocks noGrp="1"/>
          </p:cNvSpPr>
          <p:nvPr>
            <p:ph type="title"/>
          </p:nvPr>
        </p:nvSpPr>
        <p:spPr>
          <a:xfrm>
            <a:off x="0" y="10894"/>
            <a:ext cx="12192000" cy="397070"/>
          </a:xfrm>
        </p:spPr>
        <p:txBody>
          <a:bodyPr anchor="t">
            <a:noAutofit/>
          </a:bodyPr>
          <a:lstStyle/>
          <a:p>
            <a:r>
              <a:rPr lang="es-ES" sz="2000" b="1" dirty="0" err="1">
                <a:solidFill>
                  <a:srgbClr val="FFFFFF"/>
                </a:solidFill>
              </a:rPr>
              <a:t>Conclusion</a:t>
            </a:r>
            <a:br>
              <a:rPr lang="es-ES" sz="2000" b="1" dirty="0">
                <a:solidFill>
                  <a:srgbClr val="FFFFFF"/>
                </a:solidFill>
              </a:rPr>
            </a:br>
            <a:br>
              <a:rPr lang="es-ES" sz="2000" b="1" dirty="0">
                <a:solidFill>
                  <a:srgbClr val="FFFFFF"/>
                </a:solidFill>
              </a:rPr>
            </a:br>
            <a:endParaRPr lang="es-ES" sz="2000" b="1" dirty="0">
              <a:solidFill>
                <a:srgbClr val="FFFFFF"/>
              </a:solidFill>
            </a:endParaRPr>
          </a:p>
        </p:txBody>
      </p:sp>
      <p:sp>
        <p:nvSpPr>
          <p:cNvPr id="3" name="Marcador de contenido 2"/>
          <p:cNvSpPr>
            <a:spLocks noGrp="1"/>
          </p:cNvSpPr>
          <p:nvPr>
            <p:ph idx="1"/>
          </p:nvPr>
        </p:nvSpPr>
        <p:spPr>
          <a:xfrm>
            <a:off x="416169" y="1094105"/>
            <a:ext cx="10515600" cy="4351338"/>
          </a:xfrm>
        </p:spPr>
        <p:txBody>
          <a:bodyPr/>
          <a:lstStyle/>
          <a:p>
            <a:pPr>
              <a:buClr>
                <a:srgbClr val="4F8762"/>
              </a:buClr>
              <a:buFont typeface="Wingdings" panose="05000000000000000000" pitchFamily="2" charset="2"/>
              <a:buChar char="Ø"/>
            </a:pPr>
            <a:r>
              <a:rPr lang="es-ES" dirty="0">
                <a:solidFill>
                  <a:schemeClr val="bg1">
                    <a:lumMod val="65000"/>
                  </a:schemeClr>
                </a:solidFill>
              </a:rPr>
              <a:t>Introduction &amp; Objetives</a:t>
            </a:r>
          </a:p>
          <a:p>
            <a:pPr>
              <a:buClr>
                <a:srgbClr val="4F8762"/>
              </a:buClr>
              <a:buFont typeface="Wingdings" panose="05000000000000000000" pitchFamily="2" charset="2"/>
              <a:buChar char="Ø"/>
            </a:pPr>
            <a:r>
              <a:rPr lang="es-ES" dirty="0" err="1">
                <a:solidFill>
                  <a:schemeClr val="bg1">
                    <a:lumMod val="65000"/>
                  </a:schemeClr>
                </a:solidFill>
              </a:rPr>
              <a:t>Theoretical</a:t>
            </a:r>
            <a:r>
              <a:rPr lang="es-ES" dirty="0">
                <a:solidFill>
                  <a:schemeClr val="bg1">
                    <a:lumMod val="65000"/>
                  </a:schemeClr>
                </a:solidFill>
              </a:rPr>
              <a:t> Framework</a:t>
            </a:r>
          </a:p>
          <a:p>
            <a:pPr>
              <a:buClr>
                <a:srgbClr val="4F8762"/>
              </a:buClr>
              <a:buFont typeface="Wingdings" panose="05000000000000000000" pitchFamily="2" charset="2"/>
              <a:buChar char="Ø"/>
            </a:pPr>
            <a:r>
              <a:rPr lang="es-ES" dirty="0" err="1">
                <a:solidFill>
                  <a:schemeClr val="bg1">
                    <a:lumMod val="65000"/>
                  </a:schemeClr>
                </a:solidFill>
              </a:rPr>
              <a:t>Methodology</a:t>
            </a:r>
            <a:endParaRPr lang="es-ES" dirty="0">
              <a:solidFill>
                <a:schemeClr val="bg1">
                  <a:lumMod val="65000"/>
                </a:schemeClr>
              </a:solidFill>
            </a:endParaRPr>
          </a:p>
          <a:p>
            <a:pPr>
              <a:buClr>
                <a:srgbClr val="4F8762"/>
              </a:buClr>
              <a:buFont typeface="Wingdings" panose="05000000000000000000" pitchFamily="2" charset="2"/>
              <a:buChar char="Ø"/>
            </a:pPr>
            <a:r>
              <a:rPr lang="es-ES" dirty="0" err="1">
                <a:solidFill>
                  <a:schemeClr val="bg1">
                    <a:lumMod val="65000"/>
                  </a:schemeClr>
                </a:solidFill>
              </a:rPr>
              <a:t>Results</a:t>
            </a:r>
            <a:endParaRPr lang="es-ES" dirty="0">
              <a:solidFill>
                <a:schemeClr val="bg1">
                  <a:lumMod val="65000"/>
                </a:schemeClr>
              </a:solidFill>
            </a:endParaRPr>
          </a:p>
          <a:p>
            <a:pPr lvl="1">
              <a:buClr>
                <a:srgbClr val="4F8762"/>
              </a:buClr>
              <a:buFont typeface="Wingdings" panose="05000000000000000000" pitchFamily="2" charset="2"/>
              <a:buChar char="Ø"/>
            </a:pPr>
            <a:r>
              <a:rPr lang="es-ES" dirty="0" err="1">
                <a:solidFill>
                  <a:schemeClr val="bg1">
                    <a:lumMod val="65000"/>
                  </a:schemeClr>
                </a:solidFill>
              </a:rPr>
              <a:t>Arcminute</a:t>
            </a:r>
            <a:r>
              <a:rPr lang="es-ES" dirty="0">
                <a:solidFill>
                  <a:schemeClr val="bg1">
                    <a:lumMod val="65000"/>
                  </a:schemeClr>
                </a:solidFill>
              </a:rPr>
              <a:t> Scales</a:t>
            </a:r>
          </a:p>
          <a:p>
            <a:pPr lvl="1">
              <a:buClr>
                <a:srgbClr val="4F8762"/>
              </a:buClr>
              <a:buFont typeface="Wingdings" panose="05000000000000000000" pitchFamily="2" charset="2"/>
              <a:buChar char="Ø"/>
            </a:pPr>
            <a:r>
              <a:rPr lang="es-ES" dirty="0" err="1">
                <a:solidFill>
                  <a:schemeClr val="bg1">
                    <a:lumMod val="65000"/>
                  </a:schemeClr>
                </a:solidFill>
              </a:rPr>
              <a:t>Kiloparsec</a:t>
            </a:r>
            <a:r>
              <a:rPr lang="es-ES" dirty="0">
                <a:solidFill>
                  <a:schemeClr val="bg1">
                    <a:lumMod val="65000"/>
                  </a:schemeClr>
                </a:solidFill>
              </a:rPr>
              <a:t> Scales</a:t>
            </a:r>
          </a:p>
          <a:p>
            <a:pPr lvl="1">
              <a:buClr>
                <a:srgbClr val="4F8762"/>
              </a:buClr>
              <a:buFont typeface="Wingdings" panose="05000000000000000000" pitchFamily="2" charset="2"/>
              <a:buChar char="Ø"/>
            </a:pPr>
            <a:r>
              <a:rPr lang="es-ES" dirty="0">
                <a:solidFill>
                  <a:schemeClr val="bg1">
                    <a:lumMod val="65000"/>
                  </a:schemeClr>
                </a:solidFill>
              </a:rPr>
              <a:t>Einstein Gap</a:t>
            </a:r>
          </a:p>
          <a:p>
            <a:pPr>
              <a:buClr>
                <a:srgbClr val="4F8762"/>
              </a:buClr>
              <a:buFont typeface="Wingdings" panose="05000000000000000000" pitchFamily="2" charset="2"/>
              <a:buChar char="Ø"/>
            </a:pPr>
            <a:r>
              <a:rPr lang="es-ES" dirty="0" err="1"/>
              <a:t>Discussion</a:t>
            </a:r>
            <a:r>
              <a:rPr lang="es-ES" dirty="0"/>
              <a:t> &amp; </a:t>
            </a:r>
            <a:r>
              <a:rPr lang="es-ES" dirty="0" err="1"/>
              <a:t>conclusions</a:t>
            </a:r>
            <a:endParaRPr lang="es-ES" dirty="0"/>
          </a:p>
          <a:p>
            <a:pPr>
              <a:buClr>
                <a:srgbClr val="4F8762"/>
              </a:buClr>
              <a:buFont typeface="Wingdings" panose="05000000000000000000" pitchFamily="2" charset="2"/>
              <a:buChar char="Ø"/>
            </a:pPr>
            <a:r>
              <a:rPr lang="es-ES" dirty="0" err="1">
                <a:solidFill>
                  <a:schemeClr val="bg1">
                    <a:lumMod val="65000"/>
                  </a:schemeClr>
                </a:solidFill>
              </a:rPr>
              <a:t>Future</a:t>
            </a:r>
            <a:r>
              <a:rPr lang="es-ES" dirty="0">
                <a:solidFill>
                  <a:schemeClr val="bg1">
                    <a:lumMod val="65000"/>
                  </a:schemeClr>
                </a:solidFill>
              </a:rPr>
              <a:t> </a:t>
            </a:r>
            <a:r>
              <a:rPr lang="es-ES" dirty="0" err="1">
                <a:solidFill>
                  <a:schemeClr val="bg1">
                    <a:lumMod val="65000"/>
                  </a:schemeClr>
                </a:solidFill>
              </a:rPr>
              <a:t>Work</a:t>
            </a:r>
            <a:endParaRPr lang="es-ES" dirty="0">
              <a:solidFill>
                <a:schemeClr val="bg1">
                  <a:lumMod val="65000"/>
                </a:schemeClr>
              </a:solidFill>
            </a:endParaRPr>
          </a:p>
          <a:p>
            <a:endParaRPr lang="es-ES" dirty="0"/>
          </a:p>
        </p:txBody>
      </p:sp>
      <p:sp>
        <p:nvSpPr>
          <p:cNvPr id="4" name="Rectángulo 3"/>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9" name="CuadroTexto 8"/>
          <p:cNvSpPr txBox="1"/>
          <p:nvPr/>
        </p:nvSpPr>
        <p:spPr>
          <a:xfrm>
            <a:off x="4079876" y="6502734"/>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PhD </a:t>
            </a:r>
            <a:r>
              <a:rPr lang="es-ES" dirty="0" err="1">
                <a:solidFill>
                  <a:schemeClr val="tx1">
                    <a:lumMod val="75000"/>
                    <a:lumOff val="25000"/>
                  </a:schemeClr>
                </a:solidFill>
              </a:rPr>
              <a:t>Thesis</a:t>
            </a:r>
            <a:endParaRPr lang="es-ES" dirty="0">
              <a:solidFill>
                <a:schemeClr val="tx1">
                  <a:lumMod val="75000"/>
                  <a:lumOff val="25000"/>
                </a:schemeClr>
              </a:solidFill>
            </a:endParaRPr>
          </a:p>
        </p:txBody>
      </p:sp>
      <p:sp>
        <p:nvSpPr>
          <p:cNvPr id="10" name="CuadroTexto 9"/>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20 Octubre 2025</a:t>
            </a:r>
          </a:p>
        </p:txBody>
      </p:sp>
    </p:spTree>
    <p:extLst>
      <p:ext uri="{BB962C8B-B14F-4D97-AF65-F5344CB8AC3E}">
        <p14:creationId xmlns:p14="http://schemas.microsoft.com/office/powerpoint/2010/main" val="1078081466"/>
      </p:ext>
    </p:extLst>
  </p:cSld>
  <p:clrMapOvr>
    <a:masterClrMapping/>
  </p:clrMapOvr>
  <p:transition spd="slow">
    <p:push dir="u"/>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p:cNvSpPr>
            <a:spLocks noGrp="1"/>
          </p:cNvSpPr>
          <p:nvPr>
            <p:ph type="title"/>
          </p:nvPr>
        </p:nvSpPr>
        <p:spPr>
          <a:xfrm>
            <a:off x="0" y="10894"/>
            <a:ext cx="12192000" cy="397070"/>
          </a:xfrm>
        </p:spPr>
        <p:txBody>
          <a:bodyPr anchor="t">
            <a:noAutofit/>
          </a:bodyPr>
          <a:lstStyle/>
          <a:p>
            <a:r>
              <a:rPr lang="es-ES" sz="2000" b="1" dirty="0" err="1">
                <a:solidFill>
                  <a:srgbClr val="FFFFFF"/>
                </a:solidFill>
              </a:rPr>
              <a:t>Conclusions</a:t>
            </a:r>
            <a:br>
              <a:rPr lang="es-ES" sz="2000" b="1" dirty="0">
                <a:solidFill>
                  <a:srgbClr val="FFFFFF"/>
                </a:solidFill>
              </a:rPr>
            </a:br>
            <a:br>
              <a:rPr lang="es-ES" sz="2000" b="1" dirty="0">
                <a:solidFill>
                  <a:srgbClr val="FFFFFF"/>
                </a:solidFill>
              </a:rPr>
            </a:br>
            <a:endParaRPr lang="es-ES" sz="2000" b="1" dirty="0">
              <a:solidFill>
                <a:srgbClr val="FFFFFF"/>
              </a:solidFill>
            </a:endParaRPr>
          </a:p>
        </p:txBody>
      </p:sp>
      <p:sp>
        <p:nvSpPr>
          <p:cNvPr id="4" name="Rectángulo 3"/>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mc:AlternateContent xmlns:mc="http://schemas.openxmlformats.org/markup-compatibility/2006" xmlns:a14="http://schemas.microsoft.com/office/drawing/2010/main">
        <mc:Choice Requires="a14">
          <p:sp>
            <p:nvSpPr>
              <p:cNvPr id="3" name="CuadroTexto 2"/>
              <p:cNvSpPr txBox="1"/>
              <p:nvPr/>
            </p:nvSpPr>
            <p:spPr>
              <a:xfrm>
                <a:off x="571500" y="606674"/>
                <a:ext cx="11620499" cy="5570756"/>
              </a:xfrm>
              <a:prstGeom prst="rect">
                <a:avLst/>
              </a:prstGeom>
              <a:noFill/>
            </p:spPr>
            <p:txBody>
              <a:bodyPr wrap="square" rtlCol="0">
                <a:spAutoFit/>
              </a:bodyPr>
              <a:lstStyle/>
              <a:p>
                <a:pPr algn="ctr">
                  <a:buClr>
                    <a:srgbClr val="62A176"/>
                  </a:buClr>
                </a:pPr>
                <a:endParaRPr lang="en-US" sz="2000" dirty="0"/>
              </a:p>
              <a:p>
                <a:pPr>
                  <a:buClr>
                    <a:srgbClr val="62A176"/>
                  </a:buClr>
                  <a:buFont typeface="Wingdings" panose="05000000000000000000" pitchFamily="2" charset="2"/>
                  <a:buChar char="v"/>
                </a:pPr>
                <a:r>
                  <a:rPr lang="en-US" sz="2400" dirty="0"/>
                  <a:t> </a:t>
                </a:r>
                <a:r>
                  <a:rPr lang="en-US" sz="2400" b="1" i="1" dirty="0"/>
                  <a:t>Dark matter halos are complex and cannot be described with a single mass profile.</a:t>
                </a:r>
              </a:p>
              <a:p>
                <a:pPr algn="ctr">
                  <a:buClr>
                    <a:srgbClr val="62A176"/>
                  </a:buClr>
                </a:pPr>
                <a:r>
                  <a:rPr lang="en-US" sz="2000" dirty="0"/>
                  <a:t>A combination of dark matter, baryons, and satellite substructures                                                                                                               is required to reproduce the observed magnification signal.</a:t>
                </a:r>
              </a:p>
              <a:p>
                <a:pPr algn="ctr">
                  <a:buClr>
                    <a:srgbClr val="62A176"/>
                  </a:buClr>
                </a:pPr>
                <a:endParaRPr lang="en-US" sz="2000" dirty="0"/>
              </a:p>
              <a:p>
                <a:pPr>
                  <a:buClr>
                    <a:srgbClr val="62A176"/>
                  </a:buClr>
                  <a:buFont typeface="Wingdings" panose="05000000000000000000" pitchFamily="2" charset="2"/>
                  <a:buChar char="v"/>
                </a:pPr>
                <a:r>
                  <a:rPr lang="en-US" sz="2400" dirty="0"/>
                  <a:t> </a:t>
                </a:r>
                <a:r>
                  <a:rPr lang="en-US" sz="2400" b="1" i="1" dirty="0"/>
                  <a:t>The high resolution reveals baryonic dominance in the nucleus.</a:t>
                </a:r>
              </a:p>
              <a:p>
                <a:pPr algn="ctr">
                  <a:buClr>
                    <a:srgbClr val="62A176"/>
                  </a:buClr>
                </a:pPr>
                <a:r>
                  <a:rPr lang="en-US" sz="2000" dirty="0"/>
                  <a:t>In the innermost regions, baryonic matter plays a dominant gravitational role, </a:t>
                </a:r>
              </a:p>
              <a:p>
                <a:pPr algn="ctr">
                  <a:buClr>
                    <a:srgbClr val="62A176"/>
                  </a:buClr>
                </a:pPr>
                <a:r>
                  <a:rPr lang="en-US" sz="2000" dirty="0"/>
                  <a:t>shaping the magnification profile and producing a central excess in the correlation function.</a:t>
                </a:r>
              </a:p>
              <a:p>
                <a:pPr algn="ctr">
                  <a:buClr>
                    <a:srgbClr val="62A176"/>
                  </a:buClr>
                </a:pPr>
                <a:endParaRPr lang="en-US" sz="2000" dirty="0"/>
              </a:p>
              <a:p>
                <a:pPr>
                  <a:buClr>
                    <a:srgbClr val="62A176"/>
                  </a:buClr>
                  <a:buFont typeface="Wingdings" panose="05000000000000000000" pitchFamily="2" charset="2"/>
                  <a:buChar char="v"/>
                </a:pPr>
                <a:r>
                  <a:rPr lang="en-US" sz="2400" dirty="0"/>
                  <a:t> </a:t>
                </a:r>
                <a:r>
                  <a:rPr lang="en-US" sz="2400" b="1" i="1" dirty="0"/>
                  <a:t>The "Einstein Gap" is a true signature of the strong lensing regime.</a:t>
                </a:r>
              </a:p>
              <a:p>
                <a:pPr algn="ctr">
                  <a:buClr>
                    <a:srgbClr val="62A176"/>
                  </a:buClr>
                </a:pPr>
                <a:r>
                  <a:rPr lang="en-US" sz="2000" dirty="0"/>
                  <a:t>The consistent suppression of signal around </a:t>
                </a:r>
                <a14:m>
                  <m:oMath xmlns:m="http://schemas.openxmlformats.org/officeDocument/2006/math">
                    <m:r>
                      <a:rPr lang="en-US" sz="2000" dirty="0">
                        <a:latin typeface="Cambria Math" panose="02040503050406030204" pitchFamily="18" charset="0"/>
                      </a:rPr>
                      <m:t>~10″ </m:t>
                    </m:r>
                  </m:oMath>
                </a14:m>
                <a:r>
                  <a:rPr lang="en-US" sz="2000" dirty="0"/>
                  <a:t>across all lens samples </a:t>
                </a:r>
              </a:p>
              <a:p>
                <a:pPr algn="ctr">
                  <a:buClr>
                    <a:srgbClr val="62A176"/>
                  </a:buClr>
                </a:pPr>
                <a:r>
                  <a:rPr lang="en-US" sz="2000" dirty="0"/>
                  <a:t>and simulations confirms its physical origin</a:t>
                </a:r>
              </a:p>
              <a:p>
                <a:pPr algn="ctr">
                  <a:buClr>
                    <a:srgbClr val="62A176"/>
                  </a:buClr>
                </a:pPr>
                <a:endParaRPr lang="en-US" sz="2000" dirty="0"/>
              </a:p>
              <a:p>
                <a:pPr>
                  <a:buClr>
                    <a:srgbClr val="62A176"/>
                  </a:buClr>
                  <a:buFont typeface="Wingdings" panose="05000000000000000000" pitchFamily="2" charset="2"/>
                  <a:buChar char="v"/>
                </a:pPr>
                <a:r>
                  <a:rPr lang="en-US" sz="2400" dirty="0"/>
                  <a:t> </a:t>
                </a:r>
                <a:r>
                  <a:rPr lang="en-US" sz="2400" b="1" i="1" dirty="0"/>
                  <a:t>Magnification bias is a precision tool for halo substructure.</a:t>
                </a:r>
              </a:p>
              <a:p>
                <a:pPr algn="ctr">
                  <a:buClr>
                    <a:srgbClr val="62A176"/>
                  </a:buClr>
                </a:pPr>
                <a:r>
                  <a:rPr lang="en-US" sz="2000" dirty="0"/>
                  <a:t>It allows us to trace both the smooth dark-matter distribution and small-scale substructures, </a:t>
                </a:r>
              </a:p>
              <a:p>
                <a:pPr algn="ctr">
                  <a:buClr>
                    <a:srgbClr val="62A176"/>
                  </a:buClr>
                </a:pPr>
                <a:r>
                  <a:rPr lang="en-US" sz="2000" dirty="0"/>
                  <a:t>offering a powerful and complementary tool to shear-based weak-lensing studies</a:t>
                </a:r>
                <a:endParaRPr lang="es-ES" sz="2000" dirty="0"/>
              </a:p>
              <a:p>
                <a:endParaRPr lang="es-ES" sz="2000" dirty="0"/>
              </a:p>
            </p:txBody>
          </p:sp>
        </mc:Choice>
        <mc:Fallback xmlns="">
          <p:sp>
            <p:nvSpPr>
              <p:cNvPr id="3" name="CuadroTexto 2"/>
              <p:cNvSpPr txBox="1">
                <a:spLocks noRot="1" noChangeAspect="1" noMove="1" noResize="1" noEditPoints="1" noAdjustHandles="1" noChangeArrowheads="1" noChangeShapeType="1" noTextEdit="1"/>
              </p:cNvSpPr>
              <p:nvPr/>
            </p:nvSpPr>
            <p:spPr>
              <a:xfrm>
                <a:off x="571500" y="606674"/>
                <a:ext cx="11620499" cy="5570756"/>
              </a:xfrm>
              <a:prstGeom prst="rect">
                <a:avLst/>
              </a:prstGeom>
              <a:blipFill rotWithShape="0">
                <a:blip r:embed="rId2"/>
                <a:stretch>
                  <a:fillRect l="-735" r="-9654"/>
                </a:stretch>
              </a:blipFill>
            </p:spPr>
            <p:txBody>
              <a:bodyPr/>
              <a:lstStyle/>
              <a:p>
                <a:r>
                  <a:rPr lang="es-ES">
                    <a:noFill/>
                  </a:rPr>
                  <a:t> </a:t>
                </a:r>
              </a:p>
            </p:txBody>
          </p:sp>
        </mc:Fallback>
      </mc:AlternateContent>
      <p:sp>
        <p:nvSpPr>
          <p:cNvPr id="5" name="CuadroTexto 4">
            <a:extLst>
              <a:ext uri="{FF2B5EF4-FFF2-40B4-BE49-F238E27FC236}">
                <a16:creationId xmlns:a16="http://schemas.microsoft.com/office/drawing/2014/main" id="{B1986011-FAE5-7EDD-CDB2-7E974455966A}"/>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6" name="CuadroTexto 5">
            <a:extLst>
              <a:ext uri="{FF2B5EF4-FFF2-40B4-BE49-F238E27FC236}">
                <a16:creationId xmlns:a16="http://schemas.microsoft.com/office/drawing/2014/main" id="{B504F265-55F2-937A-F4CE-ADDD5BA6DD00}"/>
              </a:ext>
            </a:extLst>
          </p:cNvPr>
          <p:cNvSpPr txBox="1"/>
          <p:nvPr/>
        </p:nvSpPr>
        <p:spPr>
          <a:xfrm>
            <a:off x="4079876" y="6502733"/>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1" name="CuadroTexto 10">
            <a:extLst>
              <a:ext uri="{FF2B5EF4-FFF2-40B4-BE49-F238E27FC236}">
                <a16:creationId xmlns:a16="http://schemas.microsoft.com/office/drawing/2014/main" id="{249862BB-ED95-E431-5CA2-671CCB48E8A6}"/>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Tree>
    <p:extLst>
      <p:ext uri="{BB962C8B-B14F-4D97-AF65-F5344CB8AC3E}">
        <p14:creationId xmlns:p14="http://schemas.microsoft.com/office/powerpoint/2010/main" val="1708544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7" descr="El telescopio Hubble de la NASA detectó una galaxia inactiva ...">
            <a:extLst>
              <a:ext uri="{FF2B5EF4-FFF2-40B4-BE49-F238E27FC236}">
                <a16:creationId xmlns:a16="http://schemas.microsoft.com/office/drawing/2014/main" id="{5B8C2BC6-7406-82DC-8E27-A00B6C95DFEB}"/>
              </a:ext>
            </a:extLst>
          </p:cNvPr>
          <p:cNvPicPr>
            <a:picLocks noChangeAspect="1" noChangeArrowheads="1"/>
          </p:cNvPicPr>
          <p:nvPr/>
        </p:nvPicPr>
        <p:blipFill rotWithShape="1">
          <a:blip r:embed="rId2">
            <a:alphaModFix amt="15000"/>
            <a:extLst>
              <a:ext uri="{28A0092B-C50C-407E-A947-70E740481C1C}">
                <a14:useLocalDpi xmlns:a14="http://schemas.microsoft.com/office/drawing/2010/main" val="0"/>
              </a:ext>
            </a:extLst>
          </a:blip>
          <a:srcRect t="7790" b="8071"/>
          <a:stretch/>
        </p:blipFill>
        <p:spPr bwMode="auto">
          <a:xfrm>
            <a:off x="-1" y="0"/>
            <a:ext cx="12226383"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4" name="Rectángulo 3"/>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ángulo 2"/>
          <p:cNvSpPr/>
          <p:nvPr/>
        </p:nvSpPr>
        <p:spPr>
          <a:xfrm>
            <a:off x="1515023" y="2169312"/>
            <a:ext cx="9161954" cy="2554545"/>
          </a:xfrm>
          <a:prstGeom prst="rect">
            <a:avLst/>
          </a:prstGeom>
        </p:spPr>
        <p:txBody>
          <a:bodyPr wrap="square">
            <a:spAutoFit/>
          </a:bodyPr>
          <a:lstStyle/>
          <a:p>
            <a:pPr algn="just"/>
            <a:r>
              <a:rPr lang="en-US" sz="2000" i="1" dirty="0">
                <a:latin typeface="NimbusRomNo9L-Regu"/>
              </a:rPr>
              <a:t>“But the reason I call myself by my childhood name is to remind myself that a scientist must also be absolutely like a child. If he sees a thing, he must say that he sees it, whether it was what he thought he was going to see or not. See first, think later, then test. But always see first. Otherwise you will only see what you were expecting. Most scientists forget that.”</a:t>
            </a:r>
          </a:p>
          <a:p>
            <a:pPr algn="just"/>
            <a:endParaRPr lang="en-US" sz="2000" i="1" dirty="0">
              <a:latin typeface="NimbusRomNo9L-Regu"/>
            </a:endParaRPr>
          </a:p>
          <a:p>
            <a:pPr algn="just"/>
            <a:endParaRPr lang="en-US" sz="2000" i="1" dirty="0">
              <a:latin typeface="NimbusRomNo9L-Regu"/>
            </a:endParaRPr>
          </a:p>
          <a:p>
            <a:pPr algn="r"/>
            <a:r>
              <a:rPr lang="en-US" dirty="0">
                <a:latin typeface="NimbusRomNo9L-Regu"/>
              </a:rPr>
              <a:t>– Douglas Adams, </a:t>
            </a:r>
            <a:r>
              <a:rPr lang="en-US" dirty="0">
                <a:latin typeface="NimbusRomNo9L-ReguItal"/>
              </a:rPr>
              <a:t>So Long, and Thanks for All the Fish</a:t>
            </a:r>
            <a:r>
              <a:rPr lang="en-US" dirty="0">
                <a:latin typeface="NimbusRomNo9L-Regu"/>
              </a:rPr>
              <a:t>.</a:t>
            </a:r>
            <a:endParaRPr lang="es-ES" dirty="0"/>
          </a:p>
        </p:txBody>
      </p:sp>
      <p:sp>
        <p:nvSpPr>
          <p:cNvPr id="5" name="CuadroTexto 4">
            <a:extLst>
              <a:ext uri="{FF2B5EF4-FFF2-40B4-BE49-F238E27FC236}">
                <a16:creationId xmlns:a16="http://schemas.microsoft.com/office/drawing/2014/main" id="{97A92BA8-D940-837C-7913-4B5890885E5F}"/>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6" name="CuadroTexto 5">
            <a:extLst>
              <a:ext uri="{FF2B5EF4-FFF2-40B4-BE49-F238E27FC236}">
                <a16:creationId xmlns:a16="http://schemas.microsoft.com/office/drawing/2014/main" id="{783628B4-2B8C-675B-8E43-DF9DCEDA25AC}"/>
              </a:ext>
            </a:extLst>
          </p:cNvPr>
          <p:cNvSpPr txBox="1"/>
          <p:nvPr/>
        </p:nvSpPr>
        <p:spPr>
          <a:xfrm>
            <a:off x="4079876" y="6502733"/>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1" name="CuadroTexto 10">
            <a:extLst>
              <a:ext uri="{FF2B5EF4-FFF2-40B4-BE49-F238E27FC236}">
                <a16:creationId xmlns:a16="http://schemas.microsoft.com/office/drawing/2014/main" id="{2ACDF4E9-5D5A-06D2-8A5D-9F140EF87780}"/>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
        <p:nvSpPr>
          <p:cNvPr id="14" name="Título 1">
            <a:extLst>
              <a:ext uri="{FF2B5EF4-FFF2-40B4-BE49-F238E27FC236}">
                <a16:creationId xmlns:a16="http://schemas.microsoft.com/office/drawing/2014/main" id="{9FCA4DE1-9F5D-D0F1-A4CE-833649F6C7F4}"/>
              </a:ext>
            </a:extLst>
          </p:cNvPr>
          <p:cNvSpPr txBox="1">
            <a:spLocks/>
          </p:cNvSpPr>
          <p:nvPr/>
        </p:nvSpPr>
        <p:spPr>
          <a:xfrm>
            <a:off x="0" y="10894"/>
            <a:ext cx="12192000" cy="39707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000" b="1">
                <a:solidFill>
                  <a:srgbClr val="FFFFFF"/>
                </a:solidFill>
              </a:rPr>
              <a:t>Conclusions</a:t>
            </a:r>
            <a:br>
              <a:rPr lang="es-ES" sz="2000" b="1">
                <a:solidFill>
                  <a:srgbClr val="FFFFFF"/>
                </a:solidFill>
              </a:rPr>
            </a:br>
            <a:br>
              <a:rPr lang="es-ES" sz="2000" b="1">
                <a:solidFill>
                  <a:srgbClr val="FFFFFF"/>
                </a:solidFill>
              </a:rPr>
            </a:br>
            <a:endParaRPr lang="es-ES" sz="2000" b="1" dirty="0">
              <a:solidFill>
                <a:srgbClr val="FFFFFF"/>
              </a:solidFill>
            </a:endParaRPr>
          </a:p>
        </p:txBody>
      </p:sp>
    </p:spTree>
    <p:extLst>
      <p:ext uri="{BB962C8B-B14F-4D97-AF65-F5344CB8AC3E}">
        <p14:creationId xmlns:p14="http://schemas.microsoft.com/office/powerpoint/2010/main" val="29363432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8B153-B4E5-1BDE-18FE-6B9E29ACDE73}"/>
            </a:ext>
          </a:extLst>
        </p:cNvPr>
        <p:cNvGrpSpPr/>
        <p:nvPr/>
      </p:nvGrpSpPr>
      <p:grpSpPr>
        <a:xfrm>
          <a:off x="0" y="0"/>
          <a:ext cx="0" cy="0"/>
          <a:chOff x="0" y="0"/>
          <a:chExt cx="0" cy="0"/>
        </a:xfrm>
      </p:grpSpPr>
      <p:pic>
        <p:nvPicPr>
          <p:cNvPr id="2" name="Picture 7" descr="El telescopio Hubble de la NASA detectó una galaxia inactiva ...">
            <a:extLst>
              <a:ext uri="{FF2B5EF4-FFF2-40B4-BE49-F238E27FC236}">
                <a16:creationId xmlns:a16="http://schemas.microsoft.com/office/drawing/2014/main" id="{1EFEF86B-1652-097E-06AB-814606A38ED3}"/>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7790" b="8071"/>
          <a:stretch/>
        </p:blipFill>
        <p:spPr bwMode="auto">
          <a:xfrm>
            <a:off x="-1" y="0"/>
            <a:ext cx="1222638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DBB48636-F09C-6609-0DA1-B937438D2C47}"/>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Título 1">
            <a:extLst>
              <a:ext uri="{FF2B5EF4-FFF2-40B4-BE49-F238E27FC236}">
                <a16:creationId xmlns:a16="http://schemas.microsoft.com/office/drawing/2014/main" id="{1434663C-0682-D87C-5A76-797FE466E1D3}"/>
              </a:ext>
            </a:extLst>
          </p:cNvPr>
          <p:cNvSpPr txBox="1">
            <a:spLocks/>
          </p:cNvSpPr>
          <p:nvPr/>
        </p:nvSpPr>
        <p:spPr>
          <a:xfrm>
            <a:off x="1763973" y="2636353"/>
            <a:ext cx="8664053" cy="1036171"/>
          </a:xfrm>
          <a:prstGeom prst="roundRect">
            <a:avLst>
              <a:gd name="adj" fmla="val 9698"/>
            </a:avLst>
          </a:prstGeom>
          <a:solidFill>
            <a:srgbClr val="63A378"/>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4000" dirty="0">
                <a:solidFill>
                  <a:schemeClr val="bg1"/>
                </a:solidFill>
              </a:rPr>
              <a:t>Muchas gracias por su atención</a:t>
            </a:r>
          </a:p>
        </p:txBody>
      </p:sp>
      <p:sp>
        <p:nvSpPr>
          <p:cNvPr id="9" name="CuadroTexto 8">
            <a:extLst>
              <a:ext uri="{FF2B5EF4-FFF2-40B4-BE49-F238E27FC236}">
                <a16:creationId xmlns:a16="http://schemas.microsoft.com/office/drawing/2014/main" id="{D912F8D7-8A0D-EB1B-A75E-158789F2D726}"/>
              </a:ext>
            </a:extLst>
          </p:cNvPr>
          <p:cNvSpPr txBox="1"/>
          <p:nvPr/>
        </p:nvSpPr>
        <p:spPr>
          <a:xfrm>
            <a:off x="0" y="4121518"/>
            <a:ext cx="12192000" cy="461665"/>
          </a:xfrm>
          <a:prstGeom prst="rect">
            <a:avLst/>
          </a:prstGeom>
          <a:noFill/>
        </p:spPr>
        <p:txBody>
          <a:bodyPr wrap="square" rtlCol="0" anchor="ctr">
            <a:spAutoFit/>
          </a:bodyPr>
          <a:lstStyle/>
          <a:p>
            <a:pPr algn="ctr"/>
            <a:r>
              <a:rPr lang="es-ES" sz="2400" dirty="0"/>
              <a:t>David Crespo Iglesias</a:t>
            </a:r>
          </a:p>
        </p:txBody>
      </p:sp>
      <p:sp>
        <p:nvSpPr>
          <p:cNvPr id="10" name="CuadroTexto 9">
            <a:extLst>
              <a:ext uri="{FF2B5EF4-FFF2-40B4-BE49-F238E27FC236}">
                <a16:creationId xmlns:a16="http://schemas.microsoft.com/office/drawing/2014/main" id="{09B657C6-6669-7A46-FC73-53E9C2907D41}"/>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11" name="CuadroTexto 10">
            <a:extLst>
              <a:ext uri="{FF2B5EF4-FFF2-40B4-BE49-F238E27FC236}">
                <a16:creationId xmlns:a16="http://schemas.microsoft.com/office/drawing/2014/main" id="{661EDA19-D8E0-5D7B-C5EE-DE7828E96647}"/>
              </a:ext>
            </a:extLst>
          </p:cNvPr>
          <p:cNvSpPr txBox="1"/>
          <p:nvPr/>
        </p:nvSpPr>
        <p:spPr>
          <a:xfrm>
            <a:off x="4079876" y="6502734"/>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2" name="CuadroTexto 11">
            <a:extLst>
              <a:ext uri="{FF2B5EF4-FFF2-40B4-BE49-F238E27FC236}">
                <a16:creationId xmlns:a16="http://schemas.microsoft.com/office/drawing/2014/main" id="{B2DA7A33-B290-FF89-E22F-BBE98BF809A9}"/>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
        <p:nvSpPr>
          <p:cNvPr id="13" name="CuadroTexto 12">
            <a:extLst>
              <a:ext uri="{FF2B5EF4-FFF2-40B4-BE49-F238E27FC236}">
                <a16:creationId xmlns:a16="http://schemas.microsoft.com/office/drawing/2014/main" id="{AD4B1AEA-DA18-0BB5-8927-3AD9EA74FDA9}"/>
              </a:ext>
            </a:extLst>
          </p:cNvPr>
          <p:cNvSpPr txBox="1"/>
          <p:nvPr/>
        </p:nvSpPr>
        <p:spPr>
          <a:xfrm>
            <a:off x="-1" y="5438261"/>
            <a:ext cx="12192000" cy="1015663"/>
          </a:xfrm>
          <a:prstGeom prst="rect">
            <a:avLst/>
          </a:prstGeom>
          <a:noFill/>
        </p:spPr>
        <p:txBody>
          <a:bodyPr wrap="square" rtlCol="0" anchor="ctr">
            <a:spAutoFit/>
          </a:bodyPr>
          <a:lstStyle/>
          <a:p>
            <a:pPr algn="ctr"/>
            <a:r>
              <a:rPr lang="es-ES" sz="2000" dirty="0">
                <a:solidFill>
                  <a:schemeClr val="tx1">
                    <a:lumMod val="85000"/>
                    <a:lumOff val="15000"/>
                  </a:schemeClr>
                </a:solidFill>
              </a:rPr>
              <a:t>Codirección científica:</a:t>
            </a:r>
          </a:p>
          <a:p>
            <a:pPr algn="ctr"/>
            <a:r>
              <a:rPr lang="es-ES" sz="2000" i="1" dirty="0">
                <a:solidFill>
                  <a:schemeClr val="tx1">
                    <a:lumMod val="85000"/>
                    <a:lumOff val="15000"/>
                  </a:schemeClr>
                </a:solidFill>
              </a:rPr>
              <a:t>Dra. Laura </a:t>
            </a:r>
            <a:r>
              <a:rPr lang="es-ES" sz="2000" i="1" dirty="0" err="1">
                <a:solidFill>
                  <a:schemeClr val="tx1">
                    <a:lumMod val="85000"/>
                    <a:lumOff val="15000"/>
                  </a:schemeClr>
                </a:solidFill>
              </a:rPr>
              <a:t>Bonavera</a:t>
            </a:r>
            <a:endParaRPr lang="es-ES" sz="2000" dirty="0">
              <a:solidFill>
                <a:schemeClr val="tx1">
                  <a:lumMod val="85000"/>
                  <a:lumOff val="15000"/>
                </a:schemeClr>
              </a:solidFill>
            </a:endParaRPr>
          </a:p>
          <a:p>
            <a:pPr algn="ctr"/>
            <a:r>
              <a:rPr lang="es-ES" sz="2000" i="1" dirty="0">
                <a:solidFill>
                  <a:schemeClr val="tx1">
                    <a:lumMod val="85000"/>
                    <a:lumOff val="15000"/>
                  </a:schemeClr>
                </a:solidFill>
              </a:rPr>
              <a:t>Dr. Joaquín González-Nuevo</a:t>
            </a:r>
          </a:p>
        </p:txBody>
      </p:sp>
      <p:sp>
        <p:nvSpPr>
          <p:cNvPr id="14" name="Rectángulo 13">
            <a:extLst>
              <a:ext uri="{FF2B5EF4-FFF2-40B4-BE49-F238E27FC236}">
                <a16:creationId xmlns:a16="http://schemas.microsoft.com/office/drawing/2014/main" id="{FF55C2C7-FE91-31D6-1D78-EE98CE533CA9}"/>
              </a:ext>
            </a:extLst>
          </p:cNvPr>
          <p:cNvSpPr/>
          <p:nvPr/>
        </p:nvSpPr>
        <p:spPr>
          <a:xfrm>
            <a:off x="0" y="-1"/>
            <a:ext cx="12192000" cy="419101"/>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pic>
        <p:nvPicPr>
          <p:cNvPr id="1028" name="Picture 4" descr="Carné ISIC - Universidad de Oviedo | Carné de Estudiante Internacional">
            <a:extLst>
              <a:ext uri="{FF2B5EF4-FFF2-40B4-BE49-F238E27FC236}">
                <a16:creationId xmlns:a16="http://schemas.microsoft.com/office/drawing/2014/main" id="{51914884-6EEB-B00E-282B-8F08D226DA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2124" y="5233183"/>
            <a:ext cx="4088241" cy="1252024"/>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n 18">
            <a:extLst>
              <a:ext uri="{FF2B5EF4-FFF2-40B4-BE49-F238E27FC236}">
                <a16:creationId xmlns:a16="http://schemas.microsoft.com/office/drawing/2014/main" id="{0BA52B2A-A906-D38C-5A4B-6AE2C88E230F}"/>
              </a:ext>
            </a:extLst>
          </p:cNvPr>
          <p:cNvPicPr>
            <a:picLocks noChangeAspect="1"/>
          </p:cNvPicPr>
          <p:nvPr/>
        </p:nvPicPr>
        <p:blipFill>
          <a:blip r:embed="rId4"/>
          <a:stretch>
            <a:fillRect/>
          </a:stretch>
        </p:blipFill>
        <p:spPr>
          <a:xfrm>
            <a:off x="548639" y="5116556"/>
            <a:ext cx="2537118" cy="1237619"/>
          </a:xfrm>
          <a:prstGeom prst="rect">
            <a:avLst/>
          </a:prstGeom>
        </p:spPr>
      </p:pic>
    </p:spTree>
    <p:extLst>
      <p:ext uri="{BB962C8B-B14F-4D97-AF65-F5344CB8AC3E}">
        <p14:creationId xmlns:p14="http://schemas.microsoft.com/office/powerpoint/2010/main" val="143931021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7D497-74E9-16AE-D072-9BD2D87A7DC4}"/>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0209F153-D843-ACE3-9081-FD05D2E8CDB6}"/>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a:extLst>
              <a:ext uri="{FF2B5EF4-FFF2-40B4-BE49-F238E27FC236}">
                <a16:creationId xmlns:a16="http://schemas.microsoft.com/office/drawing/2014/main" id="{D04F91A0-BEC4-9595-CE3E-CDAA5303E6C5}"/>
              </a:ext>
            </a:extLst>
          </p:cNvPr>
          <p:cNvSpPr>
            <a:spLocks noGrp="1"/>
          </p:cNvSpPr>
          <p:nvPr>
            <p:ph type="title"/>
          </p:nvPr>
        </p:nvSpPr>
        <p:spPr>
          <a:xfrm>
            <a:off x="0" y="10894"/>
            <a:ext cx="12192000" cy="397070"/>
          </a:xfrm>
        </p:spPr>
        <p:txBody>
          <a:bodyPr anchor="t">
            <a:noAutofit/>
          </a:bodyPr>
          <a:lstStyle/>
          <a:p>
            <a:r>
              <a:rPr lang="es-ES" sz="2000" b="1" dirty="0" err="1">
                <a:solidFill>
                  <a:srgbClr val="FFFFFF"/>
                </a:solidFill>
              </a:rPr>
              <a:t>Results</a:t>
            </a:r>
            <a:r>
              <a:rPr lang="es-ES" sz="2000" b="1" dirty="0">
                <a:solidFill>
                  <a:srgbClr val="FFFFFF"/>
                </a:solidFill>
              </a:rPr>
              <a:t>: </a:t>
            </a:r>
            <a:r>
              <a:rPr lang="es-ES" sz="2000" b="1" dirty="0" err="1">
                <a:solidFill>
                  <a:srgbClr val="FFFFFF"/>
                </a:solidFill>
              </a:rPr>
              <a:t>arcminute-scales</a:t>
            </a:r>
            <a:br>
              <a:rPr lang="es-ES" sz="2000" b="1" dirty="0">
                <a:solidFill>
                  <a:srgbClr val="FFFFFF"/>
                </a:solidFill>
              </a:rPr>
            </a:br>
            <a:br>
              <a:rPr lang="es-ES" sz="2000" b="1" dirty="0">
                <a:solidFill>
                  <a:srgbClr val="FFFFFF"/>
                </a:solidFill>
              </a:rPr>
            </a:br>
            <a:endParaRPr lang="es-ES" sz="2000" b="1" dirty="0">
              <a:solidFill>
                <a:srgbClr val="FFFFFF"/>
              </a:solidFill>
            </a:endParaRPr>
          </a:p>
        </p:txBody>
      </p:sp>
      <p:sp>
        <p:nvSpPr>
          <p:cNvPr id="4" name="Rectángulo 3">
            <a:extLst>
              <a:ext uri="{FF2B5EF4-FFF2-40B4-BE49-F238E27FC236}">
                <a16:creationId xmlns:a16="http://schemas.microsoft.com/office/drawing/2014/main" id="{13D30DFF-E15C-09E3-46AC-7AD6EC3E2469}"/>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2" name="Marcador de contenido 1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37103" y="1153404"/>
            <a:ext cx="9271239" cy="4051439"/>
          </a:xfrm>
        </p:spPr>
      </p:pic>
      <p:sp>
        <p:nvSpPr>
          <p:cNvPr id="3" name="TextBox 2">
            <a:extLst>
              <a:ext uri="{FF2B5EF4-FFF2-40B4-BE49-F238E27FC236}">
                <a16:creationId xmlns:a16="http://schemas.microsoft.com/office/drawing/2014/main" id="{47DD6D8B-16C4-DB56-57CF-0C3C0B673D92}"/>
              </a:ext>
            </a:extLst>
          </p:cNvPr>
          <p:cNvSpPr txBox="1"/>
          <p:nvPr/>
        </p:nvSpPr>
        <p:spPr>
          <a:xfrm>
            <a:off x="2" y="448390"/>
            <a:ext cx="12191998" cy="523220"/>
          </a:xfrm>
          <a:prstGeom prst="rect">
            <a:avLst/>
          </a:prstGeom>
          <a:noFill/>
        </p:spPr>
        <p:txBody>
          <a:bodyPr wrap="square" rtlCol="0">
            <a:spAutoFit/>
          </a:bodyPr>
          <a:lstStyle/>
          <a:p>
            <a:pPr algn="ctr"/>
            <a:r>
              <a:rPr lang="es-ES" sz="2800" dirty="0" err="1"/>
              <a:t>Cluster</a:t>
            </a:r>
            <a:r>
              <a:rPr lang="es-ES" sz="2800" dirty="0"/>
              <a:t> </a:t>
            </a:r>
            <a:r>
              <a:rPr lang="es-ES" sz="2800" dirty="0" err="1"/>
              <a:t>Sample</a:t>
            </a:r>
            <a:endParaRPr lang="x-none" sz="2800" dirty="0"/>
          </a:p>
        </p:txBody>
      </p:sp>
      <p:sp>
        <p:nvSpPr>
          <p:cNvPr id="13" name="Rectángulo redondeado 12"/>
          <p:cNvSpPr/>
          <p:nvPr/>
        </p:nvSpPr>
        <p:spPr>
          <a:xfrm>
            <a:off x="4622056" y="5451755"/>
            <a:ext cx="2947888" cy="821147"/>
          </a:xfrm>
          <a:prstGeom prst="roundRect">
            <a:avLst>
              <a:gd name="adj" fmla="val 4385"/>
            </a:avLst>
          </a:prstGeom>
          <a:solidFill>
            <a:srgbClr val="E0ECE4"/>
          </a:solidFill>
          <a:ln>
            <a:solidFill>
              <a:srgbClr val="63A378"/>
            </a:solidFill>
          </a:ln>
          <a:effectLst>
            <a:outerShdw blurRad="339502"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mc:AlternateContent xmlns:mc="http://schemas.openxmlformats.org/markup-compatibility/2006" xmlns:a14="http://schemas.microsoft.com/office/drawing/2010/main">
        <mc:Choice Requires="a14">
          <p:sp>
            <p:nvSpPr>
              <p:cNvPr id="14" name="TextBox 5">
                <a:extLst>
                  <a:ext uri="{FF2B5EF4-FFF2-40B4-BE49-F238E27FC236}">
                    <a16:creationId xmlns:a16="http://schemas.microsoft.com/office/drawing/2014/main" id="{D149CBB5-4F42-F528-3204-F22B9FB2D88D}"/>
                  </a:ext>
                </a:extLst>
              </p:cNvPr>
              <p:cNvSpPr txBox="1"/>
              <p:nvPr/>
            </p:nvSpPr>
            <p:spPr>
              <a:xfrm>
                <a:off x="4622054" y="5647023"/>
                <a:ext cx="2947889" cy="419667"/>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s-ES" sz="2000" b="0" i="1" smtClean="0">
                              <a:latin typeface="Cambria Math" panose="02040503050406030204" pitchFamily="18" charset="0"/>
                            </a:rPr>
                          </m:ctrlPr>
                        </m:sSubPr>
                        <m:e>
                          <m:r>
                            <m:rPr>
                              <m:sty m:val="p"/>
                            </m:rPr>
                            <a:rPr lang="es-ES" sz="2000" b="0" i="0" smtClean="0">
                              <a:latin typeface="Cambria Math" panose="02040503050406030204" pitchFamily="18" charset="0"/>
                            </a:rPr>
                            <m:t>M</m:t>
                          </m:r>
                        </m:e>
                        <m:sub>
                          <m:r>
                            <m:rPr>
                              <m:sty m:val="p"/>
                            </m:rPr>
                            <a:rPr lang="es-ES" sz="2000" b="0" i="0" smtClean="0">
                              <a:latin typeface="Cambria Math" panose="02040503050406030204" pitchFamily="18" charset="0"/>
                            </a:rPr>
                            <m:t>SIS</m:t>
                          </m:r>
                        </m:sub>
                      </m:sSub>
                      <m:r>
                        <a:rPr lang="es-ES" sz="2000" b="0" i="0" smtClean="0">
                          <a:latin typeface="Cambria Math" panose="02040503050406030204" pitchFamily="18" charset="0"/>
                        </a:rPr>
                        <m:t>=5.45</m:t>
                      </m:r>
                      <m:r>
                        <a:rPr lang="es-ES" sz="2000" b="0" i="1" smtClean="0">
                          <a:latin typeface="Cambria Math" panose="02040503050406030204" pitchFamily="18" charset="0"/>
                        </a:rPr>
                        <m:t>⋅</m:t>
                      </m:r>
                      <m:sSup>
                        <m:sSupPr>
                          <m:ctrlPr>
                            <a:rPr lang="es-ES" sz="2000" b="0" i="1" smtClean="0">
                              <a:latin typeface="Cambria Math" panose="02040503050406030204" pitchFamily="18" charset="0"/>
                            </a:rPr>
                          </m:ctrlPr>
                        </m:sSupPr>
                        <m:e>
                          <m:r>
                            <a:rPr lang="es-ES" sz="2000" b="0" i="1" smtClean="0">
                              <a:latin typeface="Cambria Math" panose="02040503050406030204" pitchFamily="18" charset="0"/>
                            </a:rPr>
                            <m:t>10</m:t>
                          </m:r>
                        </m:e>
                        <m:sup>
                          <m:r>
                            <a:rPr lang="es-ES" sz="2000" b="0" i="1" smtClean="0">
                              <a:latin typeface="Cambria Math" panose="02040503050406030204" pitchFamily="18" charset="0"/>
                            </a:rPr>
                            <m:t>12</m:t>
                          </m:r>
                        </m:sup>
                      </m:sSup>
                      <m:sSub>
                        <m:sSubPr>
                          <m:ctrlPr>
                            <a:rPr lang="es-ES" sz="2000" b="0" i="1" smtClean="0">
                              <a:latin typeface="Cambria Math" panose="02040503050406030204" pitchFamily="18" charset="0"/>
                            </a:rPr>
                          </m:ctrlPr>
                        </m:sSubPr>
                        <m:e>
                          <m:r>
                            <a:rPr lang="es-ES" sz="2000" b="0" i="1" smtClean="0">
                              <a:latin typeface="Cambria Math" panose="02040503050406030204" pitchFamily="18" charset="0"/>
                            </a:rPr>
                            <m:t>𝑀</m:t>
                          </m:r>
                        </m:e>
                        <m:sub>
                          <m:r>
                            <a:rPr lang="es-ES" sz="2000" b="0" i="1" smtClean="0">
                              <a:latin typeface="Cambria Math" panose="02040503050406030204" pitchFamily="18" charset="0"/>
                            </a:rPr>
                            <m:t>⊙</m:t>
                          </m:r>
                        </m:sub>
                      </m:sSub>
                    </m:oMath>
                  </m:oMathPara>
                </a14:m>
                <a:endParaRPr lang="x-none" sz="2000" dirty="0"/>
              </a:p>
            </p:txBody>
          </p:sp>
        </mc:Choice>
        <mc:Fallback xmlns="">
          <p:sp>
            <p:nvSpPr>
              <p:cNvPr id="14" name="TextBox 5">
                <a:extLst>
                  <a:ext uri="{FF2B5EF4-FFF2-40B4-BE49-F238E27FC236}">
                    <a16:creationId xmlns:a16="http://schemas.microsoft.com/office/drawing/2014/main" xmlns:a14="http://schemas.microsoft.com/office/drawing/2010/main" xmlns="" id="{D149CBB5-4F42-F528-3204-F22B9FB2D88D}"/>
                  </a:ext>
                </a:extLst>
              </p:cNvPr>
              <p:cNvSpPr txBox="1">
                <a:spLocks noRot="1" noChangeAspect="1" noMove="1" noResize="1" noEditPoints="1" noAdjustHandles="1" noChangeArrowheads="1" noChangeShapeType="1" noTextEdit="1"/>
              </p:cNvSpPr>
              <p:nvPr/>
            </p:nvSpPr>
            <p:spPr>
              <a:xfrm>
                <a:off x="4622054" y="5647023"/>
                <a:ext cx="2947889" cy="419667"/>
              </a:xfrm>
              <a:prstGeom prst="rect">
                <a:avLst/>
              </a:prstGeom>
              <a:blipFill rotWithShape="0">
                <a:blip r:embed="rId3"/>
                <a:stretch>
                  <a:fillRect b="-8696"/>
                </a:stretch>
              </a:blipFill>
            </p:spPr>
            <p:txBody>
              <a:bodyPr/>
              <a:lstStyle/>
              <a:p>
                <a:r>
                  <a:rPr lang="es-ES">
                    <a:noFill/>
                  </a:rPr>
                  <a:t> </a:t>
                </a:r>
              </a:p>
            </p:txBody>
          </p:sp>
        </mc:Fallback>
      </mc:AlternateContent>
      <p:sp>
        <p:nvSpPr>
          <p:cNvPr id="15" name="Rectángulo redondeado 14"/>
          <p:cNvSpPr/>
          <p:nvPr/>
        </p:nvSpPr>
        <p:spPr>
          <a:xfrm>
            <a:off x="232227" y="5458051"/>
            <a:ext cx="4020457" cy="845197"/>
          </a:xfrm>
          <a:prstGeom prst="roundRect">
            <a:avLst>
              <a:gd name="adj" fmla="val 4385"/>
            </a:avLst>
          </a:prstGeom>
          <a:solidFill>
            <a:srgbClr val="E0ECE4"/>
          </a:solidFill>
          <a:ln>
            <a:solidFill>
              <a:srgbClr val="63A378"/>
            </a:solidFill>
          </a:ln>
          <a:effectLst>
            <a:outerShdw blurRad="339502"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mc:AlternateContent xmlns:mc="http://schemas.openxmlformats.org/markup-compatibility/2006" xmlns:a14="http://schemas.microsoft.com/office/drawing/2010/main">
        <mc:Choice Requires="a14">
          <p:sp>
            <p:nvSpPr>
              <p:cNvPr id="16" name="TextBox 5">
                <a:extLst>
                  <a:ext uri="{FF2B5EF4-FFF2-40B4-BE49-F238E27FC236}">
                    <a16:creationId xmlns:a16="http://schemas.microsoft.com/office/drawing/2014/main" id="{D149CBB5-4F42-F528-3204-F22B9FB2D88D}"/>
                  </a:ext>
                </a:extLst>
              </p:cNvPr>
              <p:cNvSpPr txBox="1"/>
              <p:nvPr/>
            </p:nvSpPr>
            <p:spPr>
              <a:xfrm>
                <a:off x="232228" y="5653414"/>
                <a:ext cx="4020456" cy="434927"/>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Sup>
                        <m:sSubSupPr>
                          <m:ctrlPr>
                            <a:rPr lang="es-ES" sz="2000" b="0" i="1" smtClean="0">
                              <a:latin typeface="Cambria Math" panose="02040503050406030204" pitchFamily="18" charset="0"/>
                            </a:rPr>
                          </m:ctrlPr>
                        </m:sSubSupPr>
                        <m:e>
                          <m:r>
                            <m:rPr>
                              <m:sty m:val="p"/>
                            </m:rPr>
                            <a:rPr lang="es-ES" sz="2000" b="0" i="0" smtClean="0">
                              <a:latin typeface="Cambria Math" panose="02040503050406030204" pitchFamily="18" charset="0"/>
                            </a:rPr>
                            <m:t>M</m:t>
                          </m:r>
                        </m:e>
                        <m:sub>
                          <m:r>
                            <m:rPr>
                              <m:sty m:val="p"/>
                            </m:rPr>
                            <a:rPr lang="es-ES" sz="2000" b="0" i="0" smtClean="0">
                              <a:latin typeface="Cambria Math" panose="02040503050406030204" pitchFamily="18" charset="0"/>
                            </a:rPr>
                            <m:t>NFW</m:t>
                          </m:r>
                        </m:sub>
                        <m:sup>
                          <m:r>
                            <a:rPr lang="es-ES" sz="2000" b="0" i="1" smtClean="0">
                              <a:latin typeface="Cambria Math" panose="02040503050406030204" pitchFamily="18" charset="0"/>
                            </a:rPr>
                            <m:t>𝑠𝑚𝑎𝑙𝑙</m:t>
                          </m:r>
                        </m:sup>
                      </m:sSubSup>
                      <m:r>
                        <a:rPr lang="es-ES" sz="2000" b="0" i="0" smtClean="0">
                          <a:latin typeface="Cambria Math" panose="02040503050406030204" pitchFamily="18" charset="0"/>
                        </a:rPr>
                        <m:t>=4.08</m:t>
                      </m:r>
                      <m:r>
                        <a:rPr lang="es-ES" sz="2000" b="0" i="1" smtClean="0">
                          <a:latin typeface="Cambria Math" panose="02040503050406030204" pitchFamily="18" charset="0"/>
                        </a:rPr>
                        <m:t>⋅</m:t>
                      </m:r>
                      <m:sSup>
                        <m:sSupPr>
                          <m:ctrlPr>
                            <a:rPr lang="es-ES" sz="2000" b="0" i="1" smtClean="0">
                              <a:latin typeface="Cambria Math" panose="02040503050406030204" pitchFamily="18" charset="0"/>
                            </a:rPr>
                          </m:ctrlPr>
                        </m:sSupPr>
                        <m:e>
                          <m:r>
                            <a:rPr lang="es-ES" sz="2000" b="0" i="1" smtClean="0">
                              <a:latin typeface="Cambria Math" panose="02040503050406030204" pitchFamily="18" charset="0"/>
                            </a:rPr>
                            <m:t>10</m:t>
                          </m:r>
                        </m:e>
                        <m:sup>
                          <m:r>
                            <a:rPr lang="es-ES" sz="2000" b="0" i="1" smtClean="0">
                              <a:latin typeface="Cambria Math" panose="02040503050406030204" pitchFamily="18" charset="0"/>
                            </a:rPr>
                            <m:t>13</m:t>
                          </m:r>
                        </m:sup>
                      </m:sSup>
                      <m:sSub>
                        <m:sSubPr>
                          <m:ctrlPr>
                            <a:rPr lang="es-ES" sz="2000" b="0" i="1" smtClean="0">
                              <a:latin typeface="Cambria Math" panose="02040503050406030204" pitchFamily="18" charset="0"/>
                            </a:rPr>
                          </m:ctrlPr>
                        </m:sSubPr>
                        <m:e>
                          <m:r>
                            <a:rPr lang="es-ES" sz="2000" b="0" i="1" smtClean="0">
                              <a:latin typeface="Cambria Math" panose="02040503050406030204" pitchFamily="18" charset="0"/>
                            </a:rPr>
                            <m:t>𝑀</m:t>
                          </m:r>
                        </m:e>
                        <m:sub>
                          <m:r>
                            <a:rPr lang="es-ES" sz="2000" b="0" i="1" smtClean="0">
                              <a:latin typeface="Cambria Math" panose="02040503050406030204" pitchFamily="18" charset="0"/>
                            </a:rPr>
                            <m:t>⊙</m:t>
                          </m:r>
                        </m:sub>
                      </m:sSub>
                      <m:r>
                        <a:rPr lang="es-ES" sz="2000" b="0" i="1" smtClean="0">
                          <a:latin typeface="Cambria Math" panose="02040503050406030204" pitchFamily="18" charset="0"/>
                        </a:rPr>
                        <m:t>  </m:t>
                      </m:r>
                      <m:r>
                        <a:rPr lang="es-ES" sz="2000" b="0" i="1" smtClean="0">
                          <a:latin typeface="Cambria Math" panose="02040503050406030204" pitchFamily="18" charset="0"/>
                        </a:rPr>
                        <m:t>𝐶</m:t>
                      </m:r>
                      <m:r>
                        <a:rPr lang="es-ES" sz="2000" b="0" i="1" smtClean="0">
                          <a:latin typeface="Cambria Math" panose="02040503050406030204" pitchFamily="18" charset="0"/>
                        </a:rPr>
                        <m:t>=4.17</m:t>
                      </m:r>
                    </m:oMath>
                  </m:oMathPara>
                </a14:m>
                <a:endParaRPr lang="x-none" sz="2000" dirty="0"/>
              </a:p>
            </p:txBody>
          </p:sp>
        </mc:Choice>
        <mc:Fallback xmlns="">
          <p:sp>
            <p:nvSpPr>
              <p:cNvPr id="16" name="TextBox 5">
                <a:extLst>
                  <a:ext uri="{FF2B5EF4-FFF2-40B4-BE49-F238E27FC236}">
                    <a16:creationId xmlns:a16="http://schemas.microsoft.com/office/drawing/2014/main" xmlns:a14="http://schemas.microsoft.com/office/drawing/2010/main" xmlns="" id="{D149CBB5-4F42-F528-3204-F22B9FB2D88D}"/>
                  </a:ext>
                </a:extLst>
              </p:cNvPr>
              <p:cNvSpPr txBox="1">
                <a:spLocks noRot="1" noChangeAspect="1" noMove="1" noResize="1" noEditPoints="1" noAdjustHandles="1" noChangeArrowheads="1" noChangeShapeType="1" noTextEdit="1"/>
              </p:cNvSpPr>
              <p:nvPr/>
            </p:nvSpPr>
            <p:spPr>
              <a:xfrm>
                <a:off x="232228" y="5653414"/>
                <a:ext cx="4020456" cy="434927"/>
              </a:xfrm>
              <a:prstGeom prst="rect">
                <a:avLst/>
              </a:prstGeom>
              <a:blipFill rotWithShape="0">
                <a:blip r:embed="rId4"/>
                <a:stretch>
                  <a:fillRect b="-6944"/>
                </a:stretch>
              </a:blipFill>
            </p:spPr>
            <p:txBody>
              <a:bodyPr/>
              <a:lstStyle/>
              <a:p>
                <a:r>
                  <a:rPr lang="es-ES">
                    <a:noFill/>
                  </a:rPr>
                  <a:t> </a:t>
                </a:r>
              </a:p>
            </p:txBody>
          </p:sp>
        </mc:Fallback>
      </mc:AlternateContent>
      <p:sp>
        <p:nvSpPr>
          <p:cNvPr id="19" name="Rectángulo redondeado 18"/>
          <p:cNvSpPr/>
          <p:nvPr/>
        </p:nvSpPr>
        <p:spPr>
          <a:xfrm>
            <a:off x="7939314" y="5411827"/>
            <a:ext cx="4019096" cy="845197"/>
          </a:xfrm>
          <a:prstGeom prst="roundRect">
            <a:avLst>
              <a:gd name="adj" fmla="val 4385"/>
            </a:avLst>
          </a:prstGeom>
          <a:solidFill>
            <a:srgbClr val="E0ECE4"/>
          </a:solidFill>
          <a:ln>
            <a:solidFill>
              <a:srgbClr val="63A378"/>
            </a:solidFill>
          </a:ln>
          <a:effectLst>
            <a:outerShdw blurRad="339502"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mc:AlternateContent xmlns:mc="http://schemas.openxmlformats.org/markup-compatibility/2006" xmlns:a14="http://schemas.microsoft.com/office/drawing/2010/main">
        <mc:Choice Requires="a14">
          <p:sp>
            <p:nvSpPr>
              <p:cNvPr id="20" name="TextBox 5">
                <a:extLst>
                  <a:ext uri="{FF2B5EF4-FFF2-40B4-BE49-F238E27FC236}">
                    <a16:creationId xmlns:a16="http://schemas.microsoft.com/office/drawing/2014/main" id="{D149CBB5-4F42-F528-3204-F22B9FB2D88D}"/>
                  </a:ext>
                </a:extLst>
              </p:cNvPr>
              <p:cNvSpPr txBox="1"/>
              <p:nvPr/>
            </p:nvSpPr>
            <p:spPr>
              <a:xfrm>
                <a:off x="7939314" y="5593621"/>
                <a:ext cx="4019096" cy="481607"/>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Sup>
                        <m:sSubSupPr>
                          <m:ctrlPr>
                            <a:rPr lang="es-ES" sz="2000" b="0" i="1" smtClean="0">
                              <a:latin typeface="Cambria Math" panose="02040503050406030204" pitchFamily="18" charset="0"/>
                            </a:rPr>
                          </m:ctrlPr>
                        </m:sSubSupPr>
                        <m:e>
                          <m:r>
                            <m:rPr>
                              <m:sty m:val="p"/>
                            </m:rPr>
                            <a:rPr lang="es-ES" sz="2000" b="0" i="0" smtClean="0">
                              <a:latin typeface="Cambria Math" panose="02040503050406030204" pitchFamily="18" charset="0"/>
                            </a:rPr>
                            <m:t>M</m:t>
                          </m:r>
                        </m:e>
                        <m:sub>
                          <m:r>
                            <m:rPr>
                              <m:sty m:val="p"/>
                            </m:rPr>
                            <a:rPr lang="es-ES" sz="2000" b="0" i="0" smtClean="0">
                              <a:latin typeface="Cambria Math" panose="02040503050406030204" pitchFamily="18" charset="0"/>
                            </a:rPr>
                            <m:t>NFW</m:t>
                          </m:r>
                        </m:sub>
                        <m:sup>
                          <m:r>
                            <m:rPr>
                              <m:sty m:val="p"/>
                            </m:rPr>
                            <a:rPr lang="es-ES" sz="2000" b="0" i="0" smtClean="0">
                              <a:latin typeface="Cambria Math" panose="02040503050406030204" pitchFamily="18" charset="0"/>
                            </a:rPr>
                            <m:t>large</m:t>
                          </m:r>
                        </m:sup>
                      </m:sSubSup>
                      <m:r>
                        <a:rPr lang="es-ES" sz="2000" b="0" i="0" smtClean="0">
                          <a:latin typeface="Cambria Math" panose="02040503050406030204" pitchFamily="18" charset="0"/>
                        </a:rPr>
                        <m:t>=5.46</m:t>
                      </m:r>
                      <m:r>
                        <a:rPr lang="es-ES" sz="2000" b="0" i="1" smtClean="0">
                          <a:latin typeface="Cambria Math" panose="02040503050406030204" pitchFamily="18" charset="0"/>
                        </a:rPr>
                        <m:t>⋅</m:t>
                      </m:r>
                      <m:sSup>
                        <m:sSupPr>
                          <m:ctrlPr>
                            <a:rPr lang="es-ES" sz="2000" b="0" i="1" smtClean="0">
                              <a:latin typeface="Cambria Math" panose="02040503050406030204" pitchFamily="18" charset="0"/>
                            </a:rPr>
                          </m:ctrlPr>
                        </m:sSupPr>
                        <m:e>
                          <m:r>
                            <a:rPr lang="es-ES" sz="2000" b="0" i="1" smtClean="0">
                              <a:latin typeface="Cambria Math" panose="02040503050406030204" pitchFamily="18" charset="0"/>
                            </a:rPr>
                            <m:t>10</m:t>
                          </m:r>
                        </m:e>
                        <m:sup>
                          <m:r>
                            <a:rPr lang="es-ES" sz="2000" b="0" i="1" smtClean="0">
                              <a:latin typeface="Cambria Math" panose="02040503050406030204" pitchFamily="18" charset="0"/>
                            </a:rPr>
                            <m:t>13</m:t>
                          </m:r>
                        </m:sup>
                      </m:sSup>
                      <m:sSub>
                        <m:sSubPr>
                          <m:ctrlPr>
                            <a:rPr lang="es-ES" sz="2000" b="0" i="1" smtClean="0">
                              <a:latin typeface="Cambria Math" panose="02040503050406030204" pitchFamily="18" charset="0"/>
                            </a:rPr>
                          </m:ctrlPr>
                        </m:sSubPr>
                        <m:e>
                          <m:r>
                            <a:rPr lang="es-ES" sz="2000" b="0" i="1" smtClean="0">
                              <a:latin typeface="Cambria Math" panose="02040503050406030204" pitchFamily="18" charset="0"/>
                            </a:rPr>
                            <m:t>𝑀</m:t>
                          </m:r>
                        </m:e>
                        <m:sub>
                          <m:r>
                            <a:rPr lang="es-ES" sz="2000" b="0" i="1" smtClean="0">
                              <a:latin typeface="Cambria Math" panose="02040503050406030204" pitchFamily="18" charset="0"/>
                            </a:rPr>
                            <m:t>⊙</m:t>
                          </m:r>
                        </m:sub>
                      </m:sSub>
                      <m:r>
                        <a:rPr lang="es-ES" sz="2000" b="0" i="1" smtClean="0">
                          <a:latin typeface="Cambria Math" panose="02040503050406030204" pitchFamily="18" charset="0"/>
                        </a:rPr>
                        <m:t>  </m:t>
                      </m:r>
                      <m:r>
                        <a:rPr lang="es-ES" sz="2000" b="0" i="1" smtClean="0">
                          <a:latin typeface="Cambria Math" panose="02040503050406030204" pitchFamily="18" charset="0"/>
                        </a:rPr>
                        <m:t>𝐶</m:t>
                      </m:r>
                      <m:r>
                        <a:rPr lang="es-ES" sz="2000" b="0" i="1" smtClean="0">
                          <a:latin typeface="Cambria Math" panose="02040503050406030204" pitchFamily="18" charset="0"/>
                        </a:rPr>
                        <m:t>=1.84</m:t>
                      </m:r>
                    </m:oMath>
                  </m:oMathPara>
                </a14:m>
                <a:endParaRPr lang="x-none" sz="2000" dirty="0"/>
              </a:p>
            </p:txBody>
          </p:sp>
        </mc:Choice>
        <mc:Fallback xmlns="">
          <p:sp>
            <p:nvSpPr>
              <p:cNvPr id="20" name="TextBox 5">
                <a:extLst>
                  <a:ext uri="{FF2B5EF4-FFF2-40B4-BE49-F238E27FC236}">
                    <a16:creationId xmlns:a16="http://schemas.microsoft.com/office/drawing/2014/main" xmlns:a14="http://schemas.microsoft.com/office/drawing/2010/main" xmlns="" id="{D149CBB5-4F42-F528-3204-F22B9FB2D88D}"/>
                  </a:ext>
                </a:extLst>
              </p:cNvPr>
              <p:cNvSpPr txBox="1">
                <a:spLocks noRot="1" noChangeAspect="1" noMove="1" noResize="1" noEditPoints="1" noAdjustHandles="1" noChangeArrowheads="1" noChangeShapeType="1" noTextEdit="1"/>
              </p:cNvSpPr>
              <p:nvPr/>
            </p:nvSpPr>
            <p:spPr>
              <a:xfrm>
                <a:off x="7939314" y="5593621"/>
                <a:ext cx="4019096" cy="481607"/>
              </a:xfrm>
              <a:prstGeom prst="rect">
                <a:avLst/>
              </a:prstGeom>
              <a:blipFill rotWithShape="0">
                <a:blip r:embed="rId5"/>
                <a:stretch>
                  <a:fillRect/>
                </a:stretch>
              </a:blipFill>
            </p:spPr>
            <p:txBody>
              <a:bodyPr/>
              <a:lstStyle/>
              <a:p>
                <a:r>
                  <a:rPr lang="es-ES">
                    <a:noFill/>
                  </a:rPr>
                  <a:t> </a:t>
                </a:r>
              </a:p>
            </p:txBody>
          </p:sp>
        </mc:Fallback>
      </mc:AlternateContent>
      <p:sp>
        <p:nvSpPr>
          <p:cNvPr id="5" name="CuadroTexto 4">
            <a:extLst>
              <a:ext uri="{FF2B5EF4-FFF2-40B4-BE49-F238E27FC236}">
                <a16:creationId xmlns:a16="http://schemas.microsoft.com/office/drawing/2014/main" id="{9720AC4A-AADB-D19C-0D6C-7812F8D84420}"/>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6" name="CuadroTexto 5">
            <a:extLst>
              <a:ext uri="{FF2B5EF4-FFF2-40B4-BE49-F238E27FC236}">
                <a16:creationId xmlns:a16="http://schemas.microsoft.com/office/drawing/2014/main" id="{527696B2-41F7-A406-55FE-EE05F989ED00}"/>
              </a:ext>
            </a:extLst>
          </p:cNvPr>
          <p:cNvSpPr txBox="1"/>
          <p:nvPr/>
        </p:nvSpPr>
        <p:spPr>
          <a:xfrm>
            <a:off x="4079876" y="6502733"/>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1" name="CuadroTexto 10">
            <a:extLst>
              <a:ext uri="{FF2B5EF4-FFF2-40B4-BE49-F238E27FC236}">
                <a16:creationId xmlns:a16="http://schemas.microsoft.com/office/drawing/2014/main" id="{9BE12725-E652-EF04-D9D9-2A9D2384E392}"/>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Tree>
    <p:extLst>
      <p:ext uri="{BB962C8B-B14F-4D97-AF65-F5344CB8AC3E}">
        <p14:creationId xmlns:p14="http://schemas.microsoft.com/office/powerpoint/2010/main" val="2279459794"/>
      </p:ext>
    </p:extLst>
  </p:cSld>
  <p:clrMapOvr>
    <a:masterClrMapping/>
  </p:clrMapOvr>
  <p:transition spd="slow">
    <p:push dir="u"/>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7D497-74E9-16AE-D072-9BD2D87A7DC4}"/>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0209F153-D843-ACE3-9081-FD05D2E8CDB6}"/>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a:extLst>
              <a:ext uri="{FF2B5EF4-FFF2-40B4-BE49-F238E27FC236}">
                <a16:creationId xmlns:a16="http://schemas.microsoft.com/office/drawing/2014/main" id="{D04F91A0-BEC4-9595-CE3E-CDAA5303E6C5}"/>
              </a:ext>
            </a:extLst>
          </p:cNvPr>
          <p:cNvSpPr>
            <a:spLocks noGrp="1"/>
          </p:cNvSpPr>
          <p:nvPr>
            <p:ph type="title"/>
          </p:nvPr>
        </p:nvSpPr>
        <p:spPr>
          <a:xfrm>
            <a:off x="0" y="10894"/>
            <a:ext cx="12192000" cy="397070"/>
          </a:xfrm>
        </p:spPr>
        <p:txBody>
          <a:bodyPr anchor="t">
            <a:noAutofit/>
          </a:bodyPr>
          <a:lstStyle/>
          <a:p>
            <a:r>
              <a:rPr lang="es-ES" sz="2000" b="1" dirty="0" err="1">
                <a:solidFill>
                  <a:srgbClr val="FFFFFF"/>
                </a:solidFill>
              </a:rPr>
              <a:t>Results</a:t>
            </a:r>
            <a:r>
              <a:rPr lang="es-ES" sz="2000" b="1" dirty="0">
                <a:solidFill>
                  <a:srgbClr val="FFFFFF"/>
                </a:solidFill>
              </a:rPr>
              <a:t>: </a:t>
            </a:r>
            <a:r>
              <a:rPr lang="es-ES" sz="2000" b="1" dirty="0" err="1">
                <a:solidFill>
                  <a:srgbClr val="FFFFFF"/>
                </a:solidFill>
              </a:rPr>
              <a:t>arcminute-scales</a:t>
            </a:r>
            <a:br>
              <a:rPr lang="es-ES" sz="2000" b="1" dirty="0">
                <a:solidFill>
                  <a:srgbClr val="FFFFFF"/>
                </a:solidFill>
              </a:rPr>
            </a:br>
            <a:br>
              <a:rPr lang="es-ES" sz="2000" b="1" dirty="0">
                <a:solidFill>
                  <a:srgbClr val="FFFFFF"/>
                </a:solidFill>
              </a:rPr>
            </a:br>
            <a:endParaRPr lang="es-ES" sz="2000" b="1" dirty="0">
              <a:solidFill>
                <a:srgbClr val="FFFFFF"/>
              </a:solidFill>
            </a:endParaRPr>
          </a:p>
        </p:txBody>
      </p:sp>
      <p:sp>
        <p:nvSpPr>
          <p:cNvPr id="4" name="Rectángulo 3">
            <a:extLst>
              <a:ext uri="{FF2B5EF4-FFF2-40B4-BE49-F238E27FC236}">
                <a16:creationId xmlns:a16="http://schemas.microsoft.com/office/drawing/2014/main" id="{13D30DFF-E15C-09E3-46AC-7AD6EC3E2469}"/>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TextBox 2">
            <a:extLst>
              <a:ext uri="{FF2B5EF4-FFF2-40B4-BE49-F238E27FC236}">
                <a16:creationId xmlns:a16="http://schemas.microsoft.com/office/drawing/2014/main" id="{47DD6D8B-16C4-DB56-57CF-0C3C0B673D92}"/>
              </a:ext>
            </a:extLst>
          </p:cNvPr>
          <p:cNvSpPr txBox="1"/>
          <p:nvPr/>
        </p:nvSpPr>
        <p:spPr>
          <a:xfrm>
            <a:off x="2" y="448390"/>
            <a:ext cx="12191998" cy="523220"/>
          </a:xfrm>
          <a:prstGeom prst="rect">
            <a:avLst/>
          </a:prstGeom>
          <a:noFill/>
        </p:spPr>
        <p:txBody>
          <a:bodyPr wrap="square" rtlCol="0">
            <a:spAutoFit/>
          </a:bodyPr>
          <a:lstStyle/>
          <a:p>
            <a:pPr algn="ctr"/>
            <a:r>
              <a:rPr lang="es-ES" sz="2800" dirty="0" err="1"/>
              <a:t>Cluster</a:t>
            </a:r>
            <a:r>
              <a:rPr lang="es-ES" sz="2800" dirty="0"/>
              <a:t> </a:t>
            </a:r>
            <a:r>
              <a:rPr lang="es-ES" sz="2800" dirty="0" err="1"/>
              <a:t>Sample</a:t>
            </a:r>
            <a:r>
              <a:rPr lang="es-ES" sz="2800" dirty="0"/>
              <a:t> - </a:t>
            </a:r>
            <a:r>
              <a:rPr lang="es-ES" sz="2800" dirty="0" err="1"/>
              <a:t>Richness</a:t>
            </a:r>
            <a:endParaRPr lang="x-none" sz="2800" dirty="0"/>
          </a:p>
        </p:txBody>
      </p:sp>
      <p:pic>
        <p:nvPicPr>
          <p:cNvPr id="6" name="Imagen 5"/>
          <p:cNvPicPr>
            <a:picLocks noChangeAspect="1"/>
          </p:cNvPicPr>
          <p:nvPr/>
        </p:nvPicPr>
        <p:blipFill>
          <a:blip r:embed="rId2"/>
          <a:stretch>
            <a:fillRect/>
          </a:stretch>
        </p:blipFill>
        <p:spPr>
          <a:xfrm>
            <a:off x="477474" y="1556560"/>
            <a:ext cx="5802167" cy="4365000"/>
          </a:xfrm>
          <a:prstGeom prst="rect">
            <a:avLst/>
          </a:prstGeom>
        </p:spPr>
      </p:pic>
      <p:pic>
        <p:nvPicPr>
          <p:cNvPr id="11" name="Imagen 10"/>
          <p:cNvPicPr>
            <a:picLocks noChangeAspect="1"/>
          </p:cNvPicPr>
          <p:nvPr/>
        </p:nvPicPr>
        <p:blipFill>
          <a:blip r:embed="rId3"/>
          <a:stretch>
            <a:fillRect/>
          </a:stretch>
        </p:blipFill>
        <p:spPr>
          <a:xfrm>
            <a:off x="6279641" y="1574088"/>
            <a:ext cx="5802167" cy="4365000"/>
          </a:xfrm>
          <a:prstGeom prst="rect">
            <a:avLst/>
          </a:prstGeom>
        </p:spPr>
      </p:pic>
      <p:sp>
        <p:nvSpPr>
          <p:cNvPr id="5" name="CuadroTexto 4">
            <a:extLst>
              <a:ext uri="{FF2B5EF4-FFF2-40B4-BE49-F238E27FC236}">
                <a16:creationId xmlns:a16="http://schemas.microsoft.com/office/drawing/2014/main" id="{F89FD54D-9456-2E79-9294-0C334D2E5E11}"/>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12" name="CuadroTexto 11">
            <a:extLst>
              <a:ext uri="{FF2B5EF4-FFF2-40B4-BE49-F238E27FC236}">
                <a16:creationId xmlns:a16="http://schemas.microsoft.com/office/drawing/2014/main" id="{949FF193-2B0E-56B1-630A-183242B27519}"/>
              </a:ext>
            </a:extLst>
          </p:cNvPr>
          <p:cNvSpPr txBox="1"/>
          <p:nvPr/>
        </p:nvSpPr>
        <p:spPr>
          <a:xfrm>
            <a:off x="4079876" y="6502733"/>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3" name="CuadroTexto 12">
            <a:extLst>
              <a:ext uri="{FF2B5EF4-FFF2-40B4-BE49-F238E27FC236}">
                <a16:creationId xmlns:a16="http://schemas.microsoft.com/office/drawing/2014/main" id="{94D33D48-9C7F-5EAA-A0C4-5164B201C281}"/>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Tree>
    <p:extLst>
      <p:ext uri="{BB962C8B-B14F-4D97-AF65-F5344CB8AC3E}">
        <p14:creationId xmlns:p14="http://schemas.microsoft.com/office/powerpoint/2010/main" val="1070517824"/>
      </p:ext>
    </p:extLst>
  </p:cSld>
  <p:clrMapOvr>
    <a:masterClrMapping/>
  </p:clrMapOvr>
  <p:transition spd="slow">
    <p:push dir="u"/>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7D497-74E9-16AE-D072-9BD2D87A7DC4}"/>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0209F153-D843-ACE3-9081-FD05D2E8CDB6}"/>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a:extLst>
              <a:ext uri="{FF2B5EF4-FFF2-40B4-BE49-F238E27FC236}">
                <a16:creationId xmlns:a16="http://schemas.microsoft.com/office/drawing/2014/main" id="{D04F91A0-BEC4-9595-CE3E-CDAA5303E6C5}"/>
              </a:ext>
            </a:extLst>
          </p:cNvPr>
          <p:cNvSpPr>
            <a:spLocks noGrp="1"/>
          </p:cNvSpPr>
          <p:nvPr>
            <p:ph type="title"/>
          </p:nvPr>
        </p:nvSpPr>
        <p:spPr>
          <a:xfrm>
            <a:off x="0" y="10894"/>
            <a:ext cx="12192000" cy="397070"/>
          </a:xfrm>
        </p:spPr>
        <p:txBody>
          <a:bodyPr anchor="t">
            <a:noAutofit/>
          </a:bodyPr>
          <a:lstStyle/>
          <a:p>
            <a:r>
              <a:rPr lang="es-ES" sz="2000" b="1" dirty="0" err="1">
                <a:solidFill>
                  <a:srgbClr val="FFFFFF"/>
                </a:solidFill>
              </a:rPr>
              <a:t>Results</a:t>
            </a:r>
            <a:r>
              <a:rPr lang="es-ES" sz="2000" b="1" dirty="0">
                <a:solidFill>
                  <a:srgbClr val="FFFFFF"/>
                </a:solidFill>
              </a:rPr>
              <a:t>: </a:t>
            </a:r>
            <a:r>
              <a:rPr lang="es-ES" sz="2000" b="1" dirty="0" err="1">
                <a:solidFill>
                  <a:srgbClr val="FFFFFF"/>
                </a:solidFill>
              </a:rPr>
              <a:t>arcminute-scales</a:t>
            </a:r>
            <a:br>
              <a:rPr lang="es-ES" sz="2000" b="1" dirty="0">
                <a:solidFill>
                  <a:srgbClr val="FFFFFF"/>
                </a:solidFill>
              </a:rPr>
            </a:br>
            <a:br>
              <a:rPr lang="es-ES" sz="2000" b="1" dirty="0">
                <a:solidFill>
                  <a:srgbClr val="FFFFFF"/>
                </a:solidFill>
              </a:rPr>
            </a:br>
            <a:endParaRPr lang="es-ES" sz="2000" b="1" dirty="0">
              <a:solidFill>
                <a:srgbClr val="FFFFFF"/>
              </a:solidFill>
            </a:endParaRPr>
          </a:p>
        </p:txBody>
      </p:sp>
      <p:sp>
        <p:nvSpPr>
          <p:cNvPr id="4" name="Rectángulo 3">
            <a:extLst>
              <a:ext uri="{FF2B5EF4-FFF2-40B4-BE49-F238E27FC236}">
                <a16:creationId xmlns:a16="http://schemas.microsoft.com/office/drawing/2014/main" id="{13D30DFF-E15C-09E3-46AC-7AD6EC3E2469}"/>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TextBox 2">
            <a:extLst>
              <a:ext uri="{FF2B5EF4-FFF2-40B4-BE49-F238E27FC236}">
                <a16:creationId xmlns:a16="http://schemas.microsoft.com/office/drawing/2014/main" id="{47DD6D8B-16C4-DB56-57CF-0C3C0B673D92}"/>
              </a:ext>
            </a:extLst>
          </p:cNvPr>
          <p:cNvSpPr txBox="1"/>
          <p:nvPr/>
        </p:nvSpPr>
        <p:spPr>
          <a:xfrm>
            <a:off x="2" y="448390"/>
            <a:ext cx="12191998" cy="523220"/>
          </a:xfrm>
          <a:prstGeom prst="rect">
            <a:avLst/>
          </a:prstGeom>
          <a:noFill/>
        </p:spPr>
        <p:txBody>
          <a:bodyPr wrap="square" rtlCol="0">
            <a:spAutoFit/>
          </a:bodyPr>
          <a:lstStyle/>
          <a:p>
            <a:pPr algn="ctr"/>
            <a:r>
              <a:rPr lang="es-ES" sz="2800" dirty="0" err="1"/>
              <a:t>Cluster</a:t>
            </a:r>
            <a:r>
              <a:rPr lang="es-ES" sz="2800" dirty="0"/>
              <a:t> </a:t>
            </a:r>
            <a:r>
              <a:rPr lang="es-ES" sz="2800" dirty="0" err="1"/>
              <a:t>Sample</a:t>
            </a:r>
            <a:r>
              <a:rPr lang="es-ES" sz="2800" dirty="0"/>
              <a:t> - </a:t>
            </a:r>
            <a:r>
              <a:rPr lang="es-ES" sz="2800" dirty="0" err="1"/>
              <a:t>Richness</a:t>
            </a:r>
            <a:endParaRPr lang="x-none" sz="2800" dirty="0"/>
          </a:p>
        </p:txBody>
      </p:sp>
      <p:pic>
        <p:nvPicPr>
          <p:cNvPr id="5" name="Imagen 4"/>
          <p:cNvPicPr>
            <a:picLocks noChangeAspect="1"/>
          </p:cNvPicPr>
          <p:nvPr/>
        </p:nvPicPr>
        <p:blipFill>
          <a:blip r:embed="rId2"/>
          <a:stretch>
            <a:fillRect/>
          </a:stretch>
        </p:blipFill>
        <p:spPr>
          <a:xfrm>
            <a:off x="293833" y="1545908"/>
            <a:ext cx="5802167" cy="4365000"/>
          </a:xfrm>
          <a:prstGeom prst="rect">
            <a:avLst/>
          </a:prstGeom>
        </p:spPr>
      </p:pic>
      <p:pic>
        <p:nvPicPr>
          <p:cNvPr id="12" name="Imagen 11"/>
          <p:cNvPicPr>
            <a:picLocks noChangeAspect="1"/>
          </p:cNvPicPr>
          <p:nvPr/>
        </p:nvPicPr>
        <p:blipFill>
          <a:blip r:embed="rId3"/>
          <a:stretch>
            <a:fillRect/>
          </a:stretch>
        </p:blipFill>
        <p:spPr>
          <a:xfrm>
            <a:off x="6096000" y="1528380"/>
            <a:ext cx="5802167" cy="4365000"/>
          </a:xfrm>
          <a:prstGeom prst="rect">
            <a:avLst/>
          </a:prstGeom>
        </p:spPr>
      </p:pic>
      <p:sp>
        <p:nvSpPr>
          <p:cNvPr id="6" name="CuadroTexto 5">
            <a:extLst>
              <a:ext uri="{FF2B5EF4-FFF2-40B4-BE49-F238E27FC236}">
                <a16:creationId xmlns:a16="http://schemas.microsoft.com/office/drawing/2014/main" id="{F92D3E01-7207-3C22-8652-D0020C86A489}"/>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11" name="CuadroTexto 10">
            <a:extLst>
              <a:ext uri="{FF2B5EF4-FFF2-40B4-BE49-F238E27FC236}">
                <a16:creationId xmlns:a16="http://schemas.microsoft.com/office/drawing/2014/main" id="{10D05743-A5A1-0132-5D80-705D48F08B3D}"/>
              </a:ext>
            </a:extLst>
          </p:cNvPr>
          <p:cNvSpPr txBox="1"/>
          <p:nvPr/>
        </p:nvSpPr>
        <p:spPr>
          <a:xfrm>
            <a:off x="4079876" y="6502733"/>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3" name="CuadroTexto 12">
            <a:extLst>
              <a:ext uri="{FF2B5EF4-FFF2-40B4-BE49-F238E27FC236}">
                <a16:creationId xmlns:a16="http://schemas.microsoft.com/office/drawing/2014/main" id="{9A6E261E-831E-73DA-441E-D4CCB00D1B70}"/>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Tree>
    <p:extLst>
      <p:ext uri="{BB962C8B-B14F-4D97-AF65-F5344CB8AC3E}">
        <p14:creationId xmlns:p14="http://schemas.microsoft.com/office/powerpoint/2010/main" val="770337941"/>
      </p:ext>
    </p:extLst>
  </p:cSld>
  <p:clrMapOvr>
    <a:masterClrMapping/>
  </p:clrMapOvr>
  <p:transition spd="slow">
    <p:push dir="u"/>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7D497-74E9-16AE-D072-9BD2D87A7DC4}"/>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0209F153-D843-ACE3-9081-FD05D2E8CDB6}"/>
              </a:ext>
            </a:extLst>
          </p:cNvPr>
          <p:cNvSpPr/>
          <p:nvPr/>
        </p:nvSpPr>
        <p:spPr>
          <a:xfrm>
            <a:off x="0" y="-1"/>
            <a:ext cx="12192000" cy="407965"/>
          </a:xfrm>
          <a:prstGeom prst="rect">
            <a:avLst/>
          </a:prstGeom>
          <a:solidFill>
            <a:srgbClr val="63A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2" name="Título 1">
            <a:extLst>
              <a:ext uri="{FF2B5EF4-FFF2-40B4-BE49-F238E27FC236}">
                <a16:creationId xmlns:a16="http://schemas.microsoft.com/office/drawing/2014/main" id="{D04F91A0-BEC4-9595-CE3E-CDAA5303E6C5}"/>
              </a:ext>
            </a:extLst>
          </p:cNvPr>
          <p:cNvSpPr>
            <a:spLocks noGrp="1"/>
          </p:cNvSpPr>
          <p:nvPr>
            <p:ph type="title"/>
          </p:nvPr>
        </p:nvSpPr>
        <p:spPr>
          <a:xfrm>
            <a:off x="0" y="10894"/>
            <a:ext cx="12192000" cy="397070"/>
          </a:xfrm>
        </p:spPr>
        <p:txBody>
          <a:bodyPr anchor="t">
            <a:noAutofit/>
          </a:bodyPr>
          <a:lstStyle/>
          <a:p>
            <a:r>
              <a:rPr lang="es-ES" sz="2000" b="1" dirty="0" err="1">
                <a:solidFill>
                  <a:srgbClr val="FFFFFF"/>
                </a:solidFill>
              </a:rPr>
              <a:t>Results</a:t>
            </a:r>
            <a:r>
              <a:rPr lang="es-ES" sz="2000" b="1" dirty="0">
                <a:solidFill>
                  <a:srgbClr val="FFFFFF"/>
                </a:solidFill>
              </a:rPr>
              <a:t>: </a:t>
            </a:r>
            <a:r>
              <a:rPr lang="es-ES" sz="2000" b="1" dirty="0" err="1">
                <a:solidFill>
                  <a:srgbClr val="FFFFFF"/>
                </a:solidFill>
              </a:rPr>
              <a:t>arcminute-scales</a:t>
            </a:r>
            <a:br>
              <a:rPr lang="es-ES" sz="2000" b="1" dirty="0">
                <a:solidFill>
                  <a:srgbClr val="FFFFFF"/>
                </a:solidFill>
              </a:rPr>
            </a:br>
            <a:br>
              <a:rPr lang="es-ES" sz="2000" b="1" dirty="0">
                <a:solidFill>
                  <a:srgbClr val="FFFFFF"/>
                </a:solidFill>
              </a:rPr>
            </a:br>
            <a:endParaRPr lang="es-ES" sz="2000" b="1" dirty="0">
              <a:solidFill>
                <a:srgbClr val="FFFFFF"/>
              </a:solidFill>
            </a:endParaRPr>
          </a:p>
        </p:txBody>
      </p:sp>
      <p:sp>
        <p:nvSpPr>
          <p:cNvPr id="4" name="Rectángulo 3">
            <a:extLst>
              <a:ext uri="{FF2B5EF4-FFF2-40B4-BE49-F238E27FC236}">
                <a16:creationId xmlns:a16="http://schemas.microsoft.com/office/drawing/2014/main" id="{13D30DFF-E15C-09E3-46AC-7AD6EC3E2469}"/>
              </a:ext>
            </a:extLst>
          </p:cNvPr>
          <p:cNvSpPr/>
          <p:nvPr/>
        </p:nvSpPr>
        <p:spPr>
          <a:xfrm>
            <a:off x="0" y="6485206"/>
            <a:ext cx="12192000" cy="386860"/>
          </a:xfrm>
          <a:prstGeom prst="rect">
            <a:avLst/>
          </a:prstGeom>
          <a:gradFill flip="none" rotWithShape="1">
            <a:gsLst>
              <a:gs pos="0">
                <a:srgbClr val="A4CAB0"/>
              </a:gs>
              <a:gs pos="100000">
                <a:srgbClr val="63A378">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TextBox 2">
            <a:extLst>
              <a:ext uri="{FF2B5EF4-FFF2-40B4-BE49-F238E27FC236}">
                <a16:creationId xmlns:a16="http://schemas.microsoft.com/office/drawing/2014/main" id="{47DD6D8B-16C4-DB56-57CF-0C3C0B673D92}"/>
              </a:ext>
            </a:extLst>
          </p:cNvPr>
          <p:cNvSpPr txBox="1"/>
          <p:nvPr/>
        </p:nvSpPr>
        <p:spPr>
          <a:xfrm>
            <a:off x="2" y="448390"/>
            <a:ext cx="12191998" cy="523220"/>
          </a:xfrm>
          <a:prstGeom prst="rect">
            <a:avLst/>
          </a:prstGeom>
          <a:noFill/>
        </p:spPr>
        <p:txBody>
          <a:bodyPr wrap="square" rtlCol="0">
            <a:spAutoFit/>
          </a:bodyPr>
          <a:lstStyle/>
          <a:p>
            <a:pPr algn="ctr"/>
            <a:r>
              <a:rPr lang="es-ES" sz="2800" dirty="0" err="1"/>
              <a:t>Cluster</a:t>
            </a:r>
            <a:r>
              <a:rPr lang="es-ES" sz="2800" dirty="0"/>
              <a:t> </a:t>
            </a:r>
            <a:r>
              <a:rPr lang="es-ES" sz="2800" dirty="0" err="1"/>
              <a:t>Sample</a:t>
            </a:r>
            <a:r>
              <a:rPr lang="es-ES" sz="2800" dirty="0"/>
              <a:t> - </a:t>
            </a:r>
            <a:r>
              <a:rPr lang="es-ES" sz="2800" dirty="0" err="1"/>
              <a:t>Richness</a:t>
            </a:r>
            <a:endParaRPr lang="x-none" sz="2800" dirty="0"/>
          </a:p>
        </p:txBody>
      </p:sp>
      <p:pic>
        <p:nvPicPr>
          <p:cNvPr id="5" name="Imagen 4"/>
          <p:cNvPicPr>
            <a:picLocks noChangeAspect="1"/>
          </p:cNvPicPr>
          <p:nvPr/>
        </p:nvPicPr>
        <p:blipFill>
          <a:blip r:embed="rId2"/>
          <a:stretch>
            <a:fillRect/>
          </a:stretch>
        </p:blipFill>
        <p:spPr>
          <a:xfrm>
            <a:off x="3194916" y="1246500"/>
            <a:ext cx="5802167" cy="4365000"/>
          </a:xfrm>
          <a:prstGeom prst="rect">
            <a:avLst/>
          </a:prstGeom>
        </p:spPr>
      </p:pic>
      <p:sp>
        <p:nvSpPr>
          <p:cNvPr id="6" name="CuadroTexto 5">
            <a:extLst>
              <a:ext uri="{FF2B5EF4-FFF2-40B4-BE49-F238E27FC236}">
                <a16:creationId xmlns:a16="http://schemas.microsoft.com/office/drawing/2014/main" id="{4749DC01-3355-ACFF-1F80-79DBC1481738}"/>
              </a:ext>
            </a:extLst>
          </p:cNvPr>
          <p:cNvSpPr txBox="1"/>
          <p:nvPr/>
        </p:nvSpPr>
        <p:spPr>
          <a:xfrm>
            <a:off x="0" y="6502734"/>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D. Crespo</a:t>
            </a:r>
          </a:p>
        </p:txBody>
      </p:sp>
      <p:sp>
        <p:nvSpPr>
          <p:cNvPr id="11" name="CuadroTexto 10">
            <a:extLst>
              <a:ext uri="{FF2B5EF4-FFF2-40B4-BE49-F238E27FC236}">
                <a16:creationId xmlns:a16="http://schemas.microsoft.com/office/drawing/2014/main" id="{962F10E8-5D56-CB42-C664-18761276D935}"/>
              </a:ext>
            </a:extLst>
          </p:cNvPr>
          <p:cNvSpPr txBox="1"/>
          <p:nvPr/>
        </p:nvSpPr>
        <p:spPr>
          <a:xfrm>
            <a:off x="4079876" y="6502733"/>
            <a:ext cx="4032249" cy="369332"/>
          </a:xfrm>
          <a:prstGeom prst="rect">
            <a:avLst/>
          </a:prstGeom>
          <a:noFill/>
        </p:spPr>
        <p:txBody>
          <a:bodyPr wrap="square" rtlCol="0" anchor="ctr">
            <a:spAutoFit/>
          </a:bodyPr>
          <a:lstStyle/>
          <a:p>
            <a:pPr algn="ctr"/>
            <a:r>
              <a:rPr lang="es-ES" dirty="0">
                <a:solidFill>
                  <a:schemeClr val="tx1">
                    <a:lumMod val="75000"/>
                    <a:lumOff val="25000"/>
                  </a:schemeClr>
                </a:solidFill>
              </a:rPr>
              <a:t>Ciclo de Seminarios del ICTEA</a:t>
            </a:r>
          </a:p>
        </p:txBody>
      </p:sp>
      <p:sp>
        <p:nvSpPr>
          <p:cNvPr id="12" name="CuadroTexto 11">
            <a:extLst>
              <a:ext uri="{FF2B5EF4-FFF2-40B4-BE49-F238E27FC236}">
                <a16:creationId xmlns:a16="http://schemas.microsoft.com/office/drawing/2014/main" id="{7D287BF9-2B63-4295-13CD-67EE2094B14B}"/>
              </a:ext>
            </a:extLst>
          </p:cNvPr>
          <p:cNvSpPr txBox="1"/>
          <p:nvPr/>
        </p:nvSpPr>
        <p:spPr>
          <a:xfrm>
            <a:off x="8112124" y="6485206"/>
            <a:ext cx="4079875" cy="369332"/>
          </a:xfrm>
          <a:prstGeom prst="rect">
            <a:avLst/>
          </a:prstGeom>
          <a:noFill/>
        </p:spPr>
        <p:txBody>
          <a:bodyPr wrap="square" rtlCol="0" anchor="ctr">
            <a:spAutoFit/>
          </a:bodyPr>
          <a:lstStyle/>
          <a:p>
            <a:pPr algn="ctr"/>
            <a:r>
              <a:rPr lang="es-ES" dirty="0">
                <a:solidFill>
                  <a:schemeClr val="tx1">
                    <a:lumMod val="75000"/>
                    <a:lumOff val="25000"/>
                  </a:schemeClr>
                </a:solidFill>
              </a:rPr>
              <a:t>3 Diciembre 2025</a:t>
            </a:r>
          </a:p>
        </p:txBody>
      </p:sp>
    </p:spTree>
    <p:extLst>
      <p:ext uri="{BB962C8B-B14F-4D97-AF65-F5344CB8AC3E}">
        <p14:creationId xmlns:p14="http://schemas.microsoft.com/office/powerpoint/2010/main" val="2224888642"/>
      </p:ext>
    </p:extLst>
  </p:cSld>
  <p:clrMapOvr>
    <a:masterClrMapping/>
  </p:clrMapOvr>
  <p:transition spd="slow">
    <p:push dir="u"/>
  </p:transition>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31373</TotalTime>
  <Words>4831</Words>
  <Application>Microsoft Macintosh PowerPoint</Application>
  <PresentationFormat>Panorámica</PresentationFormat>
  <Paragraphs>1135</Paragraphs>
  <Slides>107</Slides>
  <Notes>0</Notes>
  <HiddenSlides>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107</vt:i4>
      </vt:variant>
    </vt:vector>
  </HeadingPairs>
  <TitlesOfParts>
    <vt:vector size="119" baseType="lpstr">
      <vt:lpstr>Arial</vt:lpstr>
      <vt:lpstr>Calibri</vt:lpstr>
      <vt:lpstr>Calibri Light</vt:lpstr>
      <vt:lpstr>Cambria Math</vt:lpstr>
      <vt:lpstr>CMR10</vt:lpstr>
      <vt:lpstr>Linux Libertine</vt:lpstr>
      <vt:lpstr>NimbusRomNo9L</vt:lpstr>
      <vt:lpstr>NimbusRomNo9L-Regu</vt:lpstr>
      <vt:lpstr>NimbusRomNo9L-ReguItal</vt:lpstr>
      <vt:lpstr>StandardSymL</vt:lpstr>
      <vt:lpstr>Wingdings</vt:lpstr>
      <vt:lpstr>Tema de Office</vt:lpstr>
      <vt:lpstr>Presentación de PowerPoint</vt:lpstr>
      <vt:lpstr>Presentación de PowerPoint</vt:lpstr>
      <vt:lpstr>Introduction</vt:lpstr>
      <vt:lpstr>Presentación de PowerPoint</vt:lpstr>
      <vt:lpstr>Brief History of Gravitational Lensing </vt:lpstr>
      <vt:lpstr>Brief History of Gravitational Lensing </vt:lpstr>
      <vt:lpstr>Brief History of Gravitational Lensing </vt:lpstr>
      <vt:lpstr>Brief History of Gravitational Lensing </vt:lpstr>
      <vt:lpstr>Brief History of Gravitational Lensing </vt:lpstr>
      <vt:lpstr>Brief History of Gravitational Lensing </vt:lpstr>
      <vt:lpstr>Brief History of Gravitational Lensing </vt:lpstr>
      <vt:lpstr>Brief History of Gravitational Lensing </vt:lpstr>
      <vt:lpstr>Brief History of Gravitational Lensing </vt:lpstr>
      <vt:lpstr>Brief History of Gravitational Lensing </vt:lpstr>
      <vt:lpstr>Brief History of Gravitational Lensing </vt:lpstr>
      <vt:lpstr>Brief History of Gravitational Lensing </vt:lpstr>
      <vt:lpstr>Brief History of Gravitational Lensing </vt:lpstr>
      <vt:lpstr>Brief History of Gravitational Lensing </vt:lpstr>
      <vt:lpstr>Brief History of Gravitational Lensing </vt:lpstr>
      <vt:lpstr>Brief History of Gravitational Lensing </vt:lpstr>
      <vt:lpstr>Brief History of Gravitational Lensing </vt:lpstr>
      <vt:lpstr>Brief History of Gravitational Lensing </vt:lpstr>
      <vt:lpstr>Brief History of Gravitational Lensing </vt:lpstr>
      <vt:lpstr>Brief History of Gravitational Lensing </vt:lpstr>
      <vt:lpstr>Brief History of Gravitational Lensing </vt:lpstr>
      <vt:lpstr>Brief History of Gravitational Lensing </vt:lpstr>
      <vt:lpstr>Brief History of Gravitational Lensing </vt:lpstr>
      <vt:lpstr>Brief History of Gravitational Lensing </vt:lpstr>
      <vt:lpstr>Brief History of Gravitational Lensing </vt:lpstr>
      <vt:lpstr>Brief History of Gravitational Lensing </vt:lpstr>
      <vt:lpstr>Brief History of Gravitational Lensing </vt:lpstr>
      <vt:lpstr>Brief History of Gravitational Lensing </vt:lpstr>
      <vt:lpstr>Brief History of Gravitational Lensing </vt:lpstr>
      <vt:lpstr>Brief History of Gravitational Lensing </vt:lpstr>
      <vt:lpstr>Brief History of Gravitational Lensing </vt:lpstr>
      <vt:lpstr>Presentación de PowerPoint</vt:lpstr>
      <vt:lpstr>Theoretical Framework</vt:lpstr>
      <vt:lpstr>Theoretical Framework  </vt:lpstr>
      <vt:lpstr>Theoretical Framework  </vt:lpstr>
      <vt:lpstr>Theoretical Framework  </vt:lpstr>
      <vt:lpstr>Theoretical Framework  </vt:lpstr>
      <vt:lpstr>Theoretical Framework  </vt:lpstr>
      <vt:lpstr>Methodology  </vt:lpstr>
      <vt:lpstr>Theoretical Framework  </vt:lpstr>
      <vt:lpstr>Theoretical Framework  </vt:lpstr>
      <vt:lpstr>Theoretical Framework  </vt:lpstr>
      <vt:lpstr>Theoretical Framework  </vt:lpstr>
      <vt:lpstr>Theoretical Framework  </vt:lpstr>
      <vt:lpstr>Theoretical Framework  </vt:lpstr>
      <vt:lpstr>Theoretical Framework  </vt:lpstr>
      <vt:lpstr>Theoretical Framework  </vt:lpstr>
      <vt:lpstr>Theoretical Framework  </vt:lpstr>
      <vt:lpstr>Theoretical Framework  </vt:lpstr>
      <vt:lpstr>Theoretical Framework  </vt:lpstr>
      <vt:lpstr>Theoretical Framework  </vt:lpstr>
      <vt:lpstr>Theoretical Framework  </vt:lpstr>
      <vt:lpstr>Theoretical Framework  </vt:lpstr>
      <vt:lpstr>Theoretical Framework  </vt:lpstr>
      <vt:lpstr>Theoretical Framework  </vt:lpstr>
      <vt:lpstr>Theoretical Framework  </vt:lpstr>
      <vt:lpstr>Theoretical Framework  </vt:lpstr>
      <vt:lpstr>Results: Arcminute Scales  </vt:lpstr>
      <vt:lpstr>Presentación de PowerPoint</vt:lpstr>
      <vt:lpstr>Results: arcminute-scales  </vt:lpstr>
      <vt:lpstr>Results: arcminute-scales  </vt:lpstr>
      <vt:lpstr>Results: arcminute-scales  </vt:lpstr>
      <vt:lpstr>Results: arcminute-scales  </vt:lpstr>
      <vt:lpstr>Results: arcminute-scales  </vt:lpstr>
      <vt:lpstr>Results: kiloparsec-scales</vt:lpstr>
      <vt:lpstr>Results: kiloparsec-scales</vt:lpstr>
      <vt:lpstr>Results: kiloparsec-scales  </vt:lpstr>
      <vt:lpstr>Results: kiloparsec-scales</vt:lpstr>
      <vt:lpstr>Results: kiloparsec-scales</vt:lpstr>
      <vt:lpstr>Results: kiloparsec-scales</vt:lpstr>
      <vt:lpstr>Results: kiloparsec-scales</vt:lpstr>
      <vt:lpstr>Results: kiloparsec-scales</vt:lpstr>
      <vt:lpstr>Results: arcminute-scales  </vt:lpstr>
      <vt:lpstr>Results: arcminute-scales  </vt:lpstr>
      <vt:lpstr>Results: arcminute-scales  </vt:lpstr>
      <vt:lpstr>Results: arcminute-scales  </vt:lpstr>
      <vt:lpstr>Results: Einstein Gap </vt:lpstr>
      <vt:lpstr>Results: Einstein Gap </vt:lpstr>
      <vt:lpstr>Results: Einstein Gap </vt:lpstr>
      <vt:lpstr>Results: Einstein Gap </vt:lpstr>
      <vt:lpstr>Results: Einstein Gap </vt:lpstr>
      <vt:lpstr>Results: Einstein Gap </vt:lpstr>
      <vt:lpstr>Results: Einstein Gap </vt:lpstr>
      <vt:lpstr>Results: Einstein Gap </vt:lpstr>
      <vt:lpstr>Results: Einstein Gap </vt:lpstr>
      <vt:lpstr>Results: Einstein Gap </vt:lpstr>
      <vt:lpstr>Results: Einstein Gap </vt:lpstr>
      <vt:lpstr>Conclusion  </vt:lpstr>
      <vt:lpstr>Conclusions  </vt:lpstr>
      <vt:lpstr>Presentación de PowerPoint</vt:lpstr>
      <vt:lpstr>Presentación de PowerPoint</vt:lpstr>
      <vt:lpstr>Results: arcminute-scales  </vt:lpstr>
      <vt:lpstr>Results: arcminute-scales  </vt:lpstr>
      <vt:lpstr>Results: arcminute-scales  </vt:lpstr>
      <vt:lpstr>Results: arcminute-scales  </vt:lpstr>
      <vt:lpstr>Results: arcminute-scales  </vt:lpstr>
      <vt:lpstr>Results: arcminute-scales  </vt:lpstr>
      <vt:lpstr>Appendix</vt:lpstr>
      <vt:lpstr>Appendix</vt:lpstr>
      <vt:lpstr>Appendix</vt:lpstr>
      <vt:lpstr>Appendix</vt:lpstr>
      <vt:lpstr>Results: Einstein Gap </vt:lpstr>
      <vt:lpstr>Appendix</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Characterization of the physical properties of massive dark matter halos from magnification bias   Caracterización de las propiedades físicas de los halos de  materia oscura masivos a partir del sesgo de magnificación</dc:title>
  <dc:creator>david crespo iglesias</dc:creator>
  <cp:lastModifiedBy>DAVID CRESPO IGLESIAS</cp:lastModifiedBy>
  <cp:revision>118</cp:revision>
  <cp:lastPrinted>2025-10-19T11:45:21Z</cp:lastPrinted>
  <dcterms:created xsi:type="dcterms:W3CDTF">2025-10-10T10:52:59Z</dcterms:created>
  <dcterms:modified xsi:type="dcterms:W3CDTF">2025-12-03T09:09:10Z</dcterms:modified>
</cp:coreProperties>
</file>