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4"/>
  </p:sldMasterIdLst>
  <p:notesMasterIdLst>
    <p:notesMasterId r:id="rId67"/>
  </p:notesMasterIdLst>
  <p:sldIdLst>
    <p:sldId id="256" r:id="rId5"/>
    <p:sldId id="276" r:id="rId6"/>
    <p:sldId id="278" r:id="rId7"/>
    <p:sldId id="314" r:id="rId8"/>
    <p:sldId id="317" r:id="rId9"/>
    <p:sldId id="340" r:id="rId10"/>
    <p:sldId id="283" r:id="rId11"/>
    <p:sldId id="282" r:id="rId12"/>
    <p:sldId id="284" r:id="rId13"/>
    <p:sldId id="285" r:id="rId14"/>
    <p:sldId id="286" r:id="rId15"/>
    <p:sldId id="315" r:id="rId16"/>
    <p:sldId id="279" r:id="rId17"/>
    <p:sldId id="281" r:id="rId18"/>
    <p:sldId id="280" r:id="rId19"/>
    <p:sldId id="318" r:id="rId20"/>
    <p:sldId id="287" r:id="rId21"/>
    <p:sldId id="290" r:id="rId22"/>
    <p:sldId id="289" r:id="rId23"/>
    <p:sldId id="288" r:id="rId24"/>
    <p:sldId id="320" r:id="rId25"/>
    <p:sldId id="298" r:id="rId26"/>
    <p:sldId id="299" r:id="rId27"/>
    <p:sldId id="319" r:id="rId28"/>
    <p:sldId id="331" r:id="rId29"/>
    <p:sldId id="321" r:id="rId30"/>
    <p:sldId id="291" r:id="rId31"/>
    <p:sldId id="322" r:id="rId32"/>
    <p:sldId id="323" r:id="rId33"/>
    <p:sldId id="324" r:id="rId34"/>
    <p:sldId id="293" r:id="rId35"/>
    <p:sldId id="294" r:id="rId36"/>
    <p:sldId id="295" r:id="rId37"/>
    <p:sldId id="296" r:id="rId38"/>
    <p:sldId id="325" r:id="rId39"/>
    <p:sldId id="301" r:id="rId40"/>
    <p:sldId id="297" r:id="rId41"/>
    <p:sldId id="339" r:id="rId42"/>
    <p:sldId id="326" r:id="rId43"/>
    <p:sldId id="300" r:id="rId44"/>
    <p:sldId id="302" r:id="rId45"/>
    <p:sldId id="303" r:id="rId46"/>
    <p:sldId id="304" r:id="rId47"/>
    <p:sldId id="305" r:id="rId48"/>
    <p:sldId id="307" r:id="rId49"/>
    <p:sldId id="306" r:id="rId50"/>
    <p:sldId id="308" r:id="rId51"/>
    <p:sldId id="309" r:id="rId52"/>
    <p:sldId id="332" r:id="rId53"/>
    <p:sldId id="329" r:id="rId54"/>
    <p:sldId id="328" r:id="rId55"/>
    <p:sldId id="310" r:id="rId56"/>
    <p:sldId id="311" r:id="rId57"/>
    <p:sldId id="312" r:id="rId58"/>
    <p:sldId id="313" r:id="rId59"/>
    <p:sldId id="330" r:id="rId60"/>
    <p:sldId id="341" r:id="rId61"/>
    <p:sldId id="333" r:id="rId62"/>
    <p:sldId id="335" r:id="rId63"/>
    <p:sldId id="336" r:id="rId64"/>
    <p:sldId id="334" r:id="rId65"/>
    <p:sldId id="338" r:id="rId66"/>
  </p:sldIdLst>
  <p:sldSz cx="9144000" cy="5143500" type="screen16x9"/>
  <p:notesSz cx="6858000" cy="9144000"/>
  <p:embeddedFontLst>
    <p:embeddedFont>
      <p:font typeface="Helvetica Neue" panose="020B0604020202020204" charset="0"/>
      <p:regular r:id="rId68"/>
      <p:bold r:id="rId69"/>
      <p:italic r:id="rId70"/>
      <p:boldItalic r:id="rId71"/>
    </p:embeddedFont>
    <p:embeddedFont>
      <p:font typeface="Roboto" panose="02000000000000000000"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66ED52-BA84-4DC5-8261-D5B172A36263}" v="721" dt="2026-01-22T10:35:08.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520" y="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7.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6:15:49.260"/>
    </inkml:context>
    <inkml:brush xml:id="br0">
      <inkml:brushProperty name="width" value="0.035" units="cm"/>
      <inkml:brushProperty name="height" value="0.035" units="cm"/>
    </inkml:brush>
  </inkml:definitions>
  <inkml:trace contextRef="#ctx0" brushRef="#br0">1 2844 24575,'41'1'0,"-21"0"0,0-1 0,0-1 0,0 0 0,37-8 0,-44 5 0,17-5 0,1 1 0,0 1 0,62-4 0,-79 10 0,0 0 0,0-1 0,0-1 0,0 0 0,24-10 0,62-33 0,-53 19 0,-34 18 0,1 1 0,0 0 0,23-8 0,-21 9 0,0 0 0,30-19 0,-2 0 0,-37 23 0,0-2 0,-1 1 0,0-1 0,1 0 0,-2 0 0,1 0 0,5-7 0,-2 2 0,-4 6 0,-1 0 0,1 1 0,-1 0 0,1 0 0,0 1 0,0-1 0,1 1 0,-1 0 0,0 0 0,10-1 0,-9 2 0,0-1 0,0 0 0,0 0 0,0 0 0,-1-1 0,1 0 0,-1 0 0,10-6 0,72-60 0,-1 1 0,23-40 0,-41 39 0,-55 55 0,-1-1 0,-1 0 0,16-26 0,-21 29 0,1 0 0,1 1 0,-1 0 0,2 1 0,0 0 0,0 0 0,1 1 0,20-16 0,-21 18 0,-1 1 0,0-2 0,0 1 0,0-1 0,-1 0 0,8-13 0,-9 12 0,1 0 0,0 1 0,0 0 0,1 0 0,0 1 0,13-10 0,-15 13 0,-1 0 0,1-1 0,-1 0 0,0 0 0,-1 0 0,1-1 0,-1 0 0,0 0 0,-1 0 0,1 0 0,4-12 0,-4 9 0,0 1 0,1-1 0,0 1 0,0 0 0,8-9 0,-1 4 0,0 0 0,-1-1 0,-1 0 0,-1-1 0,0 0 0,-1 0 0,0-1 0,-1 0 0,-1 0 0,0-1 0,4-25 0,-5 23 0,0-1 0,9-18 0,7-25 0,13-42 0,0 0 0,-25 73 0,-2 0 0,-2-1 0,3-59 0,-7 67 0,9-48 0,-6 45 0,3-34 0,-7 49 0,0-14 0,2 0 0,0 0 0,8-29 0,-4 20 0,-2 1 0,-1-1 0,-2 0 0,-4-40 0,1-2 0,2-227-1365,0 285-5461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6:15:50.867"/>
    </inkml:context>
    <inkml:brush xml:id="br0">
      <inkml:brushProperty name="width" value="0.035" units="cm"/>
      <inkml:brushProperty name="height" value="0.035" units="cm"/>
    </inkml:brush>
  </inkml:definitions>
  <inkml:trace contextRef="#ctx0" brushRef="#br0">716 1 24575,'-5'1'0,"0"1"0,0 0 0,0 0 0,0 1 0,1-1 0,-1 1 0,-6 6 0,-48 39 0,2 2 0,-52 60 0,32-29 0,0 5 0,11-12 0,0 0 0,60-67 0,0-1 0,1 2 0,0-1 0,-9 16 0,10-15 0,0 0 0,-1-1 0,-1 1 0,-8 10 0,-14 18 0,25-31 0,-1 0 0,1 0 0,-1 0 0,0 0 0,0-1 0,0 1 0,-1-1 0,1 0 0,-1 0 0,0-1 0,-7 5 0,12-8 0,0 0 0,0 0 0,-1 0 0,1 0 0,0 0 0,0 0 0,0 0 0,0 0 0,0 0 0,0 0 0,0 0 0,-1 0 0,1 0 0,0 1 0,0-1 0,0 0 0,0 0 0,0 0 0,0 0 0,-1 0 0,1 0 0,0-1 0,0 1 0,0 0 0,0 0 0,0 0 0,0 0 0,0 0 0,-1 0 0,1 0 0,0 0 0,0 0 0,0 0 0,0 0 0,0 0 0,0 0 0,0 0 0,0 0 0,-1-1 0,1 1 0,0 0 0,0 0 0,0 0 0,0 0 0,0 0 0,0 0 0,0-1 0,3-6 0,7-8 0,-5 9 0,1 1 0,0 0 0,0 0 0,9-6 0,-9 7 0,0 0 0,0 0 0,0-1 0,-1 0 0,8-9 0,1-2 0,1 0 0,0 0 0,30-22 0,-25 22 0,-16 12 0,0 0 0,0 0 0,0 0 0,-1-1 0,1 1 0,-1-1 0,0 0 0,-1 0 0,1 0 0,-1 0 0,0-1 0,0 1 0,2-10 0,1-3 0,4-4 0,0 1 0,2 0 0,18-28 0,-13 24 0,55-114 0,-64 129 0,1 1 0,0 0 0,0 0 0,1 1 0,11-8 0,-6 5 0,0 0 0,23-13 0,-30 20 0,0 1 0,0 0 0,0 1 0,1-1 0,-1 1 0,0 1 0,1-1 0,11 1 0,11-2 0,30-7 0,-27 5 0,-29 4 0,1 1 0,-1-1 0,0 1 0,1 0 0,-1 0 0,0 1 0,0-1 0,1 1 0,-1 0 0,0 0 0,0 1 0,0-1 0,0 1 0,0 0 0,0 0 0,-1 0 0,1 0 0,0 1 0,-1-1 0,0 1 0,0 0 0,0 0 0,0 0 0,0 1 0,0-1 0,3 7 0,26 33 0,-24-34 0,0 1 0,0 0 0,6 14 0,-9-15 0,9 21 0,2-1 0,1 0 0,1-2 0,41 49 0,-52-68 0,-1 1 0,1 0 0,-2 0 0,1 0 0,-1 1 0,0 0 0,-1 0 0,3 11 0,-2-7 0,1 1 0,0-1 0,10 14 0,2 1 0,-9-13 0,1 0 0,23 25 0,-29-35 0,0-1 0,-1 0 0,1 1 0,-1 0 0,0 0 0,-1 0 0,0 0 0,0 0 0,2 9 0,-3-10 0,0 1 0,1-1 0,-1 1 0,1-1 0,1 0 0,-1 0 0,1 1 0,0-2 0,0 1 0,0 0 0,1-1 0,-1 1 0,6 3 0,16 14 0,35 39 0,-51-50 0,-6-8 9,0 0 1,0 0-1,1 0 0,-1 0 0,1 0 1,-1-1-1,1 1 0,0-1 0,0 0 0,0 0 1,0-1-1,8 3 0,-10-4-66,0 0 0,1 0 0,-1 0 0,0 0-1,1 0 1,-1-1 0,0 1 0,1-1 0,-1 1 0,0-1 0,0 0 0,1 0-1,-1 0 1,0 0 0,0-1 0,0 1 0,-1 0 0,1-1 0,0 1 0,0-1 0,-1 0-1,1 0 1,-1 0 0,1 1 0,0-4 0,7-8-6769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s-ES" dirty="0"/>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b74580c4b9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ES"/>
          </a:p>
        </p:txBody>
      </p:sp>
      <p:sp>
        <p:nvSpPr>
          <p:cNvPr id="84" name="Google Shape;84;g3b74580c4b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txBody>
          <a:bodyPr/>
          <a:lstStyle/>
          <a:p>
            <a:endParaRPr lang="es-ES" dirty="0"/>
          </a:p>
        </p:txBody>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49545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txBody>
          <a:bodyPr/>
          <a:lstStyle/>
          <a:p>
            <a:endParaRPr lang="es-ES" dirty="0"/>
          </a:p>
        </p:txBody>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966341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txBody>
          <a:bodyPr/>
          <a:lstStyle/>
          <a:p>
            <a:endParaRPr lang="es-ES" dirty="0"/>
          </a:p>
        </p:txBody>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38411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txBody>
          <a:bodyPr/>
          <a:lstStyle/>
          <a:p>
            <a:endParaRPr lang="es-ES" dirty="0"/>
          </a:p>
        </p:txBody>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12097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059394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920675"/>
            <a:ext cx="8520600" cy="2052600"/>
          </a:xfrm>
          <a:prstGeom prst="rect">
            <a:avLst/>
          </a:prstGeom>
        </p:spPr>
        <p:txBody>
          <a:bodyPr spcFirstLastPara="1" wrap="square" lIns="90000" tIns="91425" rIns="91425" bIns="91425" anchor="b" anchorCtr="0">
            <a:normAutofit/>
          </a:bodyPr>
          <a:lstStyle>
            <a:lvl1pPr lvl="0">
              <a:spcBef>
                <a:spcPts val="1000"/>
              </a:spcBef>
              <a:spcAft>
                <a:spcPts val="0"/>
              </a:spcAft>
              <a:buSzPts val="5000"/>
              <a:buFont typeface="Helvetica Neue"/>
              <a:buNone/>
              <a:defRPr sz="5000" b="1">
                <a:latin typeface="Helvetica Neue"/>
                <a:ea typeface="Helvetica Neue"/>
                <a:cs typeface="Helvetica Neue"/>
                <a:sym typeface="Helvetica Neue"/>
              </a:defRPr>
            </a:lvl1pPr>
            <a:lvl2pPr lvl="1">
              <a:spcBef>
                <a:spcPts val="0"/>
              </a:spcBef>
              <a:spcAft>
                <a:spcPts val="0"/>
              </a:spcAft>
              <a:buSzPts val="5200"/>
              <a:buFont typeface="Helvetica Neue"/>
              <a:buNone/>
              <a:defRPr sz="5200" b="1">
                <a:latin typeface="Helvetica Neue"/>
                <a:ea typeface="Helvetica Neue"/>
                <a:cs typeface="Helvetica Neue"/>
                <a:sym typeface="Helvetica Neue"/>
              </a:defRPr>
            </a:lvl2pPr>
            <a:lvl3pPr lvl="2">
              <a:spcBef>
                <a:spcPts val="0"/>
              </a:spcBef>
              <a:spcAft>
                <a:spcPts val="0"/>
              </a:spcAft>
              <a:buSzPts val="5200"/>
              <a:buFont typeface="Helvetica Neue"/>
              <a:buNone/>
              <a:defRPr sz="5200" b="1">
                <a:latin typeface="Helvetica Neue"/>
                <a:ea typeface="Helvetica Neue"/>
                <a:cs typeface="Helvetica Neue"/>
                <a:sym typeface="Helvetica Neue"/>
              </a:defRPr>
            </a:lvl3pPr>
            <a:lvl4pPr lvl="3">
              <a:spcBef>
                <a:spcPts val="0"/>
              </a:spcBef>
              <a:spcAft>
                <a:spcPts val="0"/>
              </a:spcAft>
              <a:buSzPts val="5200"/>
              <a:buFont typeface="Helvetica Neue"/>
              <a:buNone/>
              <a:defRPr sz="5200" b="1">
                <a:latin typeface="Helvetica Neue"/>
                <a:ea typeface="Helvetica Neue"/>
                <a:cs typeface="Helvetica Neue"/>
                <a:sym typeface="Helvetica Neue"/>
              </a:defRPr>
            </a:lvl4pPr>
            <a:lvl5pPr lvl="4">
              <a:spcBef>
                <a:spcPts val="0"/>
              </a:spcBef>
              <a:spcAft>
                <a:spcPts val="0"/>
              </a:spcAft>
              <a:buSzPts val="5200"/>
              <a:buFont typeface="Helvetica Neue"/>
              <a:buNone/>
              <a:defRPr sz="5200" b="1">
                <a:latin typeface="Helvetica Neue"/>
                <a:ea typeface="Helvetica Neue"/>
                <a:cs typeface="Helvetica Neue"/>
                <a:sym typeface="Helvetica Neue"/>
              </a:defRPr>
            </a:lvl5pPr>
            <a:lvl6pPr lvl="5">
              <a:spcBef>
                <a:spcPts val="0"/>
              </a:spcBef>
              <a:spcAft>
                <a:spcPts val="0"/>
              </a:spcAft>
              <a:buSzPts val="5200"/>
              <a:buFont typeface="Helvetica Neue"/>
              <a:buNone/>
              <a:defRPr sz="5200" b="1">
                <a:latin typeface="Helvetica Neue"/>
                <a:ea typeface="Helvetica Neue"/>
                <a:cs typeface="Helvetica Neue"/>
                <a:sym typeface="Helvetica Neue"/>
              </a:defRPr>
            </a:lvl6pPr>
            <a:lvl7pPr lvl="6">
              <a:spcBef>
                <a:spcPts val="0"/>
              </a:spcBef>
              <a:spcAft>
                <a:spcPts val="0"/>
              </a:spcAft>
              <a:buSzPts val="5200"/>
              <a:buFont typeface="Helvetica Neue"/>
              <a:buNone/>
              <a:defRPr sz="5200" b="1">
                <a:latin typeface="Helvetica Neue"/>
                <a:ea typeface="Helvetica Neue"/>
                <a:cs typeface="Helvetica Neue"/>
                <a:sym typeface="Helvetica Neue"/>
              </a:defRPr>
            </a:lvl7pPr>
            <a:lvl8pPr lvl="7">
              <a:spcBef>
                <a:spcPts val="0"/>
              </a:spcBef>
              <a:spcAft>
                <a:spcPts val="0"/>
              </a:spcAft>
              <a:buSzPts val="5200"/>
              <a:buFont typeface="Helvetica Neue"/>
              <a:buNone/>
              <a:defRPr sz="5200" b="1">
                <a:latin typeface="Helvetica Neue"/>
                <a:ea typeface="Helvetica Neue"/>
                <a:cs typeface="Helvetica Neue"/>
                <a:sym typeface="Helvetica Neue"/>
              </a:defRPr>
            </a:lvl8pPr>
            <a:lvl9pPr lvl="8">
              <a:spcBef>
                <a:spcPts val="0"/>
              </a:spcBef>
              <a:spcAft>
                <a:spcPts val="0"/>
              </a:spcAft>
              <a:buSzPts val="5200"/>
              <a:buFont typeface="Helvetica Neue"/>
              <a:buNone/>
              <a:defRPr sz="5200" b="1">
                <a:latin typeface="Helvetica Neue"/>
                <a:ea typeface="Helvetica Neue"/>
                <a:cs typeface="Helvetica Neue"/>
                <a:sym typeface="Helvetica Neue"/>
              </a:defRPr>
            </a:lvl9pPr>
          </a:lstStyle>
          <a:p>
            <a:endParaRPr/>
          </a:p>
        </p:txBody>
      </p:sp>
      <p:sp>
        <p:nvSpPr>
          <p:cNvPr id="12" name="Google Shape;12;p2"/>
          <p:cNvSpPr txBox="1">
            <a:spLocks noGrp="1"/>
          </p:cNvSpPr>
          <p:nvPr>
            <p:ph type="subTitle" idx="1"/>
          </p:nvPr>
        </p:nvSpPr>
        <p:spPr>
          <a:xfrm>
            <a:off x="311700" y="2880600"/>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4A86E8"/>
              </a:buClr>
              <a:buSzPts val="3000"/>
              <a:buFont typeface="Helvetica Neue"/>
              <a:buNone/>
              <a:defRPr sz="3000" b="1">
                <a:solidFill>
                  <a:srgbClr val="4A86E8"/>
                </a:solidFill>
                <a:latin typeface="Helvetica Neue"/>
                <a:ea typeface="Helvetica Neue"/>
                <a:cs typeface="Helvetica Neue"/>
                <a:sym typeface="Helvetica Neue"/>
              </a:defRPr>
            </a:lvl1pPr>
            <a:lvl2pPr lvl="1" algn="ctr">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2pPr>
            <a:lvl3pPr lvl="2" algn="ctr">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3pPr>
            <a:lvl4pPr lvl="3" algn="ctr">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4pPr>
            <a:lvl5pPr lvl="4" algn="ctr">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5pPr>
            <a:lvl6pPr lvl="5" algn="ctr">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6pPr>
            <a:lvl7pPr lvl="6" algn="ctr">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7pPr>
            <a:lvl8pPr lvl="7" algn="ctr">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8pPr>
            <a:lvl9pPr lvl="8" algn="ctr">
              <a:lnSpc>
                <a:spcPct val="100000"/>
              </a:lnSpc>
              <a:spcBef>
                <a:spcPts val="0"/>
              </a:spcBef>
              <a:spcAft>
                <a:spcPts val="0"/>
              </a:spcAft>
              <a:buSzPts val="3000"/>
              <a:buFont typeface="Helvetica Neue"/>
              <a:buNone/>
              <a:defRPr sz="3000" b="1">
                <a:latin typeface="Helvetica Neue"/>
                <a:ea typeface="Helvetica Neue"/>
                <a:cs typeface="Helvetica Neue"/>
                <a:sym typeface="Helvetica Neue"/>
              </a:defRPr>
            </a:lvl9pPr>
          </a:lstStyle>
          <a:p>
            <a:endParaRPr/>
          </a:p>
        </p:txBody>
      </p:sp>
      <p:sp>
        <p:nvSpPr>
          <p:cNvPr id="13" name="Google Shape;13;p2"/>
          <p:cNvSpPr txBox="1">
            <a:spLocks noGrp="1"/>
          </p:cNvSpPr>
          <p:nvPr>
            <p:ph type="sldNum" idx="12"/>
          </p:nvPr>
        </p:nvSpPr>
        <p:spPr>
          <a:xfrm>
            <a:off x="8482083" y="4817242"/>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cxnSp>
        <p:nvCxnSpPr>
          <p:cNvPr id="14" name="Google Shape;14;p2"/>
          <p:cNvCxnSpPr/>
          <p:nvPr/>
        </p:nvCxnSpPr>
        <p:spPr>
          <a:xfrm>
            <a:off x="241358" y="1194375"/>
            <a:ext cx="8661300" cy="5700"/>
          </a:xfrm>
          <a:prstGeom prst="straightConnector1">
            <a:avLst/>
          </a:prstGeom>
          <a:noFill/>
          <a:ln w="19050" cap="flat" cmpd="sng">
            <a:solidFill>
              <a:schemeClr val="dk2"/>
            </a:solidFill>
            <a:prstDash val="solid"/>
            <a:round/>
            <a:headEnd type="diamond" w="med" len="med"/>
            <a:tailEnd type="diamond" w="med" len="med"/>
          </a:ln>
        </p:spPr>
      </p:cxnSp>
      <p:pic>
        <p:nvPicPr>
          <p:cNvPr id="15" name="Google Shape;15;p2"/>
          <p:cNvPicPr preferRelativeResize="0"/>
          <p:nvPr/>
        </p:nvPicPr>
        <p:blipFill>
          <a:blip r:embed="rId2">
            <a:alphaModFix/>
          </a:blip>
          <a:stretch>
            <a:fillRect/>
          </a:stretch>
        </p:blipFill>
        <p:spPr>
          <a:xfrm>
            <a:off x="1994546" y="227013"/>
            <a:ext cx="1503217" cy="744575"/>
          </a:xfrm>
          <a:prstGeom prst="rect">
            <a:avLst/>
          </a:prstGeom>
          <a:noFill/>
          <a:ln>
            <a:noFill/>
          </a:ln>
        </p:spPr>
      </p:pic>
      <p:pic>
        <p:nvPicPr>
          <p:cNvPr id="16" name="Google Shape;16;p2"/>
          <p:cNvPicPr preferRelativeResize="0"/>
          <p:nvPr/>
        </p:nvPicPr>
        <p:blipFill>
          <a:blip r:embed="rId3">
            <a:alphaModFix/>
          </a:blip>
          <a:stretch>
            <a:fillRect/>
          </a:stretch>
        </p:blipFill>
        <p:spPr>
          <a:xfrm>
            <a:off x="3889861" y="137562"/>
            <a:ext cx="923474" cy="923474"/>
          </a:xfrm>
          <a:prstGeom prst="rect">
            <a:avLst/>
          </a:prstGeom>
          <a:noFill/>
          <a:ln>
            <a:noFill/>
          </a:ln>
        </p:spPr>
      </p:pic>
      <p:pic>
        <p:nvPicPr>
          <p:cNvPr id="17" name="Google Shape;17;p2"/>
          <p:cNvPicPr preferRelativeResize="0"/>
          <p:nvPr/>
        </p:nvPicPr>
        <p:blipFill>
          <a:blip r:embed="rId4">
            <a:alphaModFix/>
          </a:blip>
          <a:stretch>
            <a:fillRect/>
          </a:stretch>
        </p:blipFill>
        <p:spPr>
          <a:xfrm>
            <a:off x="5205434" y="137562"/>
            <a:ext cx="923475" cy="923475"/>
          </a:xfrm>
          <a:prstGeom prst="rect">
            <a:avLst/>
          </a:prstGeom>
          <a:noFill/>
          <a:ln>
            <a:noFill/>
          </a:ln>
        </p:spPr>
      </p:pic>
      <p:pic>
        <p:nvPicPr>
          <p:cNvPr id="18" name="Google Shape;18;p2"/>
          <p:cNvPicPr preferRelativeResize="0"/>
          <p:nvPr/>
        </p:nvPicPr>
        <p:blipFill>
          <a:blip r:embed="rId5">
            <a:alphaModFix/>
          </a:blip>
          <a:stretch>
            <a:fillRect/>
          </a:stretch>
        </p:blipFill>
        <p:spPr>
          <a:xfrm>
            <a:off x="99222" y="59964"/>
            <a:ext cx="1503225" cy="1078661"/>
          </a:xfrm>
          <a:prstGeom prst="rect">
            <a:avLst/>
          </a:prstGeom>
          <a:noFill/>
          <a:ln>
            <a:noFill/>
          </a:ln>
        </p:spPr>
      </p:pic>
      <p:pic>
        <p:nvPicPr>
          <p:cNvPr id="19" name="Google Shape;19;p2"/>
          <p:cNvPicPr preferRelativeResize="0"/>
          <p:nvPr/>
        </p:nvPicPr>
        <p:blipFill>
          <a:blip r:embed="rId6">
            <a:alphaModFix/>
          </a:blip>
          <a:stretch>
            <a:fillRect/>
          </a:stretch>
        </p:blipFill>
        <p:spPr>
          <a:xfrm>
            <a:off x="6521007" y="136030"/>
            <a:ext cx="923451" cy="926532"/>
          </a:xfrm>
          <a:prstGeom prst="rect">
            <a:avLst/>
          </a:prstGeom>
          <a:noFill/>
          <a:ln>
            <a:noFill/>
          </a:ln>
        </p:spPr>
      </p:pic>
      <p:sp>
        <p:nvSpPr>
          <p:cNvPr id="20" name="Google Shape;20;p2"/>
          <p:cNvSpPr txBox="1">
            <a:spLocks noGrp="1"/>
          </p:cNvSpPr>
          <p:nvPr>
            <p:ph type="subTitle" idx="2"/>
          </p:nvPr>
        </p:nvSpPr>
        <p:spPr>
          <a:xfrm>
            <a:off x="311700" y="3870625"/>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800"/>
              <a:buFont typeface="Helvetica Neue"/>
              <a:buNone/>
              <a:defRPr>
                <a:latin typeface="Helvetica Neue"/>
                <a:ea typeface="Helvetica Neue"/>
                <a:cs typeface="Helvetica Neue"/>
                <a:sym typeface="Helvetica Neue"/>
              </a:defRPr>
            </a:lvl1pPr>
            <a:lvl2pPr lvl="1" algn="ctr">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2pPr>
            <a:lvl3pPr lvl="2" algn="ctr">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3pPr>
            <a:lvl4pPr lvl="3" algn="ctr">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4pPr>
            <a:lvl5pPr lvl="4" algn="ctr">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5pPr>
            <a:lvl6pPr lvl="5" algn="ctr">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6pPr>
            <a:lvl7pPr lvl="6" algn="ctr">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7pPr>
            <a:lvl8pPr lvl="7" algn="ctr">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8pPr>
            <a:lvl9pPr lvl="8" algn="ctr">
              <a:lnSpc>
                <a:spcPct val="100000"/>
              </a:lnSpc>
              <a:spcBef>
                <a:spcPts val="0"/>
              </a:spcBef>
              <a:spcAft>
                <a:spcPts val="0"/>
              </a:spcAft>
              <a:buSzPts val="1800"/>
              <a:buFont typeface="Helvetica Neue"/>
              <a:buNone/>
              <a:defRPr sz="1800">
                <a:latin typeface="Helvetica Neue"/>
                <a:ea typeface="Helvetica Neue"/>
                <a:cs typeface="Helvetica Neue"/>
                <a:sym typeface="Helvetica Neue"/>
              </a:defRPr>
            </a:lvl9pPr>
          </a:lstStyle>
          <a:p>
            <a:endParaRPr/>
          </a:p>
        </p:txBody>
      </p:sp>
      <p:cxnSp>
        <p:nvCxnSpPr>
          <p:cNvPr id="21" name="Google Shape;21;p2"/>
          <p:cNvCxnSpPr/>
          <p:nvPr/>
        </p:nvCxnSpPr>
        <p:spPr>
          <a:xfrm>
            <a:off x="311708" y="4860650"/>
            <a:ext cx="8661300" cy="5700"/>
          </a:xfrm>
          <a:prstGeom prst="straightConnector1">
            <a:avLst/>
          </a:prstGeom>
          <a:noFill/>
          <a:ln w="19050" cap="flat" cmpd="sng">
            <a:solidFill>
              <a:schemeClr val="dk2"/>
            </a:solidFill>
            <a:prstDash val="solid"/>
            <a:round/>
            <a:headEnd type="diamond" w="med" len="med"/>
            <a:tailEnd type="diamond" w="med" len="med"/>
          </a:ln>
        </p:spPr>
      </p:cxnSp>
      <p:pic>
        <p:nvPicPr>
          <p:cNvPr id="22" name="Google Shape;22;p2"/>
          <p:cNvPicPr preferRelativeResize="0"/>
          <p:nvPr/>
        </p:nvPicPr>
        <p:blipFill>
          <a:blip r:embed="rId7">
            <a:alphaModFix/>
          </a:blip>
          <a:stretch>
            <a:fillRect/>
          </a:stretch>
        </p:blipFill>
        <p:spPr>
          <a:xfrm>
            <a:off x="7622525" y="-9"/>
            <a:ext cx="1280137" cy="12274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7" name="Google Shape;5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8" name="Google Shape;5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apositiva con título 1">
  <p:cSld name="TITLE_1">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3" name="Google Shape;63;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4" name="Google Shape;64;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con título 2">
  <p:cSld name="TITLE_2">
    <p:spTree>
      <p:nvGrpSpPr>
        <p:cNvPr id="1" name="Shape 65"/>
        <p:cNvGrpSpPr/>
        <p:nvPr/>
      </p:nvGrpSpPr>
      <p:grpSpPr>
        <a:xfrm>
          <a:off x="0" y="0"/>
          <a:ext cx="0" cy="0"/>
          <a:chOff x="0" y="0"/>
          <a:chExt cx="0" cy="0"/>
        </a:xfrm>
      </p:grpSpPr>
      <p:sp>
        <p:nvSpPr>
          <p:cNvPr id="66" name="Google Shape;66;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7" name="Google Shape;67;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8" name="Google Shape;6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con título 3">
  <p:cSld name="TITLE_3">
    <p:spTree>
      <p:nvGrpSpPr>
        <p:cNvPr id="1" name="Shape 69"/>
        <p:cNvGrpSpPr/>
        <p:nvPr/>
      </p:nvGrpSpPr>
      <p:grpSpPr>
        <a:xfrm>
          <a:off x="0" y="0"/>
          <a:ext cx="0" cy="0"/>
          <a:chOff x="0" y="0"/>
          <a:chExt cx="0" cy="0"/>
        </a:xfrm>
      </p:grpSpPr>
      <p:sp>
        <p:nvSpPr>
          <p:cNvPr id="70" name="Google Shape;70;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1" name="Google Shape;71;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2" name="Google Shape;7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apositiva con título 4">
  <p:cSld name="TITLE_4">
    <p:spTree>
      <p:nvGrpSpPr>
        <p:cNvPr id="1" name="Shape 73"/>
        <p:cNvGrpSpPr/>
        <p:nvPr/>
      </p:nvGrpSpPr>
      <p:grpSpPr>
        <a:xfrm>
          <a:off x="0" y="0"/>
          <a:ext cx="0" cy="0"/>
          <a:chOff x="0" y="0"/>
          <a:chExt cx="0" cy="0"/>
        </a:xfrm>
      </p:grpSpPr>
      <p:sp>
        <p:nvSpPr>
          <p:cNvPr id="74" name="Google Shape;74;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5" name="Google Shape;75;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6" name="Google Shape;7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311700" y="1319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311700" y="1144688"/>
            <a:ext cx="8520600" cy="3492900"/>
          </a:xfrm>
          <a:prstGeom prst="rect">
            <a:avLst/>
          </a:prstGeom>
        </p:spPr>
        <p:txBody>
          <a:bodyPr spcFirstLastPara="1" wrap="square" lIns="91425" tIns="91425" rIns="91425" bIns="91425" anchor="t" anchorCtr="0">
            <a:normAutofit/>
          </a:bodyPr>
          <a:lstStyle>
            <a:lvl1pPr marL="457200" lvl="0" indent="-317182">
              <a:lnSpc>
                <a:spcPct val="150000"/>
              </a:lnSpc>
              <a:spcBef>
                <a:spcPts val="0"/>
              </a:spcBef>
              <a:spcAft>
                <a:spcPts val="0"/>
              </a:spcAft>
              <a:buClr>
                <a:srgbClr val="4A86E8"/>
              </a:buClr>
              <a:buSzPts val="1395"/>
              <a:buChar char="&gt;"/>
              <a:defRPr sz="1695">
                <a:solidFill>
                  <a:srgbClr val="4A86E8"/>
                </a:solidFill>
              </a:defRPr>
            </a:lvl1pPr>
            <a:lvl2pPr marL="914400" lvl="1" indent="-297497">
              <a:lnSpc>
                <a:spcPct val="150000"/>
              </a:lnSpc>
              <a:spcBef>
                <a:spcPts val="0"/>
              </a:spcBef>
              <a:spcAft>
                <a:spcPts val="0"/>
              </a:spcAft>
              <a:buClr>
                <a:srgbClr val="4A86E8"/>
              </a:buClr>
              <a:buSzPts val="1085"/>
              <a:buChar char="○"/>
              <a:defRPr sz="1695">
                <a:solidFill>
                  <a:srgbClr val="4A86E8"/>
                </a:solidFill>
              </a:defRPr>
            </a:lvl2pPr>
            <a:lvl3pPr marL="1371600" lvl="2" indent="-297497">
              <a:spcBef>
                <a:spcPts val="0"/>
              </a:spcBef>
              <a:spcAft>
                <a:spcPts val="0"/>
              </a:spcAft>
              <a:buClr>
                <a:srgbClr val="4A86E8"/>
              </a:buClr>
              <a:buSzPts val="1085"/>
              <a:buFont typeface="Helvetica Neue"/>
              <a:buChar char="■"/>
              <a:defRPr>
                <a:solidFill>
                  <a:srgbClr val="4A86E8"/>
                </a:solidFill>
                <a:latin typeface="Helvetica Neue"/>
                <a:ea typeface="Helvetica Neue"/>
                <a:cs typeface="Helvetica Neue"/>
                <a:sym typeface="Helvetica Neue"/>
              </a:defRPr>
            </a:lvl3pPr>
            <a:lvl4pPr marL="1828800" lvl="3" indent="-297497">
              <a:spcBef>
                <a:spcPts val="0"/>
              </a:spcBef>
              <a:spcAft>
                <a:spcPts val="0"/>
              </a:spcAft>
              <a:buClr>
                <a:srgbClr val="4A86E8"/>
              </a:buClr>
              <a:buSzPts val="1085"/>
              <a:buFont typeface="Helvetica Neue"/>
              <a:buChar char="●"/>
              <a:defRPr>
                <a:solidFill>
                  <a:srgbClr val="4A86E8"/>
                </a:solidFill>
                <a:latin typeface="Helvetica Neue"/>
                <a:ea typeface="Helvetica Neue"/>
                <a:cs typeface="Helvetica Neue"/>
                <a:sym typeface="Helvetica Neue"/>
              </a:defRPr>
            </a:lvl4pPr>
            <a:lvl5pPr marL="2286000" lvl="4" indent="-297497">
              <a:spcBef>
                <a:spcPts val="0"/>
              </a:spcBef>
              <a:spcAft>
                <a:spcPts val="0"/>
              </a:spcAft>
              <a:buClr>
                <a:srgbClr val="4A86E8"/>
              </a:buClr>
              <a:buSzPts val="1085"/>
              <a:buFont typeface="Helvetica Neue"/>
              <a:buChar char="○"/>
              <a:defRPr>
                <a:solidFill>
                  <a:srgbClr val="4A86E8"/>
                </a:solidFill>
                <a:latin typeface="Helvetica Neue"/>
                <a:ea typeface="Helvetica Neue"/>
                <a:cs typeface="Helvetica Neue"/>
                <a:sym typeface="Helvetica Neue"/>
              </a:defRPr>
            </a:lvl5pPr>
            <a:lvl6pPr marL="2743200" lvl="5" indent="-297497">
              <a:spcBef>
                <a:spcPts val="0"/>
              </a:spcBef>
              <a:spcAft>
                <a:spcPts val="0"/>
              </a:spcAft>
              <a:buClr>
                <a:srgbClr val="4A86E8"/>
              </a:buClr>
              <a:buSzPts val="1085"/>
              <a:buFont typeface="Helvetica Neue"/>
              <a:buChar char="■"/>
              <a:defRPr>
                <a:solidFill>
                  <a:srgbClr val="4A86E8"/>
                </a:solidFill>
                <a:latin typeface="Helvetica Neue"/>
                <a:ea typeface="Helvetica Neue"/>
                <a:cs typeface="Helvetica Neue"/>
                <a:sym typeface="Helvetica Neue"/>
              </a:defRPr>
            </a:lvl6pPr>
            <a:lvl7pPr marL="3200400" lvl="6" indent="-297497">
              <a:spcBef>
                <a:spcPts val="0"/>
              </a:spcBef>
              <a:spcAft>
                <a:spcPts val="0"/>
              </a:spcAft>
              <a:buClr>
                <a:srgbClr val="4A86E8"/>
              </a:buClr>
              <a:buSzPts val="1085"/>
              <a:buFont typeface="Helvetica Neue"/>
              <a:buChar char="●"/>
              <a:defRPr>
                <a:solidFill>
                  <a:srgbClr val="4A86E8"/>
                </a:solidFill>
                <a:latin typeface="Helvetica Neue"/>
                <a:ea typeface="Helvetica Neue"/>
                <a:cs typeface="Helvetica Neue"/>
                <a:sym typeface="Helvetica Neue"/>
              </a:defRPr>
            </a:lvl7pPr>
            <a:lvl8pPr marL="3657600" lvl="7" indent="-297497">
              <a:spcBef>
                <a:spcPts val="0"/>
              </a:spcBef>
              <a:spcAft>
                <a:spcPts val="0"/>
              </a:spcAft>
              <a:buClr>
                <a:srgbClr val="4A86E8"/>
              </a:buClr>
              <a:buSzPts val="1085"/>
              <a:buFont typeface="Helvetica Neue"/>
              <a:buChar char="○"/>
              <a:defRPr>
                <a:solidFill>
                  <a:srgbClr val="4A86E8"/>
                </a:solidFill>
                <a:latin typeface="Helvetica Neue"/>
                <a:ea typeface="Helvetica Neue"/>
                <a:cs typeface="Helvetica Neue"/>
                <a:sym typeface="Helvetica Neue"/>
              </a:defRPr>
            </a:lvl8pPr>
            <a:lvl9pPr marL="4114800" lvl="8" indent="-297497">
              <a:spcBef>
                <a:spcPts val="0"/>
              </a:spcBef>
              <a:spcAft>
                <a:spcPts val="0"/>
              </a:spcAft>
              <a:buClr>
                <a:srgbClr val="4A86E8"/>
              </a:buClr>
              <a:buSzPts val="1085"/>
              <a:buFont typeface="Helvetica Neue"/>
              <a:buChar char="■"/>
              <a:defRPr>
                <a:solidFill>
                  <a:srgbClr val="4A86E8"/>
                </a:solidFill>
                <a:latin typeface="Helvetica Neue"/>
                <a:ea typeface="Helvetica Neue"/>
                <a:cs typeface="Helvetica Neue"/>
                <a:sym typeface="Helvetica Neue"/>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
        <p:nvSpPr>
          <p:cNvPr id="30" name="Google Shape;30;p4"/>
          <p:cNvSpPr txBox="1">
            <a:spLocks noGrp="1"/>
          </p:cNvSpPr>
          <p:nvPr>
            <p:ph type="title" idx="2"/>
          </p:nvPr>
        </p:nvSpPr>
        <p:spPr>
          <a:xfrm>
            <a:off x="311700" y="5388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4A86E8"/>
              </a:buClr>
              <a:buSzPts val="2000"/>
              <a:buNone/>
              <a:defRPr sz="2000">
                <a:solidFill>
                  <a:srgbClr val="4A86E8"/>
                </a:solidFill>
              </a:defRPr>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311700" y="1319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11700" y="1319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1" name="Google Shape;4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5" name="Google Shape;4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131900"/>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1pPr>
            <a:lvl2pPr lvl="1">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2pPr>
            <a:lvl3pPr lvl="2">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3pPr>
            <a:lvl4pPr lvl="3">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4pPr>
            <a:lvl5pPr lvl="4">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5pPr>
            <a:lvl6pPr lvl="5">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6pPr>
            <a:lvl7pPr lvl="6">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7pPr>
            <a:lvl8pPr lvl="7">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8pPr>
            <a:lvl9pPr lvl="8">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311700" y="12212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Helvetica Neue"/>
              <a:buChar char="●"/>
              <a:defRPr sz="1800">
                <a:solidFill>
                  <a:schemeClr val="dk2"/>
                </a:solidFill>
                <a:latin typeface="Helvetica Neue"/>
                <a:ea typeface="Helvetica Neue"/>
                <a:cs typeface="Helvetica Neue"/>
                <a:sym typeface="Helvetica Neue"/>
              </a:defRPr>
            </a:lvl1pPr>
            <a:lvl2pPr marL="914400" lvl="1" indent="-3175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dirty="0"/>
          </a:p>
        </p:txBody>
      </p:sp>
      <p:sp>
        <p:nvSpPr>
          <p:cNvPr id="9" name="Google Shape;9;p1"/>
          <p:cNvSpPr txBox="1">
            <a:spLocks noGrp="1"/>
          </p:cNvSpPr>
          <p:nvPr>
            <p:ph type="title" idx="2"/>
          </p:nvPr>
        </p:nvSpPr>
        <p:spPr>
          <a:xfrm>
            <a:off x="311700" y="50937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A86E8"/>
              </a:buClr>
              <a:buSzPts val="1800"/>
              <a:buFont typeface="Helvetica Neue"/>
              <a:buNone/>
              <a:defRPr sz="1800" b="1">
                <a:solidFill>
                  <a:srgbClr val="4A86E8"/>
                </a:solidFill>
                <a:latin typeface="Helvetica Neue"/>
                <a:ea typeface="Helvetica Neue"/>
                <a:cs typeface="Helvetica Neue"/>
                <a:sym typeface="Helvetica Neue"/>
              </a:defRPr>
            </a:lvl1pPr>
            <a:lvl2pPr lvl="1">
              <a:spcBef>
                <a:spcPts val="0"/>
              </a:spcBef>
              <a:spcAft>
                <a:spcPts val="0"/>
              </a:spcAft>
              <a:buClr>
                <a:schemeClr val="dk1"/>
              </a:buClr>
              <a:buSzPts val="1800"/>
              <a:buFont typeface="Helvetica Neue"/>
              <a:buNone/>
              <a:defRPr sz="1800">
                <a:solidFill>
                  <a:schemeClr val="dk1"/>
                </a:solidFill>
                <a:latin typeface="Helvetica Neue"/>
                <a:ea typeface="Helvetica Neue"/>
                <a:cs typeface="Helvetica Neue"/>
                <a:sym typeface="Helvetica Neue"/>
              </a:defRPr>
            </a:lvl2pPr>
            <a:lvl3pPr lvl="2">
              <a:spcBef>
                <a:spcPts val="0"/>
              </a:spcBef>
              <a:spcAft>
                <a:spcPts val="0"/>
              </a:spcAft>
              <a:buClr>
                <a:schemeClr val="dk1"/>
              </a:buClr>
              <a:buSzPts val="1800"/>
              <a:buFont typeface="Helvetica Neue"/>
              <a:buNone/>
              <a:defRPr sz="1800">
                <a:solidFill>
                  <a:schemeClr val="dk1"/>
                </a:solidFill>
                <a:latin typeface="Helvetica Neue"/>
                <a:ea typeface="Helvetica Neue"/>
                <a:cs typeface="Helvetica Neue"/>
                <a:sym typeface="Helvetica Neue"/>
              </a:defRPr>
            </a:lvl3pPr>
            <a:lvl4pPr lvl="3">
              <a:spcBef>
                <a:spcPts val="0"/>
              </a:spcBef>
              <a:spcAft>
                <a:spcPts val="0"/>
              </a:spcAft>
              <a:buClr>
                <a:schemeClr val="dk1"/>
              </a:buClr>
              <a:buSzPts val="1800"/>
              <a:buFont typeface="Helvetica Neue"/>
              <a:buNone/>
              <a:defRPr sz="1800">
                <a:solidFill>
                  <a:schemeClr val="dk1"/>
                </a:solidFill>
                <a:latin typeface="Helvetica Neue"/>
                <a:ea typeface="Helvetica Neue"/>
                <a:cs typeface="Helvetica Neue"/>
                <a:sym typeface="Helvetica Neue"/>
              </a:defRPr>
            </a:lvl4pPr>
            <a:lvl5pPr lvl="4">
              <a:spcBef>
                <a:spcPts val="0"/>
              </a:spcBef>
              <a:spcAft>
                <a:spcPts val="0"/>
              </a:spcAft>
              <a:buClr>
                <a:schemeClr val="dk1"/>
              </a:buClr>
              <a:buSzPts val="1800"/>
              <a:buFont typeface="Helvetica Neue"/>
              <a:buNone/>
              <a:defRPr sz="1800">
                <a:solidFill>
                  <a:schemeClr val="dk1"/>
                </a:solidFill>
                <a:latin typeface="Helvetica Neue"/>
                <a:ea typeface="Helvetica Neue"/>
                <a:cs typeface="Helvetica Neue"/>
                <a:sym typeface="Helvetica Neue"/>
              </a:defRPr>
            </a:lvl5pPr>
            <a:lvl6pPr lvl="5">
              <a:spcBef>
                <a:spcPts val="0"/>
              </a:spcBef>
              <a:spcAft>
                <a:spcPts val="0"/>
              </a:spcAft>
              <a:buClr>
                <a:schemeClr val="dk1"/>
              </a:buClr>
              <a:buSzPts val="1800"/>
              <a:buFont typeface="Helvetica Neue"/>
              <a:buNone/>
              <a:defRPr sz="1800">
                <a:solidFill>
                  <a:schemeClr val="dk1"/>
                </a:solidFill>
                <a:latin typeface="Helvetica Neue"/>
                <a:ea typeface="Helvetica Neue"/>
                <a:cs typeface="Helvetica Neue"/>
                <a:sym typeface="Helvetica Neue"/>
              </a:defRPr>
            </a:lvl6pPr>
            <a:lvl7pPr lvl="6">
              <a:spcBef>
                <a:spcPts val="0"/>
              </a:spcBef>
              <a:spcAft>
                <a:spcPts val="0"/>
              </a:spcAft>
              <a:buClr>
                <a:schemeClr val="dk1"/>
              </a:buClr>
              <a:buSzPts val="1800"/>
              <a:buFont typeface="Helvetica Neue"/>
              <a:buNone/>
              <a:defRPr sz="1800">
                <a:solidFill>
                  <a:schemeClr val="dk1"/>
                </a:solidFill>
                <a:latin typeface="Helvetica Neue"/>
                <a:ea typeface="Helvetica Neue"/>
                <a:cs typeface="Helvetica Neue"/>
                <a:sym typeface="Helvetica Neue"/>
              </a:defRPr>
            </a:lvl7pPr>
            <a:lvl8pPr lvl="7">
              <a:spcBef>
                <a:spcPts val="0"/>
              </a:spcBef>
              <a:spcAft>
                <a:spcPts val="0"/>
              </a:spcAft>
              <a:buClr>
                <a:schemeClr val="dk1"/>
              </a:buClr>
              <a:buSzPts val="1800"/>
              <a:buFont typeface="Helvetica Neue"/>
              <a:buNone/>
              <a:defRPr sz="1800">
                <a:solidFill>
                  <a:schemeClr val="dk1"/>
                </a:solidFill>
                <a:latin typeface="Helvetica Neue"/>
                <a:ea typeface="Helvetica Neue"/>
                <a:cs typeface="Helvetica Neue"/>
                <a:sym typeface="Helvetica Neue"/>
              </a:defRPr>
            </a:lvl8pPr>
            <a:lvl9pPr lvl="8">
              <a:spcBef>
                <a:spcPts val="0"/>
              </a:spcBef>
              <a:spcAft>
                <a:spcPts val="0"/>
              </a:spcAft>
              <a:buClr>
                <a:schemeClr val="dk1"/>
              </a:buClr>
              <a:buSzPts val="1800"/>
              <a:buFont typeface="Helvetica Neue"/>
              <a:buNone/>
              <a:defRPr sz="1800">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hyperlink" Target="https://www.electronicshub.org/d-flip-flop/"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hyperlink" Target="http://en.wikipedia.org/wiki/Register-transfer_level" TargetMode="Externa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7.png"/><Relationship Id="rId7" Type="http://schemas.openxmlformats.org/officeDocument/2006/relationships/image" Target="../media/image77.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66.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1.png"/><Relationship Id="rId18" Type="http://schemas.openxmlformats.org/officeDocument/2006/relationships/image" Target="../media/image106.jpeg"/><Relationship Id="rId26" Type="http://schemas.openxmlformats.org/officeDocument/2006/relationships/image" Target="../media/image114.png"/><Relationship Id="rId3" Type="http://schemas.openxmlformats.org/officeDocument/2006/relationships/image" Target="../media/image92.png"/><Relationship Id="rId21" Type="http://schemas.openxmlformats.org/officeDocument/2006/relationships/image" Target="../media/image109.jpeg"/><Relationship Id="rId7" Type="http://schemas.openxmlformats.org/officeDocument/2006/relationships/image" Target="../media/image96.png"/><Relationship Id="rId12" Type="http://schemas.openxmlformats.org/officeDocument/2006/relationships/image" Target="../media/image65.jpeg"/><Relationship Id="rId17" Type="http://schemas.openxmlformats.org/officeDocument/2006/relationships/image" Target="../media/image105.png"/><Relationship Id="rId25" Type="http://schemas.openxmlformats.org/officeDocument/2006/relationships/image" Target="../media/image113.png"/><Relationship Id="rId2" Type="http://schemas.openxmlformats.org/officeDocument/2006/relationships/notesSlide" Target="../notesSlides/notesSlide4.xml"/><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2.png"/><Relationship Id="rId5" Type="http://schemas.openxmlformats.org/officeDocument/2006/relationships/image" Target="../media/image94.png"/><Relationship Id="rId15" Type="http://schemas.openxmlformats.org/officeDocument/2006/relationships/image" Target="../media/image103.png"/><Relationship Id="rId23" Type="http://schemas.openxmlformats.org/officeDocument/2006/relationships/image" Target="../media/image111.png"/><Relationship Id="rId10" Type="http://schemas.openxmlformats.org/officeDocument/2006/relationships/image" Target="../media/image99.jpeg"/><Relationship Id="rId19" Type="http://schemas.openxmlformats.org/officeDocument/2006/relationships/image" Target="../media/image107.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2.jpeg"/><Relationship Id="rId22" Type="http://schemas.openxmlformats.org/officeDocument/2006/relationships/image" Target="../media/image110.png"/></Relationships>
</file>

<file path=ppt/slides/_rels/slide3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22.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66.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xml"/><Relationship Id="rId4" Type="http://schemas.openxmlformats.org/officeDocument/2006/relationships/image" Target="../media/image130.jpeg"/></Relationships>
</file>

<file path=ppt/slides/_rels/slide4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xml"/><Relationship Id="rId4" Type="http://schemas.openxmlformats.org/officeDocument/2006/relationships/image" Target="../media/image134.jpeg"/></Relationships>
</file>

<file path=ppt/slides/_rels/slide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xml"/><Relationship Id="rId5" Type="http://schemas.openxmlformats.org/officeDocument/2006/relationships/image" Target="../media/image140.png"/><Relationship Id="rId4" Type="http://schemas.openxmlformats.org/officeDocument/2006/relationships/image" Target="../media/image139.png"/></Relationships>
</file>

<file path=ppt/slides/_rels/slide4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38.png"/><Relationship Id="rId7" Type="http://schemas.openxmlformats.org/officeDocument/2006/relationships/image" Target="../media/image122.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66.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8.png"/><Relationship Id="rId2" Type="http://schemas.openxmlformats.org/officeDocument/2006/relationships/image" Target="../media/image145.png"/><Relationship Id="rId1" Type="http://schemas.openxmlformats.org/officeDocument/2006/relationships/slideLayout" Target="../slideLayouts/slideLayout3.xml"/><Relationship Id="rId6" Type="http://schemas.openxmlformats.org/officeDocument/2006/relationships/customXml" Target="../ink/ink2.xml"/><Relationship Id="rId5" Type="http://schemas.openxmlformats.org/officeDocument/2006/relationships/image" Target="../media/image147.png"/><Relationship Id="rId4" Type="http://schemas.openxmlformats.org/officeDocument/2006/relationships/customXml" Target="../ink/ink1.xml"/></Relationships>
</file>

<file path=ppt/slides/_rels/slide5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3.png"/></Relationships>
</file>

<file path=ppt/slides/_rels/slide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xml"/><Relationship Id="rId4" Type="http://schemas.openxmlformats.org/officeDocument/2006/relationships/image" Target="../media/image156.png"/></Relationships>
</file>

<file path=ppt/slides/_rels/slide5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38.png"/><Relationship Id="rId7" Type="http://schemas.openxmlformats.org/officeDocument/2006/relationships/image" Target="../media/image122.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66.png"/><Relationship Id="rId4" Type="http://schemas.openxmlformats.org/officeDocument/2006/relationships/image" Target="../media/image53.png"/><Relationship Id="rId9" Type="http://schemas.openxmlformats.org/officeDocument/2006/relationships/image" Target="../media/image16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ieeexplore.ieee.org/document/7086413"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ctrTitle"/>
          </p:nvPr>
        </p:nvSpPr>
        <p:spPr>
          <a:xfrm>
            <a:off x="311700" y="1369408"/>
            <a:ext cx="8520600" cy="2052600"/>
          </a:xfrm>
          <a:prstGeom prst="rect">
            <a:avLst/>
          </a:prstGeom>
        </p:spPr>
        <p:txBody>
          <a:bodyPr spcFirstLastPara="1" wrap="square" lIns="90000" tIns="91425" rIns="91425" bIns="91425" anchor="b" anchorCtr="0">
            <a:normAutofit fontScale="90000"/>
          </a:bodyPr>
          <a:lstStyle/>
          <a:p>
            <a:pPr marL="0" lvl="0" indent="0" algn="l" rtl="0">
              <a:spcBef>
                <a:spcPts val="1000"/>
              </a:spcBef>
              <a:spcAft>
                <a:spcPts val="0"/>
              </a:spcAft>
              <a:buNone/>
            </a:pPr>
            <a:br>
              <a:rPr lang="es-ES" noProof="0" dirty="0"/>
            </a:br>
            <a:r>
              <a:rPr lang="es-ES" noProof="0" dirty="0"/>
              <a:t>1:03 PM</a:t>
            </a:r>
            <a:br>
              <a:rPr lang="es-ES" noProof="0" dirty="0"/>
            </a:br>
            <a:br>
              <a:rPr lang="es-ES" noProof="0" dirty="0"/>
            </a:br>
            <a:br>
              <a:rPr lang="es-ES" noProof="0" dirty="0"/>
            </a:br>
            <a:br>
              <a:rPr lang="es-ES" noProof="0" dirty="0"/>
            </a:br>
            <a:br>
              <a:rPr lang="es-ES" noProof="0" dirty="0"/>
            </a:br>
            <a:br>
              <a:rPr lang="es-ES" noProof="0" dirty="0"/>
            </a:br>
            <a:br>
              <a:rPr lang="es-ES" noProof="0" dirty="0"/>
            </a:br>
            <a:br>
              <a:rPr lang="es-ES" noProof="0" dirty="0"/>
            </a:br>
            <a:r>
              <a:rPr lang="es-ES" noProof="0" dirty="0"/>
              <a:t>Computación en tiempo real con FPGAs para instrumentación científica</a:t>
            </a:r>
          </a:p>
        </p:txBody>
      </p:sp>
      <p:sp>
        <p:nvSpPr>
          <p:cNvPr id="87" name="Google Shape;87;p18"/>
          <p:cNvSpPr txBox="1">
            <a:spLocks noGrp="1"/>
          </p:cNvSpPr>
          <p:nvPr>
            <p:ph type="subTitle" idx="1"/>
          </p:nvPr>
        </p:nvSpPr>
        <p:spPr>
          <a:xfrm>
            <a:off x="311700" y="3320308"/>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ES" noProof="0" dirty="0" err="1"/>
              <a:t>An</a:t>
            </a:r>
            <a:r>
              <a:rPr lang="es-ES" noProof="0" dirty="0"/>
              <a:t> </a:t>
            </a:r>
            <a:r>
              <a:rPr lang="es-ES" noProof="0" dirty="0" err="1"/>
              <a:t>overview</a:t>
            </a:r>
            <a:endParaRPr lang="es-ES" noProof="0" dirty="0"/>
          </a:p>
        </p:txBody>
      </p:sp>
      <p:sp>
        <p:nvSpPr>
          <p:cNvPr id="88" name="Google Shape;88;p18"/>
          <p:cNvSpPr txBox="1">
            <a:spLocks noGrp="1"/>
          </p:cNvSpPr>
          <p:nvPr>
            <p:ph type="subTitle" idx="2"/>
          </p:nvPr>
        </p:nvSpPr>
        <p:spPr>
          <a:xfrm>
            <a:off x="311700" y="3870625"/>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ES" b="1" noProof="0" dirty="0"/>
              <a:t>Pelayo Leguina López</a:t>
            </a:r>
            <a:r>
              <a:rPr lang="es-ES" noProof="0" dirty="0"/>
              <a:t> – Seminarios ICTEA – 22/01/2026</a:t>
            </a:r>
          </a:p>
        </p:txBody>
      </p:sp>
      <p:sp>
        <p:nvSpPr>
          <p:cNvPr id="90" name="Google Shape;90;p18"/>
          <p:cNvSpPr txBox="1">
            <a:spLocks noGrp="1"/>
          </p:cNvSpPr>
          <p:nvPr>
            <p:ph type="sldNum" idx="12"/>
          </p:nvPr>
        </p:nvSpPr>
        <p:spPr>
          <a:xfrm>
            <a:off x="8482083" y="48172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ES" noProof="0" smtClean="0"/>
              <a:t>1</a:t>
            </a:fld>
            <a:endParaRPr lang="es-ES" noProof="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13ABC-A2A1-FDF8-55D8-2BEF6706EB71}"/>
              </a:ext>
            </a:extLst>
          </p:cNvPr>
          <p:cNvSpPr>
            <a:spLocks noGrp="1"/>
          </p:cNvSpPr>
          <p:nvPr>
            <p:ph type="title"/>
          </p:nvPr>
        </p:nvSpPr>
        <p:spPr/>
        <p:txBody>
          <a:bodyPr>
            <a:normAutofit fontScale="90000"/>
          </a:bodyPr>
          <a:lstStyle/>
          <a:p>
            <a:r>
              <a:rPr lang="es-ES" noProof="0" dirty="0"/>
              <a:t>La era actual (?)</a:t>
            </a:r>
            <a:br>
              <a:rPr lang="es-ES" noProof="0" dirty="0"/>
            </a:br>
            <a:endParaRPr lang="es-ES" noProof="0" dirty="0"/>
          </a:p>
        </p:txBody>
      </p:sp>
      <p:sp>
        <p:nvSpPr>
          <p:cNvPr id="4" name="Marcador de número de diapositiva 3">
            <a:extLst>
              <a:ext uri="{FF2B5EF4-FFF2-40B4-BE49-F238E27FC236}">
                <a16:creationId xmlns:a16="http://schemas.microsoft.com/office/drawing/2014/main" id="{3AC4B017-FCCE-23D1-2AB1-020C07D625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10</a:t>
            </a:fld>
            <a:endParaRPr lang="es-ES" noProof="0" dirty="0"/>
          </a:p>
        </p:txBody>
      </p:sp>
      <p:sp>
        <p:nvSpPr>
          <p:cNvPr id="5" name="Título 4">
            <a:extLst>
              <a:ext uri="{FF2B5EF4-FFF2-40B4-BE49-F238E27FC236}">
                <a16:creationId xmlns:a16="http://schemas.microsoft.com/office/drawing/2014/main" id="{C01C6849-DDBE-8A58-AF00-F5E8A2C178CD}"/>
              </a:ext>
            </a:extLst>
          </p:cNvPr>
          <p:cNvSpPr>
            <a:spLocks noGrp="1"/>
          </p:cNvSpPr>
          <p:nvPr>
            <p:ph type="title" idx="2"/>
          </p:nvPr>
        </p:nvSpPr>
        <p:spPr/>
        <p:txBody>
          <a:bodyPr/>
          <a:lstStyle/>
          <a:p>
            <a:r>
              <a:rPr lang="es-ES" noProof="0" dirty="0"/>
              <a:t>Programmable Systems Age (?)</a:t>
            </a:r>
          </a:p>
        </p:txBody>
      </p:sp>
      <p:pic>
        <p:nvPicPr>
          <p:cNvPr id="8194" name="Picture 2" descr="Xilinx unveils Versal AI Edge">
            <a:extLst>
              <a:ext uri="{FF2B5EF4-FFF2-40B4-BE49-F238E27FC236}">
                <a16:creationId xmlns:a16="http://schemas.microsoft.com/office/drawing/2014/main" id="{95A57514-7D47-89A3-779A-2E8E6CD44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234" y="306018"/>
            <a:ext cx="2330574" cy="2069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074731A-646E-F5A1-CB3C-297EE2B84438}"/>
              </a:ext>
            </a:extLst>
          </p:cNvPr>
          <p:cNvSpPr>
            <a:spLocks noGrp="1" noChangeArrowheads="1"/>
          </p:cNvSpPr>
          <p:nvPr>
            <p:ph type="body" idx="1"/>
          </p:nvPr>
        </p:nvSpPr>
        <p:spPr bwMode="auto">
          <a:xfrm>
            <a:off x="-34344" y="2033909"/>
            <a:ext cx="6189515" cy="305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buFont typeface="Arial" panose="020B0604020202020204" pitchFamily="34" charset="0"/>
              <a:buChar char="•"/>
              <a:defRPr b="1">
                <a:solidFill>
                  <a:srgbClr val="00A050"/>
                </a:solidFill>
              </a:defRPr>
            </a:pPr>
            <a:r>
              <a:rPr lang="es-ES" sz="1100" noProof="0" dirty="0"/>
              <a:t>Por qué ya NO es solo “Accumulation”</a:t>
            </a:r>
          </a:p>
          <a:p>
            <a:pPr lvl="1">
              <a:buFont typeface="Arial" panose="020B0604020202020204" pitchFamily="34" charset="0"/>
              <a:buChar char="•"/>
            </a:pPr>
            <a:r>
              <a:rPr lang="es-ES" sz="1100" noProof="0" dirty="0"/>
              <a:t>Ya no es solo integrar bloques fijos: DSPs, RAMs, transceivers…</a:t>
            </a:r>
          </a:p>
          <a:p>
            <a:pPr lvl="1">
              <a:buFont typeface="Arial" panose="020B0604020202020204" pitchFamily="34" charset="0"/>
              <a:buChar char="•"/>
            </a:pPr>
            <a:r>
              <a:rPr lang="es-ES" sz="1100" noProof="0" dirty="0"/>
              <a:t>El FPGA ahora es un sistema completo con gestión de energía, seguridad y NoC</a:t>
            </a:r>
          </a:p>
          <a:p>
            <a:pPr>
              <a:buFont typeface="Arial" panose="020B0604020202020204" pitchFamily="34" charset="0"/>
              <a:buChar char="•"/>
              <a:defRPr b="1">
                <a:solidFill>
                  <a:srgbClr val="C85028"/>
                </a:solidFill>
              </a:defRPr>
            </a:pPr>
            <a:r>
              <a:rPr lang="es-ES" sz="1100" noProof="0" dirty="0"/>
              <a:t>La clave</a:t>
            </a:r>
          </a:p>
          <a:p>
            <a:pPr lvl="1">
              <a:buFont typeface="Arial" panose="020B0604020202020204" pitchFamily="34" charset="0"/>
              <a:buChar char="•"/>
            </a:pPr>
            <a:r>
              <a:rPr lang="es-ES" sz="1100" noProof="0" dirty="0"/>
              <a:t>El array de lógica programable es menos de la mitad del área del chip</a:t>
            </a:r>
          </a:p>
          <a:p>
            <a:pPr lvl="1">
              <a:buFont typeface="Arial" panose="020B0604020202020204" pitchFamily="34" charset="0"/>
              <a:buChar char="•"/>
            </a:pPr>
            <a:r>
              <a:rPr lang="es-ES" sz="1100" noProof="0" dirty="0"/>
              <a:t>Las LUTs pasan a ser “el acelerador flexible” del sistema</a:t>
            </a:r>
          </a:p>
          <a:p>
            <a:pPr>
              <a:buFont typeface="Arial" panose="020B0604020202020204" pitchFamily="34" charset="0"/>
              <a:buChar char="•"/>
              <a:defRPr b="1">
                <a:solidFill>
                  <a:srgbClr val="963CC8"/>
                </a:solidFill>
              </a:defRPr>
            </a:pPr>
            <a:r>
              <a:rPr lang="es-ES" sz="1100" noProof="0" dirty="0"/>
              <a:t>Señales claras de esta era</a:t>
            </a:r>
          </a:p>
          <a:p>
            <a:pPr lvl="1">
              <a:buFont typeface="Arial" panose="020B0604020202020204" pitchFamily="34" charset="0"/>
              <a:buChar char="•"/>
            </a:pPr>
            <a:r>
              <a:rPr lang="es-ES" sz="1100" noProof="0" dirty="0"/>
              <a:t>FPGAs con CPUs integradas (Programmable SoCs)</a:t>
            </a:r>
          </a:p>
          <a:p>
            <a:pPr lvl="1">
              <a:buFont typeface="Arial" panose="020B0604020202020204" pitchFamily="34" charset="0"/>
              <a:buChar char="•"/>
            </a:pPr>
            <a:r>
              <a:rPr lang="es-ES" sz="1100" noProof="0" dirty="0"/>
              <a:t>Presión extrema por power, cost y productividad</a:t>
            </a:r>
          </a:p>
          <a:p>
            <a:pPr lvl="1">
              <a:buFont typeface="Arial" panose="020B0604020202020204" pitchFamily="34" charset="0"/>
              <a:buChar char="•"/>
            </a:pPr>
            <a:r>
              <a:rPr lang="es-ES" sz="1100" noProof="0" dirty="0"/>
              <a:t>Competencia: GPU / multicore / ASSPs software‑friendly</a:t>
            </a:r>
          </a:p>
          <a:p>
            <a:pPr lvl="1">
              <a:buFont typeface="Arial" panose="020B0604020202020204" pitchFamily="34" charset="0"/>
              <a:buChar char="•"/>
            </a:pPr>
            <a:r>
              <a:rPr lang="es-ES" sz="1100" noProof="0" dirty="0"/>
              <a:t>El foco cambia: estándares de sistema + ecosistema software + herramientas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ES" sz="1100" b="0" i="0" u="none" strike="noStrike" cap="none" normalizeH="0" baseline="0" noProof="0" dirty="0">
              <a:ln>
                <a:noFill/>
              </a:ln>
              <a:solidFill>
                <a:schemeClr val="tx1"/>
              </a:solidFill>
              <a:effectLst/>
              <a:latin typeface="Arial" panose="020B0604020202020204" pitchFamily="34" charset="0"/>
            </a:endParaRPr>
          </a:p>
        </p:txBody>
      </p:sp>
      <p:pic>
        <p:nvPicPr>
          <p:cNvPr id="8" name="Imagen 7" descr="Gráfico, Gráfico de líneas&#10;&#10;El contenido generado por IA puede ser incorrecto.">
            <a:extLst>
              <a:ext uri="{FF2B5EF4-FFF2-40B4-BE49-F238E27FC236}">
                <a16:creationId xmlns:a16="http://schemas.microsoft.com/office/drawing/2014/main" id="{75280927-01DD-B11F-6C5A-8E9A827286C3}"/>
              </a:ext>
            </a:extLst>
          </p:cNvPr>
          <p:cNvPicPr>
            <a:picLocks noChangeAspect="1"/>
          </p:cNvPicPr>
          <p:nvPr/>
        </p:nvPicPr>
        <p:blipFill>
          <a:blip r:embed="rId3"/>
          <a:stretch>
            <a:fillRect/>
          </a:stretch>
        </p:blipFill>
        <p:spPr>
          <a:xfrm>
            <a:off x="6245535" y="2642166"/>
            <a:ext cx="2501273" cy="2369434"/>
          </a:xfrm>
          <a:prstGeom prst="rect">
            <a:avLst/>
          </a:prstGeom>
        </p:spPr>
      </p:pic>
      <p:sp>
        <p:nvSpPr>
          <p:cNvPr id="10" name="CuadroTexto 9">
            <a:extLst>
              <a:ext uri="{FF2B5EF4-FFF2-40B4-BE49-F238E27FC236}">
                <a16:creationId xmlns:a16="http://schemas.microsoft.com/office/drawing/2014/main" id="{D122A8BB-D33F-E5FE-42A4-63DAC30BB573}"/>
              </a:ext>
            </a:extLst>
          </p:cNvPr>
          <p:cNvSpPr txBox="1"/>
          <p:nvPr/>
        </p:nvSpPr>
        <p:spPr>
          <a:xfrm>
            <a:off x="945967" y="1079802"/>
            <a:ext cx="4673600" cy="954107"/>
          </a:xfrm>
          <a:prstGeom prst="rect">
            <a:avLst/>
          </a:prstGeom>
          <a:noFill/>
        </p:spPr>
        <p:txBody>
          <a:bodyPr wrap="square">
            <a:spAutoFit/>
          </a:bodyPr>
          <a:lstStyle/>
          <a:p>
            <a:pPr algn="ctr"/>
            <a:r>
              <a:rPr lang="es-ES" sz="1400" b="1" noProof="0" dirty="0"/>
              <a:t>SoCs heterogéneos: CPU + NoC + memoria + aceleradores + fabric programable</a:t>
            </a:r>
          </a:p>
          <a:p>
            <a:pPr algn="ctr"/>
            <a:r>
              <a:rPr lang="es-ES" sz="1400" b="1" noProof="0" dirty="0"/>
              <a:t>Hardware y software programables en un mismo chip</a:t>
            </a:r>
          </a:p>
        </p:txBody>
      </p:sp>
    </p:spTree>
    <p:extLst>
      <p:ext uri="{BB962C8B-B14F-4D97-AF65-F5344CB8AC3E}">
        <p14:creationId xmlns:p14="http://schemas.microsoft.com/office/powerpoint/2010/main" val="779680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D67412-1557-1F52-E503-A6FDA8339E61}"/>
              </a:ext>
            </a:extLst>
          </p:cNvPr>
          <p:cNvSpPr>
            <a:spLocks noGrp="1"/>
          </p:cNvSpPr>
          <p:nvPr>
            <p:ph type="title"/>
          </p:nvPr>
        </p:nvSpPr>
        <p:spPr/>
        <p:txBody>
          <a:bodyPr>
            <a:normAutofit fontScale="90000"/>
          </a:bodyPr>
          <a:lstStyle/>
          <a:p>
            <a:r>
              <a:rPr lang="es-ES" noProof="0" dirty="0"/>
              <a:t>Estado actual del mercado</a:t>
            </a:r>
          </a:p>
        </p:txBody>
      </p:sp>
      <p:sp>
        <p:nvSpPr>
          <p:cNvPr id="3" name="Marcador de texto 2">
            <a:extLst>
              <a:ext uri="{FF2B5EF4-FFF2-40B4-BE49-F238E27FC236}">
                <a16:creationId xmlns:a16="http://schemas.microsoft.com/office/drawing/2014/main" id="{653188A0-5354-B12C-AB8F-67E24B017E63}"/>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B5F0790E-9544-816E-846B-D6260D0967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11</a:t>
            </a:fld>
            <a:endParaRPr lang="es-ES" noProof="0" dirty="0"/>
          </a:p>
        </p:txBody>
      </p:sp>
      <p:sp>
        <p:nvSpPr>
          <p:cNvPr id="5" name="Título 4">
            <a:extLst>
              <a:ext uri="{FF2B5EF4-FFF2-40B4-BE49-F238E27FC236}">
                <a16:creationId xmlns:a16="http://schemas.microsoft.com/office/drawing/2014/main" id="{8D5E2124-2ED4-A926-C672-39C56571C1AD}"/>
              </a:ext>
            </a:extLst>
          </p:cNvPr>
          <p:cNvSpPr>
            <a:spLocks noGrp="1"/>
          </p:cNvSpPr>
          <p:nvPr>
            <p:ph type="title" idx="2"/>
          </p:nvPr>
        </p:nvSpPr>
        <p:spPr/>
        <p:txBody>
          <a:bodyPr/>
          <a:lstStyle/>
          <a:p>
            <a:endParaRPr lang="es-ES" noProof="0" dirty="0"/>
          </a:p>
        </p:txBody>
      </p:sp>
      <p:pic>
        <p:nvPicPr>
          <p:cNvPr id="11" name="Imagen 10" descr="Interfaz de usuario gráfica, Aplicación&#10;&#10;El contenido generado por IA puede ser incorrecto.">
            <a:extLst>
              <a:ext uri="{FF2B5EF4-FFF2-40B4-BE49-F238E27FC236}">
                <a16:creationId xmlns:a16="http://schemas.microsoft.com/office/drawing/2014/main" id="{DD940E7B-E64E-C123-5AE2-8A37E95F9EEA}"/>
              </a:ext>
            </a:extLst>
          </p:cNvPr>
          <p:cNvPicPr>
            <a:picLocks noChangeAspect="1"/>
          </p:cNvPicPr>
          <p:nvPr/>
        </p:nvPicPr>
        <p:blipFill>
          <a:blip r:embed="rId2"/>
          <a:stretch>
            <a:fillRect/>
          </a:stretch>
        </p:blipFill>
        <p:spPr>
          <a:xfrm>
            <a:off x="4165600" y="561274"/>
            <a:ext cx="4978400" cy="2279073"/>
          </a:xfrm>
          <a:prstGeom prst="rect">
            <a:avLst/>
          </a:prstGeom>
        </p:spPr>
      </p:pic>
      <p:pic>
        <p:nvPicPr>
          <p:cNvPr id="13" name="Imagen 12" descr="Gráfico, Gráfico de barras&#10;&#10;El contenido generado por IA puede ser incorrecto.">
            <a:extLst>
              <a:ext uri="{FF2B5EF4-FFF2-40B4-BE49-F238E27FC236}">
                <a16:creationId xmlns:a16="http://schemas.microsoft.com/office/drawing/2014/main" id="{9234C062-6ADC-801D-9330-D98258489A17}"/>
              </a:ext>
            </a:extLst>
          </p:cNvPr>
          <p:cNvPicPr>
            <a:picLocks noChangeAspect="1"/>
          </p:cNvPicPr>
          <p:nvPr/>
        </p:nvPicPr>
        <p:blipFill>
          <a:blip r:embed="rId3"/>
          <a:stretch>
            <a:fillRect/>
          </a:stretch>
        </p:blipFill>
        <p:spPr>
          <a:xfrm>
            <a:off x="311700" y="2808034"/>
            <a:ext cx="6701447" cy="2270375"/>
          </a:xfrm>
          <a:prstGeom prst="rect">
            <a:avLst/>
          </a:prstGeom>
        </p:spPr>
      </p:pic>
      <p:pic>
        <p:nvPicPr>
          <p:cNvPr id="15" name="Imagen 14" descr="Mapa&#10;&#10;El contenido generado por IA puede ser incorrecto.">
            <a:extLst>
              <a:ext uri="{FF2B5EF4-FFF2-40B4-BE49-F238E27FC236}">
                <a16:creationId xmlns:a16="http://schemas.microsoft.com/office/drawing/2014/main" id="{E86A63E0-E102-E558-89EB-5367425D9716}"/>
              </a:ext>
            </a:extLst>
          </p:cNvPr>
          <p:cNvPicPr>
            <a:picLocks noChangeAspect="1"/>
          </p:cNvPicPr>
          <p:nvPr/>
        </p:nvPicPr>
        <p:blipFill>
          <a:blip r:embed="rId4"/>
          <a:stretch>
            <a:fillRect/>
          </a:stretch>
        </p:blipFill>
        <p:spPr>
          <a:xfrm>
            <a:off x="311700" y="1111575"/>
            <a:ext cx="3554125" cy="1603803"/>
          </a:xfrm>
          <a:prstGeom prst="rect">
            <a:avLst/>
          </a:prstGeom>
        </p:spPr>
      </p:pic>
      <p:pic>
        <p:nvPicPr>
          <p:cNvPr id="21506" name="Picture 2" descr="Pegatina for Sale con la obra «Trump China» de christopper | Redbubble">
            <a:extLst>
              <a:ext uri="{FF2B5EF4-FFF2-40B4-BE49-F238E27FC236}">
                <a16:creationId xmlns:a16="http://schemas.microsoft.com/office/drawing/2014/main" id="{6582DE80-275F-2507-350A-5FA4EC1902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9" t="29760" r="1159" b="29401"/>
          <a:stretch>
            <a:fillRect/>
          </a:stretch>
        </p:blipFill>
        <p:spPr bwMode="auto">
          <a:xfrm>
            <a:off x="6652782" y="3232042"/>
            <a:ext cx="2335368" cy="127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609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48EE26B-A744-7D55-0F6A-367215079CE2}"/>
              </a:ext>
            </a:extLst>
          </p:cNvPr>
          <p:cNvSpPr>
            <a:spLocks noGrp="1"/>
          </p:cNvSpPr>
          <p:nvPr>
            <p:ph type="title"/>
          </p:nvPr>
        </p:nvSpPr>
        <p:spPr>
          <a:xfrm>
            <a:off x="265500" y="1233175"/>
            <a:ext cx="4045200" cy="1482300"/>
          </a:xfrm>
        </p:spPr>
        <p:txBody>
          <a:bodyPr/>
          <a:lstStyle/>
          <a:p>
            <a:r>
              <a:rPr lang="es-ES" noProof="0" dirty="0"/>
              <a:t>Los bloques básicos</a:t>
            </a:r>
          </a:p>
        </p:txBody>
      </p:sp>
      <p:sp>
        <p:nvSpPr>
          <p:cNvPr id="15" name="Subtitle 2">
            <a:extLst>
              <a:ext uri="{FF2B5EF4-FFF2-40B4-BE49-F238E27FC236}">
                <a16:creationId xmlns:a16="http://schemas.microsoft.com/office/drawing/2014/main" id="{3AF50ADE-E6B6-1F10-EFC0-A41F11291524}"/>
              </a:ext>
            </a:extLst>
          </p:cNvPr>
          <p:cNvSpPr>
            <a:spLocks noGrp="1"/>
          </p:cNvSpPr>
          <p:nvPr>
            <p:ph type="subTitle" idx="1"/>
          </p:nvPr>
        </p:nvSpPr>
        <p:spPr>
          <a:xfrm>
            <a:off x="265500" y="2803075"/>
            <a:ext cx="4045200" cy="1235100"/>
          </a:xfrm>
        </p:spPr>
        <p:txBody>
          <a:bodyPr/>
          <a:lstStyle/>
          <a:p>
            <a:endParaRPr lang="es-ES" noProof="0" dirty="0"/>
          </a:p>
        </p:txBody>
      </p:sp>
      <p:sp>
        <p:nvSpPr>
          <p:cNvPr id="3" name="Marcador de número de diapositiva 2">
            <a:extLst>
              <a:ext uri="{FF2B5EF4-FFF2-40B4-BE49-F238E27FC236}">
                <a16:creationId xmlns:a16="http://schemas.microsoft.com/office/drawing/2014/main" id="{D3CED1D5-10D3-262A-D0FE-1F00CB82058B}"/>
              </a:ext>
            </a:extLst>
          </p:cNvPr>
          <p:cNvSpPr>
            <a:spLocks noGrp="1"/>
          </p:cNvSpPr>
          <p:nvPr>
            <p:ph type="sldNum" idx="12"/>
          </p:nvPr>
        </p:nvSpPr>
        <p:spPr>
          <a:xfrm>
            <a:off x="8472458" y="4663217"/>
            <a:ext cx="548700" cy="393600"/>
          </a:xfrm>
        </p:spPr>
        <p:txBody>
          <a:bodyPr spcFirstLastPara="1" wrap="square" lIns="91425" tIns="91425" rIns="91425" bIns="91425" anchor="ctr" anchorCtr="0">
            <a:normAutofit/>
          </a:bodyPr>
          <a:lstStyle/>
          <a:p>
            <a:pPr>
              <a:lnSpc>
                <a:spcPct val="90000"/>
              </a:lnSpc>
              <a:spcAft>
                <a:spcPts val="600"/>
              </a:spcAft>
            </a:pPr>
            <a:fld id="{00000000-1234-1234-1234-123412341234}" type="slidenum">
              <a:rPr lang="es-ES" sz="900" noProof="0"/>
              <a:pPr>
                <a:lnSpc>
                  <a:spcPct val="90000"/>
                </a:lnSpc>
                <a:spcAft>
                  <a:spcPts val="600"/>
                </a:spcAft>
              </a:pPr>
              <a:t>12</a:t>
            </a:fld>
            <a:endParaRPr lang="es-ES" sz="900" noProof="0" dirty="0"/>
          </a:p>
        </p:txBody>
      </p:sp>
      <p:pic>
        <p:nvPicPr>
          <p:cNvPr id="10" name="Imagen 9">
            <a:extLst>
              <a:ext uri="{FF2B5EF4-FFF2-40B4-BE49-F238E27FC236}">
                <a16:creationId xmlns:a16="http://schemas.microsoft.com/office/drawing/2014/main" id="{464F1894-1820-E9AB-4321-079EAC92C5AA}"/>
              </a:ext>
            </a:extLst>
          </p:cNvPr>
          <p:cNvPicPr>
            <a:picLocks noChangeAspect="1"/>
          </p:cNvPicPr>
          <p:nvPr/>
        </p:nvPicPr>
        <p:blipFill>
          <a:blip r:embed="rId2"/>
          <a:srcRect r="41574"/>
          <a:stretch>
            <a:fillRect/>
          </a:stretch>
        </p:blipFill>
        <p:spPr>
          <a:xfrm>
            <a:off x="4572000" y="0"/>
            <a:ext cx="4572000" cy="5216893"/>
          </a:xfrm>
          <a:prstGeom prst="rect">
            <a:avLst/>
          </a:prstGeom>
        </p:spPr>
      </p:pic>
    </p:spTree>
    <p:extLst>
      <p:ext uri="{BB962C8B-B14F-4D97-AF65-F5344CB8AC3E}">
        <p14:creationId xmlns:p14="http://schemas.microsoft.com/office/powerpoint/2010/main" val="350043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393EDD-931B-2D88-CFAE-23CA1B8693DD}"/>
              </a:ext>
            </a:extLst>
          </p:cNvPr>
          <p:cNvSpPr>
            <a:spLocks noGrp="1"/>
          </p:cNvSpPr>
          <p:nvPr>
            <p:ph type="title"/>
          </p:nvPr>
        </p:nvSpPr>
        <p:spPr/>
        <p:txBody>
          <a:bodyPr>
            <a:normAutofit fontScale="90000"/>
          </a:bodyPr>
          <a:lstStyle/>
          <a:p>
            <a:r>
              <a:rPr lang="es-ES" noProof="0" dirty="0"/>
              <a:t>Los bloques básicos:</a:t>
            </a:r>
          </a:p>
        </p:txBody>
      </p:sp>
      <p:sp>
        <p:nvSpPr>
          <p:cNvPr id="4" name="Marcador de número de diapositiva 3">
            <a:extLst>
              <a:ext uri="{FF2B5EF4-FFF2-40B4-BE49-F238E27FC236}">
                <a16:creationId xmlns:a16="http://schemas.microsoft.com/office/drawing/2014/main" id="{39455685-4286-DC84-9BBA-4D34F70CF2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13</a:t>
            </a:fld>
            <a:endParaRPr lang="es-ES" noProof="0" dirty="0"/>
          </a:p>
        </p:txBody>
      </p:sp>
      <p:sp>
        <p:nvSpPr>
          <p:cNvPr id="5" name="Título 4">
            <a:extLst>
              <a:ext uri="{FF2B5EF4-FFF2-40B4-BE49-F238E27FC236}">
                <a16:creationId xmlns:a16="http://schemas.microsoft.com/office/drawing/2014/main" id="{0F193FC5-9FE7-02F1-1FED-6CB11F9E245A}"/>
              </a:ext>
            </a:extLst>
          </p:cNvPr>
          <p:cNvSpPr>
            <a:spLocks noGrp="1"/>
          </p:cNvSpPr>
          <p:nvPr>
            <p:ph type="title" idx="2"/>
          </p:nvPr>
        </p:nvSpPr>
        <p:spPr/>
        <p:txBody>
          <a:bodyPr/>
          <a:lstStyle/>
          <a:p>
            <a:r>
              <a:rPr lang="es-ES" noProof="0" dirty="0"/>
              <a:t>Lógica combinacional (asíncrona)</a:t>
            </a:r>
          </a:p>
        </p:txBody>
      </p:sp>
      <p:pic>
        <p:nvPicPr>
          <p:cNvPr id="3074" name="Picture 2" descr="Teorema de Morgan - EcuRed">
            <a:extLst>
              <a:ext uri="{FF2B5EF4-FFF2-40B4-BE49-F238E27FC236}">
                <a16:creationId xmlns:a16="http://schemas.microsoft.com/office/drawing/2014/main" id="{E0322C3A-D706-1813-421C-D4FF0A6E1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91" y="1263952"/>
            <a:ext cx="2531924" cy="189188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o 19">
            <a:extLst>
              <a:ext uri="{FF2B5EF4-FFF2-40B4-BE49-F238E27FC236}">
                <a16:creationId xmlns:a16="http://schemas.microsoft.com/office/drawing/2014/main" id="{0FD62517-CB39-BF74-8FC3-2D19E5D69788}"/>
              </a:ext>
            </a:extLst>
          </p:cNvPr>
          <p:cNvGrpSpPr/>
          <p:nvPr/>
        </p:nvGrpSpPr>
        <p:grpSpPr>
          <a:xfrm>
            <a:off x="122842" y="1688339"/>
            <a:ext cx="2450107" cy="3368478"/>
            <a:chOff x="122842" y="1688339"/>
            <a:chExt cx="2450107" cy="3368478"/>
          </a:xfrm>
        </p:grpSpPr>
        <p:pic>
          <p:nvPicPr>
            <p:cNvPr id="3078" name="Picture 6" descr="CMOS Logic Gates Explained - ALL ABOUT ELECTRONICS">
              <a:extLst>
                <a:ext uri="{FF2B5EF4-FFF2-40B4-BE49-F238E27FC236}">
                  <a16:creationId xmlns:a16="http://schemas.microsoft.com/office/drawing/2014/main" id="{5608B2B0-9F2E-7C77-3EE7-965E8452D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42" y="3164933"/>
              <a:ext cx="2450107" cy="1891884"/>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218F2517-C7BF-D21F-B04A-F6193812C281}"/>
                </a:ext>
              </a:extLst>
            </p:cNvPr>
            <p:cNvSpPr/>
            <p:nvPr/>
          </p:nvSpPr>
          <p:spPr>
            <a:xfrm>
              <a:off x="389191" y="1688339"/>
              <a:ext cx="1114145" cy="100061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cxnSp>
          <p:nvCxnSpPr>
            <p:cNvPr id="14" name="Conector recto 13">
              <a:extLst>
                <a:ext uri="{FF2B5EF4-FFF2-40B4-BE49-F238E27FC236}">
                  <a16:creationId xmlns:a16="http://schemas.microsoft.com/office/drawing/2014/main" id="{0C3BA419-249F-2A30-E970-F0985321D1EF}"/>
                </a:ext>
              </a:extLst>
            </p:cNvPr>
            <p:cNvCxnSpPr>
              <a:stCxn id="12" idx="2"/>
            </p:cNvCxnSpPr>
            <p:nvPr/>
          </p:nvCxnSpPr>
          <p:spPr>
            <a:xfrm flipH="1">
              <a:off x="122842" y="2688956"/>
              <a:ext cx="823422" cy="466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3ED6F83C-5DB0-2818-AF84-9D6D382A7438}"/>
                </a:ext>
              </a:extLst>
            </p:cNvPr>
            <p:cNvCxnSpPr>
              <a:stCxn id="12" idx="2"/>
            </p:cNvCxnSpPr>
            <p:nvPr/>
          </p:nvCxnSpPr>
          <p:spPr>
            <a:xfrm>
              <a:off x="946264" y="2688956"/>
              <a:ext cx="1626685" cy="46688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 name="Grupo 18">
            <a:extLst>
              <a:ext uri="{FF2B5EF4-FFF2-40B4-BE49-F238E27FC236}">
                <a16:creationId xmlns:a16="http://schemas.microsoft.com/office/drawing/2014/main" id="{6C3ECF2F-F0F6-0699-FE02-CB8B65E92F04}"/>
              </a:ext>
            </a:extLst>
          </p:cNvPr>
          <p:cNvGrpSpPr/>
          <p:nvPr/>
        </p:nvGrpSpPr>
        <p:grpSpPr>
          <a:xfrm>
            <a:off x="2921115" y="3155836"/>
            <a:ext cx="5759742" cy="1850821"/>
            <a:chOff x="2921115" y="3155836"/>
            <a:chExt cx="5759742" cy="1850821"/>
          </a:xfrm>
        </p:grpSpPr>
        <p:pic>
          <p:nvPicPr>
            <p:cNvPr id="11" name="Imagen 10" descr="Diagrama, Esquemático&#10;&#10;El contenido generado por IA puede ser incorrecto.">
              <a:extLst>
                <a:ext uri="{FF2B5EF4-FFF2-40B4-BE49-F238E27FC236}">
                  <a16:creationId xmlns:a16="http://schemas.microsoft.com/office/drawing/2014/main" id="{A34E7751-D61C-38F6-2178-088C9AACDC48}"/>
                </a:ext>
              </a:extLst>
            </p:cNvPr>
            <p:cNvPicPr>
              <a:picLocks noChangeAspect="1"/>
            </p:cNvPicPr>
            <p:nvPr/>
          </p:nvPicPr>
          <p:blipFill>
            <a:blip r:embed="rId4"/>
            <a:stretch>
              <a:fillRect/>
            </a:stretch>
          </p:blipFill>
          <p:spPr>
            <a:xfrm>
              <a:off x="2921115" y="3192727"/>
              <a:ext cx="4117944" cy="1777038"/>
            </a:xfrm>
            <a:prstGeom prst="rect">
              <a:avLst/>
            </a:prstGeom>
          </p:spPr>
        </p:pic>
        <p:pic>
          <p:nvPicPr>
            <p:cNvPr id="18" name="Imagen 17" descr="Calendario&#10;&#10;El contenido generado por IA puede ser incorrecto.">
              <a:extLst>
                <a:ext uri="{FF2B5EF4-FFF2-40B4-BE49-F238E27FC236}">
                  <a16:creationId xmlns:a16="http://schemas.microsoft.com/office/drawing/2014/main" id="{746559C0-61E1-7C68-18C8-5C3EF29B7F8F}"/>
                </a:ext>
              </a:extLst>
            </p:cNvPr>
            <p:cNvPicPr>
              <a:picLocks noChangeAspect="1"/>
            </p:cNvPicPr>
            <p:nvPr/>
          </p:nvPicPr>
          <p:blipFill>
            <a:blip r:embed="rId5"/>
            <a:stretch>
              <a:fillRect/>
            </a:stretch>
          </p:blipFill>
          <p:spPr>
            <a:xfrm>
              <a:off x="7054172" y="3155836"/>
              <a:ext cx="1626685" cy="1850821"/>
            </a:xfrm>
            <a:prstGeom prst="rect">
              <a:avLst/>
            </a:prstGeom>
          </p:spPr>
        </p:pic>
      </p:grpSp>
      <p:sp>
        <p:nvSpPr>
          <p:cNvPr id="3" name="CuadroTexto 2">
            <a:extLst>
              <a:ext uri="{FF2B5EF4-FFF2-40B4-BE49-F238E27FC236}">
                <a16:creationId xmlns:a16="http://schemas.microsoft.com/office/drawing/2014/main" id="{16129E29-DDE1-B8D4-D3BC-B3AD93B0ABBB}"/>
              </a:ext>
            </a:extLst>
          </p:cNvPr>
          <p:cNvSpPr txBox="1"/>
          <p:nvPr/>
        </p:nvSpPr>
        <p:spPr>
          <a:xfrm>
            <a:off x="7054172" y="389855"/>
            <a:ext cx="1786466" cy="954107"/>
          </a:xfrm>
          <a:prstGeom prst="rect">
            <a:avLst/>
          </a:prstGeom>
          <a:noFill/>
          <a:ln w="28575">
            <a:solidFill>
              <a:srgbClr val="FF0000"/>
            </a:solidFill>
          </a:ln>
        </p:spPr>
        <p:txBody>
          <a:bodyPr wrap="square" rtlCol="0">
            <a:spAutoFit/>
          </a:bodyPr>
          <a:lstStyle/>
          <a:p>
            <a:pPr algn="ctr"/>
            <a:r>
              <a:rPr lang="es-ES" b="1" noProof="0" dirty="0">
                <a:solidFill>
                  <a:srgbClr val="FF0000"/>
                </a:solidFill>
              </a:rPr>
              <a:t>Las salidas están determinadas SOLO por las entradas</a:t>
            </a:r>
          </a:p>
        </p:txBody>
      </p:sp>
      <p:sp>
        <p:nvSpPr>
          <p:cNvPr id="7" name="CuadroTexto 6">
            <a:extLst>
              <a:ext uri="{FF2B5EF4-FFF2-40B4-BE49-F238E27FC236}">
                <a16:creationId xmlns:a16="http://schemas.microsoft.com/office/drawing/2014/main" id="{B6CC485B-12E3-40FF-FBA9-1E0BCB044D41}"/>
              </a:ext>
            </a:extLst>
          </p:cNvPr>
          <p:cNvSpPr txBox="1"/>
          <p:nvPr/>
        </p:nvSpPr>
        <p:spPr>
          <a:xfrm>
            <a:off x="3130022" y="2848059"/>
            <a:ext cx="4572000" cy="307777"/>
          </a:xfrm>
          <a:prstGeom prst="rect">
            <a:avLst/>
          </a:prstGeom>
          <a:noFill/>
        </p:spPr>
        <p:txBody>
          <a:bodyPr wrap="square">
            <a:spAutoFit/>
          </a:bodyPr>
          <a:lstStyle/>
          <a:p>
            <a:r>
              <a:rPr lang="es-ES" noProof="0" dirty="0"/>
              <a:t>Example: Full adder with carry-in, carry-out</a:t>
            </a:r>
          </a:p>
        </p:txBody>
      </p:sp>
      <p:sp>
        <p:nvSpPr>
          <p:cNvPr id="9" name="CuadroTexto 8">
            <a:extLst>
              <a:ext uri="{FF2B5EF4-FFF2-40B4-BE49-F238E27FC236}">
                <a16:creationId xmlns:a16="http://schemas.microsoft.com/office/drawing/2014/main" id="{C6F10CF0-E519-F948-DC5E-8159C5859797}"/>
              </a:ext>
            </a:extLst>
          </p:cNvPr>
          <p:cNvSpPr txBox="1"/>
          <p:nvPr/>
        </p:nvSpPr>
        <p:spPr>
          <a:xfrm>
            <a:off x="3130022" y="1592040"/>
            <a:ext cx="4572000" cy="523220"/>
          </a:xfrm>
          <a:prstGeom prst="rect">
            <a:avLst/>
          </a:prstGeom>
          <a:noFill/>
        </p:spPr>
        <p:txBody>
          <a:bodyPr wrap="square">
            <a:spAutoFit/>
          </a:bodyPr>
          <a:lstStyle/>
          <a:p>
            <a:r>
              <a:rPr lang="es-ES" noProof="0" dirty="0"/>
              <a:t>La lógica combinacional puede implementarse utilizando tablas de búsqueda (LUTs).</a:t>
            </a:r>
          </a:p>
        </p:txBody>
      </p:sp>
      <p:sp>
        <p:nvSpPr>
          <p:cNvPr id="17" name="CuadroTexto 16">
            <a:extLst>
              <a:ext uri="{FF2B5EF4-FFF2-40B4-BE49-F238E27FC236}">
                <a16:creationId xmlns:a16="http://schemas.microsoft.com/office/drawing/2014/main" id="{F3FC9A2C-11B9-D6F5-8AD7-D0D83FF0DDC6}"/>
              </a:ext>
            </a:extLst>
          </p:cNvPr>
          <p:cNvSpPr txBox="1"/>
          <p:nvPr/>
        </p:nvSpPr>
        <p:spPr>
          <a:xfrm>
            <a:off x="3130022" y="2215666"/>
            <a:ext cx="4572000" cy="307777"/>
          </a:xfrm>
          <a:prstGeom prst="rect">
            <a:avLst/>
          </a:prstGeom>
          <a:noFill/>
        </p:spPr>
        <p:txBody>
          <a:bodyPr wrap="square">
            <a:spAutoFit/>
          </a:bodyPr>
          <a:lstStyle/>
          <a:p>
            <a:r>
              <a:rPr lang="es-ES" b="1" noProof="0" dirty="0"/>
              <a:t>LUT = Memoria pequeña</a:t>
            </a:r>
          </a:p>
        </p:txBody>
      </p:sp>
      <p:sp>
        <p:nvSpPr>
          <p:cNvPr id="22" name="CuadroTexto 21">
            <a:extLst>
              <a:ext uri="{FF2B5EF4-FFF2-40B4-BE49-F238E27FC236}">
                <a16:creationId xmlns:a16="http://schemas.microsoft.com/office/drawing/2014/main" id="{1F124494-04A4-3E10-B7AF-5B4582109D77}"/>
              </a:ext>
            </a:extLst>
          </p:cNvPr>
          <p:cNvSpPr txBox="1"/>
          <p:nvPr/>
        </p:nvSpPr>
        <p:spPr>
          <a:xfrm>
            <a:off x="6601552" y="2334115"/>
            <a:ext cx="2531924" cy="523220"/>
          </a:xfrm>
          <a:prstGeom prst="rect">
            <a:avLst/>
          </a:prstGeom>
          <a:noFill/>
        </p:spPr>
        <p:txBody>
          <a:bodyPr wrap="square">
            <a:spAutoFit/>
          </a:bodyPr>
          <a:lstStyle/>
          <a:p>
            <a:pPr algn="ctr"/>
            <a:r>
              <a:rPr lang="es-ES" noProof="0" dirty="0"/>
              <a:t>S = A ⊕ B ⊕ Cin ;  </a:t>
            </a:r>
          </a:p>
          <a:p>
            <a:pPr algn="ctr"/>
            <a:r>
              <a:rPr lang="es-ES" noProof="0" dirty="0"/>
              <a:t>Cout = (A·B) + (Cin·(A ⊕ B)).</a:t>
            </a:r>
          </a:p>
        </p:txBody>
      </p:sp>
      <p:sp>
        <p:nvSpPr>
          <p:cNvPr id="23" name="Flecha: hacia arriba 22">
            <a:extLst>
              <a:ext uri="{FF2B5EF4-FFF2-40B4-BE49-F238E27FC236}">
                <a16:creationId xmlns:a16="http://schemas.microsoft.com/office/drawing/2014/main" id="{420E9A87-32BC-4EDF-2AF0-CDFAA5676D1D}"/>
              </a:ext>
            </a:extLst>
          </p:cNvPr>
          <p:cNvSpPr/>
          <p:nvPr/>
        </p:nvSpPr>
        <p:spPr>
          <a:xfrm>
            <a:off x="7763060" y="2797899"/>
            <a:ext cx="208907" cy="30777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spTree>
    <p:extLst>
      <p:ext uri="{BB962C8B-B14F-4D97-AF65-F5344CB8AC3E}">
        <p14:creationId xmlns:p14="http://schemas.microsoft.com/office/powerpoint/2010/main" val="3374914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DF8630-365C-E8A8-90C7-90F024C7AAB0}"/>
              </a:ext>
            </a:extLst>
          </p:cNvPr>
          <p:cNvSpPr>
            <a:spLocks noGrp="1"/>
          </p:cNvSpPr>
          <p:nvPr>
            <p:ph type="title"/>
          </p:nvPr>
        </p:nvSpPr>
        <p:spPr/>
        <p:txBody>
          <a:bodyPr>
            <a:normAutofit fontScale="90000"/>
          </a:bodyPr>
          <a:lstStyle/>
          <a:p>
            <a:r>
              <a:rPr lang="es-ES" noProof="0" dirty="0"/>
              <a:t>Los bloques básicos:</a:t>
            </a:r>
          </a:p>
        </p:txBody>
      </p:sp>
      <p:sp>
        <p:nvSpPr>
          <p:cNvPr id="4" name="Marcador de número de diapositiva 3">
            <a:extLst>
              <a:ext uri="{FF2B5EF4-FFF2-40B4-BE49-F238E27FC236}">
                <a16:creationId xmlns:a16="http://schemas.microsoft.com/office/drawing/2014/main" id="{4B2CAE3D-F88F-E3A7-B00E-1F6FF9FCC7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14</a:t>
            </a:fld>
            <a:endParaRPr lang="es-ES" noProof="0" dirty="0"/>
          </a:p>
        </p:txBody>
      </p:sp>
      <p:sp>
        <p:nvSpPr>
          <p:cNvPr id="5" name="Título 4">
            <a:extLst>
              <a:ext uri="{FF2B5EF4-FFF2-40B4-BE49-F238E27FC236}">
                <a16:creationId xmlns:a16="http://schemas.microsoft.com/office/drawing/2014/main" id="{4F9EEF7C-BBC3-6366-AED6-361D346DD481}"/>
              </a:ext>
            </a:extLst>
          </p:cNvPr>
          <p:cNvSpPr>
            <a:spLocks noGrp="1"/>
          </p:cNvSpPr>
          <p:nvPr>
            <p:ph type="title" idx="2"/>
          </p:nvPr>
        </p:nvSpPr>
        <p:spPr/>
        <p:txBody>
          <a:bodyPr/>
          <a:lstStyle/>
          <a:p>
            <a:r>
              <a:rPr lang="es-ES" noProof="0" dirty="0"/>
              <a:t>Lógica secuencial (Síncrona)</a:t>
            </a:r>
          </a:p>
        </p:txBody>
      </p:sp>
      <p:pic>
        <p:nvPicPr>
          <p:cNvPr id="4098" name="Picture 2">
            <a:extLst>
              <a:ext uri="{FF2B5EF4-FFF2-40B4-BE49-F238E27FC236}">
                <a16:creationId xmlns:a16="http://schemas.microsoft.com/office/drawing/2014/main" id="{3256E5C6-0FEA-F0C1-2B3B-F3AF19BB5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1774555"/>
            <a:ext cx="3023033" cy="302303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Diagrama&#10;&#10;El contenido generado por IA puede ser incorrecto.">
            <a:extLst>
              <a:ext uri="{FF2B5EF4-FFF2-40B4-BE49-F238E27FC236}">
                <a16:creationId xmlns:a16="http://schemas.microsoft.com/office/drawing/2014/main" id="{BD43FC98-3DA3-8B19-8E0B-77D27A69AD3B}"/>
              </a:ext>
            </a:extLst>
          </p:cNvPr>
          <p:cNvPicPr>
            <a:picLocks noChangeAspect="1"/>
          </p:cNvPicPr>
          <p:nvPr/>
        </p:nvPicPr>
        <p:blipFill>
          <a:blip r:embed="rId4"/>
          <a:stretch>
            <a:fillRect/>
          </a:stretch>
        </p:blipFill>
        <p:spPr>
          <a:xfrm>
            <a:off x="5809269" y="2050326"/>
            <a:ext cx="3023034" cy="2163149"/>
          </a:xfrm>
          <a:prstGeom prst="rect">
            <a:avLst/>
          </a:prstGeom>
        </p:spPr>
      </p:pic>
      <p:sp>
        <p:nvSpPr>
          <p:cNvPr id="7" name="CuadroTexto 6">
            <a:extLst>
              <a:ext uri="{FF2B5EF4-FFF2-40B4-BE49-F238E27FC236}">
                <a16:creationId xmlns:a16="http://schemas.microsoft.com/office/drawing/2014/main" id="{EB0A1C9F-AAB6-797C-3658-3D12E5B9511A}"/>
              </a:ext>
            </a:extLst>
          </p:cNvPr>
          <p:cNvSpPr txBox="1"/>
          <p:nvPr/>
        </p:nvSpPr>
        <p:spPr>
          <a:xfrm>
            <a:off x="6654929" y="215590"/>
            <a:ext cx="2177371" cy="1384995"/>
          </a:xfrm>
          <a:prstGeom prst="rect">
            <a:avLst/>
          </a:prstGeom>
          <a:noFill/>
          <a:ln w="28575">
            <a:solidFill>
              <a:srgbClr val="FF0000"/>
            </a:solidFill>
          </a:ln>
        </p:spPr>
        <p:txBody>
          <a:bodyPr wrap="square" rtlCol="0">
            <a:spAutoFit/>
          </a:bodyPr>
          <a:lstStyle/>
          <a:p>
            <a:pPr algn="ctr"/>
            <a:r>
              <a:rPr lang="es-ES" b="1" noProof="0" dirty="0">
                <a:solidFill>
                  <a:srgbClr val="FF0000"/>
                </a:solidFill>
              </a:rPr>
              <a:t>Las salidas están determinadas por las entradas y por su historia (secuencia).</a:t>
            </a:r>
          </a:p>
          <a:p>
            <a:pPr algn="ctr"/>
            <a:r>
              <a:rPr lang="es-ES" b="1" noProof="0" dirty="0">
                <a:solidFill>
                  <a:srgbClr val="FF0000"/>
                </a:solidFill>
              </a:rPr>
              <a:t>La lógica tiene un estado interno.</a:t>
            </a:r>
          </a:p>
        </p:txBody>
      </p:sp>
      <p:sp>
        <p:nvSpPr>
          <p:cNvPr id="8" name="CuadroTexto 7">
            <a:extLst>
              <a:ext uri="{FF2B5EF4-FFF2-40B4-BE49-F238E27FC236}">
                <a16:creationId xmlns:a16="http://schemas.microsoft.com/office/drawing/2014/main" id="{1C599CA7-5800-DE20-804B-5C0A6ED8402C}"/>
              </a:ext>
            </a:extLst>
          </p:cNvPr>
          <p:cNvSpPr txBox="1"/>
          <p:nvPr/>
        </p:nvSpPr>
        <p:spPr>
          <a:xfrm>
            <a:off x="659266" y="1256940"/>
            <a:ext cx="2675467" cy="523220"/>
          </a:xfrm>
          <a:prstGeom prst="rect">
            <a:avLst/>
          </a:prstGeom>
          <a:noFill/>
        </p:spPr>
        <p:txBody>
          <a:bodyPr wrap="square" rtlCol="0">
            <a:spAutoFit/>
          </a:bodyPr>
          <a:lstStyle/>
          <a:p>
            <a:r>
              <a:rPr lang="es-ES" noProof="0" dirty="0"/>
              <a:t>Elemento que mantiene el estado: Flip-Flop o Registro</a:t>
            </a:r>
          </a:p>
        </p:txBody>
      </p:sp>
      <p:sp>
        <p:nvSpPr>
          <p:cNvPr id="10" name="CuadroTexto 9">
            <a:extLst>
              <a:ext uri="{FF2B5EF4-FFF2-40B4-BE49-F238E27FC236}">
                <a16:creationId xmlns:a16="http://schemas.microsoft.com/office/drawing/2014/main" id="{CA677F78-C193-F717-9530-A7CDDB09722A}"/>
              </a:ext>
            </a:extLst>
          </p:cNvPr>
          <p:cNvSpPr txBox="1"/>
          <p:nvPr/>
        </p:nvSpPr>
        <p:spPr>
          <a:xfrm>
            <a:off x="3334732" y="2050326"/>
            <a:ext cx="2286000" cy="2246769"/>
          </a:xfrm>
          <a:prstGeom prst="rect">
            <a:avLst/>
          </a:prstGeom>
          <a:noFill/>
        </p:spPr>
        <p:txBody>
          <a:bodyPr wrap="square">
            <a:spAutoFit/>
          </a:bodyPr>
          <a:lstStyle/>
          <a:p>
            <a:pPr algn="ctr"/>
            <a:r>
              <a:rPr lang="es-ES" b="1" noProof="0" dirty="0"/>
              <a:t>Muestrea (captura) el dato</a:t>
            </a:r>
            <a:r>
              <a:rPr lang="es-ES" noProof="0" dirty="0"/>
              <a:t> en el </a:t>
            </a:r>
            <a:r>
              <a:rPr lang="es-ES" b="1" noProof="0" dirty="0"/>
              <a:t>flanco de subida</a:t>
            </a:r>
            <a:r>
              <a:rPr lang="es-ES" noProof="0" dirty="0"/>
              <a:t> (o </a:t>
            </a:r>
            <a:r>
              <a:rPr lang="es-ES" b="1" noProof="0" dirty="0"/>
              <a:t>flanco de bajada</a:t>
            </a:r>
            <a:r>
              <a:rPr lang="es-ES" noProof="0" dirty="0"/>
              <a:t>) del reloj.</a:t>
            </a:r>
          </a:p>
          <a:p>
            <a:pPr algn="ctr"/>
            <a:endParaRPr lang="es-ES" noProof="0" dirty="0"/>
          </a:p>
          <a:p>
            <a:pPr algn="ctr"/>
            <a:r>
              <a:rPr lang="es-ES" noProof="0" dirty="0"/>
              <a:t>La </a:t>
            </a:r>
            <a:r>
              <a:rPr lang="es-ES" b="1" noProof="0" dirty="0"/>
              <a:t>salida</a:t>
            </a:r>
            <a:r>
              <a:rPr lang="es-ES" noProof="0" dirty="0"/>
              <a:t> será </a:t>
            </a:r>
            <a:r>
              <a:rPr lang="es-ES" b="1" noProof="0" dirty="0"/>
              <a:t>igual al último valor capturado</a:t>
            </a:r>
            <a:r>
              <a:rPr lang="es-ES" noProof="0" dirty="0"/>
              <a:t> en la entrada, </a:t>
            </a:r>
            <a:r>
              <a:rPr lang="es-ES" b="1" noProof="0" dirty="0"/>
              <a:t>hasta el siguiente flanco</a:t>
            </a:r>
            <a:r>
              <a:rPr lang="es-ES" noProof="0" dirty="0"/>
              <a:t> de subida (o bajada) del reloj.</a:t>
            </a:r>
          </a:p>
        </p:txBody>
      </p:sp>
    </p:spTree>
    <p:extLst>
      <p:ext uri="{BB962C8B-B14F-4D97-AF65-F5344CB8AC3E}">
        <p14:creationId xmlns:p14="http://schemas.microsoft.com/office/powerpoint/2010/main" val="195675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D8DE3-406E-2011-184C-9DF5F69AAA0B}"/>
              </a:ext>
            </a:extLst>
          </p:cNvPr>
          <p:cNvSpPr>
            <a:spLocks noGrp="1"/>
          </p:cNvSpPr>
          <p:nvPr>
            <p:ph type="title"/>
          </p:nvPr>
        </p:nvSpPr>
        <p:spPr/>
        <p:txBody>
          <a:bodyPr>
            <a:normAutofit fontScale="90000"/>
          </a:bodyPr>
          <a:lstStyle/>
          <a:p>
            <a:r>
              <a:rPr lang="es-ES" noProof="0" dirty="0"/>
              <a:t>Los bloques básicos:</a:t>
            </a:r>
          </a:p>
        </p:txBody>
      </p:sp>
      <p:sp>
        <p:nvSpPr>
          <p:cNvPr id="4" name="Marcador de número de diapositiva 3">
            <a:extLst>
              <a:ext uri="{FF2B5EF4-FFF2-40B4-BE49-F238E27FC236}">
                <a16:creationId xmlns:a16="http://schemas.microsoft.com/office/drawing/2014/main" id="{4C21E065-8D74-2FA5-0CAE-C88F190567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15</a:t>
            </a:fld>
            <a:endParaRPr lang="es-ES" noProof="0" dirty="0"/>
          </a:p>
        </p:txBody>
      </p:sp>
      <p:sp>
        <p:nvSpPr>
          <p:cNvPr id="5" name="Título 4">
            <a:extLst>
              <a:ext uri="{FF2B5EF4-FFF2-40B4-BE49-F238E27FC236}">
                <a16:creationId xmlns:a16="http://schemas.microsoft.com/office/drawing/2014/main" id="{E88B4744-63C9-0133-5AE7-B2871E2AAB9C}"/>
              </a:ext>
            </a:extLst>
          </p:cNvPr>
          <p:cNvSpPr>
            <a:spLocks noGrp="1"/>
          </p:cNvSpPr>
          <p:nvPr>
            <p:ph type="title" idx="2"/>
          </p:nvPr>
        </p:nvSpPr>
        <p:spPr/>
        <p:txBody>
          <a:bodyPr/>
          <a:lstStyle/>
          <a:p>
            <a:r>
              <a:rPr lang="es-ES" noProof="0" dirty="0"/>
              <a:t>Sistema digital</a:t>
            </a:r>
          </a:p>
        </p:txBody>
      </p:sp>
      <p:pic>
        <p:nvPicPr>
          <p:cNvPr id="7" name="Imagen 6" descr="Diagrama, Esquemático&#10;&#10;El contenido generado por IA puede ser incorrecto.">
            <a:extLst>
              <a:ext uri="{FF2B5EF4-FFF2-40B4-BE49-F238E27FC236}">
                <a16:creationId xmlns:a16="http://schemas.microsoft.com/office/drawing/2014/main" id="{D7800361-BB0D-2B39-D6DC-D4B106783B94}"/>
              </a:ext>
            </a:extLst>
          </p:cNvPr>
          <p:cNvPicPr>
            <a:picLocks noChangeAspect="1"/>
          </p:cNvPicPr>
          <p:nvPr/>
        </p:nvPicPr>
        <p:blipFill>
          <a:blip r:embed="rId2"/>
          <a:stretch>
            <a:fillRect/>
          </a:stretch>
        </p:blipFill>
        <p:spPr>
          <a:xfrm>
            <a:off x="5000421" y="418250"/>
            <a:ext cx="3820749" cy="2354199"/>
          </a:xfrm>
          <a:prstGeom prst="rect">
            <a:avLst/>
          </a:prstGeom>
        </p:spPr>
      </p:pic>
      <p:pic>
        <p:nvPicPr>
          <p:cNvPr id="9" name="Imagen 8" descr="Tabla&#10;&#10;El contenido generado por IA puede ser incorrecto.">
            <a:extLst>
              <a:ext uri="{FF2B5EF4-FFF2-40B4-BE49-F238E27FC236}">
                <a16:creationId xmlns:a16="http://schemas.microsoft.com/office/drawing/2014/main" id="{E725B36A-28D8-9275-AAF4-5EC1C0220DCC}"/>
              </a:ext>
            </a:extLst>
          </p:cNvPr>
          <p:cNvPicPr>
            <a:picLocks noChangeAspect="1"/>
          </p:cNvPicPr>
          <p:nvPr/>
        </p:nvPicPr>
        <p:blipFill>
          <a:blip r:embed="rId3"/>
          <a:stretch>
            <a:fillRect/>
          </a:stretch>
        </p:blipFill>
        <p:spPr>
          <a:xfrm>
            <a:off x="4853917" y="3456344"/>
            <a:ext cx="3967253" cy="1351689"/>
          </a:xfrm>
          <a:prstGeom prst="rect">
            <a:avLst/>
          </a:prstGeom>
        </p:spPr>
      </p:pic>
      <p:pic>
        <p:nvPicPr>
          <p:cNvPr id="8" name="Imagen 7" descr="Diagrama&#10;&#10;El contenido generado por IA puede ser incorrecto.">
            <a:extLst>
              <a:ext uri="{FF2B5EF4-FFF2-40B4-BE49-F238E27FC236}">
                <a16:creationId xmlns:a16="http://schemas.microsoft.com/office/drawing/2014/main" id="{C016CA4A-2101-2B90-DEF9-44254D4ADF02}"/>
              </a:ext>
            </a:extLst>
          </p:cNvPr>
          <p:cNvPicPr>
            <a:picLocks noChangeAspect="1"/>
          </p:cNvPicPr>
          <p:nvPr/>
        </p:nvPicPr>
        <p:blipFill>
          <a:blip r:embed="rId4"/>
          <a:stretch>
            <a:fillRect/>
          </a:stretch>
        </p:blipFill>
        <p:spPr>
          <a:xfrm>
            <a:off x="322830" y="1470363"/>
            <a:ext cx="1294108" cy="1270749"/>
          </a:xfrm>
          <a:prstGeom prst="rect">
            <a:avLst/>
          </a:prstGeom>
        </p:spPr>
      </p:pic>
      <p:pic>
        <p:nvPicPr>
          <p:cNvPr id="11" name="Imagen 10" descr="Imagen de la pantalla de un video juego&#10;&#10;El contenido generado por IA puede ser incorrecto.">
            <a:extLst>
              <a:ext uri="{FF2B5EF4-FFF2-40B4-BE49-F238E27FC236}">
                <a16:creationId xmlns:a16="http://schemas.microsoft.com/office/drawing/2014/main" id="{77FB1D9B-7BE6-4122-BE7B-6BF5DABCCAAD}"/>
              </a:ext>
            </a:extLst>
          </p:cNvPr>
          <p:cNvPicPr>
            <a:picLocks noChangeAspect="1"/>
          </p:cNvPicPr>
          <p:nvPr/>
        </p:nvPicPr>
        <p:blipFill>
          <a:blip r:embed="rId5"/>
          <a:stretch>
            <a:fillRect/>
          </a:stretch>
        </p:blipFill>
        <p:spPr>
          <a:xfrm>
            <a:off x="2233714" y="1342827"/>
            <a:ext cx="1330204" cy="1525822"/>
          </a:xfrm>
          <a:prstGeom prst="rect">
            <a:avLst/>
          </a:prstGeom>
        </p:spPr>
      </p:pic>
      <p:sp>
        <p:nvSpPr>
          <p:cNvPr id="12" name="Signo más 11">
            <a:extLst>
              <a:ext uri="{FF2B5EF4-FFF2-40B4-BE49-F238E27FC236}">
                <a16:creationId xmlns:a16="http://schemas.microsoft.com/office/drawing/2014/main" id="{EB8690B5-2359-2523-5C12-40AE70448E5C}"/>
              </a:ext>
            </a:extLst>
          </p:cNvPr>
          <p:cNvSpPr/>
          <p:nvPr/>
        </p:nvSpPr>
        <p:spPr>
          <a:xfrm>
            <a:off x="1628068" y="1847015"/>
            <a:ext cx="533269" cy="51744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sp>
        <p:nvSpPr>
          <p:cNvPr id="13" name="Es igual a 12">
            <a:extLst>
              <a:ext uri="{FF2B5EF4-FFF2-40B4-BE49-F238E27FC236}">
                <a16:creationId xmlns:a16="http://schemas.microsoft.com/office/drawing/2014/main" id="{244AB947-D7B5-56D3-3B15-AF4E3EC27C68}"/>
              </a:ext>
            </a:extLst>
          </p:cNvPr>
          <p:cNvSpPr/>
          <p:nvPr/>
        </p:nvSpPr>
        <p:spPr>
          <a:xfrm>
            <a:off x="3662237" y="1870261"/>
            <a:ext cx="619932" cy="470951"/>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solidFill>
                <a:schemeClr val="tx1"/>
              </a:solidFill>
            </a:endParaRPr>
          </a:p>
        </p:txBody>
      </p:sp>
      <p:sp>
        <p:nvSpPr>
          <p:cNvPr id="15" name="CuadroTexto 14">
            <a:extLst>
              <a:ext uri="{FF2B5EF4-FFF2-40B4-BE49-F238E27FC236}">
                <a16:creationId xmlns:a16="http://schemas.microsoft.com/office/drawing/2014/main" id="{D91C4199-D364-D50B-DB6D-51DB334E4D9F}"/>
              </a:ext>
            </a:extLst>
          </p:cNvPr>
          <p:cNvSpPr txBox="1"/>
          <p:nvPr/>
        </p:nvSpPr>
        <p:spPr>
          <a:xfrm>
            <a:off x="4722436" y="3179345"/>
            <a:ext cx="4966141" cy="276999"/>
          </a:xfrm>
          <a:prstGeom prst="rect">
            <a:avLst/>
          </a:prstGeom>
          <a:noFill/>
        </p:spPr>
        <p:txBody>
          <a:bodyPr wrap="square">
            <a:spAutoFit/>
          </a:bodyPr>
          <a:lstStyle/>
          <a:p>
            <a:r>
              <a:rPr lang="es-ES" sz="1200" noProof="0" dirty="0">
                <a:hlinkClick r:id="rId6"/>
              </a:rPr>
              <a:t>D Flip Flop Design: From Logic Gates to Circuit (DIY Guide!)</a:t>
            </a:r>
            <a:endParaRPr lang="es-ES" sz="1200" noProof="0" dirty="0"/>
          </a:p>
        </p:txBody>
      </p:sp>
      <p:sp>
        <p:nvSpPr>
          <p:cNvPr id="19" name="CuadroTexto 18">
            <a:extLst>
              <a:ext uri="{FF2B5EF4-FFF2-40B4-BE49-F238E27FC236}">
                <a16:creationId xmlns:a16="http://schemas.microsoft.com/office/drawing/2014/main" id="{39610D1A-23E1-AD33-1462-EF5BF3198DAD}"/>
              </a:ext>
            </a:extLst>
          </p:cNvPr>
          <p:cNvSpPr txBox="1"/>
          <p:nvPr/>
        </p:nvSpPr>
        <p:spPr>
          <a:xfrm>
            <a:off x="180219" y="2933124"/>
            <a:ext cx="4542217" cy="523220"/>
          </a:xfrm>
          <a:prstGeom prst="rect">
            <a:avLst/>
          </a:prstGeom>
          <a:noFill/>
        </p:spPr>
        <p:txBody>
          <a:bodyPr wrap="square">
            <a:spAutoFit/>
          </a:bodyPr>
          <a:lstStyle/>
          <a:p>
            <a:pPr algn="ctr"/>
            <a:r>
              <a:rPr lang="es-ES" noProof="0" dirty="0"/>
              <a:t>Usando Look-Up Tables (LUTs) y Flip-Flops, se puede implementar cualquier tipo de electrónica digital.</a:t>
            </a:r>
          </a:p>
        </p:txBody>
      </p:sp>
      <p:pic>
        <p:nvPicPr>
          <p:cNvPr id="23" name="Imagen 22" descr="Gráfico, Gráfico de rectángulos&#10;&#10;El contenido generado por IA puede ser incorrecto.">
            <a:extLst>
              <a:ext uri="{FF2B5EF4-FFF2-40B4-BE49-F238E27FC236}">
                <a16:creationId xmlns:a16="http://schemas.microsoft.com/office/drawing/2014/main" id="{3FCE0909-CB57-5F97-8B1F-DCC69D77FA65}"/>
              </a:ext>
            </a:extLst>
          </p:cNvPr>
          <p:cNvPicPr>
            <a:picLocks noChangeAspect="1"/>
          </p:cNvPicPr>
          <p:nvPr/>
        </p:nvPicPr>
        <p:blipFill>
          <a:blip r:embed="rId7"/>
          <a:srcRect t="28587" r="5226" b="28066"/>
          <a:stretch>
            <a:fillRect/>
          </a:stretch>
        </p:blipFill>
        <p:spPr>
          <a:xfrm>
            <a:off x="322830" y="3648356"/>
            <a:ext cx="4035425" cy="1230475"/>
          </a:xfrm>
          <a:prstGeom prst="rect">
            <a:avLst/>
          </a:prstGeom>
        </p:spPr>
      </p:pic>
      <p:sp>
        <p:nvSpPr>
          <p:cNvPr id="25" name="CuadroTexto 24">
            <a:extLst>
              <a:ext uri="{FF2B5EF4-FFF2-40B4-BE49-F238E27FC236}">
                <a16:creationId xmlns:a16="http://schemas.microsoft.com/office/drawing/2014/main" id="{40D4BE0C-EC8B-CA93-4DCF-77D93BF963D3}"/>
              </a:ext>
            </a:extLst>
          </p:cNvPr>
          <p:cNvSpPr txBox="1"/>
          <p:nvPr/>
        </p:nvSpPr>
        <p:spPr>
          <a:xfrm>
            <a:off x="5706534" y="2902346"/>
            <a:ext cx="4842932" cy="307777"/>
          </a:xfrm>
          <a:prstGeom prst="rect">
            <a:avLst/>
          </a:prstGeom>
          <a:noFill/>
        </p:spPr>
        <p:txBody>
          <a:bodyPr wrap="square">
            <a:spAutoFit/>
          </a:bodyPr>
          <a:lstStyle/>
          <a:p>
            <a:r>
              <a:rPr lang="es-ES" noProof="0" dirty="0"/>
              <a:t>Example: 2-bit binary counter</a:t>
            </a:r>
          </a:p>
        </p:txBody>
      </p:sp>
    </p:spTree>
    <p:extLst>
      <p:ext uri="{BB962C8B-B14F-4D97-AF65-F5344CB8AC3E}">
        <p14:creationId xmlns:p14="http://schemas.microsoft.com/office/powerpoint/2010/main" val="783831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E9FA2-BCA6-A462-C274-A5FD8E0FF49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19884A7-18D2-CDBA-DFDE-4E59EA99164A}"/>
              </a:ext>
            </a:extLst>
          </p:cNvPr>
          <p:cNvSpPr>
            <a:spLocks noGrp="1"/>
          </p:cNvSpPr>
          <p:nvPr>
            <p:ph type="title"/>
          </p:nvPr>
        </p:nvSpPr>
        <p:spPr>
          <a:xfrm>
            <a:off x="265500" y="1233175"/>
            <a:ext cx="4045200" cy="1482300"/>
          </a:xfrm>
        </p:spPr>
        <p:txBody>
          <a:bodyPr/>
          <a:lstStyle/>
          <a:p>
            <a:r>
              <a:rPr lang="es-ES" noProof="0" dirty="0"/>
              <a:t>Lo bonito está en el interior</a:t>
            </a:r>
          </a:p>
        </p:txBody>
      </p:sp>
      <p:sp>
        <p:nvSpPr>
          <p:cNvPr id="15" name="Subtitle 2">
            <a:extLst>
              <a:ext uri="{FF2B5EF4-FFF2-40B4-BE49-F238E27FC236}">
                <a16:creationId xmlns:a16="http://schemas.microsoft.com/office/drawing/2014/main" id="{6E65717F-66FA-132F-28FB-B19AB737C657}"/>
              </a:ext>
            </a:extLst>
          </p:cNvPr>
          <p:cNvSpPr>
            <a:spLocks noGrp="1"/>
          </p:cNvSpPr>
          <p:nvPr>
            <p:ph type="subTitle" idx="1"/>
          </p:nvPr>
        </p:nvSpPr>
        <p:spPr>
          <a:xfrm>
            <a:off x="265500" y="2803075"/>
            <a:ext cx="4045200" cy="1235100"/>
          </a:xfrm>
        </p:spPr>
        <p:txBody>
          <a:bodyPr/>
          <a:lstStyle/>
          <a:p>
            <a:endParaRPr lang="es-ES" noProof="0" dirty="0"/>
          </a:p>
        </p:txBody>
      </p:sp>
      <p:sp>
        <p:nvSpPr>
          <p:cNvPr id="3" name="Marcador de número de diapositiva 2">
            <a:extLst>
              <a:ext uri="{FF2B5EF4-FFF2-40B4-BE49-F238E27FC236}">
                <a16:creationId xmlns:a16="http://schemas.microsoft.com/office/drawing/2014/main" id="{D50A60FF-95F1-96F2-C3B4-E0B9C5C08FC6}"/>
              </a:ext>
            </a:extLst>
          </p:cNvPr>
          <p:cNvSpPr>
            <a:spLocks noGrp="1"/>
          </p:cNvSpPr>
          <p:nvPr>
            <p:ph type="sldNum" idx="12"/>
          </p:nvPr>
        </p:nvSpPr>
        <p:spPr>
          <a:xfrm>
            <a:off x="8472458" y="4663217"/>
            <a:ext cx="548700" cy="393600"/>
          </a:xfrm>
        </p:spPr>
        <p:txBody>
          <a:bodyPr spcFirstLastPara="1" wrap="square" lIns="91425" tIns="91425" rIns="91425" bIns="91425" anchor="ctr" anchorCtr="0">
            <a:normAutofit/>
          </a:bodyPr>
          <a:lstStyle/>
          <a:p>
            <a:pPr>
              <a:lnSpc>
                <a:spcPct val="90000"/>
              </a:lnSpc>
              <a:spcAft>
                <a:spcPts val="600"/>
              </a:spcAft>
            </a:pPr>
            <a:fld id="{00000000-1234-1234-1234-123412341234}" type="slidenum">
              <a:rPr lang="es-ES" sz="900" noProof="0"/>
              <a:pPr>
                <a:lnSpc>
                  <a:spcPct val="90000"/>
                </a:lnSpc>
                <a:spcAft>
                  <a:spcPts val="600"/>
                </a:spcAft>
              </a:pPr>
              <a:t>16</a:t>
            </a:fld>
            <a:endParaRPr lang="es-ES" sz="900" noProof="0" dirty="0"/>
          </a:p>
        </p:txBody>
      </p:sp>
      <p:pic>
        <p:nvPicPr>
          <p:cNvPr id="4" name="Imagen 3">
            <a:extLst>
              <a:ext uri="{FF2B5EF4-FFF2-40B4-BE49-F238E27FC236}">
                <a16:creationId xmlns:a16="http://schemas.microsoft.com/office/drawing/2014/main" id="{F1D94BDD-E5A2-B4B1-782C-C4022BBF4424}"/>
              </a:ext>
            </a:extLst>
          </p:cNvPr>
          <p:cNvPicPr>
            <a:picLocks noChangeAspect="1"/>
          </p:cNvPicPr>
          <p:nvPr/>
        </p:nvPicPr>
        <p:blipFill>
          <a:blip r:embed="rId2"/>
          <a:srcRect l="1" r="-2" b="25000"/>
          <a:stretch>
            <a:fillRect/>
          </a:stretch>
        </p:blipFill>
        <p:spPr>
          <a:xfrm>
            <a:off x="4572000" y="0"/>
            <a:ext cx="4572000" cy="5143500"/>
          </a:xfrm>
          <a:prstGeom prst="rect">
            <a:avLst/>
          </a:prstGeom>
        </p:spPr>
      </p:pic>
      <p:pic>
        <p:nvPicPr>
          <p:cNvPr id="5" name="Imagen 4">
            <a:extLst>
              <a:ext uri="{FF2B5EF4-FFF2-40B4-BE49-F238E27FC236}">
                <a16:creationId xmlns:a16="http://schemas.microsoft.com/office/drawing/2014/main" id="{C182C5F5-B4B3-80A2-746A-AEB70975BDCC}"/>
              </a:ext>
            </a:extLst>
          </p:cNvPr>
          <p:cNvPicPr>
            <a:picLocks noChangeAspect="1"/>
          </p:cNvPicPr>
          <p:nvPr/>
        </p:nvPicPr>
        <p:blipFill>
          <a:blip r:embed="rId3"/>
          <a:srcRect t="5334" b="19667"/>
          <a:stretch>
            <a:fillRect/>
          </a:stretch>
        </p:blipFill>
        <p:spPr>
          <a:xfrm>
            <a:off x="4572000" y="0"/>
            <a:ext cx="4571999" cy="5143500"/>
          </a:xfrm>
          <a:prstGeom prst="rect">
            <a:avLst/>
          </a:prstGeom>
        </p:spPr>
      </p:pic>
    </p:spTree>
    <p:extLst>
      <p:ext uri="{BB962C8B-B14F-4D97-AF65-F5344CB8AC3E}">
        <p14:creationId xmlns:p14="http://schemas.microsoft.com/office/powerpoint/2010/main" val="1752078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C9368E-D24B-E1E2-F217-7629F74A22E9}"/>
              </a:ext>
            </a:extLst>
          </p:cNvPr>
          <p:cNvSpPr>
            <a:spLocks noGrp="1"/>
          </p:cNvSpPr>
          <p:nvPr>
            <p:ph type="title"/>
          </p:nvPr>
        </p:nvSpPr>
        <p:spPr/>
        <p:txBody>
          <a:bodyPr>
            <a:normAutofit fontScale="90000"/>
          </a:bodyPr>
          <a:lstStyle/>
          <a:p>
            <a:r>
              <a:rPr lang="es-ES" noProof="0" dirty="0"/>
              <a:t>Bloques principales</a:t>
            </a:r>
          </a:p>
        </p:txBody>
      </p:sp>
      <p:sp>
        <p:nvSpPr>
          <p:cNvPr id="3" name="Marcador de texto 2">
            <a:extLst>
              <a:ext uri="{FF2B5EF4-FFF2-40B4-BE49-F238E27FC236}">
                <a16:creationId xmlns:a16="http://schemas.microsoft.com/office/drawing/2014/main" id="{C0C8A16A-8084-E05A-5B67-759D148E6C67}"/>
              </a:ext>
            </a:extLst>
          </p:cNvPr>
          <p:cNvSpPr>
            <a:spLocks noGrp="1"/>
          </p:cNvSpPr>
          <p:nvPr>
            <p:ph type="body" idx="1"/>
          </p:nvPr>
        </p:nvSpPr>
        <p:spPr>
          <a:xfrm>
            <a:off x="311700" y="1159705"/>
            <a:ext cx="8520600" cy="3492900"/>
          </a:xfrm>
        </p:spPr>
        <p:txBody>
          <a:bodyPr/>
          <a:lstStyle/>
          <a:p>
            <a:endParaRPr lang="es-ES" noProof="0" dirty="0"/>
          </a:p>
        </p:txBody>
      </p:sp>
      <p:sp>
        <p:nvSpPr>
          <p:cNvPr id="4" name="Marcador de número de diapositiva 3">
            <a:extLst>
              <a:ext uri="{FF2B5EF4-FFF2-40B4-BE49-F238E27FC236}">
                <a16:creationId xmlns:a16="http://schemas.microsoft.com/office/drawing/2014/main" id="{8742E989-F08A-8CAE-1213-8C44580E0F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17</a:t>
            </a:fld>
            <a:endParaRPr lang="es-ES" noProof="0" dirty="0"/>
          </a:p>
        </p:txBody>
      </p:sp>
      <p:sp>
        <p:nvSpPr>
          <p:cNvPr id="5" name="Título 4">
            <a:extLst>
              <a:ext uri="{FF2B5EF4-FFF2-40B4-BE49-F238E27FC236}">
                <a16:creationId xmlns:a16="http://schemas.microsoft.com/office/drawing/2014/main" id="{D87EA1D5-802B-6E4E-017B-865DD1A7145B}"/>
              </a:ext>
            </a:extLst>
          </p:cNvPr>
          <p:cNvSpPr>
            <a:spLocks noGrp="1"/>
          </p:cNvSpPr>
          <p:nvPr>
            <p:ph type="title" idx="2"/>
          </p:nvPr>
        </p:nvSpPr>
        <p:spPr/>
        <p:txBody>
          <a:bodyPr/>
          <a:lstStyle/>
          <a:p>
            <a:r>
              <a:rPr lang="es-ES" noProof="0" dirty="0"/>
              <a:t>Logic Cells</a:t>
            </a:r>
          </a:p>
        </p:txBody>
      </p:sp>
      <p:pic>
        <p:nvPicPr>
          <p:cNvPr id="6" name="Imagen 5" descr="Una caricatura de una persona&#10;&#10;El contenido generado por IA puede ser incorrecto.">
            <a:extLst>
              <a:ext uri="{FF2B5EF4-FFF2-40B4-BE49-F238E27FC236}">
                <a16:creationId xmlns:a16="http://schemas.microsoft.com/office/drawing/2014/main" id="{0F90C7C5-7872-7E77-E9E5-5816C1B5AE74}"/>
              </a:ext>
            </a:extLst>
          </p:cNvPr>
          <p:cNvPicPr>
            <a:picLocks noChangeAspect="1"/>
          </p:cNvPicPr>
          <p:nvPr/>
        </p:nvPicPr>
        <p:blipFill>
          <a:blip r:embed="rId2"/>
          <a:stretch>
            <a:fillRect/>
          </a:stretch>
        </p:blipFill>
        <p:spPr>
          <a:xfrm>
            <a:off x="375596" y="1159705"/>
            <a:ext cx="3144893" cy="3456178"/>
          </a:xfrm>
          <a:prstGeom prst="rect">
            <a:avLst/>
          </a:prstGeom>
        </p:spPr>
      </p:pic>
      <p:pic>
        <p:nvPicPr>
          <p:cNvPr id="8" name="Imagen 7" descr="Pantalla de video juego&#10;&#10;El contenido generado por IA puede ser incorrecto.">
            <a:extLst>
              <a:ext uri="{FF2B5EF4-FFF2-40B4-BE49-F238E27FC236}">
                <a16:creationId xmlns:a16="http://schemas.microsoft.com/office/drawing/2014/main" id="{034B5685-2E44-38F4-0B6B-5DE1A25C219C}"/>
              </a:ext>
            </a:extLst>
          </p:cNvPr>
          <p:cNvPicPr>
            <a:picLocks noChangeAspect="1"/>
          </p:cNvPicPr>
          <p:nvPr/>
        </p:nvPicPr>
        <p:blipFill>
          <a:blip r:embed="rId3"/>
          <a:stretch>
            <a:fillRect/>
          </a:stretch>
        </p:blipFill>
        <p:spPr>
          <a:xfrm>
            <a:off x="-272372" y="5254752"/>
            <a:ext cx="8937708" cy="3246729"/>
          </a:xfrm>
          <a:prstGeom prst="rect">
            <a:avLst/>
          </a:prstGeom>
        </p:spPr>
      </p:pic>
      <p:grpSp>
        <p:nvGrpSpPr>
          <p:cNvPr id="35" name="Grupo 34">
            <a:extLst>
              <a:ext uri="{FF2B5EF4-FFF2-40B4-BE49-F238E27FC236}">
                <a16:creationId xmlns:a16="http://schemas.microsoft.com/office/drawing/2014/main" id="{7A641DF7-CF88-C4C1-6003-D6665A6B2477}"/>
              </a:ext>
            </a:extLst>
          </p:cNvPr>
          <p:cNvGrpSpPr/>
          <p:nvPr/>
        </p:nvGrpSpPr>
        <p:grpSpPr>
          <a:xfrm>
            <a:off x="2646947" y="557558"/>
            <a:ext cx="3989953" cy="2187958"/>
            <a:chOff x="2646947" y="557558"/>
            <a:chExt cx="3989953" cy="2187958"/>
          </a:xfrm>
        </p:grpSpPr>
        <p:pic>
          <p:nvPicPr>
            <p:cNvPr id="10" name="Imagen 9" descr="Diagrama&#10;&#10;El contenido generado por IA puede ser incorrecto.">
              <a:extLst>
                <a:ext uri="{FF2B5EF4-FFF2-40B4-BE49-F238E27FC236}">
                  <a16:creationId xmlns:a16="http://schemas.microsoft.com/office/drawing/2014/main" id="{C2B9D8C0-E58D-2CB5-9DC7-E1A644862A80}"/>
                </a:ext>
              </a:extLst>
            </p:cNvPr>
            <p:cNvPicPr>
              <a:picLocks noChangeAspect="1"/>
            </p:cNvPicPr>
            <p:nvPr/>
          </p:nvPicPr>
          <p:blipFill>
            <a:blip r:embed="rId4"/>
            <a:stretch>
              <a:fillRect/>
            </a:stretch>
          </p:blipFill>
          <p:spPr>
            <a:xfrm>
              <a:off x="3852333" y="557558"/>
              <a:ext cx="2784567" cy="1701680"/>
            </a:xfrm>
            <a:prstGeom prst="rect">
              <a:avLst/>
            </a:prstGeom>
            <a:ln w="12700">
              <a:solidFill>
                <a:schemeClr val="accent4"/>
              </a:solidFill>
            </a:ln>
          </p:spPr>
        </p:pic>
        <p:sp>
          <p:nvSpPr>
            <p:cNvPr id="9" name="Rectángulo 8">
              <a:extLst>
                <a:ext uri="{FF2B5EF4-FFF2-40B4-BE49-F238E27FC236}">
                  <a16:creationId xmlns:a16="http://schemas.microsoft.com/office/drawing/2014/main" id="{CB088465-FA99-0F1E-3D13-79183282E72A}"/>
                </a:ext>
              </a:extLst>
            </p:cNvPr>
            <p:cNvSpPr/>
            <p:nvPr/>
          </p:nvSpPr>
          <p:spPr>
            <a:xfrm>
              <a:off x="2646947" y="1713297"/>
              <a:ext cx="365760" cy="375385"/>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cxnSp>
          <p:nvCxnSpPr>
            <p:cNvPr id="13" name="Conector recto 12">
              <a:extLst>
                <a:ext uri="{FF2B5EF4-FFF2-40B4-BE49-F238E27FC236}">
                  <a16:creationId xmlns:a16="http://schemas.microsoft.com/office/drawing/2014/main" id="{2D8D0CC0-B739-0D82-65AA-9E68526047F6}"/>
                </a:ext>
              </a:extLst>
            </p:cNvPr>
            <p:cNvCxnSpPr>
              <a:stCxn id="9" idx="0"/>
            </p:cNvCxnSpPr>
            <p:nvPr/>
          </p:nvCxnSpPr>
          <p:spPr>
            <a:xfrm flipV="1">
              <a:off x="2829827" y="557558"/>
              <a:ext cx="1022506" cy="115573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FAB144C0-151A-BA18-7F3F-A6F2EED4A3FB}"/>
                </a:ext>
              </a:extLst>
            </p:cNvPr>
            <p:cNvCxnSpPr>
              <a:stCxn id="9" idx="2"/>
            </p:cNvCxnSpPr>
            <p:nvPr/>
          </p:nvCxnSpPr>
          <p:spPr>
            <a:xfrm>
              <a:off x="2829827" y="2088682"/>
              <a:ext cx="1022506" cy="17055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76983D7D-FB9F-DEF4-592A-2E1610F9C0A2}"/>
                </a:ext>
              </a:extLst>
            </p:cNvPr>
            <p:cNvSpPr txBox="1"/>
            <p:nvPr/>
          </p:nvSpPr>
          <p:spPr>
            <a:xfrm>
              <a:off x="3852333" y="2283851"/>
              <a:ext cx="2784567" cy="461665"/>
            </a:xfrm>
            <a:prstGeom prst="rect">
              <a:avLst/>
            </a:prstGeom>
            <a:noFill/>
          </p:spPr>
          <p:txBody>
            <a:bodyPr wrap="square">
              <a:spAutoFit/>
            </a:bodyPr>
            <a:lstStyle/>
            <a:p>
              <a:pPr algn="ctr"/>
              <a:r>
                <a:rPr lang="es-ES" b="1" i="0" noProof="0" dirty="0">
                  <a:solidFill>
                    <a:schemeClr val="accent4">
                      <a:lumMod val="75000"/>
                    </a:schemeClr>
                  </a:solidFill>
                  <a:effectLst/>
                  <a:latin typeface="Roboto" panose="02000000000000000000" pitchFamily="2" charset="0"/>
                </a:rPr>
                <a:t>Configurable Logic Block (CLB)</a:t>
              </a:r>
            </a:p>
            <a:p>
              <a:pPr algn="ctr"/>
              <a:r>
                <a:rPr lang="es-ES" sz="1000" b="1" noProof="0" dirty="0">
                  <a:solidFill>
                    <a:schemeClr val="accent4">
                      <a:lumMod val="75000"/>
                    </a:schemeClr>
                  </a:solidFill>
                  <a:latin typeface="Roboto" panose="02000000000000000000" pitchFamily="2" charset="0"/>
                </a:rPr>
                <a:t>(</a:t>
              </a:r>
              <a:r>
                <a:rPr lang="es-ES" sz="1000" noProof="0" dirty="0">
                  <a:solidFill>
                    <a:schemeClr val="accent4">
                      <a:lumMod val="75000"/>
                    </a:schemeClr>
                  </a:solidFill>
                </a:rPr>
                <a:t> logic functions and storage elements)</a:t>
              </a:r>
            </a:p>
          </p:txBody>
        </p:sp>
      </p:grpSp>
      <p:grpSp>
        <p:nvGrpSpPr>
          <p:cNvPr id="36" name="Grupo 35">
            <a:extLst>
              <a:ext uri="{FF2B5EF4-FFF2-40B4-BE49-F238E27FC236}">
                <a16:creationId xmlns:a16="http://schemas.microsoft.com/office/drawing/2014/main" id="{D36CC17F-0B88-C140-D2B8-F23AE50CD9BE}"/>
              </a:ext>
            </a:extLst>
          </p:cNvPr>
          <p:cNvGrpSpPr/>
          <p:nvPr/>
        </p:nvGrpSpPr>
        <p:grpSpPr>
          <a:xfrm>
            <a:off x="4692650" y="908050"/>
            <a:ext cx="4611733" cy="4036634"/>
            <a:chOff x="4692650" y="908050"/>
            <a:chExt cx="4611733" cy="4036634"/>
          </a:xfrm>
        </p:grpSpPr>
        <p:pic>
          <p:nvPicPr>
            <p:cNvPr id="11" name="Picture 4" descr="(a) A 4 -input LUT, which consists of two 3 -input LUTs. 16 SRAM cells store the configuration of the LUT. The inputs of the LUT can be seen as the addresses of SRAM cells, which access the stored values by multiple multiplexers. (b) Different values in the SRAM cells of an LUT create different functionalities. For instance, a 4 -input OR gate is realized by storing 0 xFFFE in the SRAM cells. Inducing a fault into the cells 0 and 15 , results in obtaining a NAND gate ">
              <a:extLst>
                <a:ext uri="{FF2B5EF4-FFF2-40B4-BE49-F238E27FC236}">
                  <a16:creationId xmlns:a16="http://schemas.microsoft.com/office/drawing/2014/main" id="{9C6F7F78-16BE-E35D-4C33-ABC1D630BC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4464"/>
            <a:stretch>
              <a:fillRect/>
            </a:stretch>
          </p:blipFill>
          <p:spPr bwMode="auto">
            <a:xfrm>
              <a:off x="6905075" y="1449009"/>
              <a:ext cx="1986492" cy="3495675"/>
            </a:xfrm>
            <a:prstGeom prst="rect">
              <a:avLst/>
            </a:prstGeom>
            <a:noFill/>
            <a:ln w="127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16" name="Rectángulo 15">
              <a:extLst>
                <a:ext uri="{FF2B5EF4-FFF2-40B4-BE49-F238E27FC236}">
                  <a16:creationId xmlns:a16="http://schemas.microsoft.com/office/drawing/2014/main" id="{33C71F2B-E3BA-DB6E-601E-ABC55A100F14}"/>
                </a:ext>
              </a:extLst>
            </p:cNvPr>
            <p:cNvSpPr/>
            <p:nvPr/>
          </p:nvSpPr>
          <p:spPr>
            <a:xfrm>
              <a:off x="4692650" y="908050"/>
              <a:ext cx="425450" cy="540959"/>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cxnSp>
          <p:nvCxnSpPr>
            <p:cNvPr id="18" name="Conector recto 17">
              <a:extLst>
                <a:ext uri="{FF2B5EF4-FFF2-40B4-BE49-F238E27FC236}">
                  <a16:creationId xmlns:a16="http://schemas.microsoft.com/office/drawing/2014/main" id="{1F191231-3503-7AC1-3339-2A99BD645ABA}"/>
                </a:ext>
              </a:extLst>
            </p:cNvPr>
            <p:cNvCxnSpPr/>
            <p:nvPr/>
          </p:nvCxnSpPr>
          <p:spPr>
            <a:xfrm>
              <a:off x="5118100" y="1159705"/>
              <a:ext cx="2794000" cy="289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0A895C8F-B559-F1B7-2FEE-797980218E45}"/>
                </a:ext>
              </a:extLst>
            </p:cNvPr>
            <p:cNvCxnSpPr>
              <a:stCxn id="16" idx="2"/>
              <a:endCxn id="11" idx="1"/>
            </p:cNvCxnSpPr>
            <p:nvPr/>
          </p:nvCxnSpPr>
          <p:spPr>
            <a:xfrm>
              <a:off x="4905375" y="1449009"/>
              <a:ext cx="1999700" cy="1747838"/>
            </a:xfrm>
            <a:prstGeom prst="line">
              <a:avLst/>
            </a:prstGeom>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9289A3FE-4C4C-D180-030C-222BCD30C1A5}"/>
                </a:ext>
              </a:extLst>
            </p:cNvPr>
            <p:cNvSpPr txBox="1"/>
            <p:nvPr/>
          </p:nvSpPr>
          <p:spPr>
            <a:xfrm>
              <a:off x="6519816" y="1111575"/>
              <a:ext cx="2784567" cy="307777"/>
            </a:xfrm>
            <a:prstGeom prst="rect">
              <a:avLst/>
            </a:prstGeom>
            <a:noFill/>
          </p:spPr>
          <p:txBody>
            <a:bodyPr wrap="square">
              <a:spAutoFit/>
            </a:bodyPr>
            <a:lstStyle/>
            <a:p>
              <a:pPr algn="ctr"/>
              <a:r>
                <a:rPr lang="es-ES" b="1" i="0" noProof="0" dirty="0">
                  <a:solidFill>
                    <a:schemeClr val="accent1">
                      <a:lumMod val="75000"/>
                    </a:schemeClr>
                  </a:solidFill>
                  <a:effectLst/>
                  <a:latin typeface="Roboto" panose="02000000000000000000" pitchFamily="2" charset="0"/>
                </a:rPr>
                <a:t>Lookup Table</a:t>
              </a:r>
              <a:endParaRPr lang="es-ES" sz="1000" noProof="0" dirty="0">
                <a:solidFill>
                  <a:schemeClr val="accent1">
                    <a:lumMod val="75000"/>
                  </a:schemeClr>
                </a:solidFill>
              </a:endParaRPr>
            </a:p>
          </p:txBody>
        </p:sp>
      </p:grpSp>
      <p:grpSp>
        <p:nvGrpSpPr>
          <p:cNvPr id="37" name="Grupo 36">
            <a:extLst>
              <a:ext uri="{FF2B5EF4-FFF2-40B4-BE49-F238E27FC236}">
                <a16:creationId xmlns:a16="http://schemas.microsoft.com/office/drawing/2014/main" id="{9B8C1ADF-8F6D-6BC6-F0B6-145D48E51EBC}"/>
              </a:ext>
            </a:extLst>
          </p:cNvPr>
          <p:cNvGrpSpPr/>
          <p:nvPr/>
        </p:nvGrpSpPr>
        <p:grpSpPr>
          <a:xfrm>
            <a:off x="3718358" y="3056557"/>
            <a:ext cx="3546042" cy="1978222"/>
            <a:chOff x="3718358" y="3056557"/>
            <a:chExt cx="3546042" cy="1978222"/>
          </a:xfrm>
        </p:grpSpPr>
        <p:pic>
          <p:nvPicPr>
            <p:cNvPr id="5122" name="Picture 2" descr="Circuit Diagram Transistor Sram Static Ram Diagram Read Disturb 6t Sram  Cell Read Write">
              <a:extLst>
                <a:ext uri="{FF2B5EF4-FFF2-40B4-BE49-F238E27FC236}">
                  <a16:creationId xmlns:a16="http://schemas.microsoft.com/office/drawing/2014/main" id="{1203CE85-EE8F-BA03-5DBF-EDAF8C4E8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333" y="3056557"/>
              <a:ext cx="2516618" cy="1482102"/>
            </a:xfrm>
            <a:prstGeom prst="rect">
              <a:avLst/>
            </a:prstGeom>
            <a:noFill/>
            <a:ln w="12700">
              <a:solidFill>
                <a:srgbClr val="00B050"/>
              </a:solidFill>
            </a:ln>
            <a:extLst>
              <a:ext uri="{909E8E84-426E-40DD-AFC4-6F175D3DCCD1}">
                <a14:hiddenFill xmlns:a14="http://schemas.microsoft.com/office/drawing/2010/main">
                  <a:solidFill>
                    <a:srgbClr val="FFFFFF"/>
                  </a:solidFill>
                </a14:hiddenFill>
              </a:ext>
            </a:extLst>
          </p:spPr>
        </p:pic>
        <p:sp>
          <p:nvSpPr>
            <p:cNvPr id="21" name="Rectángulo 20">
              <a:extLst>
                <a:ext uri="{FF2B5EF4-FFF2-40B4-BE49-F238E27FC236}">
                  <a16:creationId xmlns:a16="http://schemas.microsoft.com/office/drawing/2014/main" id="{9214D30C-2442-EC89-9CA2-FD5BD08DA3F2}"/>
                </a:ext>
              </a:extLst>
            </p:cNvPr>
            <p:cNvSpPr/>
            <p:nvPr/>
          </p:nvSpPr>
          <p:spPr>
            <a:xfrm>
              <a:off x="6905075" y="3803650"/>
              <a:ext cx="359325" cy="137606"/>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cxnSp>
          <p:nvCxnSpPr>
            <p:cNvPr id="23" name="Conector recto 22">
              <a:extLst>
                <a:ext uri="{FF2B5EF4-FFF2-40B4-BE49-F238E27FC236}">
                  <a16:creationId xmlns:a16="http://schemas.microsoft.com/office/drawing/2014/main" id="{CEAFBB56-E0D1-1BE6-5FE2-5B2BEBA858A8}"/>
                </a:ext>
              </a:extLst>
            </p:cNvPr>
            <p:cNvCxnSpPr>
              <a:stCxn id="21" idx="0"/>
            </p:cNvCxnSpPr>
            <p:nvPr/>
          </p:nvCxnSpPr>
          <p:spPr>
            <a:xfrm flipH="1" flipV="1">
              <a:off x="6368951" y="3056557"/>
              <a:ext cx="715787" cy="74709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D2B6CAC5-D591-4BD6-DC42-067817DED1FD}"/>
                </a:ext>
              </a:extLst>
            </p:cNvPr>
            <p:cNvCxnSpPr>
              <a:cxnSpLocks/>
              <a:stCxn id="21" idx="2"/>
            </p:cNvCxnSpPr>
            <p:nvPr/>
          </p:nvCxnSpPr>
          <p:spPr>
            <a:xfrm flipH="1">
              <a:off x="6368951" y="3941256"/>
              <a:ext cx="715787" cy="59740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C8A0F789-7401-80E7-A5D8-B0C2FEF02AAE}"/>
                </a:ext>
              </a:extLst>
            </p:cNvPr>
            <p:cNvSpPr txBox="1"/>
            <p:nvPr/>
          </p:nvSpPr>
          <p:spPr>
            <a:xfrm>
              <a:off x="3718358" y="4573114"/>
              <a:ext cx="2784567" cy="461665"/>
            </a:xfrm>
            <a:prstGeom prst="rect">
              <a:avLst/>
            </a:prstGeom>
            <a:noFill/>
          </p:spPr>
          <p:txBody>
            <a:bodyPr wrap="square">
              <a:spAutoFit/>
            </a:bodyPr>
            <a:lstStyle/>
            <a:p>
              <a:pPr algn="ctr"/>
              <a:r>
                <a:rPr lang="es-ES" b="1" i="0" noProof="0" dirty="0">
                  <a:solidFill>
                    <a:srgbClr val="00B050"/>
                  </a:solidFill>
                  <a:effectLst/>
                  <a:latin typeface="Roboto" panose="02000000000000000000" pitchFamily="2" charset="0"/>
                </a:rPr>
                <a:t>SRAM</a:t>
              </a:r>
            </a:p>
            <a:p>
              <a:pPr algn="ctr"/>
              <a:r>
                <a:rPr lang="es-ES" sz="1000" noProof="0" dirty="0">
                  <a:solidFill>
                    <a:srgbClr val="00B050"/>
                  </a:solidFill>
                </a:rPr>
                <a:t> </a:t>
              </a:r>
              <a:r>
                <a:rPr lang="es-ES" sz="1000" noProof="0" dirty="0" err="1">
                  <a:solidFill>
                    <a:srgbClr val="00B050"/>
                  </a:solidFill>
                </a:rPr>
                <a:t>basic</a:t>
              </a:r>
              <a:r>
                <a:rPr lang="es-ES" sz="1000" noProof="0" dirty="0">
                  <a:solidFill>
                    <a:srgbClr val="00B050"/>
                  </a:solidFill>
                </a:rPr>
                <a:t> </a:t>
              </a:r>
              <a:r>
                <a:rPr lang="es-ES" sz="1000" noProof="0" dirty="0" err="1">
                  <a:solidFill>
                    <a:srgbClr val="00B050"/>
                  </a:solidFill>
                </a:rPr>
                <a:t>unit</a:t>
              </a:r>
              <a:r>
                <a:rPr lang="es-ES" sz="1000" noProof="0" dirty="0">
                  <a:solidFill>
                    <a:srgbClr val="00B050"/>
                  </a:solidFill>
                </a:rPr>
                <a:t> of data (0 or 1)</a:t>
              </a:r>
            </a:p>
          </p:txBody>
        </p:sp>
      </p:grpSp>
      <p:sp>
        <p:nvSpPr>
          <p:cNvPr id="33" name="Rectángulo 32">
            <a:extLst>
              <a:ext uri="{FF2B5EF4-FFF2-40B4-BE49-F238E27FC236}">
                <a16:creationId xmlns:a16="http://schemas.microsoft.com/office/drawing/2014/main" id="{0D13FF57-C2E7-3F53-B429-D472D66E4548}"/>
              </a:ext>
            </a:extLst>
          </p:cNvPr>
          <p:cNvSpPr/>
          <p:nvPr/>
        </p:nvSpPr>
        <p:spPr>
          <a:xfrm>
            <a:off x="778933" y="4326467"/>
            <a:ext cx="2233774" cy="259475"/>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sp>
        <p:nvSpPr>
          <p:cNvPr id="34" name="CuadroTexto 33">
            <a:extLst>
              <a:ext uri="{FF2B5EF4-FFF2-40B4-BE49-F238E27FC236}">
                <a16:creationId xmlns:a16="http://schemas.microsoft.com/office/drawing/2014/main" id="{F5AF89AF-66F8-2B47-8AF8-E81580503DC1}"/>
              </a:ext>
            </a:extLst>
          </p:cNvPr>
          <p:cNvSpPr txBox="1"/>
          <p:nvPr/>
        </p:nvSpPr>
        <p:spPr>
          <a:xfrm>
            <a:off x="122842" y="4687060"/>
            <a:ext cx="4034291" cy="461665"/>
          </a:xfrm>
          <a:prstGeom prst="rect">
            <a:avLst/>
          </a:prstGeom>
          <a:noFill/>
        </p:spPr>
        <p:txBody>
          <a:bodyPr wrap="square" rtlCol="0">
            <a:spAutoFit/>
          </a:bodyPr>
          <a:lstStyle/>
          <a:p>
            <a:r>
              <a:rPr lang="es-ES" b="1" noProof="0" dirty="0">
                <a:solidFill>
                  <a:srgbClr val="92D050"/>
                </a:solidFill>
              </a:rPr>
              <a:t>Puertos I/O </a:t>
            </a:r>
            <a:r>
              <a:rPr lang="es-ES" noProof="0" dirty="0">
                <a:solidFill>
                  <a:srgbClr val="92D050"/>
                </a:solidFill>
              </a:rPr>
              <a:t>(</a:t>
            </a:r>
            <a:r>
              <a:rPr lang="es-ES" sz="1000" noProof="0" dirty="0">
                <a:solidFill>
                  <a:srgbClr val="92D050"/>
                </a:solidFill>
              </a:rPr>
              <a:t>&gt;1000 </a:t>
            </a:r>
            <a:r>
              <a:rPr lang="es-ES" sz="1000" noProof="0" dirty="0" err="1">
                <a:solidFill>
                  <a:srgbClr val="92D050"/>
                </a:solidFill>
              </a:rPr>
              <a:t>user</a:t>
            </a:r>
            <a:r>
              <a:rPr lang="es-ES" sz="1000" noProof="0" dirty="0">
                <a:solidFill>
                  <a:srgbClr val="92D050"/>
                </a:solidFill>
              </a:rPr>
              <a:t> I/O </a:t>
            </a:r>
            <a:r>
              <a:rPr lang="es-ES" sz="1000" noProof="0" dirty="0" err="1">
                <a:solidFill>
                  <a:srgbClr val="92D050"/>
                </a:solidFill>
              </a:rPr>
              <a:t>pins</a:t>
            </a:r>
            <a:r>
              <a:rPr lang="es-ES" sz="1000" noProof="0" dirty="0">
                <a:solidFill>
                  <a:srgbClr val="92D050"/>
                </a:solidFill>
              </a:rPr>
              <a:t>, Muchos IO </a:t>
            </a:r>
            <a:r>
              <a:rPr lang="es-ES" sz="1000" noProof="0" dirty="0" err="1">
                <a:solidFill>
                  <a:srgbClr val="92D050"/>
                </a:solidFill>
              </a:rPr>
              <a:t>standards</a:t>
            </a:r>
            <a:r>
              <a:rPr lang="es-ES" sz="1000" noProof="0" dirty="0">
                <a:solidFill>
                  <a:srgbClr val="92D050"/>
                </a:solidFill>
              </a:rPr>
              <a:t> Single-</a:t>
            </a:r>
            <a:r>
              <a:rPr lang="es-ES" sz="1000" noProof="0" dirty="0" err="1">
                <a:solidFill>
                  <a:srgbClr val="92D050"/>
                </a:solidFill>
              </a:rPr>
              <a:t>ended</a:t>
            </a:r>
            <a:r>
              <a:rPr lang="es-ES" sz="1000" noProof="0" dirty="0">
                <a:solidFill>
                  <a:srgbClr val="92D050"/>
                </a:solidFill>
              </a:rPr>
              <a:t>: LVTTL, LVCMOS, … </a:t>
            </a:r>
            <a:r>
              <a:rPr lang="es-ES" sz="1000" noProof="0" dirty="0" err="1">
                <a:solidFill>
                  <a:srgbClr val="92D050"/>
                </a:solidFill>
              </a:rPr>
              <a:t>Differential</a:t>
            </a:r>
            <a:r>
              <a:rPr lang="es-ES" sz="1000" noProof="0" dirty="0">
                <a:solidFill>
                  <a:srgbClr val="92D050"/>
                </a:solidFill>
              </a:rPr>
              <a:t> </a:t>
            </a:r>
            <a:r>
              <a:rPr lang="es-ES" sz="1000" noProof="0" dirty="0" err="1">
                <a:solidFill>
                  <a:srgbClr val="92D050"/>
                </a:solidFill>
              </a:rPr>
              <a:t>pairs</a:t>
            </a:r>
            <a:r>
              <a:rPr lang="es-ES" sz="1000" noProof="0" dirty="0">
                <a:solidFill>
                  <a:srgbClr val="92D050"/>
                </a:solidFill>
              </a:rPr>
              <a:t>: LVDS)</a:t>
            </a:r>
          </a:p>
        </p:txBody>
      </p:sp>
      <p:sp>
        <p:nvSpPr>
          <p:cNvPr id="38" name="CuadroTexto 37">
            <a:extLst>
              <a:ext uri="{FF2B5EF4-FFF2-40B4-BE49-F238E27FC236}">
                <a16:creationId xmlns:a16="http://schemas.microsoft.com/office/drawing/2014/main" id="{82E05A96-52F1-9A00-E5AC-98D0A202BC13}"/>
              </a:ext>
            </a:extLst>
          </p:cNvPr>
          <p:cNvSpPr txBox="1"/>
          <p:nvPr/>
        </p:nvSpPr>
        <p:spPr>
          <a:xfrm>
            <a:off x="7010400" y="131900"/>
            <a:ext cx="1881167" cy="523220"/>
          </a:xfrm>
          <a:prstGeom prst="rect">
            <a:avLst/>
          </a:prstGeom>
          <a:noFill/>
        </p:spPr>
        <p:txBody>
          <a:bodyPr wrap="square" rtlCol="0">
            <a:spAutoFit/>
          </a:bodyPr>
          <a:lstStyle/>
          <a:p>
            <a:r>
              <a:rPr lang="es-ES" b="1" noProof="0" dirty="0">
                <a:solidFill>
                  <a:schemeClr val="accent4"/>
                </a:solidFill>
              </a:rPr>
              <a:t>Lógica combinacional*</a:t>
            </a:r>
          </a:p>
        </p:txBody>
      </p:sp>
    </p:spTree>
    <p:extLst>
      <p:ext uri="{BB962C8B-B14F-4D97-AF65-F5344CB8AC3E}">
        <p14:creationId xmlns:p14="http://schemas.microsoft.com/office/powerpoint/2010/main" val="136698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84283E-BF0C-D9E5-75FF-6484929C8704}"/>
              </a:ext>
            </a:extLst>
          </p:cNvPr>
          <p:cNvSpPr>
            <a:spLocks noGrp="1"/>
          </p:cNvSpPr>
          <p:nvPr>
            <p:ph type="title"/>
          </p:nvPr>
        </p:nvSpPr>
        <p:spPr/>
        <p:txBody>
          <a:bodyPr>
            <a:normAutofit fontScale="90000"/>
          </a:bodyPr>
          <a:lstStyle/>
          <a:p>
            <a:r>
              <a:rPr lang="es-ES" noProof="0" dirty="0"/>
              <a:t>Clock trees</a:t>
            </a:r>
          </a:p>
        </p:txBody>
      </p:sp>
      <p:sp>
        <p:nvSpPr>
          <p:cNvPr id="3" name="Marcador de texto 2">
            <a:extLst>
              <a:ext uri="{FF2B5EF4-FFF2-40B4-BE49-F238E27FC236}">
                <a16:creationId xmlns:a16="http://schemas.microsoft.com/office/drawing/2014/main" id="{EB48FE44-8710-066A-042E-5ECC305ABD6C}"/>
              </a:ext>
            </a:extLst>
          </p:cNvPr>
          <p:cNvSpPr>
            <a:spLocks noGrp="1"/>
          </p:cNvSpPr>
          <p:nvPr>
            <p:ph type="body" idx="1"/>
          </p:nvPr>
        </p:nvSpPr>
        <p:spPr>
          <a:xfrm>
            <a:off x="122842" y="3790586"/>
            <a:ext cx="8520600" cy="3492900"/>
          </a:xfrm>
        </p:spPr>
        <p:txBody>
          <a:bodyPr>
            <a:normAutofit/>
          </a:bodyPr>
          <a:lstStyle/>
          <a:p>
            <a:pPr>
              <a:buFont typeface="Arial" panose="020B0604020202020204" pitchFamily="34" charset="0"/>
              <a:buChar char="•"/>
            </a:pPr>
            <a:r>
              <a:rPr lang="es-ES" sz="1400" noProof="0" dirty="0"/>
              <a:t>Los diseños típicos de FPGA utilizan uno o varios relojes.</a:t>
            </a:r>
          </a:p>
          <a:p>
            <a:pPr>
              <a:buFont typeface="Arial" panose="020B0604020202020204" pitchFamily="34" charset="0"/>
              <a:buChar char="•"/>
            </a:pPr>
            <a:r>
              <a:rPr lang="es-ES" sz="1400" noProof="0" dirty="0"/>
              <a:t>Los árboles de reloj garantizan que el reloj llegue al mismo tiempo a todos los flip-flops.</a:t>
            </a:r>
          </a:p>
          <a:p>
            <a:pPr>
              <a:buFont typeface="Arial" panose="020B0604020202020204" pitchFamily="34" charset="0"/>
              <a:buChar char="•"/>
            </a:pPr>
            <a:r>
              <a:rPr lang="es-ES" sz="1400" noProof="0" dirty="0"/>
              <a:t>Reloj típico de estructura: de 10 a 100 MHz hasta ~ 1 GHz.</a:t>
            </a:r>
          </a:p>
        </p:txBody>
      </p:sp>
      <p:sp>
        <p:nvSpPr>
          <p:cNvPr id="4" name="Marcador de número de diapositiva 3">
            <a:extLst>
              <a:ext uri="{FF2B5EF4-FFF2-40B4-BE49-F238E27FC236}">
                <a16:creationId xmlns:a16="http://schemas.microsoft.com/office/drawing/2014/main" id="{8A6EDD53-9EE1-8EAB-CD89-D70F6D7B91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18</a:t>
            </a:fld>
            <a:endParaRPr lang="es-ES" noProof="0" dirty="0"/>
          </a:p>
        </p:txBody>
      </p:sp>
      <p:sp>
        <p:nvSpPr>
          <p:cNvPr id="5" name="Título 4">
            <a:extLst>
              <a:ext uri="{FF2B5EF4-FFF2-40B4-BE49-F238E27FC236}">
                <a16:creationId xmlns:a16="http://schemas.microsoft.com/office/drawing/2014/main" id="{EC9D4A00-3EFA-2827-68EC-A82F1B803CC3}"/>
              </a:ext>
            </a:extLst>
          </p:cNvPr>
          <p:cNvSpPr>
            <a:spLocks noGrp="1"/>
          </p:cNvSpPr>
          <p:nvPr>
            <p:ph type="title" idx="2"/>
          </p:nvPr>
        </p:nvSpPr>
        <p:spPr/>
        <p:txBody>
          <a:bodyPr/>
          <a:lstStyle/>
          <a:p>
            <a:endParaRPr lang="es-ES" noProof="0" dirty="0"/>
          </a:p>
        </p:txBody>
      </p:sp>
      <p:pic>
        <p:nvPicPr>
          <p:cNvPr id="7" name="Imagen 6" descr="Diagrama, Dibujo de ingeniería&#10;&#10;El contenido generado por IA puede ser incorrecto.">
            <a:extLst>
              <a:ext uri="{FF2B5EF4-FFF2-40B4-BE49-F238E27FC236}">
                <a16:creationId xmlns:a16="http://schemas.microsoft.com/office/drawing/2014/main" id="{40A5B051-C020-3A97-EA5C-E37706A2F342}"/>
              </a:ext>
            </a:extLst>
          </p:cNvPr>
          <p:cNvPicPr>
            <a:picLocks noChangeAspect="1"/>
          </p:cNvPicPr>
          <p:nvPr/>
        </p:nvPicPr>
        <p:blipFill>
          <a:blip r:embed="rId2"/>
          <a:stretch>
            <a:fillRect/>
          </a:stretch>
        </p:blipFill>
        <p:spPr>
          <a:xfrm>
            <a:off x="122842" y="1042647"/>
            <a:ext cx="4644650" cy="2668432"/>
          </a:xfrm>
          <a:prstGeom prst="rect">
            <a:avLst/>
          </a:prstGeom>
        </p:spPr>
      </p:pic>
      <p:pic>
        <p:nvPicPr>
          <p:cNvPr id="25602" name="Picture 2" descr="Basic FPGA clock structure [5] | Download Scientific Diagram">
            <a:extLst>
              <a:ext uri="{FF2B5EF4-FFF2-40B4-BE49-F238E27FC236}">
                <a16:creationId xmlns:a16="http://schemas.microsoft.com/office/drawing/2014/main" id="{A1577A49-43B6-0B31-3890-3A23865A1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141" y="1286762"/>
            <a:ext cx="3959300" cy="2328637"/>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E68DBCAE-3793-67CB-A1C9-762ECD9D5175}"/>
              </a:ext>
            </a:extLst>
          </p:cNvPr>
          <p:cNvSpPr txBox="1"/>
          <p:nvPr/>
        </p:nvSpPr>
        <p:spPr>
          <a:xfrm>
            <a:off x="7010400" y="131900"/>
            <a:ext cx="1881167" cy="307777"/>
          </a:xfrm>
          <a:prstGeom prst="rect">
            <a:avLst/>
          </a:prstGeom>
          <a:noFill/>
        </p:spPr>
        <p:txBody>
          <a:bodyPr wrap="square" rtlCol="0">
            <a:spAutoFit/>
          </a:bodyPr>
          <a:lstStyle/>
          <a:p>
            <a:r>
              <a:rPr lang="es-ES" b="1" noProof="0" dirty="0">
                <a:solidFill>
                  <a:schemeClr val="accent4"/>
                </a:solidFill>
              </a:rPr>
              <a:t>Lógica secuencial*</a:t>
            </a:r>
          </a:p>
        </p:txBody>
      </p:sp>
    </p:spTree>
    <p:extLst>
      <p:ext uri="{BB962C8B-B14F-4D97-AF65-F5344CB8AC3E}">
        <p14:creationId xmlns:p14="http://schemas.microsoft.com/office/powerpoint/2010/main" val="3505283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F7567811-1DEB-2C5D-5870-77CE9CFA26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19</a:t>
            </a:fld>
            <a:endParaRPr lang="es-ES" noProof="0" dirty="0"/>
          </a:p>
        </p:txBody>
      </p:sp>
      <p:pic>
        <p:nvPicPr>
          <p:cNvPr id="7" name="Imagen 6" descr="Interfaz de usuario gráfica, Aplicación&#10;&#10;El contenido generado por IA puede ser incorrecto.">
            <a:extLst>
              <a:ext uri="{FF2B5EF4-FFF2-40B4-BE49-F238E27FC236}">
                <a16:creationId xmlns:a16="http://schemas.microsoft.com/office/drawing/2014/main" id="{8ADF3C22-E02C-C3B2-3206-2B115D732A44}"/>
              </a:ext>
            </a:extLst>
          </p:cNvPr>
          <p:cNvPicPr>
            <a:picLocks noChangeAspect="1"/>
          </p:cNvPicPr>
          <p:nvPr/>
        </p:nvPicPr>
        <p:blipFill>
          <a:blip r:embed="rId2"/>
          <a:stretch>
            <a:fillRect/>
          </a:stretch>
        </p:blipFill>
        <p:spPr>
          <a:xfrm>
            <a:off x="4144012" y="814816"/>
            <a:ext cx="4639270" cy="1416690"/>
          </a:xfrm>
          <a:prstGeom prst="rect">
            <a:avLst/>
          </a:prstGeom>
        </p:spPr>
      </p:pic>
      <p:pic>
        <p:nvPicPr>
          <p:cNvPr id="11266" name="Picture 2">
            <a:extLst>
              <a:ext uri="{FF2B5EF4-FFF2-40B4-BE49-F238E27FC236}">
                <a16:creationId xmlns:a16="http://schemas.microsoft.com/office/drawing/2014/main" id="{FBB51E93-D16C-7E03-D967-1C2E6445C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42" y="0"/>
            <a:ext cx="4021170" cy="489796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5EBCDF91-2642-30E1-8E67-27E89BCA4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372" y="2231506"/>
            <a:ext cx="2964350" cy="277426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4B2889D5-EFAE-0CFB-4BDD-898CEACA01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9747" y="302868"/>
            <a:ext cx="1447800" cy="34536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D39E2DC1-BD34-2AF7-CF4D-F5BA3FBBAB6E}"/>
              </a:ext>
            </a:extLst>
          </p:cNvPr>
          <p:cNvSpPr txBox="1"/>
          <p:nvPr/>
        </p:nvSpPr>
        <p:spPr>
          <a:xfrm>
            <a:off x="4025247" y="2732734"/>
            <a:ext cx="1566565" cy="1595950"/>
          </a:xfrm>
          <a:prstGeom prst="rect">
            <a:avLst/>
          </a:prstGeom>
          <a:noFill/>
        </p:spPr>
        <p:txBody>
          <a:bodyPr wrap="square">
            <a:spAutoFit/>
          </a:bodyPr>
          <a:lstStyle/>
          <a:p>
            <a:pPr algn="l">
              <a:lnSpc>
                <a:spcPts val="1680"/>
              </a:lnSpc>
              <a:buFont typeface="Arial" panose="020B0604020202020204" pitchFamily="34" charset="0"/>
              <a:buChar char="•"/>
            </a:pPr>
            <a:r>
              <a:rPr lang="es-ES" sz="1000" b="1" i="0" noProof="0" dirty="0">
                <a:solidFill>
                  <a:srgbClr val="444444"/>
                </a:solidFill>
                <a:effectLst/>
                <a:latin typeface="Roboto" panose="02000000000000000000" pitchFamily="2" charset="0"/>
              </a:rPr>
              <a:t>Four logic-function generators (or look-up tables)</a:t>
            </a:r>
          </a:p>
          <a:p>
            <a:pPr algn="l">
              <a:lnSpc>
                <a:spcPts val="1680"/>
              </a:lnSpc>
              <a:buFont typeface="Arial" panose="020B0604020202020204" pitchFamily="34" charset="0"/>
              <a:buChar char="•"/>
            </a:pPr>
            <a:r>
              <a:rPr lang="es-ES" sz="1000" b="1" i="0" noProof="0" dirty="0">
                <a:solidFill>
                  <a:srgbClr val="444444"/>
                </a:solidFill>
                <a:effectLst/>
                <a:latin typeface="Roboto" panose="02000000000000000000" pitchFamily="2" charset="0"/>
              </a:rPr>
              <a:t>Eight storage elements</a:t>
            </a:r>
          </a:p>
          <a:p>
            <a:pPr algn="l">
              <a:lnSpc>
                <a:spcPts val="1680"/>
              </a:lnSpc>
              <a:buFont typeface="Arial" panose="020B0604020202020204" pitchFamily="34" charset="0"/>
              <a:buChar char="•"/>
            </a:pPr>
            <a:r>
              <a:rPr lang="es-ES" sz="1000" b="1" i="0" noProof="0" dirty="0">
                <a:solidFill>
                  <a:srgbClr val="444444"/>
                </a:solidFill>
                <a:effectLst/>
                <a:latin typeface="Roboto" panose="02000000000000000000" pitchFamily="2" charset="0"/>
              </a:rPr>
              <a:t>Wide-function multiplexers</a:t>
            </a:r>
          </a:p>
          <a:p>
            <a:pPr algn="l">
              <a:lnSpc>
                <a:spcPts val="1680"/>
              </a:lnSpc>
              <a:buFont typeface="Arial" panose="020B0604020202020204" pitchFamily="34" charset="0"/>
              <a:buChar char="•"/>
            </a:pPr>
            <a:r>
              <a:rPr lang="es-ES" sz="1000" b="1" i="0" noProof="0" dirty="0">
                <a:solidFill>
                  <a:srgbClr val="444444"/>
                </a:solidFill>
                <a:effectLst/>
                <a:latin typeface="Roboto" panose="02000000000000000000" pitchFamily="2" charset="0"/>
              </a:rPr>
              <a:t>Carry logic</a:t>
            </a:r>
          </a:p>
        </p:txBody>
      </p:sp>
      <p:sp>
        <p:nvSpPr>
          <p:cNvPr id="5" name="CuadroTexto 4">
            <a:extLst>
              <a:ext uri="{FF2B5EF4-FFF2-40B4-BE49-F238E27FC236}">
                <a16:creationId xmlns:a16="http://schemas.microsoft.com/office/drawing/2014/main" id="{481FBE12-BF8B-CEBA-8A6C-BA4E8FE1B319}"/>
              </a:ext>
            </a:extLst>
          </p:cNvPr>
          <p:cNvSpPr txBox="1"/>
          <p:nvPr/>
        </p:nvSpPr>
        <p:spPr>
          <a:xfrm>
            <a:off x="4144012" y="2448983"/>
            <a:ext cx="1300055" cy="307777"/>
          </a:xfrm>
          <a:prstGeom prst="rect">
            <a:avLst/>
          </a:prstGeom>
          <a:noFill/>
        </p:spPr>
        <p:txBody>
          <a:bodyPr wrap="square" rtlCol="0">
            <a:spAutoFit/>
          </a:bodyPr>
          <a:lstStyle/>
          <a:p>
            <a:r>
              <a:rPr lang="es-ES" noProof="0" dirty="0"/>
              <a:t>SLICE L</a:t>
            </a:r>
          </a:p>
        </p:txBody>
      </p:sp>
      <p:sp>
        <p:nvSpPr>
          <p:cNvPr id="6" name="CuadroTexto 5">
            <a:extLst>
              <a:ext uri="{FF2B5EF4-FFF2-40B4-BE49-F238E27FC236}">
                <a16:creationId xmlns:a16="http://schemas.microsoft.com/office/drawing/2014/main" id="{B0200AA0-502D-67D6-9C68-C2A1F1195884}"/>
              </a:ext>
            </a:extLst>
          </p:cNvPr>
          <p:cNvSpPr txBox="1"/>
          <p:nvPr/>
        </p:nvSpPr>
        <p:spPr>
          <a:xfrm>
            <a:off x="235905" y="91644"/>
            <a:ext cx="1300055" cy="307777"/>
          </a:xfrm>
          <a:prstGeom prst="rect">
            <a:avLst/>
          </a:prstGeom>
          <a:noFill/>
        </p:spPr>
        <p:txBody>
          <a:bodyPr wrap="square" rtlCol="0">
            <a:spAutoFit/>
          </a:bodyPr>
          <a:lstStyle/>
          <a:p>
            <a:r>
              <a:rPr lang="es-ES" noProof="0" dirty="0"/>
              <a:t>SLICE M</a:t>
            </a:r>
          </a:p>
        </p:txBody>
      </p:sp>
      <p:sp>
        <p:nvSpPr>
          <p:cNvPr id="8" name="CuadroTexto 7">
            <a:extLst>
              <a:ext uri="{FF2B5EF4-FFF2-40B4-BE49-F238E27FC236}">
                <a16:creationId xmlns:a16="http://schemas.microsoft.com/office/drawing/2014/main" id="{7D91DE90-94EE-BA56-D1E1-4B28DC6C419A}"/>
              </a:ext>
            </a:extLst>
          </p:cNvPr>
          <p:cNvSpPr txBox="1"/>
          <p:nvPr/>
        </p:nvSpPr>
        <p:spPr>
          <a:xfrm>
            <a:off x="4144012" y="91644"/>
            <a:ext cx="851553" cy="738664"/>
          </a:xfrm>
          <a:prstGeom prst="rect">
            <a:avLst/>
          </a:prstGeom>
          <a:noFill/>
        </p:spPr>
        <p:txBody>
          <a:bodyPr wrap="square" rtlCol="0">
            <a:spAutoFit/>
          </a:bodyPr>
          <a:lstStyle/>
          <a:p>
            <a:r>
              <a:rPr lang="es-ES" noProof="0" dirty="0"/>
              <a:t>(DIST. RAM &amp; SR32)</a:t>
            </a:r>
          </a:p>
        </p:txBody>
      </p:sp>
    </p:spTree>
    <p:extLst>
      <p:ext uri="{BB962C8B-B14F-4D97-AF65-F5344CB8AC3E}">
        <p14:creationId xmlns:p14="http://schemas.microsoft.com/office/powerpoint/2010/main" val="2461969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9C9BC-1297-D7A2-54B6-777AFF18698F}"/>
              </a:ext>
            </a:extLst>
          </p:cNvPr>
          <p:cNvSpPr>
            <a:spLocks noGrp="1"/>
          </p:cNvSpPr>
          <p:nvPr>
            <p:ph type="title"/>
          </p:nvPr>
        </p:nvSpPr>
        <p:spPr/>
        <p:txBody>
          <a:bodyPr>
            <a:normAutofit fontScale="90000"/>
          </a:bodyPr>
          <a:lstStyle/>
          <a:p>
            <a:r>
              <a:rPr lang="es-ES" noProof="0" dirty="0"/>
              <a:t>Índice</a:t>
            </a:r>
          </a:p>
        </p:txBody>
      </p:sp>
      <p:sp>
        <p:nvSpPr>
          <p:cNvPr id="3" name="Marcador de texto 2">
            <a:extLst>
              <a:ext uri="{FF2B5EF4-FFF2-40B4-BE49-F238E27FC236}">
                <a16:creationId xmlns:a16="http://schemas.microsoft.com/office/drawing/2014/main" id="{417F1651-AC4C-49D6-65DD-B21A493BB656}"/>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24B74FF7-E05E-CF2B-98A8-1301911B2A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2</a:t>
            </a:fld>
            <a:endParaRPr lang="es-ES" noProof="0" dirty="0"/>
          </a:p>
        </p:txBody>
      </p:sp>
      <p:sp>
        <p:nvSpPr>
          <p:cNvPr id="5" name="Título 4">
            <a:extLst>
              <a:ext uri="{FF2B5EF4-FFF2-40B4-BE49-F238E27FC236}">
                <a16:creationId xmlns:a16="http://schemas.microsoft.com/office/drawing/2014/main" id="{D0A198D0-B581-F02E-EDE7-F1388ECB72E5}"/>
              </a:ext>
            </a:extLst>
          </p:cNvPr>
          <p:cNvSpPr>
            <a:spLocks noGrp="1"/>
          </p:cNvSpPr>
          <p:nvPr>
            <p:ph type="title" idx="2"/>
          </p:nvPr>
        </p:nvSpPr>
        <p:spPr/>
        <p:txBody>
          <a:bodyPr/>
          <a:lstStyle/>
          <a:p>
            <a:endParaRPr lang="es-ES" noProof="0" dirty="0"/>
          </a:p>
        </p:txBody>
      </p:sp>
      <p:sp>
        <p:nvSpPr>
          <p:cNvPr id="6" name="Text Placeholder 2">
            <a:extLst>
              <a:ext uri="{FF2B5EF4-FFF2-40B4-BE49-F238E27FC236}">
                <a16:creationId xmlns:a16="http://schemas.microsoft.com/office/drawing/2014/main" id="{189F2135-0B51-735E-8123-29B86FC0D93A}"/>
              </a:ext>
            </a:extLst>
          </p:cNvPr>
          <p:cNvSpPr>
            <a:spLocks noGrp="1"/>
          </p:cNvSpPr>
          <p:nvPr/>
        </p:nvSpPr>
        <p:spPr>
          <a:xfrm>
            <a:off x="1393550" y="1093806"/>
            <a:ext cx="2488510" cy="203864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2"/>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chemeClr val="dk2"/>
              </a:buClr>
              <a:buSzPts val="1200"/>
              <a:buFont typeface="Helvetica Neue"/>
              <a:buChar char="○"/>
              <a:defRPr sz="1200" b="0" i="0" u="none" strike="noStrike" cap="none">
                <a:solidFill>
                  <a:schemeClr val="dk2"/>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lang="es-ES" noProof="0" dirty="0">
              <a:solidFill>
                <a:schemeClr val="tx1"/>
              </a:solidFill>
            </a:endParaRPr>
          </a:p>
        </p:txBody>
      </p:sp>
      <p:grpSp>
        <p:nvGrpSpPr>
          <p:cNvPr id="7" name="Grupo 6">
            <a:extLst>
              <a:ext uri="{FF2B5EF4-FFF2-40B4-BE49-F238E27FC236}">
                <a16:creationId xmlns:a16="http://schemas.microsoft.com/office/drawing/2014/main" id="{E0C41B0A-DF81-5202-7348-D3D0CC1E27C3}"/>
              </a:ext>
            </a:extLst>
          </p:cNvPr>
          <p:cNvGrpSpPr/>
          <p:nvPr/>
        </p:nvGrpSpPr>
        <p:grpSpPr>
          <a:xfrm>
            <a:off x="311699" y="1157895"/>
            <a:ext cx="5640368" cy="3702122"/>
            <a:chOff x="1539049" y="132677"/>
            <a:chExt cx="7293251" cy="4831573"/>
          </a:xfrm>
        </p:grpSpPr>
        <p:sp>
          <p:nvSpPr>
            <p:cNvPr id="8" name="Rectangle 3">
              <a:extLst>
                <a:ext uri="{FF2B5EF4-FFF2-40B4-BE49-F238E27FC236}">
                  <a16:creationId xmlns:a16="http://schemas.microsoft.com/office/drawing/2014/main" id="{6AE9C5B7-A984-7389-6E06-2DD606A506E4}"/>
                </a:ext>
              </a:extLst>
            </p:cNvPr>
            <p:cNvSpPr/>
            <p:nvPr/>
          </p:nvSpPr>
          <p:spPr>
            <a:xfrm>
              <a:off x="1539049" y="775768"/>
              <a:ext cx="7293250" cy="351790"/>
            </a:xfrm>
            <a:prstGeom prst="rect">
              <a:avLst/>
            </a:prstGeom>
            <a:solidFill>
              <a:srgbClr val="C8E6FF"/>
            </a:solidFill>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defRPr sz="2000"/>
              </a:pPr>
              <a:r>
                <a:rPr lang="es-ES" noProof="0" dirty="0">
                  <a:solidFill>
                    <a:schemeClr val="tx1"/>
                  </a:solidFill>
                </a:rPr>
                <a:t>Los bloques básicos</a:t>
              </a:r>
            </a:p>
          </p:txBody>
        </p:sp>
        <p:sp>
          <p:nvSpPr>
            <p:cNvPr id="9" name="Rectangle 4">
              <a:extLst>
                <a:ext uri="{FF2B5EF4-FFF2-40B4-BE49-F238E27FC236}">
                  <a16:creationId xmlns:a16="http://schemas.microsoft.com/office/drawing/2014/main" id="{F7A68241-B90C-E690-D3C3-AD8F2079145D}"/>
                </a:ext>
              </a:extLst>
            </p:cNvPr>
            <p:cNvSpPr/>
            <p:nvPr/>
          </p:nvSpPr>
          <p:spPr>
            <a:xfrm>
              <a:off x="1539049" y="132677"/>
              <a:ext cx="7293250" cy="351790"/>
            </a:xfrm>
            <a:prstGeom prst="rect">
              <a:avLst/>
            </a:prstGeom>
            <a:solidFill>
              <a:srgbClr val="DCFFC8"/>
            </a:solidFill>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defRPr sz="2000"/>
              </a:pPr>
              <a:r>
                <a:rPr lang="es-ES" noProof="0" dirty="0">
                  <a:solidFill>
                    <a:schemeClr val="tx1"/>
                  </a:solidFill>
                </a:rPr>
                <a:t>Un poco de historia digital</a:t>
              </a:r>
            </a:p>
          </p:txBody>
        </p:sp>
        <p:sp>
          <p:nvSpPr>
            <p:cNvPr id="10" name="Rectangle 5">
              <a:extLst>
                <a:ext uri="{FF2B5EF4-FFF2-40B4-BE49-F238E27FC236}">
                  <a16:creationId xmlns:a16="http://schemas.microsoft.com/office/drawing/2014/main" id="{2F91F848-F0F1-F37A-6F70-E640BC462E9F}"/>
                </a:ext>
              </a:extLst>
            </p:cNvPr>
            <p:cNvSpPr/>
            <p:nvPr/>
          </p:nvSpPr>
          <p:spPr>
            <a:xfrm>
              <a:off x="1539050" y="1412060"/>
              <a:ext cx="7293250" cy="351790"/>
            </a:xfrm>
            <a:prstGeom prst="rect">
              <a:avLst/>
            </a:prstGeom>
            <a:solidFill>
              <a:srgbClr val="FFE6C8"/>
            </a:solidFill>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defRPr sz="2000"/>
              </a:pPr>
              <a:r>
                <a:rPr lang="es-ES" noProof="0" dirty="0">
                  <a:solidFill>
                    <a:schemeClr val="tx1"/>
                  </a:solidFill>
                </a:rPr>
                <a:t>Qué hay dentro</a:t>
              </a:r>
            </a:p>
          </p:txBody>
        </p:sp>
        <p:sp>
          <p:nvSpPr>
            <p:cNvPr id="11" name="Rectangle 6">
              <a:extLst>
                <a:ext uri="{FF2B5EF4-FFF2-40B4-BE49-F238E27FC236}">
                  <a16:creationId xmlns:a16="http://schemas.microsoft.com/office/drawing/2014/main" id="{2F467D1C-EE90-E01E-A08D-58C58112F216}"/>
                </a:ext>
              </a:extLst>
            </p:cNvPr>
            <p:cNvSpPr/>
            <p:nvPr/>
          </p:nvSpPr>
          <p:spPr>
            <a:xfrm>
              <a:off x="1539050" y="2052140"/>
              <a:ext cx="7293250" cy="351790"/>
            </a:xfrm>
            <a:prstGeom prst="rect">
              <a:avLst/>
            </a:prstGeom>
            <a:solidFill>
              <a:srgbClr val="FFC8DC"/>
            </a:solidFill>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defRPr sz="2000"/>
              </a:pPr>
              <a:r>
                <a:rPr lang="es-ES" noProof="0" dirty="0">
                  <a:solidFill>
                    <a:schemeClr val="tx1"/>
                  </a:solidFill>
                </a:rPr>
                <a:t>Cómo se programa</a:t>
              </a:r>
            </a:p>
          </p:txBody>
        </p:sp>
        <p:sp>
          <p:nvSpPr>
            <p:cNvPr id="12" name="Rectangle 7">
              <a:extLst>
                <a:ext uri="{FF2B5EF4-FFF2-40B4-BE49-F238E27FC236}">
                  <a16:creationId xmlns:a16="http://schemas.microsoft.com/office/drawing/2014/main" id="{99EAC76B-14A6-3B46-91F1-80DE1F6B512E}"/>
                </a:ext>
              </a:extLst>
            </p:cNvPr>
            <p:cNvSpPr/>
            <p:nvPr/>
          </p:nvSpPr>
          <p:spPr>
            <a:xfrm>
              <a:off x="1539050" y="2692220"/>
              <a:ext cx="7293250" cy="351790"/>
            </a:xfrm>
            <a:prstGeom prst="rect">
              <a:avLst/>
            </a:prstGeom>
            <a:solidFill>
              <a:srgbClr val="C8FFF0"/>
            </a:solidFill>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defRPr sz="2000"/>
              </a:pPr>
              <a:r>
                <a:rPr lang="es-ES" noProof="0" dirty="0">
                  <a:solidFill>
                    <a:schemeClr val="tx1"/>
                  </a:solidFill>
                </a:rPr>
                <a:t>Ejemplo ilustrativo</a:t>
              </a:r>
            </a:p>
          </p:txBody>
        </p:sp>
        <p:sp>
          <p:nvSpPr>
            <p:cNvPr id="13" name="Rectangle 8">
              <a:extLst>
                <a:ext uri="{FF2B5EF4-FFF2-40B4-BE49-F238E27FC236}">
                  <a16:creationId xmlns:a16="http://schemas.microsoft.com/office/drawing/2014/main" id="{397222CC-2B65-FD57-642F-A5EAE3C338A1}"/>
                </a:ext>
              </a:extLst>
            </p:cNvPr>
            <p:cNvSpPr/>
            <p:nvPr/>
          </p:nvSpPr>
          <p:spPr>
            <a:xfrm>
              <a:off x="1539050" y="3332300"/>
              <a:ext cx="7293250" cy="351790"/>
            </a:xfrm>
            <a:prstGeom prst="rect">
              <a:avLst/>
            </a:prstGeom>
            <a:solidFill>
              <a:srgbClr val="F0C8FF"/>
            </a:solidFill>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defRPr sz="2000"/>
              </a:pPr>
              <a:r>
                <a:rPr lang="es-ES" noProof="0" dirty="0">
                  <a:solidFill>
                    <a:schemeClr val="tx1"/>
                  </a:solidFill>
                </a:rPr>
                <a:t>Workflow de diseño</a:t>
              </a:r>
            </a:p>
          </p:txBody>
        </p:sp>
        <p:sp>
          <p:nvSpPr>
            <p:cNvPr id="14" name="Rectangle 9">
              <a:extLst>
                <a:ext uri="{FF2B5EF4-FFF2-40B4-BE49-F238E27FC236}">
                  <a16:creationId xmlns:a16="http://schemas.microsoft.com/office/drawing/2014/main" id="{595DB939-B823-45F6-8080-F8D8DC9726D1}"/>
                </a:ext>
              </a:extLst>
            </p:cNvPr>
            <p:cNvSpPr/>
            <p:nvPr/>
          </p:nvSpPr>
          <p:spPr>
            <a:xfrm>
              <a:off x="1539050" y="3972380"/>
              <a:ext cx="7293250" cy="351790"/>
            </a:xfrm>
            <a:prstGeom prst="rect">
              <a:avLst/>
            </a:prstGeom>
            <a:solidFill>
              <a:srgbClr val="FFF0C8"/>
            </a:solidFill>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defRPr sz="2000"/>
              </a:pPr>
              <a:r>
                <a:rPr lang="es-ES" noProof="0" dirty="0">
                  <a:solidFill>
                    <a:schemeClr val="tx1"/>
                  </a:solidFill>
                </a:rPr>
                <a:t>FPGAs en CMS</a:t>
              </a:r>
            </a:p>
          </p:txBody>
        </p:sp>
        <p:sp>
          <p:nvSpPr>
            <p:cNvPr id="15" name="Rectangle 10">
              <a:extLst>
                <a:ext uri="{FF2B5EF4-FFF2-40B4-BE49-F238E27FC236}">
                  <a16:creationId xmlns:a16="http://schemas.microsoft.com/office/drawing/2014/main" id="{5AF150BB-8CCE-7C97-C037-35DB0CFB5431}"/>
                </a:ext>
              </a:extLst>
            </p:cNvPr>
            <p:cNvSpPr/>
            <p:nvPr/>
          </p:nvSpPr>
          <p:spPr>
            <a:xfrm>
              <a:off x="1539050" y="4612460"/>
              <a:ext cx="7293250" cy="351790"/>
            </a:xfrm>
            <a:prstGeom prst="rect">
              <a:avLst/>
            </a:prstGeom>
            <a:solidFill>
              <a:srgbClr val="D2D2FF"/>
            </a:solidFill>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defRPr sz="2000"/>
              </a:pPr>
              <a:r>
                <a:rPr lang="es-ES" noProof="0" dirty="0">
                  <a:solidFill>
                    <a:schemeClr val="tx1"/>
                  </a:solidFill>
                </a:rPr>
                <a:t>Fast Machine Learning</a:t>
              </a:r>
            </a:p>
          </p:txBody>
        </p:sp>
      </p:grpSp>
      <p:sp>
        <p:nvSpPr>
          <p:cNvPr id="16" name="Cerrar llave 15">
            <a:extLst>
              <a:ext uri="{FF2B5EF4-FFF2-40B4-BE49-F238E27FC236}">
                <a16:creationId xmlns:a16="http://schemas.microsoft.com/office/drawing/2014/main" id="{350C67B4-0607-CD44-EA41-0A2FB8283153}"/>
              </a:ext>
            </a:extLst>
          </p:cNvPr>
          <p:cNvSpPr/>
          <p:nvPr/>
        </p:nvSpPr>
        <p:spPr>
          <a:xfrm>
            <a:off x="6187669" y="1111575"/>
            <a:ext cx="1051904" cy="276753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Rectángulo 17">
            <a:extLst>
              <a:ext uri="{FF2B5EF4-FFF2-40B4-BE49-F238E27FC236}">
                <a16:creationId xmlns:a16="http://schemas.microsoft.com/office/drawing/2014/main" id="{0861CFFE-75C1-2135-D9E0-AF22E2040F6C}"/>
              </a:ext>
            </a:extLst>
          </p:cNvPr>
          <p:cNvSpPr/>
          <p:nvPr/>
        </p:nvSpPr>
        <p:spPr>
          <a:xfrm>
            <a:off x="7239573" y="2295289"/>
            <a:ext cx="1410964" cy="400110"/>
          </a:xfrm>
          <a:prstGeom prst="rect">
            <a:avLst/>
          </a:prstGeom>
          <a:noFill/>
        </p:spPr>
        <p:txBody>
          <a:bodyPr wrap="none" lIns="91440" tIns="45720" rIns="91440" bIns="45720">
            <a:spAutoFit/>
          </a:bodyPr>
          <a:lstStyle/>
          <a:p>
            <a:pPr algn="ctr"/>
            <a:r>
              <a:rPr lang="es-ES" sz="2000" b="0" cap="none" spc="0" dirty="0">
                <a:ln w="0"/>
                <a:solidFill>
                  <a:schemeClr val="accent1"/>
                </a:solidFill>
                <a:effectLst>
                  <a:outerShdw blurRad="38100" dist="25400" dir="5400000" algn="ctr" rotWithShape="0">
                    <a:srgbClr val="6E747A">
                      <a:alpha val="43000"/>
                    </a:srgbClr>
                  </a:outerShdw>
                </a:effectLst>
              </a:rPr>
              <a:t>Conceptos</a:t>
            </a:r>
          </a:p>
        </p:txBody>
      </p:sp>
      <p:sp>
        <p:nvSpPr>
          <p:cNvPr id="20" name="Rectángulo 19">
            <a:extLst>
              <a:ext uri="{FF2B5EF4-FFF2-40B4-BE49-F238E27FC236}">
                <a16:creationId xmlns:a16="http://schemas.microsoft.com/office/drawing/2014/main" id="{30339CD2-1D37-84ED-239F-4CA18FF28433}"/>
              </a:ext>
            </a:extLst>
          </p:cNvPr>
          <p:cNvSpPr/>
          <p:nvPr/>
        </p:nvSpPr>
        <p:spPr>
          <a:xfrm>
            <a:off x="7239573" y="4274417"/>
            <a:ext cx="1627370" cy="400110"/>
          </a:xfrm>
          <a:prstGeom prst="rect">
            <a:avLst/>
          </a:prstGeom>
          <a:noFill/>
        </p:spPr>
        <p:txBody>
          <a:bodyPr wrap="none" lIns="91440" tIns="45720" rIns="91440" bIns="45720">
            <a:spAutoFit/>
          </a:bodyPr>
          <a:lstStyle/>
          <a:p>
            <a:pPr algn="ctr"/>
            <a:r>
              <a:rPr lang="es-ES" sz="2000" dirty="0">
                <a:ln w="0"/>
                <a:solidFill>
                  <a:schemeClr val="accent1"/>
                </a:solidFill>
                <a:effectLst>
                  <a:outerShdw blurRad="38100" dist="25400" dir="5400000" algn="ctr" rotWithShape="0">
                    <a:srgbClr val="6E747A">
                      <a:alpha val="43000"/>
                    </a:srgbClr>
                  </a:outerShdw>
                </a:effectLst>
              </a:rPr>
              <a:t>A</a:t>
            </a:r>
            <a:r>
              <a:rPr lang="es-ES" sz="2000" b="0" cap="none" spc="0" dirty="0">
                <a:ln w="0"/>
                <a:solidFill>
                  <a:schemeClr val="accent1"/>
                </a:solidFill>
                <a:effectLst>
                  <a:outerShdw blurRad="38100" dist="25400" dir="5400000" algn="ctr" rotWithShape="0">
                    <a:srgbClr val="6E747A">
                      <a:alpha val="43000"/>
                    </a:srgbClr>
                  </a:outerShdw>
                </a:effectLst>
              </a:rPr>
              <a:t>plicaciones</a:t>
            </a:r>
          </a:p>
        </p:txBody>
      </p:sp>
      <p:sp>
        <p:nvSpPr>
          <p:cNvPr id="21" name="Cerrar llave 20">
            <a:extLst>
              <a:ext uri="{FF2B5EF4-FFF2-40B4-BE49-F238E27FC236}">
                <a16:creationId xmlns:a16="http://schemas.microsoft.com/office/drawing/2014/main" id="{A2976D5A-1BF9-EB4C-C605-D1E41EA7ECB0}"/>
              </a:ext>
            </a:extLst>
          </p:cNvPr>
          <p:cNvSpPr/>
          <p:nvPr/>
        </p:nvSpPr>
        <p:spPr>
          <a:xfrm>
            <a:off x="6187669" y="3998811"/>
            <a:ext cx="1051904" cy="9513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688109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51BB3-2A9D-19DF-9DF5-70FBCF49F754}"/>
              </a:ext>
            </a:extLst>
          </p:cNvPr>
          <p:cNvSpPr>
            <a:spLocks noGrp="1"/>
          </p:cNvSpPr>
          <p:nvPr>
            <p:ph type="title"/>
          </p:nvPr>
        </p:nvSpPr>
        <p:spPr/>
        <p:txBody>
          <a:bodyPr>
            <a:normAutofit fontScale="90000"/>
          </a:bodyPr>
          <a:lstStyle/>
          <a:p>
            <a:r>
              <a:rPr lang="es-ES" noProof="0" dirty="0"/>
              <a:t>Otros elementos en la tarjeta: Hard blocks</a:t>
            </a:r>
          </a:p>
        </p:txBody>
      </p:sp>
      <p:sp>
        <p:nvSpPr>
          <p:cNvPr id="3" name="Marcador de texto 2">
            <a:extLst>
              <a:ext uri="{FF2B5EF4-FFF2-40B4-BE49-F238E27FC236}">
                <a16:creationId xmlns:a16="http://schemas.microsoft.com/office/drawing/2014/main" id="{37689F50-B411-4351-043E-0217902D63B9}"/>
              </a:ext>
            </a:extLst>
          </p:cNvPr>
          <p:cNvSpPr>
            <a:spLocks noGrp="1"/>
          </p:cNvSpPr>
          <p:nvPr>
            <p:ph type="body" idx="1"/>
          </p:nvPr>
        </p:nvSpPr>
        <p:spPr>
          <a:xfrm>
            <a:off x="37838" y="2963662"/>
            <a:ext cx="1817846" cy="2177922"/>
          </a:xfrm>
        </p:spPr>
        <p:txBody>
          <a:bodyPr>
            <a:normAutofit/>
          </a:bodyPr>
          <a:lstStyle/>
          <a:p>
            <a:pPr>
              <a:buFont typeface="Arial" panose="020B0604020202020204" pitchFamily="34" charset="0"/>
              <a:buChar char="•"/>
            </a:pPr>
            <a:r>
              <a:rPr lang="es-ES" noProof="0" dirty="0"/>
              <a:t>Funciones muy lentas con lógica, o mas eficientes.</a:t>
            </a:r>
          </a:p>
        </p:txBody>
      </p:sp>
      <p:sp>
        <p:nvSpPr>
          <p:cNvPr id="4" name="Marcador de número de diapositiva 3">
            <a:extLst>
              <a:ext uri="{FF2B5EF4-FFF2-40B4-BE49-F238E27FC236}">
                <a16:creationId xmlns:a16="http://schemas.microsoft.com/office/drawing/2014/main" id="{57519E10-E5AC-686E-595E-B05C14E441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20</a:t>
            </a:fld>
            <a:endParaRPr lang="es-ES" noProof="0" dirty="0"/>
          </a:p>
        </p:txBody>
      </p:sp>
      <p:sp>
        <p:nvSpPr>
          <p:cNvPr id="5" name="Título 4">
            <a:extLst>
              <a:ext uri="{FF2B5EF4-FFF2-40B4-BE49-F238E27FC236}">
                <a16:creationId xmlns:a16="http://schemas.microsoft.com/office/drawing/2014/main" id="{F4F14B4A-01B0-A698-CEE9-B629562A8D89}"/>
              </a:ext>
            </a:extLst>
          </p:cNvPr>
          <p:cNvSpPr>
            <a:spLocks noGrp="1"/>
          </p:cNvSpPr>
          <p:nvPr>
            <p:ph type="title" idx="2"/>
          </p:nvPr>
        </p:nvSpPr>
        <p:spPr/>
        <p:txBody>
          <a:bodyPr/>
          <a:lstStyle/>
          <a:p>
            <a:endParaRPr lang="es-ES" noProof="0" dirty="0"/>
          </a:p>
        </p:txBody>
      </p:sp>
      <p:pic>
        <p:nvPicPr>
          <p:cNvPr id="1026" name="Picture 2" descr="How to synchronize GTY transceivers of two different Virtex ...">
            <a:extLst>
              <a:ext uri="{FF2B5EF4-FFF2-40B4-BE49-F238E27FC236}">
                <a16:creationId xmlns:a16="http://schemas.microsoft.com/office/drawing/2014/main" id="{2CCB8F79-AB16-D2D1-5B62-784317D65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684" y="3029486"/>
            <a:ext cx="3587249" cy="2027331"/>
          </a:xfrm>
          <a:prstGeom prst="rect">
            <a:avLst/>
          </a:prstGeom>
          <a:noFill/>
          <a:ln w="38100">
            <a:solidFill>
              <a:srgbClr val="FF66CC"/>
            </a:solidFill>
          </a:ln>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E346F392-ADEA-AE36-C933-5227C58AF92D}"/>
              </a:ext>
            </a:extLst>
          </p:cNvPr>
          <p:cNvPicPr>
            <a:picLocks noChangeAspect="1"/>
          </p:cNvPicPr>
          <p:nvPr/>
        </p:nvPicPr>
        <p:blipFill>
          <a:blip r:embed="rId3"/>
          <a:stretch>
            <a:fillRect/>
          </a:stretch>
        </p:blipFill>
        <p:spPr>
          <a:xfrm>
            <a:off x="5696933" y="3081126"/>
            <a:ext cx="3324225" cy="1924050"/>
          </a:xfrm>
          <a:prstGeom prst="rect">
            <a:avLst/>
          </a:prstGeom>
          <a:ln w="38100">
            <a:solidFill>
              <a:schemeClr val="accent1">
                <a:lumMod val="60000"/>
                <a:lumOff val="40000"/>
              </a:schemeClr>
            </a:solidFill>
          </a:ln>
        </p:spPr>
      </p:pic>
      <p:pic>
        <p:nvPicPr>
          <p:cNvPr id="9" name="Imagen 8" descr="Interfaz de usuario gráfica, Aplicación&#10;&#10;El contenido generado por IA puede ser incorrecto.">
            <a:extLst>
              <a:ext uri="{FF2B5EF4-FFF2-40B4-BE49-F238E27FC236}">
                <a16:creationId xmlns:a16="http://schemas.microsoft.com/office/drawing/2014/main" id="{0C6EA406-9476-9349-03A3-9B9C22B4CAD5}"/>
              </a:ext>
            </a:extLst>
          </p:cNvPr>
          <p:cNvPicPr>
            <a:picLocks noChangeAspect="1"/>
          </p:cNvPicPr>
          <p:nvPr/>
        </p:nvPicPr>
        <p:blipFill>
          <a:blip r:embed="rId4"/>
          <a:stretch>
            <a:fillRect/>
          </a:stretch>
        </p:blipFill>
        <p:spPr>
          <a:xfrm>
            <a:off x="517465" y="704600"/>
            <a:ext cx="3258843" cy="2114014"/>
          </a:xfrm>
          <a:prstGeom prst="rect">
            <a:avLst/>
          </a:prstGeom>
        </p:spPr>
      </p:pic>
      <p:pic>
        <p:nvPicPr>
          <p:cNvPr id="11" name="Imagen 10" descr="Diagrama&#10;&#10;El contenido generado por IA puede ser incorrecto.">
            <a:extLst>
              <a:ext uri="{FF2B5EF4-FFF2-40B4-BE49-F238E27FC236}">
                <a16:creationId xmlns:a16="http://schemas.microsoft.com/office/drawing/2014/main" id="{3BC8BA41-54D5-8902-ED8B-A00B7D3839A7}"/>
              </a:ext>
            </a:extLst>
          </p:cNvPr>
          <p:cNvPicPr>
            <a:picLocks noChangeAspect="1"/>
          </p:cNvPicPr>
          <p:nvPr/>
        </p:nvPicPr>
        <p:blipFill>
          <a:blip r:embed="rId5"/>
          <a:stretch>
            <a:fillRect/>
          </a:stretch>
        </p:blipFill>
        <p:spPr>
          <a:xfrm>
            <a:off x="4819967" y="978405"/>
            <a:ext cx="4012333" cy="1593345"/>
          </a:xfrm>
          <a:prstGeom prst="rect">
            <a:avLst/>
          </a:prstGeom>
          <a:ln w="38100">
            <a:solidFill>
              <a:srgbClr val="FFFF00"/>
            </a:solidFill>
          </a:ln>
        </p:spPr>
      </p:pic>
    </p:spTree>
    <p:extLst>
      <p:ext uri="{BB962C8B-B14F-4D97-AF65-F5344CB8AC3E}">
        <p14:creationId xmlns:p14="http://schemas.microsoft.com/office/powerpoint/2010/main" val="3454262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FB0F6-A5A0-AE1C-2DBE-491D2B849061}"/>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9294E9D-81B5-CE0C-F92E-384055DACA7F}"/>
              </a:ext>
            </a:extLst>
          </p:cNvPr>
          <p:cNvSpPr>
            <a:spLocks noGrp="1"/>
          </p:cNvSpPr>
          <p:nvPr>
            <p:ph type="title"/>
          </p:nvPr>
        </p:nvSpPr>
        <p:spPr>
          <a:xfrm>
            <a:off x="265500" y="1233175"/>
            <a:ext cx="4045200" cy="1482300"/>
          </a:xfrm>
        </p:spPr>
        <p:txBody>
          <a:bodyPr/>
          <a:lstStyle/>
          <a:p>
            <a:r>
              <a:rPr lang="es-ES" noProof="0" dirty="0"/>
              <a:t>Esto se ¿Programa...?</a:t>
            </a:r>
          </a:p>
        </p:txBody>
      </p:sp>
      <p:sp>
        <p:nvSpPr>
          <p:cNvPr id="15" name="Subtitle 2">
            <a:extLst>
              <a:ext uri="{FF2B5EF4-FFF2-40B4-BE49-F238E27FC236}">
                <a16:creationId xmlns:a16="http://schemas.microsoft.com/office/drawing/2014/main" id="{3583C364-67AF-7B09-C58B-F58BB81A2CEF}"/>
              </a:ext>
            </a:extLst>
          </p:cNvPr>
          <p:cNvSpPr>
            <a:spLocks noGrp="1"/>
          </p:cNvSpPr>
          <p:nvPr>
            <p:ph type="subTitle" idx="1"/>
          </p:nvPr>
        </p:nvSpPr>
        <p:spPr>
          <a:xfrm>
            <a:off x="265500" y="2803075"/>
            <a:ext cx="4045200" cy="1235100"/>
          </a:xfrm>
        </p:spPr>
        <p:txBody>
          <a:bodyPr/>
          <a:lstStyle/>
          <a:p>
            <a:endParaRPr lang="es-ES" noProof="0" dirty="0"/>
          </a:p>
        </p:txBody>
      </p:sp>
      <p:sp>
        <p:nvSpPr>
          <p:cNvPr id="3" name="Marcador de número de diapositiva 2">
            <a:extLst>
              <a:ext uri="{FF2B5EF4-FFF2-40B4-BE49-F238E27FC236}">
                <a16:creationId xmlns:a16="http://schemas.microsoft.com/office/drawing/2014/main" id="{0D11C463-F183-744F-90B0-1CA27D87406F}"/>
              </a:ext>
            </a:extLst>
          </p:cNvPr>
          <p:cNvSpPr>
            <a:spLocks noGrp="1"/>
          </p:cNvSpPr>
          <p:nvPr>
            <p:ph type="sldNum" idx="12"/>
          </p:nvPr>
        </p:nvSpPr>
        <p:spPr>
          <a:xfrm>
            <a:off x="8472458" y="4663217"/>
            <a:ext cx="548700" cy="393600"/>
          </a:xfrm>
        </p:spPr>
        <p:txBody>
          <a:bodyPr spcFirstLastPara="1" wrap="square" lIns="91425" tIns="91425" rIns="91425" bIns="91425" anchor="ctr" anchorCtr="0">
            <a:normAutofit/>
          </a:bodyPr>
          <a:lstStyle/>
          <a:p>
            <a:pPr>
              <a:lnSpc>
                <a:spcPct val="90000"/>
              </a:lnSpc>
              <a:spcAft>
                <a:spcPts val="600"/>
              </a:spcAft>
            </a:pPr>
            <a:fld id="{00000000-1234-1234-1234-123412341234}" type="slidenum">
              <a:rPr lang="es-ES" sz="900" noProof="0"/>
              <a:pPr>
                <a:lnSpc>
                  <a:spcPct val="90000"/>
                </a:lnSpc>
                <a:spcAft>
                  <a:spcPts val="600"/>
                </a:spcAft>
              </a:pPr>
              <a:t>21</a:t>
            </a:fld>
            <a:endParaRPr lang="es-ES" sz="900" noProof="0" dirty="0"/>
          </a:p>
        </p:txBody>
      </p:sp>
      <p:pic>
        <p:nvPicPr>
          <p:cNvPr id="4" name="Imagen 3">
            <a:extLst>
              <a:ext uri="{FF2B5EF4-FFF2-40B4-BE49-F238E27FC236}">
                <a16:creationId xmlns:a16="http://schemas.microsoft.com/office/drawing/2014/main" id="{72DB83A7-9614-FF40-32E2-F9AA2CC3550E}"/>
              </a:ext>
            </a:extLst>
          </p:cNvPr>
          <p:cNvPicPr>
            <a:picLocks noChangeAspect="1"/>
          </p:cNvPicPr>
          <p:nvPr/>
        </p:nvPicPr>
        <p:blipFill>
          <a:blip r:embed="rId2"/>
          <a:srcRect l="1" r="-2" b="25000"/>
          <a:stretch>
            <a:fillRect/>
          </a:stretch>
        </p:blipFill>
        <p:spPr>
          <a:xfrm>
            <a:off x="4572000" y="0"/>
            <a:ext cx="4572000" cy="5143500"/>
          </a:xfrm>
          <a:prstGeom prst="rect">
            <a:avLst/>
          </a:prstGeom>
        </p:spPr>
      </p:pic>
      <p:pic>
        <p:nvPicPr>
          <p:cNvPr id="5" name="Imagen 4">
            <a:extLst>
              <a:ext uri="{FF2B5EF4-FFF2-40B4-BE49-F238E27FC236}">
                <a16:creationId xmlns:a16="http://schemas.microsoft.com/office/drawing/2014/main" id="{2E70F60E-77CB-459E-D3E5-8890553B463A}"/>
              </a:ext>
            </a:extLst>
          </p:cNvPr>
          <p:cNvPicPr>
            <a:picLocks noChangeAspect="1"/>
          </p:cNvPicPr>
          <p:nvPr/>
        </p:nvPicPr>
        <p:blipFill>
          <a:blip r:embed="rId3"/>
          <a:srcRect t="5334" b="19667"/>
          <a:stretch>
            <a:fillRect/>
          </a:stretch>
        </p:blipFill>
        <p:spPr>
          <a:xfrm>
            <a:off x="4572000" y="0"/>
            <a:ext cx="4571999" cy="5143500"/>
          </a:xfrm>
          <a:prstGeom prst="rect">
            <a:avLst/>
          </a:prstGeom>
        </p:spPr>
      </p:pic>
      <p:pic>
        <p:nvPicPr>
          <p:cNvPr id="6" name="Imagen 5">
            <a:extLst>
              <a:ext uri="{FF2B5EF4-FFF2-40B4-BE49-F238E27FC236}">
                <a16:creationId xmlns:a16="http://schemas.microsoft.com/office/drawing/2014/main" id="{8275453C-E814-1FD8-6315-367A50D71552}"/>
              </a:ext>
            </a:extLst>
          </p:cNvPr>
          <p:cNvPicPr>
            <a:picLocks noChangeAspect="1"/>
          </p:cNvPicPr>
          <p:nvPr/>
        </p:nvPicPr>
        <p:blipFill>
          <a:blip r:embed="rId4"/>
          <a:srcRect l="40741"/>
          <a:stretch>
            <a:fillRect/>
          </a:stretch>
        </p:blipFill>
        <p:spPr>
          <a:xfrm>
            <a:off x="4571999" y="0"/>
            <a:ext cx="4572000" cy="5143500"/>
          </a:xfrm>
          <a:prstGeom prst="rect">
            <a:avLst/>
          </a:prstGeom>
        </p:spPr>
      </p:pic>
    </p:spTree>
    <p:extLst>
      <p:ext uri="{BB962C8B-B14F-4D97-AF65-F5344CB8AC3E}">
        <p14:creationId xmlns:p14="http://schemas.microsoft.com/office/powerpoint/2010/main" val="1232932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F73BC-0610-5E4A-4E9C-B099247D41BD}"/>
              </a:ext>
            </a:extLst>
          </p:cNvPr>
          <p:cNvSpPr>
            <a:spLocks noGrp="1"/>
          </p:cNvSpPr>
          <p:nvPr>
            <p:ph type="title"/>
          </p:nvPr>
        </p:nvSpPr>
        <p:spPr/>
        <p:txBody>
          <a:bodyPr>
            <a:normAutofit fontScale="90000"/>
          </a:bodyPr>
          <a:lstStyle/>
          <a:p>
            <a:r>
              <a:rPr lang="es-ES" noProof="0" dirty="0"/>
              <a:t>HDL: Lenguaje de descripción de HARDWARE</a:t>
            </a:r>
          </a:p>
        </p:txBody>
      </p:sp>
      <p:sp>
        <p:nvSpPr>
          <p:cNvPr id="3" name="Marcador de texto 2">
            <a:extLst>
              <a:ext uri="{FF2B5EF4-FFF2-40B4-BE49-F238E27FC236}">
                <a16:creationId xmlns:a16="http://schemas.microsoft.com/office/drawing/2014/main" id="{83763A7F-AE33-5F16-B10D-A57C0D089480}"/>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1C8F5E7B-4281-CB09-03EA-F196DB072F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22</a:t>
            </a:fld>
            <a:endParaRPr lang="es-ES" noProof="0" dirty="0"/>
          </a:p>
        </p:txBody>
      </p:sp>
      <p:sp>
        <p:nvSpPr>
          <p:cNvPr id="5" name="Título 4">
            <a:extLst>
              <a:ext uri="{FF2B5EF4-FFF2-40B4-BE49-F238E27FC236}">
                <a16:creationId xmlns:a16="http://schemas.microsoft.com/office/drawing/2014/main" id="{92F40DE4-8204-4645-FB83-9F31644257AD}"/>
              </a:ext>
            </a:extLst>
          </p:cNvPr>
          <p:cNvSpPr>
            <a:spLocks noGrp="1"/>
          </p:cNvSpPr>
          <p:nvPr>
            <p:ph type="title" idx="2"/>
          </p:nvPr>
        </p:nvSpPr>
        <p:spPr/>
        <p:txBody>
          <a:bodyPr/>
          <a:lstStyle/>
          <a:p>
            <a:r>
              <a:rPr lang="es-ES" noProof="0" dirty="0"/>
              <a:t>El diseño de circuitos FPGA NO es programación (al uso)</a:t>
            </a:r>
          </a:p>
        </p:txBody>
      </p:sp>
      <p:pic>
        <p:nvPicPr>
          <p:cNvPr id="11" name="Imagen 10" descr="Texto, Escala de tiempo&#10;&#10;El contenido generado por IA puede ser incorrecto.">
            <a:extLst>
              <a:ext uri="{FF2B5EF4-FFF2-40B4-BE49-F238E27FC236}">
                <a16:creationId xmlns:a16="http://schemas.microsoft.com/office/drawing/2014/main" id="{A7D7346F-CDFD-B46B-90F5-E49068A1403C}"/>
              </a:ext>
            </a:extLst>
          </p:cNvPr>
          <p:cNvPicPr>
            <a:picLocks noChangeAspect="1"/>
          </p:cNvPicPr>
          <p:nvPr/>
        </p:nvPicPr>
        <p:blipFill>
          <a:blip r:embed="rId2"/>
          <a:stretch>
            <a:fillRect/>
          </a:stretch>
        </p:blipFill>
        <p:spPr>
          <a:xfrm>
            <a:off x="2201410" y="968588"/>
            <a:ext cx="5022350" cy="3348234"/>
          </a:xfrm>
          <a:prstGeom prst="rect">
            <a:avLst/>
          </a:prstGeom>
        </p:spPr>
      </p:pic>
      <p:pic>
        <p:nvPicPr>
          <p:cNvPr id="13" name="Imagen 12" descr="Dibujo con letras&#10;&#10;El contenido generado por IA puede ser incorrecto.">
            <a:extLst>
              <a:ext uri="{FF2B5EF4-FFF2-40B4-BE49-F238E27FC236}">
                <a16:creationId xmlns:a16="http://schemas.microsoft.com/office/drawing/2014/main" id="{D3346C93-4E6F-F0EA-4CC9-AD310A126926}"/>
              </a:ext>
            </a:extLst>
          </p:cNvPr>
          <p:cNvPicPr>
            <a:picLocks noChangeAspect="1"/>
          </p:cNvPicPr>
          <p:nvPr/>
        </p:nvPicPr>
        <p:blipFill>
          <a:blip r:embed="rId3"/>
          <a:stretch>
            <a:fillRect/>
          </a:stretch>
        </p:blipFill>
        <p:spPr>
          <a:xfrm>
            <a:off x="1669983" y="4140721"/>
            <a:ext cx="5804034" cy="993733"/>
          </a:xfrm>
          <a:prstGeom prst="rect">
            <a:avLst/>
          </a:prstGeom>
        </p:spPr>
      </p:pic>
    </p:spTree>
    <p:extLst>
      <p:ext uri="{BB962C8B-B14F-4D97-AF65-F5344CB8AC3E}">
        <p14:creationId xmlns:p14="http://schemas.microsoft.com/office/powerpoint/2010/main" val="1948222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BD63D-5EA4-B072-A159-6F4F48D461AD}"/>
              </a:ext>
            </a:extLst>
          </p:cNvPr>
          <p:cNvSpPr>
            <a:spLocks noGrp="1"/>
          </p:cNvSpPr>
          <p:nvPr>
            <p:ph type="title"/>
          </p:nvPr>
        </p:nvSpPr>
        <p:spPr/>
        <p:txBody>
          <a:bodyPr>
            <a:normAutofit fontScale="90000"/>
          </a:bodyPr>
          <a:lstStyle/>
          <a:p>
            <a:r>
              <a:rPr lang="es-ES" noProof="0" dirty="0"/>
              <a:t>HDL: Lenguaje de descripción de HARDWARE</a:t>
            </a:r>
          </a:p>
        </p:txBody>
      </p:sp>
      <p:sp>
        <p:nvSpPr>
          <p:cNvPr id="3" name="Marcador de texto 2">
            <a:extLst>
              <a:ext uri="{FF2B5EF4-FFF2-40B4-BE49-F238E27FC236}">
                <a16:creationId xmlns:a16="http://schemas.microsoft.com/office/drawing/2014/main" id="{FF11546E-7A9F-167E-A08C-38C9BF6A7647}"/>
              </a:ext>
            </a:extLst>
          </p:cNvPr>
          <p:cNvSpPr>
            <a:spLocks noGrp="1"/>
          </p:cNvSpPr>
          <p:nvPr>
            <p:ph type="body" idx="1"/>
          </p:nvPr>
        </p:nvSpPr>
        <p:spPr/>
        <p:txBody>
          <a:bodyPr>
            <a:normAutofit/>
          </a:bodyPr>
          <a:lstStyle/>
          <a:p>
            <a:pPr>
              <a:buFont typeface="Arial" panose="020B0604020202020204" pitchFamily="34" charset="0"/>
              <a:buChar char="•"/>
            </a:pPr>
            <a:r>
              <a:rPr lang="es-ES" sz="1100" noProof="0" dirty="0"/>
              <a:t>Example of a WAIT statement (Programming Language VS. HDL)</a:t>
            </a:r>
          </a:p>
          <a:p>
            <a:pPr marL="616903" lvl="1" indent="0">
              <a:buNone/>
            </a:pPr>
            <a:r>
              <a:rPr lang="es-ES" sz="1100" b="1" noProof="0" dirty="0"/>
              <a:t>In programming language (e.g. C) (Unix, #include &lt;unistd.h&gt;)</a:t>
            </a:r>
          </a:p>
          <a:p>
            <a:pPr lvl="1">
              <a:buFont typeface="Arial" panose="020B0604020202020204" pitchFamily="34" charset="0"/>
              <a:buChar char="•"/>
            </a:pPr>
            <a:r>
              <a:rPr lang="es-ES" sz="1100" b="1" noProof="0" dirty="0">
                <a:solidFill>
                  <a:schemeClr val="tx1"/>
                </a:solidFill>
                <a:latin typeface="Courier New" panose="02070309020205020404" pitchFamily="49" charset="0"/>
                <a:cs typeface="Courier New" panose="02070309020205020404" pitchFamily="49" charset="0"/>
              </a:rPr>
              <a:t>sleep(5); // sleep 5 seconds</a:t>
            </a:r>
          </a:p>
          <a:p>
            <a:pPr marL="616903" lvl="1" indent="0">
              <a:buNone/>
            </a:pPr>
            <a:r>
              <a:rPr lang="es-ES" sz="1100" b="1" noProof="0" dirty="0"/>
              <a:t>In HDL (e.g. VHDL):</a:t>
            </a:r>
          </a:p>
          <a:p>
            <a:pPr lvl="1">
              <a:buFont typeface="Arial" panose="020B0604020202020204" pitchFamily="34" charset="0"/>
              <a:buChar char="•"/>
            </a:pPr>
            <a:r>
              <a:rPr lang="es-ES" sz="1100" noProof="0" dirty="0"/>
              <a:t> Not synthesizable (only for simulation test benches):</a:t>
            </a:r>
          </a:p>
          <a:p>
            <a:pPr marL="616903" lvl="1" indent="0">
              <a:buNone/>
            </a:pPr>
            <a:r>
              <a:rPr lang="es-ES" sz="1100" b="1" noProof="0" dirty="0">
                <a:solidFill>
                  <a:schemeClr val="tx1"/>
                </a:solidFill>
                <a:latin typeface="Courier New" panose="02070309020205020404" pitchFamily="49" charset="0"/>
                <a:cs typeface="Courier New" panose="02070309020205020404" pitchFamily="49" charset="0"/>
              </a:rPr>
              <a:t>	wait(5); // wait 5 cycles</a:t>
            </a:r>
          </a:p>
          <a:p>
            <a:pPr>
              <a:buFont typeface="Arial" panose="020B0604020202020204" pitchFamily="34" charset="0"/>
              <a:buChar char="•"/>
            </a:pPr>
            <a:r>
              <a:rPr lang="es-ES" sz="1100" noProof="0" dirty="0"/>
              <a:t> Synthesizable (for simulation and/or FPGA implementation)</a:t>
            </a:r>
          </a:p>
        </p:txBody>
      </p:sp>
      <p:sp>
        <p:nvSpPr>
          <p:cNvPr id="4" name="Marcador de número de diapositiva 3">
            <a:extLst>
              <a:ext uri="{FF2B5EF4-FFF2-40B4-BE49-F238E27FC236}">
                <a16:creationId xmlns:a16="http://schemas.microsoft.com/office/drawing/2014/main" id="{D136E21C-4339-9B50-CB91-ED7D0B6131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23</a:t>
            </a:fld>
            <a:endParaRPr lang="es-ES" noProof="0" dirty="0"/>
          </a:p>
        </p:txBody>
      </p:sp>
      <p:sp>
        <p:nvSpPr>
          <p:cNvPr id="5" name="Título 4">
            <a:extLst>
              <a:ext uri="{FF2B5EF4-FFF2-40B4-BE49-F238E27FC236}">
                <a16:creationId xmlns:a16="http://schemas.microsoft.com/office/drawing/2014/main" id="{4860B61C-2F9B-989A-4B07-390D0E52B306}"/>
              </a:ext>
            </a:extLst>
          </p:cNvPr>
          <p:cNvSpPr>
            <a:spLocks noGrp="1"/>
          </p:cNvSpPr>
          <p:nvPr>
            <p:ph type="title" idx="2"/>
          </p:nvPr>
        </p:nvSpPr>
        <p:spPr/>
        <p:txBody>
          <a:bodyPr/>
          <a:lstStyle/>
          <a:p>
            <a:endParaRPr lang="es-ES" noProof="0" dirty="0"/>
          </a:p>
        </p:txBody>
      </p:sp>
      <p:pic>
        <p:nvPicPr>
          <p:cNvPr id="9" name="Imagen 8" descr="Texto&#10;&#10;El contenido generado por IA puede ser incorrecto.">
            <a:extLst>
              <a:ext uri="{FF2B5EF4-FFF2-40B4-BE49-F238E27FC236}">
                <a16:creationId xmlns:a16="http://schemas.microsoft.com/office/drawing/2014/main" id="{BB0960F9-109D-B4D0-6335-1DA753E6A747}"/>
              </a:ext>
            </a:extLst>
          </p:cNvPr>
          <p:cNvPicPr>
            <a:picLocks noChangeAspect="1"/>
          </p:cNvPicPr>
          <p:nvPr/>
        </p:nvPicPr>
        <p:blipFill>
          <a:blip r:embed="rId2"/>
          <a:stretch>
            <a:fillRect/>
          </a:stretch>
        </p:blipFill>
        <p:spPr>
          <a:xfrm>
            <a:off x="1044647" y="3099136"/>
            <a:ext cx="2905932" cy="1957681"/>
          </a:xfrm>
          <a:prstGeom prst="rect">
            <a:avLst/>
          </a:prstGeom>
        </p:spPr>
      </p:pic>
      <p:pic>
        <p:nvPicPr>
          <p:cNvPr id="11" name="Imagen 10" descr="Logotipo, nombre de la empresa&#10;&#10;El contenido generado por IA puede ser incorrecto.">
            <a:extLst>
              <a:ext uri="{FF2B5EF4-FFF2-40B4-BE49-F238E27FC236}">
                <a16:creationId xmlns:a16="http://schemas.microsoft.com/office/drawing/2014/main" id="{CA3304BE-32A9-EC5B-E602-E7346437A3B1}"/>
              </a:ext>
            </a:extLst>
          </p:cNvPr>
          <p:cNvPicPr>
            <a:picLocks noChangeAspect="1"/>
          </p:cNvPicPr>
          <p:nvPr/>
        </p:nvPicPr>
        <p:blipFill>
          <a:blip r:embed="rId3"/>
          <a:stretch>
            <a:fillRect/>
          </a:stretch>
        </p:blipFill>
        <p:spPr>
          <a:xfrm>
            <a:off x="5282872" y="1082815"/>
            <a:ext cx="3861127" cy="1257429"/>
          </a:xfrm>
          <a:prstGeom prst="rect">
            <a:avLst/>
          </a:prstGeom>
        </p:spPr>
      </p:pic>
      <p:pic>
        <p:nvPicPr>
          <p:cNvPr id="13" name="Imagen 12" descr="Imagen que contiene Interfaz de usuario gráfica&#10;&#10;El contenido generado por IA puede ser incorrecto.">
            <a:extLst>
              <a:ext uri="{FF2B5EF4-FFF2-40B4-BE49-F238E27FC236}">
                <a16:creationId xmlns:a16="http://schemas.microsoft.com/office/drawing/2014/main" id="{04EBCEE1-8E66-2BE7-C6BE-63E92BAA4C4D}"/>
              </a:ext>
            </a:extLst>
          </p:cNvPr>
          <p:cNvPicPr>
            <a:picLocks noChangeAspect="1"/>
          </p:cNvPicPr>
          <p:nvPr/>
        </p:nvPicPr>
        <p:blipFill>
          <a:blip r:embed="rId4"/>
          <a:stretch>
            <a:fillRect/>
          </a:stretch>
        </p:blipFill>
        <p:spPr>
          <a:xfrm>
            <a:off x="1769192" y="4763287"/>
            <a:ext cx="1121241" cy="380213"/>
          </a:xfrm>
          <a:prstGeom prst="rect">
            <a:avLst/>
          </a:prstGeom>
        </p:spPr>
      </p:pic>
      <p:sp>
        <p:nvSpPr>
          <p:cNvPr id="15" name="CuadroTexto 14">
            <a:extLst>
              <a:ext uri="{FF2B5EF4-FFF2-40B4-BE49-F238E27FC236}">
                <a16:creationId xmlns:a16="http://schemas.microsoft.com/office/drawing/2014/main" id="{18042210-878B-2601-46E1-9544C5BF98C8}"/>
              </a:ext>
            </a:extLst>
          </p:cNvPr>
          <p:cNvSpPr txBox="1"/>
          <p:nvPr/>
        </p:nvSpPr>
        <p:spPr>
          <a:xfrm>
            <a:off x="3150525" y="3629798"/>
            <a:ext cx="5924877" cy="861774"/>
          </a:xfrm>
          <a:prstGeom prst="rect">
            <a:avLst/>
          </a:prstGeom>
          <a:noFill/>
        </p:spPr>
        <p:txBody>
          <a:bodyPr wrap="square">
            <a:spAutoFit/>
          </a:bodyPr>
          <a:lstStyle/>
          <a:p>
            <a:pPr>
              <a:buNone/>
            </a:pPr>
            <a:r>
              <a:rPr lang="es-ES" sz="1000" b="1" noProof="0" dirty="0">
                <a:solidFill>
                  <a:srgbClr val="00B050"/>
                </a:solidFill>
              </a:rPr>
              <a:t>Register Transfer Level (RTL)</a:t>
            </a:r>
            <a:br>
              <a:rPr lang="es-ES" sz="1000" noProof="0" dirty="0"/>
            </a:br>
            <a:br>
              <a:rPr lang="es-ES" sz="1000" noProof="0" dirty="0"/>
            </a:br>
            <a:r>
              <a:rPr lang="es-ES" sz="1000" noProof="0" dirty="0">
                <a:hlinkClick r:id="rId5"/>
              </a:rPr>
              <a:t>http://en.wikipedia.org/wiki/Register-transfer_level</a:t>
            </a:r>
            <a:endParaRPr lang="es-ES" sz="1000" noProof="0" dirty="0"/>
          </a:p>
          <a:p>
            <a:pPr>
              <a:buNone/>
            </a:pPr>
            <a:r>
              <a:rPr lang="es-ES" sz="1000" noProof="0" dirty="0">
                <a:solidFill>
                  <a:schemeClr val="accent1"/>
                </a:solidFill>
              </a:rPr>
              <a:t>Una abstracción de diseño que modela un circuito digital síncrono en términos del </a:t>
            </a:r>
            <a:r>
              <a:rPr lang="es-ES" sz="1000" b="1" noProof="0" dirty="0">
                <a:solidFill>
                  <a:schemeClr val="accent1"/>
                </a:solidFill>
              </a:rPr>
              <a:t>flujo de señales digitales (datos) entre registros</a:t>
            </a:r>
            <a:r>
              <a:rPr lang="es-ES" sz="1000" noProof="0" dirty="0">
                <a:solidFill>
                  <a:schemeClr val="accent1"/>
                </a:solidFill>
              </a:rPr>
              <a:t> y de las </a:t>
            </a:r>
            <a:r>
              <a:rPr lang="es-ES" sz="1000" b="1" noProof="0" dirty="0">
                <a:solidFill>
                  <a:schemeClr val="accent1"/>
                </a:solidFill>
              </a:rPr>
              <a:t>operaciones lógicas</a:t>
            </a:r>
            <a:r>
              <a:rPr lang="es-ES" sz="1000" noProof="0" dirty="0">
                <a:solidFill>
                  <a:schemeClr val="accent1"/>
                </a:solidFill>
              </a:rPr>
              <a:t> realizadas sobre esas señales.</a:t>
            </a:r>
          </a:p>
        </p:txBody>
      </p:sp>
      <p:pic>
        <p:nvPicPr>
          <p:cNvPr id="17" name="Imagen 16" descr="Diagrama, Esquemático&#10;&#10;El contenido generado por IA puede ser incorrecto.">
            <a:extLst>
              <a:ext uri="{FF2B5EF4-FFF2-40B4-BE49-F238E27FC236}">
                <a16:creationId xmlns:a16="http://schemas.microsoft.com/office/drawing/2014/main" id="{E18F9CCB-1255-CBEB-CF56-3B5F3FE9E04A}"/>
              </a:ext>
            </a:extLst>
          </p:cNvPr>
          <p:cNvPicPr>
            <a:picLocks noChangeAspect="1"/>
          </p:cNvPicPr>
          <p:nvPr/>
        </p:nvPicPr>
        <p:blipFill>
          <a:blip r:embed="rId6"/>
          <a:stretch>
            <a:fillRect/>
          </a:stretch>
        </p:blipFill>
        <p:spPr>
          <a:xfrm>
            <a:off x="4545992" y="3032120"/>
            <a:ext cx="4254285" cy="1979480"/>
          </a:xfrm>
          <a:prstGeom prst="rect">
            <a:avLst/>
          </a:prstGeom>
        </p:spPr>
      </p:pic>
      <p:pic>
        <p:nvPicPr>
          <p:cNvPr id="19" name="Imagen 18" descr="Interfaz de usuario gráfica, Diagrama&#10;&#10;El contenido generado por IA puede ser incorrecto.">
            <a:extLst>
              <a:ext uri="{FF2B5EF4-FFF2-40B4-BE49-F238E27FC236}">
                <a16:creationId xmlns:a16="http://schemas.microsoft.com/office/drawing/2014/main" id="{52423066-E357-517C-C33C-F9C3EB868280}"/>
              </a:ext>
            </a:extLst>
          </p:cNvPr>
          <p:cNvPicPr>
            <a:picLocks noChangeAspect="1"/>
          </p:cNvPicPr>
          <p:nvPr/>
        </p:nvPicPr>
        <p:blipFill>
          <a:blip r:embed="rId7"/>
          <a:stretch>
            <a:fillRect/>
          </a:stretch>
        </p:blipFill>
        <p:spPr>
          <a:xfrm>
            <a:off x="4916124" y="2273747"/>
            <a:ext cx="4072026" cy="1457949"/>
          </a:xfrm>
          <a:prstGeom prst="rect">
            <a:avLst/>
          </a:prstGeom>
        </p:spPr>
      </p:pic>
      <p:pic>
        <p:nvPicPr>
          <p:cNvPr id="21" name="Imagen 20" descr="Interfaz de usuario gráfica&#10;&#10;El contenido generado por IA puede ser incorrecto.">
            <a:extLst>
              <a:ext uri="{FF2B5EF4-FFF2-40B4-BE49-F238E27FC236}">
                <a16:creationId xmlns:a16="http://schemas.microsoft.com/office/drawing/2014/main" id="{46278F57-3D35-665D-B698-30A7C39BF36E}"/>
              </a:ext>
            </a:extLst>
          </p:cNvPr>
          <p:cNvPicPr>
            <a:picLocks noChangeAspect="1"/>
          </p:cNvPicPr>
          <p:nvPr/>
        </p:nvPicPr>
        <p:blipFill>
          <a:blip r:embed="rId8"/>
          <a:stretch>
            <a:fillRect/>
          </a:stretch>
        </p:blipFill>
        <p:spPr>
          <a:xfrm>
            <a:off x="6880688" y="2976871"/>
            <a:ext cx="1919589" cy="1635350"/>
          </a:xfrm>
          <a:prstGeom prst="rect">
            <a:avLst/>
          </a:prstGeom>
        </p:spPr>
      </p:pic>
    </p:spTree>
    <p:extLst>
      <p:ext uri="{BB962C8B-B14F-4D97-AF65-F5344CB8AC3E}">
        <p14:creationId xmlns:p14="http://schemas.microsoft.com/office/powerpoint/2010/main" val="400457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B884CA-274B-AE82-C78C-F70FB11ADDE6}"/>
              </a:ext>
            </a:extLst>
          </p:cNvPr>
          <p:cNvSpPr>
            <a:spLocks noGrp="1"/>
          </p:cNvSpPr>
          <p:nvPr>
            <p:ph type="title"/>
          </p:nvPr>
        </p:nvSpPr>
        <p:spPr/>
        <p:txBody>
          <a:bodyPr>
            <a:normAutofit fontScale="90000"/>
          </a:bodyPr>
          <a:lstStyle/>
          <a:p>
            <a:r>
              <a:rPr lang="es-ES" noProof="0" dirty="0"/>
              <a:t>HDL: Lenguaje de descripción de HARDWARE</a:t>
            </a:r>
          </a:p>
        </p:txBody>
      </p:sp>
      <p:sp>
        <p:nvSpPr>
          <p:cNvPr id="3" name="Marcador de texto 2">
            <a:extLst>
              <a:ext uri="{FF2B5EF4-FFF2-40B4-BE49-F238E27FC236}">
                <a16:creationId xmlns:a16="http://schemas.microsoft.com/office/drawing/2014/main" id="{A0992C6E-0434-873E-2A20-02248D9DE6ED}"/>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2E4ADEDE-1471-DBF4-E75D-38FE9265DA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24</a:t>
            </a:fld>
            <a:endParaRPr lang="es-ES" noProof="0" dirty="0"/>
          </a:p>
        </p:txBody>
      </p:sp>
      <p:sp>
        <p:nvSpPr>
          <p:cNvPr id="5" name="Título 4">
            <a:extLst>
              <a:ext uri="{FF2B5EF4-FFF2-40B4-BE49-F238E27FC236}">
                <a16:creationId xmlns:a16="http://schemas.microsoft.com/office/drawing/2014/main" id="{4EDA0446-26C9-E677-CB7B-5B4D15120886}"/>
              </a:ext>
            </a:extLst>
          </p:cNvPr>
          <p:cNvSpPr>
            <a:spLocks noGrp="1"/>
          </p:cNvSpPr>
          <p:nvPr>
            <p:ph type="title" idx="2"/>
          </p:nvPr>
        </p:nvSpPr>
        <p:spPr/>
        <p:txBody>
          <a:bodyPr/>
          <a:lstStyle/>
          <a:p>
            <a:endParaRPr lang="es-ES" noProof="0" dirty="0"/>
          </a:p>
        </p:txBody>
      </p:sp>
      <p:pic>
        <p:nvPicPr>
          <p:cNvPr id="20482" name="Picture 2" descr="How To Read VHDL Code – CadHut">
            <a:extLst>
              <a:ext uri="{FF2B5EF4-FFF2-40B4-BE49-F238E27FC236}">
                <a16:creationId xmlns:a16="http://schemas.microsoft.com/office/drawing/2014/main" id="{4840330F-F926-294C-D778-A44D777ED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47" y="1565566"/>
            <a:ext cx="4468462" cy="284101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Diagrama&#10;&#10;El contenido generado por IA puede ser incorrecto.">
            <a:extLst>
              <a:ext uri="{FF2B5EF4-FFF2-40B4-BE49-F238E27FC236}">
                <a16:creationId xmlns:a16="http://schemas.microsoft.com/office/drawing/2014/main" id="{45127A02-6C3E-6582-FB9F-31CDC940ABB7}"/>
              </a:ext>
            </a:extLst>
          </p:cNvPr>
          <p:cNvPicPr>
            <a:picLocks noChangeAspect="1"/>
          </p:cNvPicPr>
          <p:nvPr/>
        </p:nvPicPr>
        <p:blipFill>
          <a:blip r:embed="rId3"/>
          <a:stretch>
            <a:fillRect/>
          </a:stretch>
        </p:blipFill>
        <p:spPr>
          <a:xfrm>
            <a:off x="5027898" y="1659773"/>
            <a:ext cx="3900655" cy="2746809"/>
          </a:xfrm>
          <a:prstGeom prst="rect">
            <a:avLst/>
          </a:prstGeom>
        </p:spPr>
      </p:pic>
    </p:spTree>
    <p:extLst>
      <p:ext uri="{BB962C8B-B14F-4D97-AF65-F5344CB8AC3E}">
        <p14:creationId xmlns:p14="http://schemas.microsoft.com/office/powerpoint/2010/main" val="1861537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4ADBA6-4EBC-D242-8420-7C67B38C0D7B}"/>
              </a:ext>
            </a:extLst>
          </p:cNvPr>
          <p:cNvSpPr>
            <a:spLocks noGrp="1"/>
          </p:cNvSpPr>
          <p:nvPr>
            <p:ph type="title"/>
          </p:nvPr>
        </p:nvSpPr>
        <p:spPr/>
        <p:txBody>
          <a:bodyPr>
            <a:normAutofit fontScale="90000"/>
          </a:bodyPr>
          <a:lstStyle/>
          <a:p>
            <a:r>
              <a:rPr lang="es-ES" noProof="0" dirty="0"/>
              <a:t>IDE de diseño para FPGAs</a:t>
            </a:r>
          </a:p>
        </p:txBody>
      </p:sp>
      <p:sp>
        <p:nvSpPr>
          <p:cNvPr id="3" name="Marcador de texto 2">
            <a:extLst>
              <a:ext uri="{FF2B5EF4-FFF2-40B4-BE49-F238E27FC236}">
                <a16:creationId xmlns:a16="http://schemas.microsoft.com/office/drawing/2014/main" id="{83F4A4AF-948F-63E3-2C75-3884AE48DD80}"/>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688B0233-0C47-3CE4-C6C9-F22F38DE26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25</a:t>
            </a:fld>
            <a:endParaRPr lang="es-ES" noProof="0" dirty="0"/>
          </a:p>
        </p:txBody>
      </p:sp>
      <p:sp>
        <p:nvSpPr>
          <p:cNvPr id="5" name="Título 4">
            <a:extLst>
              <a:ext uri="{FF2B5EF4-FFF2-40B4-BE49-F238E27FC236}">
                <a16:creationId xmlns:a16="http://schemas.microsoft.com/office/drawing/2014/main" id="{02594E80-DB4A-BE50-43D0-034757B614E3}"/>
              </a:ext>
            </a:extLst>
          </p:cNvPr>
          <p:cNvSpPr>
            <a:spLocks noGrp="1"/>
          </p:cNvSpPr>
          <p:nvPr>
            <p:ph type="title" idx="2"/>
          </p:nvPr>
        </p:nvSpPr>
        <p:spPr/>
        <p:txBody>
          <a:bodyPr/>
          <a:lstStyle/>
          <a:p>
            <a:endParaRPr lang="es-ES" noProof="0" dirty="0"/>
          </a:p>
        </p:txBody>
      </p:sp>
      <p:pic>
        <p:nvPicPr>
          <p:cNvPr id="29698" name="Picture 2" descr="Entrada e implementación de diseño">
            <a:extLst>
              <a:ext uri="{FF2B5EF4-FFF2-40B4-BE49-F238E27FC236}">
                <a16:creationId xmlns:a16="http://schemas.microsoft.com/office/drawing/2014/main" id="{BE98BF11-5026-D437-D7CB-64F5709FB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575"/>
            <a:ext cx="9144000" cy="4122737"/>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a:extLst>
              <a:ext uri="{FF2B5EF4-FFF2-40B4-BE49-F238E27FC236}">
                <a16:creationId xmlns:a16="http://schemas.microsoft.com/office/drawing/2014/main" id="{9A5DC347-86E1-6497-3FA1-B587B402F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483" y="131900"/>
            <a:ext cx="2733675" cy="89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735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0CF17-47F0-9F56-BC3D-4E8C8E0633D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15C7D08-B13B-280D-C614-20A42A16796E}"/>
              </a:ext>
            </a:extLst>
          </p:cNvPr>
          <p:cNvSpPr>
            <a:spLocks noGrp="1"/>
          </p:cNvSpPr>
          <p:nvPr>
            <p:ph type="title"/>
          </p:nvPr>
        </p:nvSpPr>
        <p:spPr>
          <a:xfrm>
            <a:off x="265500" y="1233175"/>
            <a:ext cx="4045200" cy="1482300"/>
          </a:xfrm>
        </p:spPr>
        <p:txBody>
          <a:bodyPr/>
          <a:lstStyle/>
          <a:p>
            <a:r>
              <a:rPr lang="es-ES" noProof="0" dirty="0"/>
              <a:t>Toy example</a:t>
            </a:r>
          </a:p>
        </p:txBody>
      </p:sp>
      <p:sp>
        <p:nvSpPr>
          <p:cNvPr id="15" name="Subtitle 2">
            <a:extLst>
              <a:ext uri="{FF2B5EF4-FFF2-40B4-BE49-F238E27FC236}">
                <a16:creationId xmlns:a16="http://schemas.microsoft.com/office/drawing/2014/main" id="{12873369-B3D8-2CD1-C1F0-84E07161C55D}"/>
              </a:ext>
            </a:extLst>
          </p:cNvPr>
          <p:cNvSpPr>
            <a:spLocks noGrp="1"/>
          </p:cNvSpPr>
          <p:nvPr>
            <p:ph type="subTitle" idx="1"/>
          </p:nvPr>
        </p:nvSpPr>
        <p:spPr>
          <a:xfrm>
            <a:off x="265500" y="2803075"/>
            <a:ext cx="4045200" cy="1235100"/>
          </a:xfrm>
        </p:spPr>
        <p:txBody>
          <a:bodyPr/>
          <a:lstStyle/>
          <a:p>
            <a:endParaRPr lang="es-ES" noProof="0" dirty="0"/>
          </a:p>
        </p:txBody>
      </p:sp>
      <p:sp>
        <p:nvSpPr>
          <p:cNvPr id="3" name="Marcador de número de diapositiva 2">
            <a:extLst>
              <a:ext uri="{FF2B5EF4-FFF2-40B4-BE49-F238E27FC236}">
                <a16:creationId xmlns:a16="http://schemas.microsoft.com/office/drawing/2014/main" id="{51D9E1A3-23E6-962A-D1BE-F6C04D02C88F}"/>
              </a:ext>
            </a:extLst>
          </p:cNvPr>
          <p:cNvSpPr>
            <a:spLocks noGrp="1"/>
          </p:cNvSpPr>
          <p:nvPr>
            <p:ph type="sldNum" idx="12"/>
          </p:nvPr>
        </p:nvSpPr>
        <p:spPr>
          <a:xfrm>
            <a:off x="8472458" y="4663217"/>
            <a:ext cx="548700" cy="393600"/>
          </a:xfrm>
        </p:spPr>
        <p:txBody>
          <a:bodyPr spcFirstLastPara="1" wrap="square" lIns="91425" tIns="91425" rIns="91425" bIns="91425" anchor="ctr" anchorCtr="0">
            <a:normAutofit/>
          </a:bodyPr>
          <a:lstStyle/>
          <a:p>
            <a:pPr>
              <a:lnSpc>
                <a:spcPct val="90000"/>
              </a:lnSpc>
              <a:spcAft>
                <a:spcPts val="600"/>
              </a:spcAft>
            </a:pPr>
            <a:fld id="{00000000-1234-1234-1234-123412341234}" type="slidenum">
              <a:rPr lang="es-ES" sz="900" noProof="0"/>
              <a:pPr>
                <a:lnSpc>
                  <a:spcPct val="90000"/>
                </a:lnSpc>
                <a:spcAft>
                  <a:spcPts val="600"/>
                </a:spcAft>
              </a:pPr>
              <a:t>26</a:t>
            </a:fld>
            <a:endParaRPr lang="es-ES" sz="900" noProof="0" dirty="0"/>
          </a:p>
        </p:txBody>
      </p:sp>
      <p:pic>
        <p:nvPicPr>
          <p:cNvPr id="4" name="Imagen 3">
            <a:extLst>
              <a:ext uri="{FF2B5EF4-FFF2-40B4-BE49-F238E27FC236}">
                <a16:creationId xmlns:a16="http://schemas.microsoft.com/office/drawing/2014/main" id="{57D919B6-2C4B-A633-70C8-C2A7C3F7DFF5}"/>
              </a:ext>
            </a:extLst>
          </p:cNvPr>
          <p:cNvPicPr>
            <a:picLocks noChangeAspect="1"/>
          </p:cNvPicPr>
          <p:nvPr/>
        </p:nvPicPr>
        <p:blipFill>
          <a:blip r:embed="rId2"/>
          <a:srcRect l="1" r="-2" b="25000"/>
          <a:stretch>
            <a:fillRect/>
          </a:stretch>
        </p:blipFill>
        <p:spPr>
          <a:xfrm>
            <a:off x="4572000" y="0"/>
            <a:ext cx="4572000" cy="5143500"/>
          </a:xfrm>
          <a:prstGeom prst="rect">
            <a:avLst/>
          </a:prstGeom>
        </p:spPr>
      </p:pic>
      <p:pic>
        <p:nvPicPr>
          <p:cNvPr id="5" name="Imagen 4">
            <a:extLst>
              <a:ext uri="{FF2B5EF4-FFF2-40B4-BE49-F238E27FC236}">
                <a16:creationId xmlns:a16="http://schemas.microsoft.com/office/drawing/2014/main" id="{81EF00EE-E838-2560-5017-8DDCCE937B9F}"/>
              </a:ext>
            </a:extLst>
          </p:cNvPr>
          <p:cNvPicPr>
            <a:picLocks noChangeAspect="1"/>
          </p:cNvPicPr>
          <p:nvPr/>
        </p:nvPicPr>
        <p:blipFill>
          <a:blip r:embed="rId3"/>
          <a:srcRect t="5334" b="19667"/>
          <a:stretch>
            <a:fillRect/>
          </a:stretch>
        </p:blipFill>
        <p:spPr>
          <a:xfrm>
            <a:off x="4572000" y="0"/>
            <a:ext cx="4571999" cy="5143500"/>
          </a:xfrm>
          <a:prstGeom prst="rect">
            <a:avLst/>
          </a:prstGeom>
        </p:spPr>
      </p:pic>
      <p:pic>
        <p:nvPicPr>
          <p:cNvPr id="6" name="Imagen 5">
            <a:extLst>
              <a:ext uri="{FF2B5EF4-FFF2-40B4-BE49-F238E27FC236}">
                <a16:creationId xmlns:a16="http://schemas.microsoft.com/office/drawing/2014/main" id="{A46407CC-5B1F-7341-B77D-4DBD31B58ED5}"/>
              </a:ext>
            </a:extLst>
          </p:cNvPr>
          <p:cNvPicPr>
            <a:picLocks noChangeAspect="1"/>
          </p:cNvPicPr>
          <p:nvPr/>
        </p:nvPicPr>
        <p:blipFill>
          <a:blip r:embed="rId4"/>
          <a:srcRect l="40741"/>
          <a:stretch>
            <a:fillRect/>
          </a:stretch>
        </p:blipFill>
        <p:spPr>
          <a:xfrm>
            <a:off x="4571999" y="0"/>
            <a:ext cx="4572000" cy="5143500"/>
          </a:xfrm>
          <a:prstGeom prst="rect">
            <a:avLst/>
          </a:prstGeom>
        </p:spPr>
      </p:pic>
      <p:pic>
        <p:nvPicPr>
          <p:cNvPr id="7" name="Imagen 6">
            <a:extLst>
              <a:ext uri="{FF2B5EF4-FFF2-40B4-BE49-F238E27FC236}">
                <a16:creationId xmlns:a16="http://schemas.microsoft.com/office/drawing/2014/main" id="{B845F7D4-50C4-A7A6-4B0B-D6C7EE495D72}"/>
              </a:ext>
            </a:extLst>
          </p:cNvPr>
          <p:cNvPicPr>
            <a:picLocks noChangeAspect="1"/>
          </p:cNvPicPr>
          <p:nvPr/>
        </p:nvPicPr>
        <p:blipFill>
          <a:blip r:embed="rId5"/>
          <a:srcRect l="14820" r="25921"/>
          <a:stretch>
            <a:fillRect/>
          </a:stretch>
        </p:blipFill>
        <p:spPr>
          <a:xfrm>
            <a:off x="4571999" y="0"/>
            <a:ext cx="4571999" cy="5143500"/>
          </a:xfrm>
          <a:prstGeom prst="rect">
            <a:avLst/>
          </a:prstGeom>
        </p:spPr>
      </p:pic>
    </p:spTree>
    <p:extLst>
      <p:ext uri="{BB962C8B-B14F-4D97-AF65-F5344CB8AC3E}">
        <p14:creationId xmlns:p14="http://schemas.microsoft.com/office/powerpoint/2010/main" val="2350978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40CED-EFA7-A651-336B-64E305BC3287}"/>
              </a:ext>
            </a:extLst>
          </p:cNvPr>
          <p:cNvSpPr>
            <a:spLocks noGrp="1"/>
          </p:cNvSpPr>
          <p:nvPr>
            <p:ph type="title"/>
          </p:nvPr>
        </p:nvSpPr>
        <p:spPr/>
        <p:txBody>
          <a:bodyPr>
            <a:normAutofit fontScale="90000"/>
          </a:bodyPr>
          <a:lstStyle/>
          <a:p>
            <a:r>
              <a:rPr lang="es-ES" noProof="0" dirty="0"/>
              <a:t>Ejemplo sencillo: activación en un clúster de energía</a:t>
            </a:r>
          </a:p>
        </p:txBody>
      </p:sp>
      <p:sp>
        <p:nvSpPr>
          <p:cNvPr id="3" name="Marcador de texto 2">
            <a:extLst>
              <a:ext uri="{FF2B5EF4-FFF2-40B4-BE49-F238E27FC236}">
                <a16:creationId xmlns:a16="http://schemas.microsoft.com/office/drawing/2014/main" id="{6CA4E3DC-8E92-1A4B-F42D-A3F9BEBC635E}"/>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0F2D8264-940C-406C-9CB6-8D25912E52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27</a:t>
            </a:fld>
            <a:endParaRPr lang="es-ES" noProof="0" dirty="0"/>
          </a:p>
        </p:txBody>
      </p:sp>
      <p:sp>
        <p:nvSpPr>
          <p:cNvPr id="5" name="Título 4">
            <a:extLst>
              <a:ext uri="{FF2B5EF4-FFF2-40B4-BE49-F238E27FC236}">
                <a16:creationId xmlns:a16="http://schemas.microsoft.com/office/drawing/2014/main" id="{6043F1F5-A4C7-3908-FA76-CEB5FB026837}"/>
              </a:ext>
            </a:extLst>
          </p:cNvPr>
          <p:cNvSpPr>
            <a:spLocks noGrp="1"/>
          </p:cNvSpPr>
          <p:nvPr>
            <p:ph type="title" idx="2"/>
          </p:nvPr>
        </p:nvSpPr>
        <p:spPr/>
        <p:txBody>
          <a:bodyPr/>
          <a:lstStyle/>
          <a:p>
            <a:endParaRPr lang="es-ES" noProof="0" dirty="0"/>
          </a:p>
        </p:txBody>
      </p:sp>
      <p:pic>
        <p:nvPicPr>
          <p:cNvPr id="7" name="Imagen 6" descr="Calendario&#10;&#10;El contenido generado por IA puede ser incorrecto.">
            <a:extLst>
              <a:ext uri="{FF2B5EF4-FFF2-40B4-BE49-F238E27FC236}">
                <a16:creationId xmlns:a16="http://schemas.microsoft.com/office/drawing/2014/main" id="{B0F7AAB9-01B1-9161-91AC-8C44AA26EEF6}"/>
              </a:ext>
            </a:extLst>
          </p:cNvPr>
          <p:cNvPicPr>
            <a:picLocks noChangeAspect="1"/>
          </p:cNvPicPr>
          <p:nvPr/>
        </p:nvPicPr>
        <p:blipFill>
          <a:blip r:embed="rId2"/>
          <a:stretch>
            <a:fillRect/>
          </a:stretch>
        </p:blipFill>
        <p:spPr>
          <a:xfrm>
            <a:off x="657602" y="1097044"/>
            <a:ext cx="1114581" cy="1152686"/>
          </a:xfrm>
          <a:prstGeom prst="rect">
            <a:avLst/>
          </a:prstGeom>
        </p:spPr>
      </p:pic>
      <p:pic>
        <p:nvPicPr>
          <p:cNvPr id="11" name="Imagen 10" descr="Diagrama&#10;&#10;El contenido generado por IA puede ser incorrecto.">
            <a:extLst>
              <a:ext uri="{FF2B5EF4-FFF2-40B4-BE49-F238E27FC236}">
                <a16:creationId xmlns:a16="http://schemas.microsoft.com/office/drawing/2014/main" id="{DAEFD272-B301-E33E-20D1-6665F31D3CAD}"/>
              </a:ext>
            </a:extLst>
          </p:cNvPr>
          <p:cNvPicPr>
            <a:picLocks noChangeAspect="1"/>
          </p:cNvPicPr>
          <p:nvPr/>
        </p:nvPicPr>
        <p:blipFill>
          <a:blip r:embed="rId3"/>
          <a:srcRect l="10078" t="21611" r="15247" b="24344"/>
          <a:stretch>
            <a:fillRect/>
          </a:stretch>
        </p:blipFill>
        <p:spPr>
          <a:xfrm>
            <a:off x="2204341" y="1281613"/>
            <a:ext cx="6887312" cy="3323012"/>
          </a:xfrm>
          <a:prstGeom prst="rect">
            <a:avLst/>
          </a:prstGeom>
        </p:spPr>
      </p:pic>
      <p:sp>
        <p:nvSpPr>
          <p:cNvPr id="22" name="CuadroTexto 21">
            <a:extLst>
              <a:ext uri="{FF2B5EF4-FFF2-40B4-BE49-F238E27FC236}">
                <a16:creationId xmlns:a16="http://schemas.microsoft.com/office/drawing/2014/main" id="{CB151824-E5AE-7189-C209-727EAA8C200E}"/>
              </a:ext>
            </a:extLst>
          </p:cNvPr>
          <p:cNvSpPr txBox="1"/>
          <p:nvPr/>
        </p:nvSpPr>
        <p:spPr>
          <a:xfrm>
            <a:off x="52347" y="2250400"/>
            <a:ext cx="2325093" cy="2893100"/>
          </a:xfrm>
          <a:prstGeom prst="rect">
            <a:avLst/>
          </a:prstGeom>
          <a:noFill/>
        </p:spPr>
        <p:txBody>
          <a:bodyPr wrap="square">
            <a:spAutoFit/>
          </a:bodyPr>
          <a:lstStyle/>
          <a:p>
            <a:r>
              <a:rPr lang="es-ES" noProof="0" dirty="0"/>
              <a:t>Supongamos que tenemos un </a:t>
            </a:r>
            <a:r>
              <a:rPr lang="es-ES" b="1" noProof="0" dirty="0"/>
              <a:t>detector de 3x3 píxeles</a:t>
            </a:r>
            <a:r>
              <a:rPr lang="es-ES" noProof="0" dirty="0"/>
              <a:t>.</a:t>
            </a:r>
          </a:p>
          <a:p>
            <a:endParaRPr lang="es-ES" noProof="0" dirty="0"/>
          </a:p>
          <a:p>
            <a:r>
              <a:rPr lang="es-ES" noProof="0" dirty="0"/>
              <a:t>Cada píxel puede medir la energía depositada con una </a:t>
            </a:r>
            <a:r>
              <a:rPr lang="es-ES" b="1" noProof="0" dirty="0"/>
              <a:t>resolución de 2 bits.</a:t>
            </a:r>
          </a:p>
          <a:p>
            <a:endParaRPr lang="es-ES" noProof="0" dirty="0"/>
          </a:p>
          <a:p>
            <a:r>
              <a:rPr lang="es-ES" b="1" noProof="0" dirty="0"/>
              <a:t>Condición de activación</a:t>
            </a:r>
            <a:r>
              <a:rPr lang="es-ES" noProof="0" dirty="0"/>
              <a:t>: la suma de las energías depositadas en un área de 2x2 píxeles supera los 5 recuentos.</a:t>
            </a:r>
          </a:p>
        </p:txBody>
      </p:sp>
      <p:pic>
        <p:nvPicPr>
          <p:cNvPr id="24578" name="Picture 2" descr="Cartel de metal con texto en inglés &quot;Do Not Disturb Genius At Work&quot;, 8 x 12  pulgadas : Amazon.es: Hogar y cocina">
            <a:extLst>
              <a:ext uri="{FF2B5EF4-FFF2-40B4-BE49-F238E27FC236}">
                <a16:creationId xmlns:a16="http://schemas.microsoft.com/office/drawing/2014/main" id="{D98DA640-E0AF-8BFB-B4CB-1EAF891B8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070" y="847889"/>
            <a:ext cx="2015293" cy="134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302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BEA2C-EDBF-8E36-FFD9-0D6140CD623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66B59EB-6210-FC29-1456-635CA54436EF}"/>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2F9249ED-C49B-3148-1787-3228EEFD8673}"/>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824B404F-8946-D25D-2405-4DCE5F8820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28</a:t>
            </a:fld>
            <a:endParaRPr lang="es-ES" noProof="0" dirty="0"/>
          </a:p>
        </p:txBody>
      </p:sp>
      <p:sp>
        <p:nvSpPr>
          <p:cNvPr id="5" name="Título 4">
            <a:extLst>
              <a:ext uri="{FF2B5EF4-FFF2-40B4-BE49-F238E27FC236}">
                <a16:creationId xmlns:a16="http://schemas.microsoft.com/office/drawing/2014/main" id="{F0497BB4-D92D-C06B-C9FC-D526BDAD27C3}"/>
              </a:ext>
            </a:extLst>
          </p:cNvPr>
          <p:cNvSpPr>
            <a:spLocks noGrp="1"/>
          </p:cNvSpPr>
          <p:nvPr>
            <p:ph type="title" idx="2"/>
          </p:nvPr>
        </p:nvSpPr>
        <p:spPr/>
        <p:txBody>
          <a:bodyPr/>
          <a:lstStyle/>
          <a:p>
            <a:endParaRPr lang="es-ES" noProof="0" dirty="0"/>
          </a:p>
        </p:txBody>
      </p:sp>
      <p:pic>
        <p:nvPicPr>
          <p:cNvPr id="7" name="Imagen 6" descr="Calendario&#10;&#10;El contenido generado por IA puede ser incorrecto.">
            <a:extLst>
              <a:ext uri="{FF2B5EF4-FFF2-40B4-BE49-F238E27FC236}">
                <a16:creationId xmlns:a16="http://schemas.microsoft.com/office/drawing/2014/main" id="{4D322B88-F2E1-D12E-48C7-7DCE291950A3}"/>
              </a:ext>
            </a:extLst>
          </p:cNvPr>
          <p:cNvPicPr>
            <a:picLocks noChangeAspect="1"/>
          </p:cNvPicPr>
          <p:nvPr/>
        </p:nvPicPr>
        <p:blipFill>
          <a:blip r:embed="rId2"/>
          <a:stretch>
            <a:fillRect/>
          </a:stretch>
        </p:blipFill>
        <p:spPr>
          <a:xfrm>
            <a:off x="311700" y="1111575"/>
            <a:ext cx="1114581" cy="1152686"/>
          </a:xfrm>
          <a:prstGeom prst="rect">
            <a:avLst/>
          </a:prstGeom>
        </p:spPr>
      </p:pic>
      <p:pic>
        <p:nvPicPr>
          <p:cNvPr id="11" name="Imagen 10" descr="Diagrama&#10;&#10;El contenido generado por IA puede ser incorrecto.">
            <a:extLst>
              <a:ext uri="{FF2B5EF4-FFF2-40B4-BE49-F238E27FC236}">
                <a16:creationId xmlns:a16="http://schemas.microsoft.com/office/drawing/2014/main" id="{E659DFF3-9F4A-EB6E-3CB5-16323055622B}"/>
              </a:ext>
            </a:extLst>
          </p:cNvPr>
          <p:cNvPicPr>
            <a:picLocks noChangeAspect="1"/>
          </p:cNvPicPr>
          <p:nvPr/>
        </p:nvPicPr>
        <p:blipFill>
          <a:blip r:embed="rId3"/>
          <a:srcRect l="10078" t="21611" r="15247" b="24344"/>
          <a:stretch>
            <a:fillRect/>
          </a:stretch>
        </p:blipFill>
        <p:spPr>
          <a:xfrm>
            <a:off x="1944988" y="1314576"/>
            <a:ext cx="6887312" cy="3323012"/>
          </a:xfrm>
          <a:prstGeom prst="rect">
            <a:avLst/>
          </a:prstGeom>
        </p:spPr>
      </p:pic>
      <p:pic>
        <p:nvPicPr>
          <p:cNvPr id="13" name="Imagen 12" descr="Gráfico&#10;&#10;El contenido generado por IA puede ser incorrecto.">
            <a:extLst>
              <a:ext uri="{FF2B5EF4-FFF2-40B4-BE49-F238E27FC236}">
                <a16:creationId xmlns:a16="http://schemas.microsoft.com/office/drawing/2014/main" id="{2309CC48-0C01-2689-0F9E-A837F36A15D4}"/>
              </a:ext>
            </a:extLst>
          </p:cNvPr>
          <p:cNvPicPr>
            <a:picLocks noChangeAspect="1"/>
          </p:cNvPicPr>
          <p:nvPr/>
        </p:nvPicPr>
        <p:blipFill>
          <a:blip r:embed="rId4"/>
          <a:stretch>
            <a:fillRect/>
          </a:stretch>
        </p:blipFill>
        <p:spPr>
          <a:xfrm>
            <a:off x="1741468" y="1065261"/>
            <a:ext cx="3854664" cy="804756"/>
          </a:xfrm>
          <a:prstGeom prst="rect">
            <a:avLst/>
          </a:prstGeom>
          <a:ln w="12700">
            <a:solidFill>
              <a:schemeClr val="accent1"/>
            </a:solidFill>
          </a:ln>
        </p:spPr>
      </p:pic>
      <p:pic>
        <p:nvPicPr>
          <p:cNvPr id="15" name="Imagen 14" descr="Texto&#10;&#10;El contenido generado por IA puede ser incorrecto.">
            <a:extLst>
              <a:ext uri="{FF2B5EF4-FFF2-40B4-BE49-F238E27FC236}">
                <a16:creationId xmlns:a16="http://schemas.microsoft.com/office/drawing/2014/main" id="{289BB35F-AB81-D734-0660-0D77416FBDB5}"/>
              </a:ext>
            </a:extLst>
          </p:cNvPr>
          <p:cNvPicPr>
            <a:picLocks noChangeAspect="1"/>
          </p:cNvPicPr>
          <p:nvPr/>
        </p:nvPicPr>
        <p:blipFill>
          <a:blip r:embed="rId5"/>
          <a:stretch>
            <a:fillRect/>
          </a:stretch>
        </p:blipFill>
        <p:spPr>
          <a:xfrm>
            <a:off x="1741468" y="2018647"/>
            <a:ext cx="6775644" cy="2220104"/>
          </a:xfrm>
          <a:prstGeom prst="rect">
            <a:avLst/>
          </a:prstGeom>
          <a:ln w="12700">
            <a:solidFill>
              <a:schemeClr val="accent1"/>
            </a:solidFill>
          </a:ln>
        </p:spPr>
      </p:pic>
      <p:sp>
        <p:nvSpPr>
          <p:cNvPr id="6" name="CuadroTexto 5">
            <a:extLst>
              <a:ext uri="{FF2B5EF4-FFF2-40B4-BE49-F238E27FC236}">
                <a16:creationId xmlns:a16="http://schemas.microsoft.com/office/drawing/2014/main" id="{2A1029F9-FF92-0FBE-4C8E-DD4459584ECA}"/>
              </a:ext>
            </a:extLst>
          </p:cNvPr>
          <p:cNvSpPr txBox="1"/>
          <p:nvPr/>
        </p:nvSpPr>
        <p:spPr>
          <a:xfrm>
            <a:off x="5846007" y="1206029"/>
            <a:ext cx="2626451" cy="523220"/>
          </a:xfrm>
          <a:prstGeom prst="rect">
            <a:avLst/>
          </a:prstGeom>
          <a:noFill/>
        </p:spPr>
        <p:txBody>
          <a:bodyPr wrap="square" rtlCol="0">
            <a:spAutoFit/>
          </a:bodyPr>
          <a:lstStyle/>
          <a:p>
            <a:r>
              <a:rPr lang="es-ES" noProof="0" dirty="0"/>
              <a:t>Describo la lógica de mi trigger en HDL (VHDL)</a:t>
            </a:r>
          </a:p>
        </p:txBody>
      </p:sp>
      <p:pic>
        <p:nvPicPr>
          <p:cNvPr id="10" name="Imagen 9" descr="Un reloj de aguja&#10;&#10;El contenido generado por IA puede ser incorrecto.">
            <a:extLst>
              <a:ext uri="{FF2B5EF4-FFF2-40B4-BE49-F238E27FC236}">
                <a16:creationId xmlns:a16="http://schemas.microsoft.com/office/drawing/2014/main" id="{EC6D4EC3-7D8E-80D3-7DF4-54D09148DEC9}"/>
              </a:ext>
            </a:extLst>
          </p:cNvPr>
          <p:cNvPicPr>
            <a:picLocks noChangeAspect="1"/>
          </p:cNvPicPr>
          <p:nvPr/>
        </p:nvPicPr>
        <p:blipFill>
          <a:blip r:embed="rId6"/>
          <a:stretch>
            <a:fillRect/>
          </a:stretch>
        </p:blipFill>
        <p:spPr>
          <a:xfrm>
            <a:off x="311700" y="4359850"/>
            <a:ext cx="2886478" cy="581106"/>
          </a:xfrm>
          <a:prstGeom prst="rect">
            <a:avLst/>
          </a:prstGeom>
        </p:spPr>
      </p:pic>
    </p:spTree>
    <p:extLst>
      <p:ext uri="{BB962C8B-B14F-4D97-AF65-F5344CB8AC3E}">
        <p14:creationId xmlns:p14="http://schemas.microsoft.com/office/powerpoint/2010/main" val="4292274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E8A36-F7D6-A5F5-ECF9-0DB300962D9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C564D69-A500-BDC8-099E-9FCA753D684D}"/>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931830AE-7833-A30D-BAE5-691526D3DDD5}"/>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DACC7ECA-7AE6-39ED-E474-2C4AB5BD6C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29</a:t>
            </a:fld>
            <a:endParaRPr lang="es-ES" noProof="0" dirty="0"/>
          </a:p>
        </p:txBody>
      </p:sp>
      <p:sp>
        <p:nvSpPr>
          <p:cNvPr id="5" name="Título 4">
            <a:extLst>
              <a:ext uri="{FF2B5EF4-FFF2-40B4-BE49-F238E27FC236}">
                <a16:creationId xmlns:a16="http://schemas.microsoft.com/office/drawing/2014/main" id="{766685D6-EC5D-B1B8-59F9-0D5BF65BE3A6}"/>
              </a:ext>
            </a:extLst>
          </p:cNvPr>
          <p:cNvSpPr>
            <a:spLocks noGrp="1"/>
          </p:cNvSpPr>
          <p:nvPr>
            <p:ph type="title" idx="2"/>
          </p:nvPr>
        </p:nvSpPr>
        <p:spPr/>
        <p:txBody>
          <a:bodyPr/>
          <a:lstStyle/>
          <a:p>
            <a:endParaRPr lang="es-ES" noProof="0" dirty="0"/>
          </a:p>
        </p:txBody>
      </p:sp>
      <p:pic>
        <p:nvPicPr>
          <p:cNvPr id="7" name="Imagen 6" descr="Calendario&#10;&#10;El contenido generado por IA puede ser incorrecto.">
            <a:extLst>
              <a:ext uri="{FF2B5EF4-FFF2-40B4-BE49-F238E27FC236}">
                <a16:creationId xmlns:a16="http://schemas.microsoft.com/office/drawing/2014/main" id="{EF849782-9DC3-52C8-7C7D-53BE0278BEC7}"/>
              </a:ext>
            </a:extLst>
          </p:cNvPr>
          <p:cNvPicPr>
            <a:picLocks noChangeAspect="1"/>
          </p:cNvPicPr>
          <p:nvPr/>
        </p:nvPicPr>
        <p:blipFill>
          <a:blip r:embed="rId2"/>
          <a:stretch>
            <a:fillRect/>
          </a:stretch>
        </p:blipFill>
        <p:spPr>
          <a:xfrm>
            <a:off x="311700" y="1111575"/>
            <a:ext cx="1114581" cy="1152686"/>
          </a:xfrm>
          <a:prstGeom prst="rect">
            <a:avLst/>
          </a:prstGeom>
        </p:spPr>
      </p:pic>
      <p:pic>
        <p:nvPicPr>
          <p:cNvPr id="11" name="Imagen 10" descr="Diagrama&#10;&#10;El contenido generado por IA puede ser incorrecto.">
            <a:extLst>
              <a:ext uri="{FF2B5EF4-FFF2-40B4-BE49-F238E27FC236}">
                <a16:creationId xmlns:a16="http://schemas.microsoft.com/office/drawing/2014/main" id="{8FD4638F-723F-E7A7-216E-E3B4C5B513F7}"/>
              </a:ext>
            </a:extLst>
          </p:cNvPr>
          <p:cNvPicPr>
            <a:picLocks noChangeAspect="1"/>
          </p:cNvPicPr>
          <p:nvPr/>
        </p:nvPicPr>
        <p:blipFill>
          <a:blip r:embed="rId3"/>
          <a:srcRect l="10078" t="21611" r="15247" b="24344"/>
          <a:stretch>
            <a:fillRect/>
          </a:stretch>
        </p:blipFill>
        <p:spPr>
          <a:xfrm>
            <a:off x="1944988" y="1314576"/>
            <a:ext cx="6887312" cy="3323012"/>
          </a:xfrm>
          <a:prstGeom prst="rect">
            <a:avLst/>
          </a:prstGeom>
        </p:spPr>
      </p:pic>
      <p:pic>
        <p:nvPicPr>
          <p:cNvPr id="17" name="Imagen 16" descr="Interfaz de usuario gráfica, Aplicación, Tabla, Teams&#10;&#10;El contenido generado por IA puede ser incorrecto.">
            <a:extLst>
              <a:ext uri="{FF2B5EF4-FFF2-40B4-BE49-F238E27FC236}">
                <a16:creationId xmlns:a16="http://schemas.microsoft.com/office/drawing/2014/main" id="{7B2D58D4-126E-6146-F811-9DB43623AFA8}"/>
              </a:ext>
            </a:extLst>
          </p:cNvPr>
          <p:cNvPicPr>
            <a:picLocks noChangeAspect="1"/>
          </p:cNvPicPr>
          <p:nvPr/>
        </p:nvPicPr>
        <p:blipFill>
          <a:blip r:embed="rId4"/>
          <a:stretch>
            <a:fillRect/>
          </a:stretch>
        </p:blipFill>
        <p:spPr>
          <a:xfrm>
            <a:off x="3150770" y="5590974"/>
            <a:ext cx="4475747" cy="707269"/>
          </a:xfrm>
          <a:prstGeom prst="rect">
            <a:avLst/>
          </a:prstGeom>
        </p:spPr>
      </p:pic>
      <p:pic>
        <p:nvPicPr>
          <p:cNvPr id="19" name="Imagen 18" descr="Interfaz de usuario gráfica, Texto, Aplicación, Tabla&#10;&#10;El contenido generado por IA puede ser incorrecto.">
            <a:extLst>
              <a:ext uri="{FF2B5EF4-FFF2-40B4-BE49-F238E27FC236}">
                <a16:creationId xmlns:a16="http://schemas.microsoft.com/office/drawing/2014/main" id="{60B79E56-30A5-0259-3876-DC9C18671626}"/>
              </a:ext>
            </a:extLst>
          </p:cNvPr>
          <p:cNvPicPr>
            <a:picLocks noChangeAspect="1"/>
          </p:cNvPicPr>
          <p:nvPr/>
        </p:nvPicPr>
        <p:blipFill>
          <a:blip r:embed="rId5"/>
          <a:stretch>
            <a:fillRect/>
          </a:stretch>
        </p:blipFill>
        <p:spPr>
          <a:xfrm>
            <a:off x="3386258" y="1250631"/>
            <a:ext cx="4475747" cy="3350890"/>
          </a:xfrm>
          <a:prstGeom prst="rect">
            <a:avLst/>
          </a:prstGeom>
          <a:ln w="12700">
            <a:solidFill>
              <a:schemeClr val="accent1"/>
            </a:solidFill>
          </a:ln>
        </p:spPr>
      </p:pic>
      <p:sp>
        <p:nvSpPr>
          <p:cNvPr id="6" name="CuadroTexto 5">
            <a:extLst>
              <a:ext uri="{FF2B5EF4-FFF2-40B4-BE49-F238E27FC236}">
                <a16:creationId xmlns:a16="http://schemas.microsoft.com/office/drawing/2014/main" id="{CD8D6316-8A0E-AFA4-8874-FBEE471F4EBD}"/>
              </a:ext>
            </a:extLst>
          </p:cNvPr>
          <p:cNvSpPr txBox="1"/>
          <p:nvPr/>
        </p:nvSpPr>
        <p:spPr>
          <a:xfrm>
            <a:off x="4052677" y="701782"/>
            <a:ext cx="3142907" cy="523220"/>
          </a:xfrm>
          <a:prstGeom prst="rect">
            <a:avLst/>
          </a:prstGeom>
          <a:noFill/>
        </p:spPr>
        <p:txBody>
          <a:bodyPr wrap="square" rtlCol="0">
            <a:spAutoFit/>
          </a:bodyPr>
          <a:lstStyle/>
          <a:p>
            <a:pPr algn="ctr"/>
            <a:r>
              <a:rPr lang="es-ES" noProof="0" dirty="0"/>
              <a:t>Definimos a que pines van conectadas nuestras señales (I/Os)</a:t>
            </a:r>
          </a:p>
        </p:txBody>
      </p:sp>
    </p:spTree>
    <p:extLst>
      <p:ext uri="{BB962C8B-B14F-4D97-AF65-F5344CB8AC3E}">
        <p14:creationId xmlns:p14="http://schemas.microsoft.com/office/powerpoint/2010/main" val="135225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60947-6F2D-2A44-68B8-D497C76D6E16}"/>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ADAD532B-7EEE-5B15-0907-BA5F604698DB}"/>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487A458A-8C26-661E-A867-F49E9E15CC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3</a:t>
            </a:fld>
            <a:endParaRPr lang="es-ES" noProof="0" dirty="0"/>
          </a:p>
        </p:txBody>
      </p:sp>
      <p:sp>
        <p:nvSpPr>
          <p:cNvPr id="5" name="Título 4">
            <a:extLst>
              <a:ext uri="{FF2B5EF4-FFF2-40B4-BE49-F238E27FC236}">
                <a16:creationId xmlns:a16="http://schemas.microsoft.com/office/drawing/2014/main" id="{EF5BDF61-1A94-3441-1333-02B1357C06D9}"/>
              </a:ext>
            </a:extLst>
          </p:cNvPr>
          <p:cNvSpPr>
            <a:spLocks noGrp="1"/>
          </p:cNvSpPr>
          <p:nvPr>
            <p:ph type="title" idx="2"/>
          </p:nvPr>
        </p:nvSpPr>
        <p:spPr/>
        <p:txBody>
          <a:bodyPr/>
          <a:lstStyle/>
          <a:p>
            <a:endParaRPr lang="es-ES" noProof="0" dirty="0"/>
          </a:p>
        </p:txBody>
      </p:sp>
      <p:pic>
        <p:nvPicPr>
          <p:cNvPr id="6" name="Imagen 5">
            <a:extLst>
              <a:ext uri="{FF2B5EF4-FFF2-40B4-BE49-F238E27FC236}">
                <a16:creationId xmlns:a16="http://schemas.microsoft.com/office/drawing/2014/main" id="{B4B95EA6-44F4-57B4-E2C0-3EB6A7094E53}"/>
              </a:ext>
            </a:extLst>
          </p:cNvPr>
          <p:cNvPicPr>
            <a:picLocks noChangeAspect="1"/>
          </p:cNvPicPr>
          <p:nvPr/>
        </p:nvPicPr>
        <p:blipFill>
          <a:blip r:embed="rId2"/>
          <a:stretch>
            <a:fillRect/>
          </a:stretch>
        </p:blipFill>
        <p:spPr>
          <a:xfrm>
            <a:off x="220134" y="54327"/>
            <a:ext cx="7552267" cy="5034845"/>
          </a:xfrm>
          <a:prstGeom prst="rect">
            <a:avLst/>
          </a:prstGeom>
        </p:spPr>
      </p:pic>
    </p:spTree>
    <p:extLst>
      <p:ext uri="{BB962C8B-B14F-4D97-AF65-F5344CB8AC3E}">
        <p14:creationId xmlns:p14="http://schemas.microsoft.com/office/powerpoint/2010/main" val="2918858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9E360-39A9-8C0B-EC94-87AB52A97FB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0B4F713-B405-86D0-9EFC-11A62336EC92}"/>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6B6C8036-56F9-A59C-2B8E-6A209B4EACF4}"/>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D1D8A960-BA8C-3C33-34EB-553441FAAB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30</a:t>
            </a:fld>
            <a:endParaRPr lang="es-ES" noProof="0" dirty="0"/>
          </a:p>
        </p:txBody>
      </p:sp>
      <p:sp>
        <p:nvSpPr>
          <p:cNvPr id="5" name="Título 4">
            <a:extLst>
              <a:ext uri="{FF2B5EF4-FFF2-40B4-BE49-F238E27FC236}">
                <a16:creationId xmlns:a16="http://schemas.microsoft.com/office/drawing/2014/main" id="{B45B6A0C-D620-3C6B-3025-A2B4ECAE39DF}"/>
              </a:ext>
            </a:extLst>
          </p:cNvPr>
          <p:cNvSpPr>
            <a:spLocks noGrp="1"/>
          </p:cNvSpPr>
          <p:nvPr>
            <p:ph type="title" idx="2"/>
          </p:nvPr>
        </p:nvSpPr>
        <p:spPr/>
        <p:txBody>
          <a:bodyPr/>
          <a:lstStyle/>
          <a:p>
            <a:endParaRPr lang="es-ES" noProof="0" dirty="0"/>
          </a:p>
        </p:txBody>
      </p:sp>
      <p:pic>
        <p:nvPicPr>
          <p:cNvPr id="11" name="Imagen 10" descr="Diagrama&#10;&#10;El contenido generado por IA puede ser incorrecto.">
            <a:extLst>
              <a:ext uri="{FF2B5EF4-FFF2-40B4-BE49-F238E27FC236}">
                <a16:creationId xmlns:a16="http://schemas.microsoft.com/office/drawing/2014/main" id="{5F1DC725-BEC1-3E41-F61F-C021F1244FF3}"/>
              </a:ext>
            </a:extLst>
          </p:cNvPr>
          <p:cNvPicPr>
            <a:picLocks noChangeAspect="1"/>
          </p:cNvPicPr>
          <p:nvPr/>
        </p:nvPicPr>
        <p:blipFill>
          <a:blip r:embed="rId2"/>
          <a:srcRect l="10078" t="21611" r="15247" b="24344"/>
          <a:stretch>
            <a:fillRect/>
          </a:stretch>
        </p:blipFill>
        <p:spPr>
          <a:xfrm>
            <a:off x="54996" y="1057905"/>
            <a:ext cx="8057620" cy="3887666"/>
          </a:xfrm>
          <a:prstGeom prst="rect">
            <a:avLst/>
          </a:prstGeom>
        </p:spPr>
      </p:pic>
      <p:pic>
        <p:nvPicPr>
          <p:cNvPr id="7" name="Imagen 6" descr="Calendario&#10;&#10;El contenido generado por IA puede ser incorrecto.">
            <a:extLst>
              <a:ext uri="{FF2B5EF4-FFF2-40B4-BE49-F238E27FC236}">
                <a16:creationId xmlns:a16="http://schemas.microsoft.com/office/drawing/2014/main" id="{662A0BE7-F536-449F-FEDE-D07D676E5195}"/>
              </a:ext>
            </a:extLst>
          </p:cNvPr>
          <p:cNvPicPr>
            <a:picLocks noChangeAspect="1"/>
          </p:cNvPicPr>
          <p:nvPr/>
        </p:nvPicPr>
        <p:blipFill>
          <a:blip r:embed="rId3"/>
          <a:stretch>
            <a:fillRect/>
          </a:stretch>
        </p:blipFill>
        <p:spPr>
          <a:xfrm>
            <a:off x="273117" y="213201"/>
            <a:ext cx="1114581" cy="1152686"/>
          </a:xfrm>
          <a:prstGeom prst="rect">
            <a:avLst/>
          </a:prstGeom>
        </p:spPr>
      </p:pic>
      <p:pic>
        <p:nvPicPr>
          <p:cNvPr id="17" name="Imagen 16" descr="Interfaz de usuario gráfica, Aplicación, Tabla, Teams&#10;&#10;El contenido generado por IA puede ser incorrecto.">
            <a:extLst>
              <a:ext uri="{FF2B5EF4-FFF2-40B4-BE49-F238E27FC236}">
                <a16:creationId xmlns:a16="http://schemas.microsoft.com/office/drawing/2014/main" id="{AD43A5C5-F2E6-E277-A0B3-7242501D6F67}"/>
              </a:ext>
            </a:extLst>
          </p:cNvPr>
          <p:cNvPicPr>
            <a:picLocks noChangeAspect="1"/>
          </p:cNvPicPr>
          <p:nvPr/>
        </p:nvPicPr>
        <p:blipFill>
          <a:blip r:embed="rId4"/>
          <a:stretch>
            <a:fillRect/>
          </a:stretch>
        </p:blipFill>
        <p:spPr>
          <a:xfrm>
            <a:off x="4812302" y="704600"/>
            <a:ext cx="3660156" cy="578387"/>
          </a:xfrm>
          <a:prstGeom prst="rect">
            <a:avLst/>
          </a:prstGeom>
        </p:spPr>
      </p:pic>
      <p:pic>
        <p:nvPicPr>
          <p:cNvPr id="8" name="Imagen 7" descr="Imagen de la pantalla de un video juego&#10;&#10;El contenido generado por IA puede ser incorrecto.">
            <a:extLst>
              <a:ext uri="{FF2B5EF4-FFF2-40B4-BE49-F238E27FC236}">
                <a16:creationId xmlns:a16="http://schemas.microsoft.com/office/drawing/2014/main" id="{97B3E067-E612-AEA1-9819-CC0F7FDB217E}"/>
              </a:ext>
            </a:extLst>
          </p:cNvPr>
          <p:cNvPicPr>
            <a:picLocks noChangeAspect="1"/>
          </p:cNvPicPr>
          <p:nvPr/>
        </p:nvPicPr>
        <p:blipFill>
          <a:blip r:embed="rId5"/>
          <a:stretch>
            <a:fillRect/>
          </a:stretch>
        </p:blipFill>
        <p:spPr>
          <a:xfrm>
            <a:off x="1899618" y="1586895"/>
            <a:ext cx="2306622" cy="3050693"/>
          </a:xfrm>
          <a:prstGeom prst="rect">
            <a:avLst/>
          </a:prstGeom>
        </p:spPr>
      </p:pic>
      <p:sp>
        <p:nvSpPr>
          <p:cNvPr id="9" name="CuadroTexto 8">
            <a:extLst>
              <a:ext uri="{FF2B5EF4-FFF2-40B4-BE49-F238E27FC236}">
                <a16:creationId xmlns:a16="http://schemas.microsoft.com/office/drawing/2014/main" id="{19CD2C3A-571C-A28B-04F9-AB608C7CAB92}"/>
              </a:ext>
            </a:extLst>
          </p:cNvPr>
          <p:cNvSpPr txBox="1"/>
          <p:nvPr/>
        </p:nvSpPr>
        <p:spPr>
          <a:xfrm>
            <a:off x="5070926" y="148267"/>
            <a:ext cx="3142907" cy="523220"/>
          </a:xfrm>
          <a:prstGeom prst="rect">
            <a:avLst/>
          </a:prstGeom>
          <a:noFill/>
        </p:spPr>
        <p:txBody>
          <a:bodyPr wrap="square" rtlCol="0">
            <a:spAutoFit/>
          </a:bodyPr>
          <a:lstStyle/>
          <a:p>
            <a:pPr algn="ctr"/>
            <a:r>
              <a:rPr lang="es-ES" noProof="0" dirty="0"/>
              <a:t>Después, sintetizamos nuestro diseño (lo convertimos en hardware)</a:t>
            </a:r>
          </a:p>
        </p:txBody>
      </p:sp>
      <p:pic>
        <p:nvPicPr>
          <p:cNvPr id="10" name="Imagen 9" descr="Gráfico&#10;&#10;El contenido generado por IA puede ser incorrecto.">
            <a:extLst>
              <a:ext uri="{FF2B5EF4-FFF2-40B4-BE49-F238E27FC236}">
                <a16:creationId xmlns:a16="http://schemas.microsoft.com/office/drawing/2014/main" id="{0D8F30D3-8F19-FE95-2ECE-AFF3523F997E}"/>
              </a:ext>
            </a:extLst>
          </p:cNvPr>
          <p:cNvPicPr>
            <a:picLocks noChangeAspect="1"/>
          </p:cNvPicPr>
          <p:nvPr/>
        </p:nvPicPr>
        <p:blipFill>
          <a:blip r:embed="rId6"/>
          <a:stretch>
            <a:fillRect/>
          </a:stretch>
        </p:blipFill>
        <p:spPr>
          <a:xfrm>
            <a:off x="3566216" y="1348053"/>
            <a:ext cx="2227942" cy="1424023"/>
          </a:xfrm>
          <a:prstGeom prst="rect">
            <a:avLst/>
          </a:prstGeom>
          <a:ln w="38100">
            <a:solidFill>
              <a:srgbClr val="FFFF00"/>
            </a:solidFill>
          </a:ln>
        </p:spPr>
      </p:pic>
      <p:sp>
        <p:nvSpPr>
          <p:cNvPr id="12" name="Rectángulo 11">
            <a:extLst>
              <a:ext uri="{FF2B5EF4-FFF2-40B4-BE49-F238E27FC236}">
                <a16:creationId xmlns:a16="http://schemas.microsoft.com/office/drawing/2014/main" id="{007DF6D8-D40A-2163-34B9-793AA804F5BC}"/>
              </a:ext>
            </a:extLst>
          </p:cNvPr>
          <p:cNvSpPr/>
          <p:nvPr/>
        </p:nvSpPr>
        <p:spPr>
          <a:xfrm>
            <a:off x="1899618" y="2772076"/>
            <a:ext cx="410445" cy="433137"/>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pic>
        <p:nvPicPr>
          <p:cNvPr id="14" name="Imagen 13" descr="Diagrama&#10;&#10;El contenido generado por IA puede ser incorrecto.">
            <a:extLst>
              <a:ext uri="{FF2B5EF4-FFF2-40B4-BE49-F238E27FC236}">
                <a16:creationId xmlns:a16="http://schemas.microsoft.com/office/drawing/2014/main" id="{1BEFF171-D115-0E35-1E92-13983AE843BE}"/>
              </a:ext>
            </a:extLst>
          </p:cNvPr>
          <p:cNvPicPr>
            <a:picLocks noChangeAspect="1"/>
          </p:cNvPicPr>
          <p:nvPr/>
        </p:nvPicPr>
        <p:blipFill>
          <a:blip r:embed="rId7"/>
          <a:stretch>
            <a:fillRect/>
          </a:stretch>
        </p:blipFill>
        <p:spPr>
          <a:xfrm>
            <a:off x="4017693" y="2891138"/>
            <a:ext cx="4723000" cy="2030025"/>
          </a:xfrm>
          <a:prstGeom prst="rect">
            <a:avLst/>
          </a:prstGeom>
          <a:ln w="38100">
            <a:solidFill>
              <a:srgbClr val="FFFF00"/>
            </a:solidFill>
          </a:ln>
        </p:spPr>
      </p:pic>
      <p:sp>
        <p:nvSpPr>
          <p:cNvPr id="16" name="Rectángulo 15">
            <a:extLst>
              <a:ext uri="{FF2B5EF4-FFF2-40B4-BE49-F238E27FC236}">
                <a16:creationId xmlns:a16="http://schemas.microsoft.com/office/drawing/2014/main" id="{18339ACE-6B45-657D-FE8E-8D6B678E165D}"/>
              </a:ext>
            </a:extLst>
          </p:cNvPr>
          <p:cNvSpPr/>
          <p:nvPr/>
        </p:nvSpPr>
        <p:spPr>
          <a:xfrm>
            <a:off x="5010082" y="1911122"/>
            <a:ext cx="410445" cy="433137"/>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cxnSp>
        <p:nvCxnSpPr>
          <p:cNvPr id="20" name="Conector recto 19">
            <a:extLst>
              <a:ext uri="{FF2B5EF4-FFF2-40B4-BE49-F238E27FC236}">
                <a16:creationId xmlns:a16="http://schemas.microsoft.com/office/drawing/2014/main" id="{13EA330E-ACED-96ED-F48A-E4F527E88985}"/>
              </a:ext>
            </a:extLst>
          </p:cNvPr>
          <p:cNvCxnSpPr>
            <a:stCxn id="12" idx="0"/>
          </p:cNvCxnSpPr>
          <p:nvPr/>
        </p:nvCxnSpPr>
        <p:spPr>
          <a:xfrm flipV="1">
            <a:off x="2104841" y="1348053"/>
            <a:ext cx="1461375" cy="142402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88A925D8-BC36-1DA0-74B7-493C9FEBF73C}"/>
              </a:ext>
            </a:extLst>
          </p:cNvPr>
          <p:cNvCxnSpPr>
            <a:stCxn id="12" idx="3"/>
            <a:endCxn id="10" idx="2"/>
          </p:cNvCxnSpPr>
          <p:nvPr/>
        </p:nvCxnSpPr>
        <p:spPr>
          <a:xfrm flipV="1">
            <a:off x="2310063" y="2772076"/>
            <a:ext cx="2370124" cy="2165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23" name="Imagen 22" descr="Diagrama&#10;&#10;El contenido generado por IA puede ser incorrecto.">
            <a:extLst>
              <a:ext uri="{FF2B5EF4-FFF2-40B4-BE49-F238E27FC236}">
                <a16:creationId xmlns:a16="http://schemas.microsoft.com/office/drawing/2014/main" id="{75138650-2C9D-87FF-E291-70EBAE4BA399}"/>
              </a:ext>
            </a:extLst>
          </p:cNvPr>
          <p:cNvPicPr>
            <a:picLocks noChangeAspect="1"/>
          </p:cNvPicPr>
          <p:nvPr/>
        </p:nvPicPr>
        <p:blipFill>
          <a:blip r:embed="rId8"/>
          <a:stretch>
            <a:fillRect/>
          </a:stretch>
        </p:blipFill>
        <p:spPr>
          <a:xfrm>
            <a:off x="3454725" y="1402049"/>
            <a:ext cx="5375034" cy="1424022"/>
          </a:xfrm>
          <a:prstGeom prst="rect">
            <a:avLst/>
          </a:prstGeom>
        </p:spPr>
      </p:pic>
    </p:spTree>
    <p:extLst>
      <p:ext uri="{BB962C8B-B14F-4D97-AF65-F5344CB8AC3E}">
        <p14:creationId xmlns:p14="http://schemas.microsoft.com/office/powerpoint/2010/main" val="62652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2339C-673A-55FF-B773-B7D593AC7440}"/>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767CF354-F670-F588-0E4B-2A6A27D67511}"/>
              </a:ext>
            </a:extLst>
          </p:cNvPr>
          <p:cNvSpPr>
            <a:spLocks noGrp="1"/>
          </p:cNvSpPr>
          <p:nvPr>
            <p:ph type="body" idx="1"/>
          </p:nvPr>
        </p:nvSpPr>
        <p:spPr>
          <a:xfrm>
            <a:off x="-77500" y="2327358"/>
            <a:ext cx="1940612" cy="2065838"/>
          </a:xfrm>
        </p:spPr>
        <p:txBody>
          <a:bodyPr/>
          <a:lstStyle/>
          <a:p>
            <a:pPr marL="140018" indent="0" algn="ctr">
              <a:buNone/>
            </a:pPr>
            <a:r>
              <a:rPr lang="es-ES" noProof="0" dirty="0"/>
              <a:t>Ejemplo completo: 4 posibles clústeres</a:t>
            </a:r>
          </a:p>
        </p:txBody>
      </p:sp>
      <p:sp>
        <p:nvSpPr>
          <p:cNvPr id="4" name="Marcador de número de diapositiva 3">
            <a:extLst>
              <a:ext uri="{FF2B5EF4-FFF2-40B4-BE49-F238E27FC236}">
                <a16:creationId xmlns:a16="http://schemas.microsoft.com/office/drawing/2014/main" id="{4CFD7FDC-0102-C859-9691-1231F41E5D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31</a:t>
            </a:fld>
            <a:endParaRPr lang="es-ES" noProof="0" dirty="0"/>
          </a:p>
        </p:txBody>
      </p:sp>
      <p:sp>
        <p:nvSpPr>
          <p:cNvPr id="5" name="Título 4">
            <a:extLst>
              <a:ext uri="{FF2B5EF4-FFF2-40B4-BE49-F238E27FC236}">
                <a16:creationId xmlns:a16="http://schemas.microsoft.com/office/drawing/2014/main" id="{CF591C59-B2E3-CC9B-AD47-76B4B750F72E}"/>
              </a:ext>
            </a:extLst>
          </p:cNvPr>
          <p:cNvSpPr>
            <a:spLocks noGrp="1"/>
          </p:cNvSpPr>
          <p:nvPr>
            <p:ph type="title" idx="2"/>
          </p:nvPr>
        </p:nvSpPr>
        <p:spPr/>
        <p:txBody>
          <a:bodyPr/>
          <a:lstStyle/>
          <a:p>
            <a:endParaRPr lang="es-ES" noProof="0" dirty="0"/>
          </a:p>
        </p:txBody>
      </p:sp>
      <p:pic>
        <p:nvPicPr>
          <p:cNvPr id="7" name="Imagen 6" descr="Texto&#10;&#10;El contenido generado por IA puede ser incorrecto.">
            <a:extLst>
              <a:ext uri="{FF2B5EF4-FFF2-40B4-BE49-F238E27FC236}">
                <a16:creationId xmlns:a16="http://schemas.microsoft.com/office/drawing/2014/main" id="{6D11BE51-BDDD-3DDE-1A0F-86CBCD66FD20}"/>
              </a:ext>
            </a:extLst>
          </p:cNvPr>
          <p:cNvPicPr>
            <a:picLocks noChangeAspect="1"/>
          </p:cNvPicPr>
          <p:nvPr/>
        </p:nvPicPr>
        <p:blipFill>
          <a:blip r:embed="rId2"/>
          <a:stretch>
            <a:fillRect/>
          </a:stretch>
        </p:blipFill>
        <p:spPr>
          <a:xfrm>
            <a:off x="2523455" y="1349522"/>
            <a:ext cx="5727742" cy="3550801"/>
          </a:xfrm>
          <a:prstGeom prst="rect">
            <a:avLst/>
          </a:prstGeom>
        </p:spPr>
      </p:pic>
      <p:pic>
        <p:nvPicPr>
          <p:cNvPr id="9" name="Imagen 8" descr="Imagen que contiene Calendario&#10;&#10;El contenido generado por IA puede ser incorrecto.">
            <a:extLst>
              <a:ext uri="{FF2B5EF4-FFF2-40B4-BE49-F238E27FC236}">
                <a16:creationId xmlns:a16="http://schemas.microsoft.com/office/drawing/2014/main" id="{7CDC727B-5864-C66D-6FE4-1A4156500FA2}"/>
              </a:ext>
            </a:extLst>
          </p:cNvPr>
          <p:cNvPicPr>
            <a:picLocks noChangeAspect="1"/>
          </p:cNvPicPr>
          <p:nvPr/>
        </p:nvPicPr>
        <p:blipFill>
          <a:blip r:embed="rId3"/>
          <a:stretch>
            <a:fillRect/>
          </a:stretch>
        </p:blipFill>
        <p:spPr>
          <a:xfrm>
            <a:off x="311700" y="1111575"/>
            <a:ext cx="1162212" cy="1190791"/>
          </a:xfrm>
          <a:prstGeom prst="rect">
            <a:avLst/>
          </a:prstGeom>
        </p:spPr>
      </p:pic>
      <p:pic>
        <p:nvPicPr>
          <p:cNvPr id="11" name="Imagen 10" descr="Tabla, Teams&#10;&#10;El contenido generado por IA puede ser incorrecto.">
            <a:extLst>
              <a:ext uri="{FF2B5EF4-FFF2-40B4-BE49-F238E27FC236}">
                <a16:creationId xmlns:a16="http://schemas.microsoft.com/office/drawing/2014/main" id="{96367DDA-0FA5-B59F-4B9C-830FD16BC4E5}"/>
              </a:ext>
            </a:extLst>
          </p:cNvPr>
          <p:cNvPicPr>
            <a:picLocks noChangeAspect="1"/>
          </p:cNvPicPr>
          <p:nvPr/>
        </p:nvPicPr>
        <p:blipFill>
          <a:blip r:embed="rId4"/>
          <a:stretch>
            <a:fillRect/>
          </a:stretch>
        </p:blipFill>
        <p:spPr>
          <a:xfrm>
            <a:off x="4702456" y="706337"/>
            <a:ext cx="3548741" cy="556557"/>
          </a:xfrm>
          <a:prstGeom prst="rect">
            <a:avLst/>
          </a:prstGeom>
        </p:spPr>
      </p:pic>
    </p:spTree>
    <p:extLst>
      <p:ext uri="{BB962C8B-B14F-4D97-AF65-F5344CB8AC3E}">
        <p14:creationId xmlns:p14="http://schemas.microsoft.com/office/powerpoint/2010/main" val="8413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90901E-F735-1ACE-839E-1AD3155CD53C}"/>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D19B3D51-F228-3CD2-3D90-7B00442F9D5D}"/>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1C23970E-3549-20AB-31DB-75AA88A1F7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32</a:t>
            </a:fld>
            <a:endParaRPr lang="es-ES" noProof="0" dirty="0"/>
          </a:p>
        </p:txBody>
      </p:sp>
      <p:sp>
        <p:nvSpPr>
          <p:cNvPr id="5" name="Título 4">
            <a:extLst>
              <a:ext uri="{FF2B5EF4-FFF2-40B4-BE49-F238E27FC236}">
                <a16:creationId xmlns:a16="http://schemas.microsoft.com/office/drawing/2014/main" id="{41C59DD0-7242-A80F-8A5F-1F010A8CAA4E}"/>
              </a:ext>
            </a:extLst>
          </p:cNvPr>
          <p:cNvSpPr>
            <a:spLocks noGrp="1"/>
          </p:cNvSpPr>
          <p:nvPr>
            <p:ph type="title" idx="2"/>
          </p:nvPr>
        </p:nvSpPr>
        <p:spPr/>
        <p:txBody>
          <a:bodyPr/>
          <a:lstStyle/>
          <a:p>
            <a:endParaRPr lang="es-ES" noProof="0" dirty="0"/>
          </a:p>
        </p:txBody>
      </p:sp>
      <p:pic>
        <p:nvPicPr>
          <p:cNvPr id="13" name="Imagen 12" descr="Imagen de la pantalla de un video juego&#10;&#10;El contenido generado por IA puede ser incorrecto.">
            <a:extLst>
              <a:ext uri="{FF2B5EF4-FFF2-40B4-BE49-F238E27FC236}">
                <a16:creationId xmlns:a16="http://schemas.microsoft.com/office/drawing/2014/main" id="{708D1A76-E36B-6E32-21BE-8223714552C6}"/>
              </a:ext>
            </a:extLst>
          </p:cNvPr>
          <p:cNvPicPr>
            <a:picLocks noChangeAspect="1"/>
          </p:cNvPicPr>
          <p:nvPr/>
        </p:nvPicPr>
        <p:blipFill>
          <a:blip r:embed="rId2"/>
          <a:stretch>
            <a:fillRect/>
          </a:stretch>
        </p:blipFill>
        <p:spPr>
          <a:xfrm>
            <a:off x="542706" y="131900"/>
            <a:ext cx="2342220" cy="3122959"/>
          </a:xfrm>
          <a:prstGeom prst="rect">
            <a:avLst/>
          </a:prstGeom>
        </p:spPr>
      </p:pic>
      <p:pic>
        <p:nvPicPr>
          <p:cNvPr id="7" name="Imagen 6" descr="Diagrama&#10;&#10;El contenido generado por IA puede ser incorrecto.">
            <a:extLst>
              <a:ext uri="{FF2B5EF4-FFF2-40B4-BE49-F238E27FC236}">
                <a16:creationId xmlns:a16="http://schemas.microsoft.com/office/drawing/2014/main" id="{8C0A8B02-9ED0-030A-0990-41BFC862AD59}"/>
              </a:ext>
            </a:extLst>
          </p:cNvPr>
          <p:cNvPicPr>
            <a:picLocks noChangeAspect="1"/>
          </p:cNvPicPr>
          <p:nvPr/>
        </p:nvPicPr>
        <p:blipFill>
          <a:blip r:embed="rId3"/>
          <a:stretch>
            <a:fillRect/>
          </a:stretch>
        </p:blipFill>
        <p:spPr>
          <a:xfrm>
            <a:off x="3940230" y="312361"/>
            <a:ext cx="3205540" cy="2562251"/>
          </a:xfrm>
          <a:prstGeom prst="rect">
            <a:avLst/>
          </a:prstGeom>
        </p:spPr>
      </p:pic>
      <p:pic>
        <p:nvPicPr>
          <p:cNvPr id="9" name="Imagen 8" descr="Diagrama&#10;&#10;El contenido generado por IA puede ser incorrecto.">
            <a:extLst>
              <a:ext uri="{FF2B5EF4-FFF2-40B4-BE49-F238E27FC236}">
                <a16:creationId xmlns:a16="http://schemas.microsoft.com/office/drawing/2014/main" id="{F0013E06-5BC7-770A-3672-5A27D72D038C}"/>
              </a:ext>
            </a:extLst>
          </p:cNvPr>
          <p:cNvPicPr>
            <a:picLocks noChangeAspect="1"/>
          </p:cNvPicPr>
          <p:nvPr/>
        </p:nvPicPr>
        <p:blipFill>
          <a:blip r:embed="rId4"/>
          <a:stretch>
            <a:fillRect/>
          </a:stretch>
        </p:blipFill>
        <p:spPr>
          <a:xfrm>
            <a:off x="542706" y="3281587"/>
            <a:ext cx="7803338" cy="1576736"/>
          </a:xfrm>
          <a:prstGeom prst="rect">
            <a:avLst/>
          </a:prstGeom>
        </p:spPr>
      </p:pic>
      <p:graphicFrame>
        <p:nvGraphicFramePr>
          <p:cNvPr id="10" name="Tabla 9">
            <a:extLst>
              <a:ext uri="{FF2B5EF4-FFF2-40B4-BE49-F238E27FC236}">
                <a16:creationId xmlns:a16="http://schemas.microsoft.com/office/drawing/2014/main" id="{F4D808EA-4887-0B72-7626-77CECC824A14}"/>
              </a:ext>
            </a:extLst>
          </p:cNvPr>
          <p:cNvGraphicFramePr>
            <a:graphicFrameLocks noGrp="1"/>
          </p:cNvGraphicFramePr>
          <p:nvPr>
            <p:extLst>
              <p:ext uri="{D42A27DB-BD31-4B8C-83A1-F6EECF244321}">
                <p14:modId xmlns:p14="http://schemas.microsoft.com/office/powerpoint/2010/main" val="2539573445"/>
              </p:ext>
            </p:extLst>
          </p:nvPr>
        </p:nvGraphicFramePr>
        <p:xfrm>
          <a:off x="2484210" y="5472976"/>
          <a:ext cx="5278893" cy="1828800"/>
        </p:xfrm>
        <a:graphic>
          <a:graphicData uri="http://schemas.openxmlformats.org/drawingml/2006/table">
            <a:tbl>
              <a:tblPr/>
              <a:tblGrid>
                <a:gridCol w="1759631">
                  <a:extLst>
                    <a:ext uri="{9D8B030D-6E8A-4147-A177-3AD203B41FA5}">
                      <a16:colId xmlns:a16="http://schemas.microsoft.com/office/drawing/2014/main" val="151560602"/>
                    </a:ext>
                  </a:extLst>
                </a:gridCol>
                <a:gridCol w="1759631">
                  <a:extLst>
                    <a:ext uri="{9D8B030D-6E8A-4147-A177-3AD203B41FA5}">
                      <a16:colId xmlns:a16="http://schemas.microsoft.com/office/drawing/2014/main" val="1038343906"/>
                    </a:ext>
                  </a:extLst>
                </a:gridCol>
                <a:gridCol w="1759631">
                  <a:extLst>
                    <a:ext uri="{9D8B030D-6E8A-4147-A177-3AD203B41FA5}">
                      <a16:colId xmlns:a16="http://schemas.microsoft.com/office/drawing/2014/main" val="1098138364"/>
                    </a:ext>
                  </a:extLst>
                </a:gridCol>
              </a:tblGrid>
              <a:tr h="252477">
                <a:tc>
                  <a:txBody>
                    <a:bodyPr/>
                    <a:lstStyle/>
                    <a:p>
                      <a:pPr algn="r">
                        <a:buNone/>
                      </a:pPr>
                      <a:r>
                        <a:rPr lang="es-ES" sz="1400" noProof="0" dirty="0"/>
                        <a:t>FPGA clock</a:t>
                      </a:r>
                    </a:p>
                  </a:txBody>
                  <a:tcPr anchor="ctr">
                    <a:lnL>
                      <a:noFill/>
                    </a:lnL>
                    <a:lnR>
                      <a:noFill/>
                    </a:lnR>
                    <a:lnT>
                      <a:noFill/>
                    </a:lnT>
                    <a:lnB>
                      <a:noFill/>
                    </a:lnB>
                    <a:noFill/>
                  </a:tcPr>
                </a:tc>
                <a:tc>
                  <a:txBody>
                    <a:bodyPr/>
                    <a:lstStyle/>
                    <a:p>
                      <a:pPr algn="r">
                        <a:buNone/>
                      </a:pPr>
                      <a:r>
                        <a:rPr lang="es-ES" sz="1400" noProof="0" dirty="0"/>
                        <a:t>Period</a:t>
                      </a:r>
                    </a:p>
                  </a:txBody>
                  <a:tcPr anchor="ctr">
                    <a:lnL>
                      <a:noFill/>
                    </a:lnL>
                    <a:lnR>
                      <a:noFill/>
                    </a:lnR>
                    <a:lnT>
                      <a:noFill/>
                    </a:lnT>
                    <a:lnB>
                      <a:noFill/>
                    </a:lnB>
                    <a:noFill/>
                  </a:tcPr>
                </a:tc>
                <a:tc>
                  <a:txBody>
                    <a:bodyPr/>
                    <a:lstStyle/>
                    <a:p>
                      <a:pPr algn="r">
                        <a:buNone/>
                      </a:pPr>
                      <a:r>
                        <a:rPr lang="es-ES" sz="1400" noProof="0" dirty="0"/>
                        <a:t>Latency (2 clk)</a:t>
                      </a:r>
                    </a:p>
                  </a:txBody>
                  <a:tcPr anchor="ctr">
                    <a:lnL>
                      <a:noFill/>
                    </a:lnL>
                    <a:lnR>
                      <a:noFill/>
                    </a:lnR>
                    <a:lnT>
                      <a:noFill/>
                    </a:lnT>
                    <a:lnB>
                      <a:noFill/>
                    </a:lnB>
                    <a:noFill/>
                  </a:tcPr>
                </a:tc>
                <a:extLst>
                  <a:ext uri="{0D108BD9-81ED-4DB2-BD59-A6C34878D82A}">
                    <a16:rowId xmlns:a16="http://schemas.microsoft.com/office/drawing/2014/main" val="617072398"/>
                  </a:ext>
                </a:extLst>
              </a:tr>
              <a:tr h="252477">
                <a:tc>
                  <a:txBody>
                    <a:bodyPr/>
                    <a:lstStyle/>
                    <a:p>
                      <a:pPr algn="r">
                        <a:buNone/>
                      </a:pPr>
                      <a:r>
                        <a:rPr lang="es-ES" sz="1400" noProof="0" dirty="0"/>
                        <a:t>50 MHz</a:t>
                      </a:r>
                    </a:p>
                  </a:txBody>
                  <a:tcPr anchor="ctr">
                    <a:lnL>
                      <a:noFill/>
                    </a:lnL>
                    <a:lnR>
                      <a:noFill/>
                    </a:lnR>
                    <a:lnT>
                      <a:noFill/>
                    </a:lnT>
                    <a:lnB>
                      <a:noFill/>
                    </a:lnB>
                    <a:noFill/>
                  </a:tcPr>
                </a:tc>
                <a:tc>
                  <a:txBody>
                    <a:bodyPr/>
                    <a:lstStyle/>
                    <a:p>
                      <a:pPr algn="r">
                        <a:buNone/>
                      </a:pPr>
                      <a:r>
                        <a:rPr lang="es-ES" sz="1400" noProof="0" dirty="0"/>
                        <a:t>20 ns</a:t>
                      </a:r>
                    </a:p>
                  </a:txBody>
                  <a:tcPr anchor="ctr">
                    <a:lnL>
                      <a:noFill/>
                    </a:lnL>
                    <a:lnR>
                      <a:noFill/>
                    </a:lnR>
                    <a:lnT>
                      <a:noFill/>
                    </a:lnT>
                    <a:lnB>
                      <a:noFill/>
                    </a:lnB>
                    <a:noFill/>
                  </a:tcPr>
                </a:tc>
                <a:tc>
                  <a:txBody>
                    <a:bodyPr/>
                    <a:lstStyle/>
                    <a:p>
                      <a:pPr algn="r">
                        <a:buNone/>
                      </a:pPr>
                      <a:r>
                        <a:rPr lang="es-ES" sz="1400" noProof="0" dirty="0"/>
                        <a:t>40 ns</a:t>
                      </a:r>
                    </a:p>
                  </a:txBody>
                  <a:tcPr anchor="ctr">
                    <a:lnL>
                      <a:noFill/>
                    </a:lnL>
                    <a:lnR>
                      <a:noFill/>
                    </a:lnR>
                    <a:lnT>
                      <a:noFill/>
                    </a:lnT>
                    <a:lnB>
                      <a:noFill/>
                    </a:lnB>
                    <a:noFill/>
                  </a:tcPr>
                </a:tc>
                <a:extLst>
                  <a:ext uri="{0D108BD9-81ED-4DB2-BD59-A6C34878D82A}">
                    <a16:rowId xmlns:a16="http://schemas.microsoft.com/office/drawing/2014/main" val="2338349066"/>
                  </a:ext>
                </a:extLst>
              </a:tr>
              <a:tr h="252477">
                <a:tc>
                  <a:txBody>
                    <a:bodyPr/>
                    <a:lstStyle/>
                    <a:p>
                      <a:pPr algn="r">
                        <a:buNone/>
                      </a:pPr>
                      <a:r>
                        <a:rPr lang="es-ES" sz="1400" noProof="0" dirty="0"/>
                        <a:t>100 MHz</a:t>
                      </a:r>
                    </a:p>
                  </a:txBody>
                  <a:tcPr anchor="ctr">
                    <a:lnL>
                      <a:noFill/>
                    </a:lnL>
                    <a:lnR>
                      <a:noFill/>
                    </a:lnR>
                    <a:lnT>
                      <a:noFill/>
                    </a:lnT>
                    <a:lnB>
                      <a:noFill/>
                    </a:lnB>
                    <a:noFill/>
                  </a:tcPr>
                </a:tc>
                <a:tc>
                  <a:txBody>
                    <a:bodyPr/>
                    <a:lstStyle/>
                    <a:p>
                      <a:pPr algn="r">
                        <a:buNone/>
                      </a:pPr>
                      <a:r>
                        <a:rPr lang="es-ES" sz="1400" noProof="0" dirty="0"/>
                        <a:t>10 ns</a:t>
                      </a:r>
                    </a:p>
                  </a:txBody>
                  <a:tcPr anchor="ctr">
                    <a:lnL>
                      <a:noFill/>
                    </a:lnL>
                    <a:lnR>
                      <a:noFill/>
                    </a:lnR>
                    <a:lnT>
                      <a:noFill/>
                    </a:lnT>
                    <a:lnB>
                      <a:noFill/>
                    </a:lnB>
                    <a:noFill/>
                  </a:tcPr>
                </a:tc>
                <a:tc>
                  <a:txBody>
                    <a:bodyPr/>
                    <a:lstStyle/>
                    <a:p>
                      <a:pPr algn="r">
                        <a:buNone/>
                      </a:pPr>
                      <a:r>
                        <a:rPr lang="es-ES" sz="1400" noProof="0" dirty="0"/>
                        <a:t>20 ns</a:t>
                      </a:r>
                    </a:p>
                  </a:txBody>
                  <a:tcPr anchor="ctr">
                    <a:lnL>
                      <a:noFill/>
                    </a:lnL>
                    <a:lnR>
                      <a:noFill/>
                    </a:lnR>
                    <a:lnT>
                      <a:noFill/>
                    </a:lnT>
                    <a:lnB>
                      <a:noFill/>
                    </a:lnB>
                    <a:noFill/>
                  </a:tcPr>
                </a:tc>
                <a:extLst>
                  <a:ext uri="{0D108BD9-81ED-4DB2-BD59-A6C34878D82A}">
                    <a16:rowId xmlns:a16="http://schemas.microsoft.com/office/drawing/2014/main" val="569072647"/>
                  </a:ext>
                </a:extLst>
              </a:tr>
              <a:tr h="252477">
                <a:tc>
                  <a:txBody>
                    <a:bodyPr/>
                    <a:lstStyle/>
                    <a:p>
                      <a:pPr algn="r">
                        <a:buNone/>
                      </a:pPr>
                      <a:r>
                        <a:rPr lang="es-ES" sz="1400" noProof="0" dirty="0"/>
                        <a:t>200 MHz</a:t>
                      </a:r>
                    </a:p>
                  </a:txBody>
                  <a:tcPr anchor="ctr">
                    <a:lnL>
                      <a:noFill/>
                    </a:lnL>
                    <a:lnR>
                      <a:noFill/>
                    </a:lnR>
                    <a:lnT>
                      <a:noFill/>
                    </a:lnT>
                    <a:lnB>
                      <a:noFill/>
                    </a:lnB>
                    <a:noFill/>
                  </a:tcPr>
                </a:tc>
                <a:tc>
                  <a:txBody>
                    <a:bodyPr/>
                    <a:lstStyle/>
                    <a:p>
                      <a:pPr algn="r">
                        <a:buNone/>
                      </a:pPr>
                      <a:r>
                        <a:rPr lang="es-ES" sz="1400" noProof="0" dirty="0"/>
                        <a:t>5 ns</a:t>
                      </a:r>
                    </a:p>
                  </a:txBody>
                  <a:tcPr anchor="ctr">
                    <a:lnL>
                      <a:noFill/>
                    </a:lnL>
                    <a:lnR>
                      <a:noFill/>
                    </a:lnR>
                    <a:lnT>
                      <a:noFill/>
                    </a:lnT>
                    <a:lnB>
                      <a:noFill/>
                    </a:lnB>
                    <a:noFill/>
                  </a:tcPr>
                </a:tc>
                <a:tc>
                  <a:txBody>
                    <a:bodyPr/>
                    <a:lstStyle/>
                    <a:p>
                      <a:pPr algn="r">
                        <a:buNone/>
                      </a:pPr>
                      <a:r>
                        <a:rPr lang="es-ES" sz="1400" noProof="0" dirty="0"/>
                        <a:t>10 ns</a:t>
                      </a:r>
                    </a:p>
                  </a:txBody>
                  <a:tcPr anchor="ctr">
                    <a:lnL>
                      <a:noFill/>
                    </a:lnL>
                    <a:lnR>
                      <a:noFill/>
                    </a:lnR>
                    <a:lnT>
                      <a:noFill/>
                    </a:lnT>
                    <a:lnB>
                      <a:noFill/>
                    </a:lnB>
                    <a:noFill/>
                  </a:tcPr>
                </a:tc>
                <a:extLst>
                  <a:ext uri="{0D108BD9-81ED-4DB2-BD59-A6C34878D82A}">
                    <a16:rowId xmlns:a16="http://schemas.microsoft.com/office/drawing/2014/main" val="392483301"/>
                  </a:ext>
                </a:extLst>
              </a:tr>
              <a:tr h="252477">
                <a:tc>
                  <a:txBody>
                    <a:bodyPr/>
                    <a:lstStyle/>
                    <a:p>
                      <a:pPr algn="r">
                        <a:buNone/>
                      </a:pPr>
                      <a:r>
                        <a:rPr lang="es-ES" sz="1400" noProof="0" dirty="0"/>
                        <a:t>360 MHz</a:t>
                      </a:r>
                    </a:p>
                  </a:txBody>
                  <a:tcPr anchor="ctr">
                    <a:lnL>
                      <a:noFill/>
                    </a:lnL>
                    <a:lnR>
                      <a:noFill/>
                    </a:lnR>
                    <a:lnT>
                      <a:noFill/>
                    </a:lnT>
                    <a:lnB>
                      <a:noFill/>
                    </a:lnB>
                    <a:noFill/>
                  </a:tcPr>
                </a:tc>
                <a:tc>
                  <a:txBody>
                    <a:bodyPr/>
                    <a:lstStyle/>
                    <a:p>
                      <a:pPr algn="r">
                        <a:buNone/>
                      </a:pPr>
                      <a:r>
                        <a:rPr lang="es-ES" sz="1400" noProof="0" dirty="0"/>
                        <a:t>2.78 ns</a:t>
                      </a:r>
                    </a:p>
                  </a:txBody>
                  <a:tcPr anchor="ctr">
                    <a:lnL>
                      <a:noFill/>
                    </a:lnL>
                    <a:lnR>
                      <a:noFill/>
                    </a:lnR>
                    <a:lnT>
                      <a:noFill/>
                    </a:lnT>
                    <a:lnB>
                      <a:noFill/>
                    </a:lnB>
                    <a:noFill/>
                  </a:tcPr>
                </a:tc>
                <a:tc>
                  <a:txBody>
                    <a:bodyPr/>
                    <a:lstStyle/>
                    <a:p>
                      <a:pPr algn="r">
                        <a:buNone/>
                      </a:pPr>
                      <a:r>
                        <a:rPr lang="es-ES" sz="1400" noProof="0" dirty="0"/>
                        <a:t>5.56 ns</a:t>
                      </a:r>
                    </a:p>
                  </a:txBody>
                  <a:tcPr anchor="ctr">
                    <a:lnL>
                      <a:noFill/>
                    </a:lnL>
                    <a:lnR>
                      <a:noFill/>
                    </a:lnR>
                    <a:lnT>
                      <a:noFill/>
                    </a:lnT>
                    <a:lnB>
                      <a:noFill/>
                    </a:lnB>
                    <a:noFill/>
                  </a:tcPr>
                </a:tc>
                <a:extLst>
                  <a:ext uri="{0D108BD9-81ED-4DB2-BD59-A6C34878D82A}">
                    <a16:rowId xmlns:a16="http://schemas.microsoft.com/office/drawing/2014/main" val="3520799731"/>
                  </a:ext>
                </a:extLst>
              </a:tr>
              <a:tr h="252477">
                <a:tc>
                  <a:txBody>
                    <a:bodyPr/>
                    <a:lstStyle/>
                    <a:p>
                      <a:pPr algn="r">
                        <a:buNone/>
                      </a:pPr>
                      <a:r>
                        <a:rPr lang="es-ES" sz="1400" noProof="0" dirty="0"/>
                        <a:t>500 MHz</a:t>
                      </a:r>
                    </a:p>
                  </a:txBody>
                  <a:tcPr anchor="ctr">
                    <a:lnL>
                      <a:noFill/>
                    </a:lnL>
                    <a:lnR>
                      <a:noFill/>
                    </a:lnR>
                    <a:lnT>
                      <a:noFill/>
                    </a:lnT>
                    <a:lnB>
                      <a:noFill/>
                    </a:lnB>
                    <a:noFill/>
                  </a:tcPr>
                </a:tc>
                <a:tc>
                  <a:txBody>
                    <a:bodyPr/>
                    <a:lstStyle/>
                    <a:p>
                      <a:pPr algn="r">
                        <a:buNone/>
                      </a:pPr>
                      <a:r>
                        <a:rPr lang="es-ES" sz="1400" noProof="0" dirty="0"/>
                        <a:t>2 ns</a:t>
                      </a:r>
                    </a:p>
                  </a:txBody>
                  <a:tcPr anchor="ctr">
                    <a:lnL>
                      <a:noFill/>
                    </a:lnL>
                    <a:lnR>
                      <a:noFill/>
                    </a:lnR>
                    <a:lnT>
                      <a:noFill/>
                    </a:lnT>
                    <a:lnB>
                      <a:noFill/>
                    </a:lnB>
                    <a:noFill/>
                  </a:tcPr>
                </a:tc>
                <a:tc>
                  <a:txBody>
                    <a:bodyPr/>
                    <a:lstStyle/>
                    <a:p>
                      <a:pPr algn="r">
                        <a:buNone/>
                      </a:pPr>
                      <a:r>
                        <a:rPr lang="es-ES" sz="1400" noProof="0" dirty="0"/>
                        <a:t>4 ns</a:t>
                      </a:r>
                    </a:p>
                  </a:txBody>
                  <a:tcPr anchor="ctr">
                    <a:lnL>
                      <a:noFill/>
                    </a:lnL>
                    <a:lnR>
                      <a:noFill/>
                    </a:lnR>
                    <a:lnT>
                      <a:noFill/>
                    </a:lnT>
                    <a:lnB>
                      <a:noFill/>
                    </a:lnB>
                    <a:noFill/>
                  </a:tcPr>
                </a:tc>
                <a:extLst>
                  <a:ext uri="{0D108BD9-81ED-4DB2-BD59-A6C34878D82A}">
                    <a16:rowId xmlns:a16="http://schemas.microsoft.com/office/drawing/2014/main" val="2163070028"/>
                  </a:ext>
                </a:extLst>
              </a:tr>
            </a:tbl>
          </a:graphicData>
        </a:graphic>
      </p:graphicFrame>
      <p:sp>
        <p:nvSpPr>
          <p:cNvPr id="11" name="Flecha: a la derecha 10">
            <a:extLst>
              <a:ext uri="{FF2B5EF4-FFF2-40B4-BE49-F238E27FC236}">
                <a16:creationId xmlns:a16="http://schemas.microsoft.com/office/drawing/2014/main" id="{AE9575B7-48C4-28C5-1E12-0D7BCFB21788}"/>
              </a:ext>
            </a:extLst>
          </p:cNvPr>
          <p:cNvSpPr/>
          <p:nvPr/>
        </p:nvSpPr>
        <p:spPr>
          <a:xfrm>
            <a:off x="3035173" y="1489585"/>
            <a:ext cx="693018" cy="438101"/>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spTree>
    <p:extLst>
      <p:ext uri="{BB962C8B-B14F-4D97-AF65-F5344CB8AC3E}">
        <p14:creationId xmlns:p14="http://schemas.microsoft.com/office/powerpoint/2010/main" val="3416722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B8E2A-02EF-9DBB-6CCB-E380DDFB2590}"/>
              </a:ext>
            </a:extLst>
          </p:cNvPr>
          <p:cNvSpPr>
            <a:spLocks noGrp="1"/>
          </p:cNvSpPr>
          <p:nvPr>
            <p:ph type="title"/>
          </p:nvPr>
        </p:nvSpPr>
        <p:spPr/>
        <p:txBody>
          <a:bodyPr>
            <a:normAutofit fontScale="90000"/>
          </a:bodyPr>
          <a:lstStyle/>
          <a:p>
            <a:r>
              <a:rPr lang="es-ES" noProof="0" dirty="0"/>
              <a:t>Mismo ejemplo</a:t>
            </a:r>
          </a:p>
        </p:txBody>
      </p:sp>
      <p:sp>
        <p:nvSpPr>
          <p:cNvPr id="3" name="Marcador de texto 2">
            <a:extLst>
              <a:ext uri="{FF2B5EF4-FFF2-40B4-BE49-F238E27FC236}">
                <a16:creationId xmlns:a16="http://schemas.microsoft.com/office/drawing/2014/main" id="{C963B804-CD73-BEB6-9661-D2770A745448}"/>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7B0EC635-A9B0-A6E2-1EB2-CCABDB0942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33</a:t>
            </a:fld>
            <a:endParaRPr lang="es-ES" noProof="0" dirty="0"/>
          </a:p>
        </p:txBody>
      </p:sp>
      <p:sp>
        <p:nvSpPr>
          <p:cNvPr id="5" name="Título 4">
            <a:extLst>
              <a:ext uri="{FF2B5EF4-FFF2-40B4-BE49-F238E27FC236}">
                <a16:creationId xmlns:a16="http://schemas.microsoft.com/office/drawing/2014/main" id="{7094D78D-36BC-ABEA-396B-1CD28B6B39E0}"/>
              </a:ext>
            </a:extLst>
          </p:cNvPr>
          <p:cNvSpPr>
            <a:spLocks noGrp="1"/>
          </p:cNvSpPr>
          <p:nvPr>
            <p:ph type="title" idx="2"/>
          </p:nvPr>
        </p:nvSpPr>
        <p:spPr/>
        <p:txBody>
          <a:bodyPr/>
          <a:lstStyle/>
          <a:p>
            <a:r>
              <a:rPr lang="es-ES" noProof="0" dirty="0"/>
              <a:t>Con un microprocesador</a:t>
            </a:r>
          </a:p>
        </p:txBody>
      </p:sp>
      <p:pic>
        <p:nvPicPr>
          <p:cNvPr id="7" name="Imagen 6" descr="Una captura de pantalla de un celular con letras&#10;&#10;El contenido generado por IA puede ser incorrecto.">
            <a:extLst>
              <a:ext uri="{FF2B5EF4-FFF2-40B4-BE49-F238E27FC236}">
                <a16:creationId xmlns:a16="http://schemas.microsoft.com/office/drawing/2014/main" id="{8500AFF0-7272-DC90-F933-32B6404FFE96}"/>
              </a:ext>
            </a:extLst>
          </p:cNvPr>
          <p:cNvPicPr>
            <a:picLocks noChangeAspect="1"/>
          </p:cNvPicPr>
          <p:nvPr/>
        </p:nvPicPr>
        <p:blipFill>
          <a:blip r:embed="rId2"/>
          <a:stretch>
            <a:fillRect/>
          </a:stretch>
        </p:blipFill>
        <p:spPr>
          <a:xfrm>
            <a:off x="509482" y="1348553"/>
            <a:ext cx="3051866" cy="3289035"/>
          </a:xfrm>
          <a:prstGeom prst="rect">
            <a:avLst/>
          </a:prstGeom>
        </p:spPr>
      </p:pic>
      <p:pic>
        <p:nvPicPr>
          <p:cNvPr id="2050" name="Picture 2" descr="clean technical diagram showing a boxed layout with three sections labeled: 1) Input Acquisition with cycle counts, 2) Decision Logic with cycle counts, 3) Output Update with cycle counts, plus total cycles summary at bottom, styled like an engineering timing chart">
            <a:extLst>
              <a:ext uri="{FF2B5EF4-FFF2-40B4-BE49-F238E27FC236}">
                <a16:creationId xmlns:a16="http://schemas.microsoft.com/office/drawing/2014/main" id="{5463A967-78AB-8923-686B-CAB3FFEE0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29095"/>
            <a:ext cx="3795749" cy="25304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struction Cycle Explained | Fetch , Decode , Execute Cycle Step-By-Step">
            <a:extLst>
              <a:ext uri="{FF2B5EF4-FFF2-40B4-BE49-F238E27FC236}">
                <a16:creationId xmlns:a16="http://schemas.microsoft.com/office/drawing/2014/main" id="{D39FC716-F8CB-0C9A-14B2-72CB7AFE7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4407" y="0"/>
            <a:ext cx="4312401" cy="22959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Tmega2560 | Microchip Technology">
            <a:extLst>
              <a:ext uri="{FF2B5EF4-FFF2-40B4-BE49-F238E27FC236}">
                <a16:creationId xmlns:a16="http://schemas.microsoft.com/office/drawing/2014/main" id="{2E47B6B2-C727-FD30-EEE4-A91297FE8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8915" y="324532"/>
            <a:ext cx="1182842" cy="982143"/>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B477EE00-BCD5-DCC6-34BE-AFF1768BC4D8}"/>
              </a:ext>
            </a:extLst>
          </p:cNvPr>
          <p:cNvSpPr txBox="1"/>
          <p:nvPr/>
        </p:nvSpPr>
        <p:spPr>
          <a:xfrm>
            <a:off x="4572000" y="1464733"/>
            <a:ext cx="821267" cy="307777"/>
          </a:xfrm>
          <a:prstGeom prst="rect">
            <a:avLst/>
          </a:prstGeom>
          <a:noFill/>
        </p:spPr>
        <p:txBody>
          <a:bodyPr wrap="square" rtlCol="0">
            <a:spAutoFit/>
          </a:bodyPr>
          <a:lstStyle/>
          <a:p>
            <a:r>
              <a:rPr lang="es-ES" dirty="0"/>
              <a:t>16MHz</a:t>
            </a:r>
          </a:p>
        </p:txBody>
      </p:sp>
    </p:spTree>
    <p:extLst>
      <p:ext uri="{BB962C8B-B14F-4D97-AF65-F5344CB8AC3E}">
        <p14:creationId xmlns:p14="http://schemas.microsoft.com/office/powerpoint/2010/main" val="2638869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0D434-1FAE-18B6-DFBC-0C4BF21BDA9C}"/>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FBE18DEC-7616-9C9B-05B0-02D5C38613F0}"/>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1A1FE72F-051C-7FF8-480B-D70A63739D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34</a:t>
            </a:fld>
            <a:endParaRPr lang="es-ES" noProof="0" dirty="0"/>
          </a:p>
        </p:txBody>
      </p:sp>
      <p:sp>
        <p:nvSpPr>
          <p:cNvPr id="5" name="Título 4">
            <a:extLst>
              <a:ext uri="{FF2B5EF4-FFF2-40B4-BE49-F238E27FC236}">
                <a16:creationId xmlns:a16="http://schemas.microsoft.com/office/drawing/2014/main" id="{55529F8D-61A5-4EA3-A80C-82832D846F35}"/>
              </a:ext>
            </a:extLst>
          </p:cNvPr>
          <p:cNvSpPr>
            <a:spLocks noGrp="1"/>
          </p:cNvSpPr>
          <p:nvPr>
            <p:ph type="title" idx="2"/>
          </p:nvPr>
        </p:nvSpPr>
        <p:spPr/>
        <p:txBody>
          <a:bodyPr/>
          <a:lstStyle/>
          <a:p>
            <a:endParaRPr lang="es-ES" noProof="0" dirty="0"/>
          </a:p>
        </p:txBody>
      </p:sp>
      <p:pic>
        <p:nvPicPr>
          <p:cNvPr id="8" name="table">
            <a:extLst>
              <a:ext uri="{FF2B5EF4-FFF2-40B4-BE49-F238E27FC236}">
                <a16:creationId xmlns:a16="http://schemas.microsoft.com/office/drawing/2014/main" id="{90AFE28A-11A2-94C3-D752-95FC8DAC32F3}"/>
              </a:ext>
            </a:extLst>
          </p:cNvPr>
          <p:cNvPicPr>
            <a:picLocks noChangeAspect="1"/>
          </p:cNvPicPr>
          <p:nvPr/>
        </p:nvPicPr>
        <p:blipFill>
          <a:blip r:embed="rId2"/>
          <a:stretch>
            <a:fillRect/>
          </a:stretch>
        </p:blipFill>
        <p:spPr>
          <a:xfrm>
            <a:off x="1439333" y="0"/>
            <a:ext cx="6723275" cy="5152602"/>
          </a:xfrm>
          <a:prstGeom prst="rect">
            <a:avLst/>
          </a:prstGeom>
        </p:spPr>
      </p:pic>
      <p:sp>
        <p:nvSpPr>
          <p:cNvPr id="9" name="Rectángulo 8">
            <a:extLst>
              <a:ext uri="{FF2B5EF4-FFF2-40B4-BE49-F238E27FC236}">
                <a16:creationId xmlns:a16="http://schemas.microsoft.com/office/drawing/2014/main" id="{24ADFEB1-9B48-6155-9FFF-6319393F0DFF}"/>
              </a:ext>
            </a:extLst>
          </p:cNvPr>
          <p:cNvSpPr/>
          <p:nvPr/>
        </p:nvSpPr>
        <p:spPr>
          <a:xfrm>
            <a:off x="1439333" y="385011"/>
            <a:ext cx="6655513" cy="45148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spTree>
    <p:extLst>
      <p:ext uri="{BB962C8B-B14F-4D97-AF65-F5344CB8AC3E}">
        <p14:creationId xmlns:p14="http://schemas.microsoft.com/office/powerpoint/2010/main" val="3231432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D185C-FA17-D561-91FF-64D3C3573A5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B680221-06E9-E523-DE85-F790762DEA56}"/>
              </a:ext>
            </a:extLst>
          </p:cNvPr>
          <p:cNvSpPr>
            <a:spLocks noGrp="1"/>
          </p:cNvSpPr>
          <p:nvPr>
            <p:ph type="title"/>
          </p:nvPr>
        </p:nvSpPr>
        <p:spPr>
          <a:xfrm>
            <a:off x="265500" y="1233175"/>
            <a:ext cx="4045200" cy="1482300"/>
          </a:xfrm>
        </p:spPr>
        <p:txBody>
          <a:bodyPr/>
          <a:lstStyle/>
          <a:p>
            <a:r>
              <a:rPr lang="es-ES" noProof="0" dirty="0"/>
              <a:t>Design workflow</a:t>
            </a:r>
          </a:p>
        </p:txBody>
      </p:sp>
      <p:sp>
        <p:nvSpPr>
          <p:cNvPr id="15" name="Subtitle 2">
            <a:extLst>
              <a:ext uri="{FF2B5EF4-FFF2-40B4-BE49-F238E27FC236}">
                <a16:creationId xmlns:a16="http://schemas.microsoft.com/office/drawing/2014/main" id="{F812198B-8F20-ABCB-7AD5-71B19753D9FD}"/>
              </a:ext>
            </a:extLst>
          </p:cNvPr>
          <p:cNvSpPr>
            <a:spLocks noGrp="1"/>
          </p:cNvSpPr>
          <p:nvPr>
            <p:ph type="subTitle" idx="1"/>
          </p:nvPr>
        </p:nvSpPr>
        <p:spPr>
          <a:xfrm>
            <a:off x="265500" y="2803075"/>
            <a:ext cx="4045200" cy="1235100"/>
          </a:xfrm>
        </p:spPr>
        <p:txBody>
          <a:bodyPr/>
          <a:lstStyle/>
          <a:p>
            <a:endParaRPr lang="es-ES" noProof="0" dirty="0"/>
          </a:p>
        </p:txBody>
      </p:sp>
      <p:sp>
        <p:nvSpPr>
          <p:cNvPr id="3" name="Marcador de número de diapositiva 2">
            <a:extLst>
              <a:ext uri="{FF2B5EF4-FFF2-40B4-BE49-F238E27FC236}">
                <a16:creationId xmlns:a16="http://schemas.microsoft.com/office/drawing/2014/main" id="{5D2CD466-F244-49D7-1D8B-75A8E26727A7}"/>
              </a:ext>
            </a:extLst>
          </p:cNvPr>
          <p:cNvSpPr>
            <a:spLocks noGrp="1"/>
          </p:cNvSpPr>
          <p:nvPr>
            <p:ph type="sldNum" idx="12"/>
          </p:nvPr>
        </p:nvSpPr>
        <p:spPr>
          <a:xfrm>
            <a:off x="8472458" y="4663217"/>
            <a:ext cx="548700" cy="393600"/>
          </a:xfrm>
        </p:spPr>
        <p:txBody>
          <a:bodyPr spcFirstLastPara="1" wrap="square" lIns="91425" tIns="91425" rIns="91425" bIns="91425" anchor="ctr" anchorCtr="0">
            <a:normAutofit/>
          </a:bodyPr>
          <a:lstStyle/>
          <a:p>
            <a:pPr>
              <a:lnSpc>
                <a:spcPct val="90000"/>
              </a:lnSpc>
              <a:spcAft>
                <a:spcPts val="600"/>
              </a:spcAft>
            </a:pPr>
            <a:fld id="{00000000-1234-1234-1234-123412341234}" type="slidenum">
              <a:rPr lang="es-ES" sz="900" noProof="0"/>
              <a:pPr>
                <a:lnSpc>
                  <a:spcPct val="90000"/>
                </a:lnSpc>
                <a:spcAft>
                  <a:spcPts val="600"/>
                </a:spcAft>
              </a:pPr>
              <a:t>35</a:t>
            </a:fld>
            <a:endParaRPr lang="es-ES" sz="900" noProof="0" dirty="0"/>
          </a:p>
        </p:txBody>
      </p:sp>
      <p:pic>
        <p:nvPicPr>
          <p:cNvPr id="4" name="Imagen 3">
            <a:extLst>
              <a:ext uri="{FF2B5EF4-FFF2-40B4-BE49-F238E27FC236}">
                <a16:creationId xmlns:a16="http://schemas.microsoft.com/office/drawing/2014/main" id="{45F1F49E-5CFC-74F2-89A7-5BDA7797A8CA}"/>
              </a:ext>
            </a:extLst>
          </p:cNvPr>
          <p:cNvPicPr>
            <a:picLocks noChangeAspect="1"/>
          </p:cNvPicPr>
          <p:nvPr/>
        </p:nvPicPr>
        <p:blipFill>
          <a:blip r:embed="rId2"/>
          <a:srcRect l="1" r="-2" b="25000"/>
          <a:stretch>
            <a:fillRect/>
          </a:stretch>
        </p:blipFill>
        <p:spPr>
          <a:xfrm>
            <a:off x="4572000" y="0"/>
            <a:ext cx="4572000" cy="5143500"/>
          </a:xfrm>
          <a:prstGeom prst="rect">
            <a:avLst/>
          </a:prstGeom>
        </p:spPr>
      </p:pic>
      <p:pic>
        <p:nvPicPr>
          <p:cNvPr id="5" name="Imagen 4">
            <a:extLst>
              <a:ext uri="{FF2B5EF4-FFF2-40B4-BE49-F238E27FC236}">
                <a16:creationId xmlns:a16="http://schemas.microsoft.com/office/drawing/2014/main" id="{B9A2D2F1-B142-83C1-1EEA-4E392B1E9554}"/>
              </a:ext>
            </a:extLst>
          </p:cNvPr>
          <p:cNvPicPr>
            <a:picLocks noChangeAspect="1"/>
          </p:cNvPicPr>
          <p:nvPr/>
        </p:nvPicPr>
        <p:blipFill>
          <a:blip r:embed="rId3"/>
          <a:srcRect t="5334" b="19667"/>
          <a:stretch>
            <a:fillRect/>
          </a:stretch>
        </p:blipFill>
        <p:spPr>
          <a:xfrm>
            <a:off x="4572000" y="0"/>
            <a:ext cx="4571999" cy="5143500"/>
          </a:xfrm>
          <a:prstGeom prst="rect">
            <a:avLst/>
          </a:prstGeom>
        </p:spPr>
      </p:pic>
      <p:pic>
        <p:nvPicPr>
          <p:cNvPr id="6" name="Imagen 5">
            <a:extLst>
              <a:ext uri="{FF2B5EF4-FFF2-40B4-BE49-F238E27FC236}">
                <a16:creationId xmlns:a16="http://schemas.microsoft.com/office/drawing/2014/main" id="{7F31CE4D-64A5-AD3C-C073-95D5E7670588}"/>
              </a:ext>
            </a:extLst>
          </p:cNvPr>
          <p:cNvPicPr>
            <a:picLocks noChangeAspect="1"/>
          </p:cNvPicPr>
          <p:nvPr/>
        </p:nvPicPr>
        <p:blipFill>
          <a:blip r:embed="rId4"/>
          <a:srcRect l="40741"/>
          <a:stretch>
            <a:fillRect/>
          </a:stretch>
        </p:blipFill>
        <p:spPr>
          <a:xfrm>
            <a:off x="4571999" y="0"/>
            <a:ext cx="4572000" cy="5143500"/>
          </a:xfrm>
          <a:prstGeom prst="rect">
            <a:avLst/>
          </a:prstGeom>
        </p:spPr>
      </p:pic>
      <p:pic>
        <p:nvPicPr>
          <p:cNvPr id="7" name="Imagen 6">
            <a:extLst>
              <a:ext uri="{FF2B5EF4-FFF2-40B4-BE49-F238E27FC236}">
                <a16:creationId xmlns:a16="http://schemas.microsoft.com/office/drawing/2014/main" id="{4CE3FDB0-193C-0CCF-F6C2-C8110198F7CA}"/>
              </a:ext>
            </a:extLst>
          </p:cNvPr>
          <p:cNvPicPr>
            <a:picLocks noChangeAspect="1"/>
          </p:cNvPicPr>
          <p:nvPr/>
        </p:nvPicPr>
        <p:blipFill>
          <a:blip r:embed="rId5"/>
          <a:srcRect l="14820" r="25921"/>
          <a:stretch>
            <a:fillRect/>
          </a:stretch>
        </p:blipFill>
        <p:spPr>
          <a:xfrm>
            <a:off x="4571999" y="0"/>
            <a:ext cx="4571999" cy="5143500"/>
          </a:xfrm>
          <a:prstGeom prst="rect">
            <a:avLst/>
          </a:prstGeom>
        </p:spPr>
      </p:pic>
      <p:pic>
        <p:nvPicPr>
          <p:cNvPr id="8" name="Imagen 7">
            <a:extLst>
              <a:ext uri="{FF2B5EF4-FFF2-40B4-BE49-F238E27FC236}">
                <a16:creationId xmlns:a16="http://schemas.microsoft.com/office/drawing/2014/main" id="{A9706440-6BAD-A569-9C1C-5D340B6F7C4F}"/>
              </a:ext>
            </a:extLst>
          </p:cNvPr>
          <p:cNvPicPr>
            <a:picLocks noChangeAspect="1"/>
          </p:cNvPicPr>
          <p:nvPr/>
        </p:nvPicPr>
        <p:blipFill>
          <a:blip r:embed="rId6"/>
          <a:srcRect l="40741"/>
          <a:stretch>
            <a:fillRect/>
          </a:stretch>
        </p:blipFill>
        <p:spPr>
          <a:xfrm>
            <a:off x="4571998" y="0"/>
            <a:ext cx="4572002" cy="5143500"/>
          </a:xfrm>
          <a:prstGeom prst="rect">
            <a:avLst/>
          </a:prstGeom>
        </p:spPr>
      </p:pic>
    </p:spTree>
    <p:extLst>
      <p:ext uri="{BB962C8B-B14F-4D97-AF65-F5344CB8AC3E}">
        <p14:creationId xmlns:p14="http://schemas.microsoft.com/office/powerpoint/2010/main" val="216315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F24CC-1F82-B379-F30A-6CDE84D962AE}"/>
              </a:ext>
            </a:extLst>
          </p:cNvPr>
          <p:cNvSpPr>
            <a:spLocks noGrp="1"/>
          </p:cNvSpPr>
          <p:nvPr>
            <p:ph type="title"/>
          </p:nvPr>
        </p:nvSpPr>
        <p:spPr/>
        <p:txBody>
          <a:bodyPr>
            <a:normAutofit fontScale="90000"/>
          </a:bodyPr>
          <a:lstStyle/>
          <a:p>
            <a:r>
              <a:rPr lang="es-ES" noProof="0" dirty="0"/>
              <a:t>FPGA Design Workflow</a:t>
            </a:r>
          </a:p>
        </p:txBody>
      </p:sp>
      <p:sp>
        <p:nvSpPr>
          <p:cNvPr id="3" name="Marcador de texto 2">
            <a:extLst>
              <a:ext uri="{FF2B5EF4-FFF2-40B4-BE49-F238E27FC236}">
                <a16:creationId xmlns:a16="http://schemas.microsoft.com/office/drawing/2014/main" id="{C53AFDF0-0F9A-579D-7877-1D04BB5AAF0D}"/>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9F7CBE7D-6888-67EF-DEE9-EA04555588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36</a:t>
            </a:fld>
            <a:endParaRPr lang="es-ES" noProof="0" dirty="0"/>
          </a:p>
        </p:txBody>
      </p:sp>
      <p:sp>
        <p:nvSpPr>
          <p:cNvPr id="5" name="Título 4">
            <a:extLst>
              <a:ext uri="{FF2B5EF4-FFF2-40B4-BE49-F238E27FC236}">
                <a16:creationId xmlns:a16="http://schemas.microsoft.com/office/drawing/2014/main" id="{A94D2A09-E7A2-6F93-B68A-20DFFE1C0E66}"/>
              </a:ext>
            </a:extLst>
          </p:cNvPr>
          <p:cNvSpPr>
            <a:spLocks noGrp="1"/>
          </p:cNvSpPr>
          <p:nvPr>
            <p:ph type="title" idx="2"/>
          </p:nvPr>
        </p:nvSpPr>
        <p:spPr/>
        <p:txBody>
          <a:bodyPr/>
          <a:lstStyle/>
          <a:p>
            <a:endParaRPr lang="es-ES" noProof="0" dirty="0"/>
          </a:p>
        </p:txBody>
      </p:sp>
      <p:pic>
        <p:nvPicPr>
          <p:cNvPr id="7" name="Imagen 6" descr="Diagrama&#10;&#10;El contenido generado por IA puede ser incorrecto.">
            <a:extLst>
              <a:ext uri="{FF2B5EF4-FFF2-40B4-BE49-F238E27FC236}">
                <a16:creationId xmlns:a16="http://schemas.microsoft.com/office/drawing/2014/main" id="{27787F3F-D434-6D66-3CF1-DDB66DEC0F14}"/>
              </a:ext>
            </a:extLst>
          </p:cNvPr>
          <p:cNvPicPr>
            <a:picLocks noChangeAspect="1"/>
          </p:cNvPicPr>
          <p:nvPr/>
        </p:nvPicPr>
        <p:blipFill>
          <a:blip r:embed="rId2"/>
          <a:stretch>
            <a:fillRect/>
          </a:stretch>
        </p:blipFill>
        <p:spPr>
          <a:xfrm>
            <a:off x="1686954" y="704600"/>
            <a:ext cx="5770092" cy="4124900"/>
          </a:xfrm>
          <a:prstGeom prst="rect">
            <a:avLst/>
          </a:prstGeom>
        </p:spPr>
      </p:pic>
    </p:spTree>
    <p:extLst>
      <p:ext uri="{BB962C8B-B14F-4D97-AF65-F5344CB8AC3E}">
        <p14:creationId xmlns:p14="http://schemas.microsoft.com/office/powerpoint/2010/main" val="3282940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81E259-5890-9D2E-465B-9AB2AB9CA2A5}"/>
              </a:ext>
            </a:extLst>
          </p:cNvPr>
          <p:cNvSpPr>
            <a:spLocks noGrp="1"/>
          </p:cNvSpPr>
          <p:nvPr>
            <p:ph type="title"/>
          </p:nvPr>
        </p:nvSpPr>
        <p:spPr/>
        <p:txBody>
          <a:bodyPr>
            <a:normAutofit fontScale="90000"/>
          </a:bodyPr>
          <a:lstStyle/>
          <a:p>
            <a:r>
              <a:rPr lang="es-ES" noProof="0" dirty="0"/>
              <a:t>FPGA Design Workflow</a:t>
            </a:r>
          </a:p>
        </p:txBody>
      </p:sp>
      <p:sp>
        <p:nvSpPr>
          <p:cNvPr id="3" name="Marcador de texto 2">
            <a:extLst>
              <a:ext uri="{FF2B5EF4-FFF2-40B4-BE49-F238E27FC236}">
                <a16:creationId xmlns:a16="http://schemas.microsoft.com/office/drawing/2014/main" id="{475B6754-EE72-5AF4-2CBB-E335CA22C010}"/>
              </a:ext>
            </a:extLst>
          </p:cNvPr>
          <p:cNvSpPr>
            <a:spLocks noGrp="1"/>
          </p:cNvSpPr>
          <p:nvPr>
            <p:ph type="body" idx="1"/>
          </p:nvPr>
        </p:nvSpPr>
        <p:spPr>
          <a:xfrm>
            <a:off x="19310" y="907913"/>
            <a:ext cx="5305442" cy="3492900"/>
          </a:xfrm>
        </p:spPr>
        <p:txBody>
          <a:bodyPr>
            <a:normAutofit fontScale="77500" lnSpcReduction="20000"/>
          </a:bodyPr>
          <a:lstStyle/>
          <a:p>
            <a:pPr>
              <a:buFont typeface="Arial" panose="020B0604020202020204" pitchFamily="34" charset="0"/>
              <a:buChar char="•"/>
            </a:pPr>
            <a:r>
              <a:rPr lang="es-ES" noProof="0" dirty="0"/>
              <a:t>Target application (General purpose or Specific)</a:t>
            </a:r>
          </a:p>
          <a:p>
            <a:pPr>
              <a:buFont typeface="Arial" panose="020B0604020202020204" pitchFamily="34" charset="0"/>
              <a:buChar char="•"/>
            </a:pPr>
            <a:r>
              <a:rPr lang="es-ES" noProof="0" dirty="0"/>
              <a:t>Main features (e.g. System bus, SoC, Multi-gigabit transceivers, etc.)</a:t>
            </a:r>
          </a:p>
          <a:p>
            <a:pPr>
              <a:buFont typeface="Arial" panose="020B0604020202020204" pitchFamily="34" charset="0"/>
              <a:buChar char="•"/>
            </a:pPr>
            <a:r>
              <a:rPr lang="es-ES" noProof="0" dirty="0"/>
              <a:t>FPGA vendor (e.g. AMD Xilinx, Intel (Altera), Microchip (Microsemi), etc.)</a:t>
            </a:r>
          </a:p>
          <a:p>
            <a:pPr>
              <a:buFont typeface="Arial" panose="020B0604020202020204" pitchFamily="34" charset="0"/>
              <a:buChar char="•"/>
            </a:pPr>
            <a:r>
              <a:rPr lang="es-ES" noProof="0" dirty="0"/>
              <a:t>Electronic board (Custom or COTS (*))</a:t>
            </a:r>
          </a:p>
          <a:p>
            <a:pPr>
              <a:buFont typeface="Arial" panose="020B0604020202020204" pitchFamily="34" charset="0"/>
              <a:buChar char="•"/>
            </a:pPr>
            <a:r>
              <a:rPr lang="es-ES" noProof="0" dirty="0"/>
              <a:t>Development tools (FPGA vendor or Commercial)</a:t>
            </a:r>
          </a:p>
          <a:p>
            <a:pPr>
              <a:buFont typeface="Arial" panose="020B0604020202020204" pitchFamily="34" charset="0"/>
              <a:buChar char="•"/>
            </a:pPr>
            <a:r>
              <a:rPr lang="es-ES" noProof="0" dirty="0"/>
              <a:t>Optimization (Speed, Area, Power or default)</a:t>
            </a:r>
          </a:p>
          <a:p>
            <a:pPr>
              <a:buFont typeface="Arial" panose="020B0604020202020204" pitchFamily="34" charset="0"/>
              <a:buChar char="•"/>
            </a:pPr>
            <a:r>
              <a:rPr lang="es-ES" noProof="0" dirty="0"/>
              <a:t>Design language (HDL, Schematics or HLS)</a:t>
            </a:r>
          </a:p>
          <a:p>
            <a:pPr>
              <a:buFont typeface="Arial" panose="020B0604020202020204" pitchFamily="34" charset="0"/>
              <a:buChar char="•"/>
            </a:pPr>
            <a:r>
              <a:rPr lang="es-ES" noProof="0" dirty="0"/>
              <a:t>Coding convention</a:t>
            </a:r>
          </a:p>
          <a:p>
            <a:pPr>
              <a:buFont typeface="Arial" panose="020B0604020202020204" pitchFamily="34" charset="0"/>
              <a:buChar char="•"/>
            </a:pPr>
            <a:r>
              <a:rPr lang="es-ES" noProof="0" dirty="0"/>
              <a:t>Software interface (GUI, Scripts or both)</a:t>
            </a:r>
          </a:p>
          <a:p>
            <a:pPr>
              <a:buFont typeface="Arial" panose="020B0604020202020204" pitchFamily="34" charset="0"/>
              <a:buChar char="•"/>
            </a:pPr>
            <a:r>
              <a:rPr lang="es-ES" noProof="0" dirty="0"/>
              <a:t>Use of files repository (SVN, GIT, etc.. or none)</a:t>
            </a:r>
          </a:p>
        </p:txBody>
      </p:sp>
      <p:sp>
        <p:nvSpPr>
          <p:cNvPr id="4" name="Marcador de número de diapositiva 3">
            <a:extLst>
              <a:ext uri="{FF2B5EF4-FFF2-40B4-BE49-F238E27FC236}">
                <a16:creationId xmlns:a16="http://schemas.microsoft.com/office/drawing/2014/main" id="{ED76B0DD-CAB1-6C92-0568-2098896C3E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37</a:t>
            </a:fld>
            <a:endParaRPr lang="es-ES" noProof="0" dirty="0"/>
          </a:p>
        </p:txBody>
      </p:sp>
      <p:sp>
        <p:nvSpPr>
          <p:cNvPr id="5" name="Título 4">
            <a:extLst>
              <a:ext uri="{FF2B5EF4-FFF2-40B4-BE49-F238E27FC236}">
                <a16:creationId xmlns:a16="http://schemas.microsoft.com/office/drawing/2014/main" id="{EB291F80-C3EE-208A-102E-818563E49FEB}"/>
              </a:ext>
            </a:extLst>
          </p:cNvPr>
          <p:cNvSpPr>
            <a:spLocks noGrp="1"/>
          </p:cNvSpPr>
          <p:nvPr>
            <p:ph type="title" idx="2"/>
          </p:nvPr>
        </p:nvSpPr>
        <p:spPr/>
        <p:txBody>
          <a:bodyPr/>
          <a:lstStyle/>
          <a:p>
            <a:r>
              <a:rPr lang="es-ES" noProof="0" dirty="0"/>
              <a:t>Project Specifications (the most important)</a:t>
            </a:r>
          </a:p>
        </p:txBody>
      </p:sp>
      <p:pic>
        <p:nvPicPr>
          <p:cNvPr id="7" name="Imagen 6" descr="Diagrama&#10;&#10;El contenido generado por IA puede ser incorrecto.">
            <a:extLst>
              <a:ext uri="{FF2B5EF4-FFF2-40B4-BE49-F238E27FC236}">
                <a16:creationId xmlns:a16="http://schemas.microsoft.com/office/drawing/2014/main" id="{28A1C6C0-26EE-C6E6-324E-723EFC16723E}"/>
              </a:ext>
            </a:extLst>
          </p:cNvPr>
          <p:cNvPicPr>
            <a:picLocks noChangeAspect="1"/>
          </p:cNvPicPr>
          <p:nvPr/>
        </p:nvPicPr>
        <p:blipFill>
          <a:blip r:embed="rId3"/>
          <a:stretch>
            <a:fillRect/>
          </a:stretch>
        </p:blipFill>
        <p:spPr>
          <a:xfrm>
            <a:off x="5637238" y="538875"/>
            <a:ext cx="3195062" cy="3178564"/>
          </a:xfrm>
          <a:prstGeom prst="rect">
            <a:avLst/>
          </a:prstGeom>
          <a:ln>
            <a:solidFill>
              <a:schemeClr val="accent1"/>
            </a:solidFill>
          </a:ln>
        </p:spPr>
      </p:pic>
      <p:pic>
        <p:nvPicPr>
          <p:cNvPr id="9" name="Imagen 8" descr="Diagrama&#10;&#10;El contenido generado por IA puede ser incorrecto.">
            <a:extLst>
              <a:ext uri="{FF2B5EF4-FFF2-40B4-BE49-F238E27FC236}">
                <a16:creationId xmlns:a16="http://schemas.microsoft.com/office/drawing/2014/main" id="{E36C77C7-4BF4-7950-A9E1-CF5BB4596D03}"/>
              </a:ext>
            </a:extLst>
          </p:cNvPr>
          <p:cNvPicPr>
            <a:picLocks noChangeAspect="1"/>
          </p:cNvPicPr>
          <p:nvPr/>
        </p:nvPicPr>
        <p:blipFill>
          <a:blip r:embed="rId4"/>
          <a:stretch>
            <a:fillRect/>
          </a:stretch>
        </p:blipFill>
        <p:spPr>
          <a:xfrm>
            <a:off x="878951" y="1676543"/>
            <a:ext cx="3410551" cy="3335057"/>
          </a:xfrm>
          <a:prstGeom prst="rect">
            <a:avLst/>
          </a:prstGeom>
          <a:ln>
            <a:solidFill>
              <a:schemeClr val="accent1"/>
            </a:solidFill>
          </a:ln>
        </p:spPr>
      </p:pic>
      <p:pic>
        <p:nvPicPr>
          <p:cNvPr id="11" name="Imagen 10" descr="Interfaz de usuario gráfica&#10;&#10;El contenido generado por IA puede ser incorrecto.">
            <a:extLst>
              <a:ext uri="{FF2B5EF4-FFF2-40B4-BE49-F238E27FC236}">
                <a16:creationId xmlns:a16="http://schemas.microsoft.com/office/drawing/2014/main" id="{741EF664-A51C-FA25-6592-6308E5C1FE11}"/>
              </a:ext>
            </a:extLst>
          </p:cNvPr>
          <p:cNvPicPr>
            <a:picLocks noChangeAspect="1"/>
          </p:cNvPicPr>
          <p:nvPr/>
        </p:nvPicPr>
        <p:blipFill>
          <a:blip r:embed="rId5"/>
          <a:stretch>
            <a:fillRect/>
          </a:stretch>
        </p:blipFill>
        <p:spPr>
          <a:xfrm>
            <a:off x="4474235" y="2057353"/>
            <a:ext cx="4173332" cy="2833682"/>
          </a:xfrm>
          <a:prstGeom prst="rect">
            <a:avLst/>
          </a:prstGeom>
          <a:ln>
            <a:solidFill>
              <a:schemeClr val="accent1"/>
            </a:solidFill>
          </a:ln>
        </p:spPr>
      </p:pic>
      <p:pic>
        <p:nvPicPr>
          <p:cNvPr id="13" name="Imagen 12" descr="Gráfico, Gráfico circular&#10;&#10;El contenido generado por IA puede ser incorrecto.">
            <a:extLst>
              <a:ext uri="{FF2B5EF4-FFF2-40B4-BE49-F238E27FC236}">
                <a16:creationId xmlns:a16="http://schemas.microsoft.com/office/drawing/2014/main" id="{B7EEBA5B-CFE4-CD1A-195B-7AC087F024D2}"/>
              </a:ext>
            </a:extLst>
          </p:cNvPr>
          <p:cNvPicPr>
            <a:picLocks noChangeAspect="1"/>
          </p:cNvPicPr>
          <p:nvPr/>
        </p:nvPicPr>
        <p:blipFill>
          <a:blip r:embed="rId6"/>
          <a:stretch>
            <a:fillRect/>
          </a:stretch>
        </p:blipFill>
        <p:spPr>
          <a:xfrm>
            <a:off x="1071694" y="2571751"/>
            <a:ext cx="6861464" cy="2402176"/>
          </a:xfrm>
          <a:prstGeom prst="rect">
            <a:avLst/>
          </a:prstGeom>
          <a:ln>
            <a:solidFill>
              <a:schemeClr val="accent1"/>
            </a:solidFill>
          </a:ln>
        </p:spPr>
      </p:pic>
      <p:pic>
        <p:nvPicPr>
          <p:cNvPr id="15" name="Imagen 14" descr="Imagen que contiene electrónica, circuito, computadora&#10;&#10;El contenido generado por IA puede ser incorrecto.">
            <a:extLst>
              <a:ext uri="{FF2B5EF4-FFF2-40B4-BE49-F238E27FC236}">
                <a16:creationId xmlns:a16="http://schemas.microsoft.com/office/drawing/2014/main" id="{6CCC1865-C3BD-C5FF-36ED-25BF60174759}"/>
              </a:ext>
            </a:extLst>
          </p:cNvPr>
          <p:cNvPicPr>
            <a:picLocks noChangeAspect="1"/>
          </p:cNvPicPr>
          <p:nvPr/>
        </p:nvPicPr>
        <p:blipFill>
          <a:blip r:embed="rId7"/>
          <a:stretch>
            <a:fillRect/>
          </a:stretch>
        </p:blipFill>
        <p:spPr>
          <a:xfrm>
            <a:off x="5637238" y="446433"/>
            <a:ext cx="3181965" cy="3086147"/>
          </a:xfrm>
          <a:prstGeom prst="rect">
            <a:avLst/>
          </a:prstGeom>
          <a:ln>
            <a:solidFill>
              <a:schemeClr val="accent1"/>
            </a:solidFill>
          </a:ln>
        </p:spPr>
      </p:pic>
      <p:pic>
        <p:nvPicPr>
          <p:cNvPr id="4098" name="Picture 2" descr="EK-U1-VCU118-G">
            <a:extLst>
              <a:ext uri="{FF2B5EF4-FFF2-40B4-BE49-F238E27FC236}">
                <a16:creationId xmlns:a16="http://schemas.microsoft.com/office/drawing/2014/main" id="{0F41874B-0217-7EF9-F9DA-8E0B0F329A8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78" t="19814" r="10557" b="13915"/>
          <a:stretch>
            <a:fillRect/>
          </a:stretch>
        </p:blipFill>
        <p:spPr bwMode="auto">
          <a:xfrm>
            <a:off x="1177039" y="2959128"/>
            <a:ext cx="2582787" cy="20336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6DCFC03E-3AB9-9DAF-E565-776E739A9A03}"/>
              </a:ext>
            </a:extLst>
          </p:cNvPr>
          <p:cNvSpPr txBox="1"/>
          <p:nvPr/>
        </p:nvSpPr>
        <p:spPr>
          <a:xfrm>
            <a:off x="5453482" y="4651869"/>
            <a:ext cx="4572000" cy="307777"/>
          </a:xfrm>
          <a:prstGeom prst="rect">
            <a:avLst/>
          </a:prstGeom>
          <a:noFill/>
        </p:spPr>
        <p:txBody>
          <a:bodyPr wrap="square">
            <a:spAutoFit/>
          </a:bodyPr>
          <a:lstStyle/>
          <a:p>
            <a:r>
              <a:rPr lang="es-ES" noProof="0" dirty="0"/>
              <a:t>(*) Commercial Off-The-Shelf (COTS) </a:t>
            </a:r>
          </a:p>
        </p:txBody>
      </p:sp>
      <p:grpSp>
        <p:nvGrpSpPr>
          <p:cNvPr id="20" name="Grupo 19">
            <a:extLst>
              <a:ext uri="{FF2B5EF4-FFF2-40B4-BE49-F238E27FC236}">
                <a16:creationId xmlns:a16="http://schemas.microsoft.com/office/drawing/2014/main" id="{98E3C5EF-8306-648A-AD91-D787B0FB9E78}"/>
              </a:ext>
            </a:extLst>
          </p:cNvPr>
          <p:cNvGrpSpPr/>
          <p:nvPr/>
        </p:nvGrpSpPr>
        <p:grpSpPr>
          <a:xfrm>
            <a:off x="0" y="183854"/>
            <a:ext cx="9019095" cy="4985589"/>
            <a:chOff x="0" y="183854"/>
            <a:chExt cx="9019095" cy="4985589"/>
          </a:xfrm>
        </p:grpSpPr>
        <p:pic>
          <p:nvPicPr>
            <p:cNvPr id="19" name="Imagen 18" descr="Una captura de pantalla de una computadora&#10;&#10;El contenido generado por IA puede ser incorrecto.">
              <a:extLst>
                <a:ext uri="{FF2B5EF4-FFF2-40B4-BE49-F238E27FC236}">
                  <a16:creationId xmlns:a16="http://schemas.microsoft.com/office/drawing/2014/main" id="{D9784A37-AE39-2CE8-72EB-0810192FAEA9}"/>
                </a:ext>
              </a:extLst>
            </p:cNvPr>
            <p:cNvPicPr>
              <a:picLocks noChangeAspect="1"/>
            </p:cNvPicPr>
            <p:nvPr/>
          </p:nvPicPr>
          <p:blipFill>
            <a:blip r:embed="rId9"/>
            <a:stretch>
              <a:fillRect/>
            </a:stretch>
          </p:blipFill>
          <p:spPr>
            <a:xfrm>
              <a:off x="0" y="2984838"/>
              <a:ext cx="4100644" cy="2184605"/>
            </a:xfrm>
            <a:prstGeom prst="rect">
              <a:avLst/>
            </a:prstGeom>
          </p:spPr>
        </p:pic>
        <p:pic>
          <p:nvPicPr>
            <p:cNvPr id="4100" name="Picture 4" descr="Questa One Sim debug window">
              <a:extLst>
                <a:ext uri="{FF2B5EF4-FFF2-40B4-BE49-F238E27FC236}">
                  <a16:creationId xmlns:a16="http://schemas.microsoft.com/office/drawing/2014/main" id="{A46FB593-AEDE-8059-BCEC-2B077D8F2F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1772" y="183854"/>
              <a:ext cx="3117323" cy="23379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odelSim - Saros Technology">
              <a:extLst>
                <a:ext uri="{FF2B5EF4-FFF2-40B4-BE49-F238E27FC236}">
                  <a16:creationId xmlns:a16="http://schemas.microsoft.com/office/drawing/2014/main" id="{B0D4080A-46B7-AEB9-D54A-118E8C5887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4415" y="2286451"/>
              <a:ext cx="3112618" cy="19453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ACFBE98-F703-E6C7-D2BD-9A3BDB77A3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85377" y="3772839"/>
              <a:ext cx="1119949" cy="36552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Quartus Logo PNG Transparent &amp; SVG Vector - Freebie Supply">
              <a:extLst>
                <a:ext uri="{FF2B5EF4-FFF2-40B4-BE49-F238E27FC236}">
                  <a16:creationId xmlns:a16="http://schemas.microsoft.com/office/drawing/2014/main" id="{A0343165-6788-2685-6EC2-E7D1B27130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02340" y="4209671"/>
              <a:ext cx="922059" cy="92205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ow ModelSim Scripts Can Boost Your Workflow ?! | by Mostafa Wael | Medium">
              <a:extLst>
                <a:ext uri="{FF2B5EF4-FFF2-40B4-BE49-F238E27FC236}">
                  <a16:creationId xmlns:a16="http://schemas.microsoft.com/office/drawing/2014/main" id="{A9AE7D82-9306-E714-B919-7BD96FA9C87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17142" y="4645903"/>
              <a:ext cx="1714631" cy="41091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Mentor Graphics Achieves ISO 26262 Certification for Questa Product Line  Tool Qualification Report | InnoFour">
              <a:extLst>
                <a:ext uri="{FF2B5EF4-FFF2-40B4-BE49-F238E27FC236}">
                  <a16:creationId xmlns:a16="http://schemas.microsoft.com/office/drawing/2014/main" id="{FC1F4721-7691-936C-8560-73CB2CDE61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03814" y="3805531"/>
              <a:ext cx="1289228" cy="78261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Synopsys - SalesforceDevops.net">
              <a:extLst>
                <a:ext uri="{FF2B5EF4-FFF2-40B4-BE49-F238E27FC236}">
                  <a16:creationId xmlns:a16="http://schemas.microsoft.com/office/drawing/2014/main" id="{4AA155C6-8B90-2480-2704-B3A07BA3AF7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10149" y="4311233"/>
              <a:ext cx="1071694" cy="6028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upo 20">
            <a:extLst>
              <a:ext uri="{FF2B5EF4-FFF2-40B4-BE49-F238E27FC236}">
                <a16:creationId xmlns:a16="http://schemas.microsoft.com/office/drawing/2014/main" id="{DA1D4363-3456-7FC4-B60C-A4F9F5754655}"/>
              </a:ext>
            </a:extLst>
          </p:cNvPr>
          <p:cNvGrpSpPr/>
          <p:nvPr/>
        </p:nvGrpSpPr>
        <p:grpSpPr>
          <a:xfrm>
            <a:off x="5835574" y="139859"/>
            <a:ext cx="3117323" cy="4254811"/>
            <a:chOff x="5835574" y="139859"/>
            <a:chExt cx="3117323" cy="4254811"/>
          </a:xfrm>
        </p:grpSpPr>
        <p:pic>
          <p:nvPicPr>
            <p:cNvPr id="4114" name="Picture 18" descr="Chimera: A Hybrid Machine Learning-Driven Multi-Objective Design Space  Exploration Tool for FPGA High-Level Synthesis | Springer Nature Link  (formerly SpringerLink)">
              <a:extLst>
                <a:ext uri="{FF2B5EF4-FFF2-40B4-BE49-F238E27FC236}">
                  <a16:creationId xmlns:a16="http://schemas.microsoft.com/office/drawing/2014/main" id="{1AB4961F-BBBC-CEB6-CE9C-2A21D65EA2E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90437" y="139859"/>
              <a:ext cx="2258527" cy="222652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FPGA Timing Optimization: Optimization Strategies">
              <a:extLst>
                <a:ext uri="{FF2B5EF4-FFF2-40B4-BE49-F238E27FC236}">
                  <a16:creationId xmlns:a16="http://schemas.microsoft.com/office/drawing/2014/main" id="{EBE4BA60-B134-F6FC-9F4F-73131C02A58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35574" y="2640608"/>
              <a:ext cx="3117323" cy="17540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upo 23">
            <a:extLst>
              <a:ext uri="{FF2B5EF4-FFF2-40B4-BE49-F238E27FC236}">
                <a16:creationId xmlns:a16="http://schemas.microsoft.com/office/drawing/2014/main" id="{26AFE42E-5D4D-45C5-2B8D-07922D12DBCF}"/>
              </a:ext>
            </a:extLst>
          </p:cNvPr>
          <p:cNvGrpSpPr/>
          <p:nvPr/>
        </p:nvGrpSpPr>
        <p:grpSpPr>
          <a:xfrm>
            <a:off x="5266460" y="645429"/>
            <a:ext cx="3449948" cy="4374204"/>
            <a:chOff x="5266460" y="645429"/>
            <a:chExt cx="3449948" cy="4374204"/>
          </a:xfrm>
        </p:grpSpPr>
        <p:pic>
          <p:nvPicPr>
            <p:cNvPr id="23" name="Imagen 22" descr="Texto&#10;&#10;El contenido generado por IA puede ser incorrecto.">
              <a:extLst>
                <a:ext uri="{FF2B5EF4-FFF2-40B4-BE49-F238E27FC236}">
                  <a16:creationId xmlns:a16="http://schemas.microsoft.com/office/drawing/2014/main" id="{B9C771A0-EAD9-C088-CB16-98B39CAA2660}"/>
                </a:ext>
              </a:extLst>
            </p:cNvPr>
            <p:cNvPicPr>
              <a:picLocks noChangeAspect="1"/>
            </p:cNvPicPr>
            <p:nvPr/>
          </p:nvPicPr>
          <p:blipFill>
            <a:blip r:embed="rId19"/>
            <a:stretch>
              <a:fillRect/>
            </a:stretch>
          </p:blipFill>
          <p:spPr>
            <a:xfrm>
              <a:off x="5266460" y="3754908"/>
              <a:ext cx="2719548" cy="1264725"/>
            </a:xfrm>
            <a:prstGeom prst="rect">
              <a:avLst/>
            </a:prstGeom>
            <a:ln>
              <a:solidFill>
                <a:schemeClr val="accent1"/>
              </a:solidFill>
            </a:ln>
          </p:spPr>
        </p:pic>
        <p:pic>
          <p:nvPicPr>
            <p:cNvPr id="4118" name="Picture 22">
              <a:extLst>
                <a:ext uri="{FF2B5EF4-FFF2-40B4-BE49-F238E27FC236}">
                  <a16:creationId xmlns:a16="http://schemas.microsoft.com/office/drawing/2014/main" id="{F15F8DC8-D9F4-2CAD-DF2A-2D50ADB4494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81847" y="645429"/>
              <a:ext cx="2734561" cy="233626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120" name="Picture 24" descr="How to Write an FSM in SystemVerilog (SystemVerilog Tutorial #1)">
              <a:extLst>
                <a:ext uri="{FF2B5EF4-FFF2-40B4-BE49-F238E27FC236}">
                  <a16:creationId xmlns:a16="http://schemas.microsoft.com/office/drawing/2014/main" id="{76F9E6B2-01A9-0F50-3859-A9DDE8576A2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10623" y="2448383"/>
              <a:ext cx="1936475" cy="145235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pic>
        <p:nvPicPr>
          <p:cNvPr id="26" name="Imagen 25" descr="Tabla&#10;&#10;El contenido generado por IA puede ser incorrecto.">
            <a:extLst>
              <a:ext uri="{FF2B5EF4-FFF2-40B4-BE49-F238E27FC236}">
                <a16:creationId xmlns:a16="http://schemas.microsoft.com/office/drawing/2014/main" id="{024312FE-C2A5-E973-8E1E-717AA255CA9D}"/>
              </a:ext>
            </a:extLst>
          </p:cNvPr>
          <p:cNvPicPr>
            <a:picLocks noChangeAspect="1"/>
          </p:cNvPicPr>
          <p:nvPr/>
        </p:nvPicPr>
        <p:blipFill>
          <a:blip r:embed="rId22"/>
          <a:stretch>
            <a:fillRect/>
          </a:stretch>
        </p:blipFill>
        <p:spPr>
          <a:xfrm>
            <a:off x="2549684" y="3629496"/>
            <a:ext cx="6136978" cy="1482760"/>
          </a:xfrm>
          <a:prstGeom prst="rect">
            <a:avLst/>
          </a:prstGeom>
        </p:spPr>
      </p:pic>
      <p:grpSp>
        <p:nvGrpSpPr>
          <p:cNvPr id="35" name="Grupo 34">
            <a:extLst>
              <a:ext uri="{FF2B5EF4-FFF2-40B4-BE49-F238E27FC236}">
                <a16:creationId xmlns:a16="http://schemas.microsoft.com/office/drawing/2014/main" id="{4016E293-FCFA-74E8-1FA1-76AC639707B3}"/>
              </a:ext>
            </a:extLst>
          </p:cNvPr>
          <p:cNvGrpSpPr/>
          <p:nvPr/>
        </p:nvGrpSpPr>
        <p:grpSpPr>
          <a:xfrm>
            <a:off x="170153" y="139859"/>
            <a:ext cx="8679842" cy="5019424"/>
            <a:chOff x="170153" y="139859"/>
            <a:chExt cx="8679842" cy="5019424"/>
          </a:xfrm>
        </p:grpSpPr>
        <p:pic>
          <p:nvPicPr>
            <p:cNvPr id="28" name="Imagen 27" descr="Interfaz de usuario gráfica, Texto, Aplicación&#10;&#10;El contenido generado por IA puede ser incorrecto.">
              <a:extLst>
                <a:ext uri="{FF2B5EF4-FFF2-40B4-BE49-F238E27FC236}">
                  <a16:creationId xmlns:a16="http://schemas.microsoft.com/office/drawing/2014/main" id="{34BF02EC-C447-F296-F6A5-1BE028A4C2B2}"/>
                </a:ext>
              </a:extLst>
            </p:cNvPr>
            <p:cNvPicPr>
              <a:picLocks noChangeAspect="1"/>
            </p:cNvPicPr>
            <p:nvPr/>
          </p:nvPicPr>
          <p:blipFill>
            <a:blip r:embed="rId23"/>
            <a:stretch>
              <a:fillRect/>
            </a:stretch>
          </p:blipFill>
          <p:spPr>
            <a:xfrm>
              <a:off x="4100644" y="3564708"/>
              <a:ext cx="4643027" cy="1594575"/>
            </a:xfrm>
            <a:prstGeom prst="rect">
              <a:avLst/>
            </a:prstGeom>
          </p:spPr>
        </p:pic>
        <p:pic>
          <p:nvPicPr>
            <p:cNvPr id="4122" name="Picture 26" descr="TCL script Vivado Project Tutorial - Surf-VHDL">
              <a:extLst>
                <a:ext uri="{FF2B5EF4-FFF2-40B4-BE49-F238E27FC236}">
                  <a16:creationId xmlns:a16="http://schemas.microsoft.com/office/drawing/2014/main" id="{D9BDE011-487A-B635-645C-82396D624B9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0153" y="3769175"/>
              <a:ext cx="3873482" cy="1384636"/>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descr="Interfaz de usuario gráfica, Texto, Aplicación, Correo electrónico&#10;&#10;El contenido generado por IA puede ser incorrecto.">
              <a:extLst>
                <a:ext uri="{FF2B5EF4-FFF2-40B4-BE49-F238E27FC236}">
                  <a16:creationId xmlns:a16="http://schemas.microsoft.com/office/drawing/2014/main" id="{55C7F8BC-4A0F-4A12-F174-784D2AE12605}"/>
                </a:ext>
              </a:extLst>
            </p:cNvPr>
            <p:cNvPicPr>
              <a:picLocks noChangeAspect="1"/>
            </p:cNvPicPr>
            <p:nvPr/>
          </p:nvPicPr>
          <p:blipFill>
            <a:blip r:embed="rId25"/>
            <a:stretch>
              <a:fillRect/>
            </a:stretch>
          </p:blipFill>
          <p:spPr>
            <a:xfrm>
              <a:off x="4736254" y="1140174"/>
              <a:ext cx="4113741" cy="2155332"/>
            </a:xfrm>
            <a:prstGeom prst="rect">
              <a:avLst/>
            </a:prstGeom>
          </p:spPr>
        </p:pic>
        <p:sp>
          <p:nvSpPr>
            <p:cNvPr id="31" name="CuadroTexto 30">
              <a:extLst>
                <a:ext uri="{FF2B5EF4-FFF2-40B4-BE49-F238E27FC236}">
                  <a16:creationId xmlns:a16="http://schemas.microsoft.com/office/drawing/2014/main" id="{894F0EBF-D2EC-0D30-1B65-5960C73C36A9}"/>
                </a:ext>
              </a:extLst>
            </p:cNvPr>
            <p:cNvSpPr txBox="1"/>
            <p:nvPr/>
          </p:nvSpPr>
          <p:spPr>
            <a:xfrm>
              <a:off x="5025542" y="139859"/>
              <a:ext cx="3793661" cy="646331"/>
            </a:xfrm>
            <a:prstGeom prst="rect">
              <a:avLst/>
            </a:prstGeom>
            <a:noFill/>
          </p:spPr>
          <p:txBody>
            <a:bodyPr wrap="square" rtlCol="0">
              <a:spAutoFit/>
            </a:bodyPr>
            <a:lstStyle/>
            <a:p>
              <a:r>
                <a:rPr lang="es-ES" sz="1800" noProof="0" dirty="0"/>
                <a:t>Automate as much as you can, specially for big projects!</a:t>
              </a:r>
              <a:endParaRPr lang="es-ES" sz="1800" b="1" noProof="0" dirty="0">
                <a:solidFill>
                  <a:schemeClr val="accent1"/>
                </a:solidFill>
              </a:endParaRPr>
            </a:p>
          </p:txBody>
        </p:sp>
      </p:grpSp>
      <p:pic>
        <p:nvPicPr>
          <p:cNvPr id="37" name="Imagen 36" descr="Icono&#10;&#10;El contenido generado por IA puede ser incorrecto.">
            <a:extLst>
              <a:ext uri="{FF2B5EF4-FFF2-40B4-BE49-F238E27FC236}">
                <a16:creationId xmlns:a16="http://schemas.microsoft.com/office/drawing/2014/main" id="{8136EDEA-4625-FCE1-9945-9359CE3F2237}"/>
              </a:ext>
            </a:extLst>
          </p:cNvPr>
          <p:cNvPicPr>
            <a:picLocks noChangeAspect="1"/>
          </p:cNvPicPr>
          <p:nvPr/>
        </p:nvPicPr>
        <p:blipFill>
          <a:blip r:embed="rId26"/>
          <a:stretch>
            <a:fillRect/>
          </a:stretch>
        </p:blipFill>
        <p:spPr>
          <a:xfrm>
            <a:off x="5007879" y="2398750"/>
            <a:ext cx="3801509" cy="1966298"/>
          </a:xfrm>
          <a:prstGeom prst="rect">
            <a:avLst/>
          </a:prstGeom>
        </p:spPr>
      </p:pic>
    </p:spTree>
    <p:extLst>
      <p:ext uri="{BB962C8B-B14F-4D97-AF65-F5344CB8AC3E}">
        <p14:creationId xmlns:p14="http://schemas.microsoft.com/office/powerpoint/2010/main" val="212199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childTnLst>
                                  <p:subTnLst>
                                    <p:set>
                                      <p:cBhvr override="childStyle">
                                        <p:cTn dur="1" fill="hold" display="0" masterRel="nextClick" afterEffect="1"/>
                                        <p:tgtEl>
                                          <p:spTgt spid="4098"/>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0F1CE-0DB8-25FB-DF46-31CE88E73887}"/>
              </a:ext>
            </a:extLst>
          </p:cNvPr>
          <p:cNvSpPr>
            <a:spLocks noGrp="1"/>
          </p:cNvSpPr>
          <p:nvPr>
            <p:ph type="title"/>
          </p:nvPr>
        </p:nvSpPr>
        <p:spPr/>
        <p:txBody>
          <a:bodyPr>
            <a:normAutofit fontScale="90000"/>
          </a:bodyPr>
          <a:lstStyle/>
          <a:p>
            <a:r>
              <a:rPr lang="es-ES" noProof="0" dirty="0"/>
              <a:t>¿Y después…?</a:t>
            </a:r>
          </a:p>
        </p:txBody>
      </p:sp>
      <p:sp>
        <p:nvSpPr>
          <p:cNvPr id="4" name="Marcador de número de diapositiva 3">
            <a:extLst>
              <a:ext uri="{FF2B5EF4-FFF2-40B4-BE49-F238E27FC236}">
                <a16:creationId xmlns:a16="http://schemas.microsoft.com/office/drawing/2014/main" id="{BFB25179-A131-C2AC-BEB1-60E6F8D69C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38</a:t>
            </a:fld>
            <a:endParaRPr lang="es-ES" noProof="0" dirty="0"/>
          </a:p>
        </p:txBody>
      </p:sp>
      <p:sp>
        <p:nvSpPr>
          <p:cNvPr id="5" name="Título 4">
            <a:extLst>
              <a:ext uri="{FF2B5EF4-FFF2-40B4-BE49-F238E27FC236}">
                <a16:creationId xmlns:a16="http://schemas.microsoft.com/office/drawing/2014/main" id="{9705E41B-DC30-AF1E-A8C0-597D1B8F19E6}"/>
              </a:ext>
            </a:extLst>
          </p:cNvPr>
          <p:cNvSpPr>
            <a:spLocks noGrp="1"/>
          </p:cNvSpPr>
          <p:nvPr>
            <p:ph type="title" idx="2"/>
          </p:nvPr>
        </p:nvSpPr>
        <p:spPr/>
        <p:txBody>
          <a:bodyPr/>
          <a:lstStyle/>
          <a:p>
            <a:r>
              <a:rPr lang="es-ES" noProof="0" dirty="0"/>
              <a:t>Pues…</a:t>
            </a:r>
          </a:p>
        </p:txBody>
      </p:sp>
      <p:grpSp>
        <p:nvGrpSpPr>
          <p:cNvPr id="21" name="Grupo 20">
            <a:extLst>
              <a:ext uri="{FF2B5EF4-FFF2-40B4-BE49-F238E27FC236}">
                <a16:creationId xmlns:a16="http://schemas.microsoft.com/office/drawing/2014/main" id="{C9451596-ED17-486E-3948-20846E1E4D30}"/>
              </a:ext>
            </a:extLst>
          </p:cNvPr>
          <p:cNvGrpSpPr/>
          <p:nvPr/>
        </p:nvGrpSpPr>
        <p:grpSpPr>
          <a:xfrm>
            <a:off x="245052" y="1079050"/>
            <a:ext cx="2625624" cy="2019300"/>
            <a:chOff x="232345" y="1119340"/>
            <a:chExt cx="2625624" cy="2019300"/>
          </a:xfrm>
        </p:grpSpPr>
        <p:pic>
          <p:nvPicPr>
            <p:cNvPr id="7" name="Imagen 6" descr="Interfaz de usuario gráfica, Aplicación&#10;&#10;El contenido generado por IA puede ser incorrecto.">
              <a:extLst>
                <a:ext uri="{FF2B5EF4-FFF2-40B4-BE49-F238E27FC236}">
                  <a16:creationId xmlns:a16="http://schemas.microsoft.com/office/drawing/2014/main" id="{191B78B0-DEE2-2D03-E3C5-2B78B94816D1}"/>
                </a:ext>
              </a:extLst>
            </p:cNvPr>
            <p:cNvPicPr>
              <a:picLocks noChangeAspect="1"/>
            </p:cNvPicPr>
            <p:nvPr/>
          </p:nvPicPr>
          <p:blipFill>
            <a:blip r:embed="rId3"/>
            <a:stretch>
              <a:fillRect/>
            </a:stretch>
          </p:blipFill>
          <p:spPr>
            <a:xfrm>
              <a:off x="232345" y="1119340"/>
              <a:ext cx="2625624" cy="2019300"/>
            </a:xfrm>
            <a:prstGeom prst="rect">
              <a:avLst/>
            </a:prstGeom>
            <a:ln w="38100">
              <a:solidFill>
                <a:srgbClr val="C00000"/>
              </a:solidFill>
            </a:ln>
          </p:spPr>
        </p:pic>
        <p:sp>
          <p:nvSpPr>
            <p:cNvPr id="20" name="CuadroTexto 19">
              <a:extLst>
                <a:ext uri="{FF2B5EF4-FFF2-40B4-BE49-F238E27FC236}">
                  <a16:creationId xmlns:a16="http://schemas.microsoft.com/office/drawing/2014/main" id="{00EF4099-AA3E-6558-0D4C-840C5CC5699E}"/>
                </a:ext>
              </a:extLst>
            </p:cNvPr>
            <p:cNvSpPr txBox="1"/>
            <p:nvPr/>
          </p:nvSpPr>
          <p:spPr>
            <a:xfrm>
              <a:off x="311700" y="1773345"/>
              <a:ext cx="1212300" cy="523220"/>
            </a:xfrm>
            <a:prstGeom prst="rect">
              <a:avLst/>
            </a:prstGeom>
            <a:noFill/>
          </p:spPr>
          <p:txBody>
            <a:bodyPr wrap="square" rtlCol="0">
              <a:spAutoFit/>
            </a:bodyPr>
            <a:lstStyle/>
            <a:p>
              <a:r>
                <a:rPr lang="es-ES" b="1" noProof="0" dirty="0">
                  <a:solidFill>
                    <a:srgbClr val="C00000"/>
                  </a:solidFill>
                </a:rPr>
                <a:t>Pin planning</a:t>
              </a:r>
            </a:p>
          </p:txBody>
        </p:sp>
      </p:grpSp>
      <p:grpSp>
        <p:nvGrpSpPr>
          <p:cNvPr id="23" name="Grupo 22">
            <a:extLst>
              <a:ext uri="{FF2B5EF4-FFF2-40B4-BE49-F238E27FC236}">
                <a16:creationId xmlns:a16="http://schemas.microsoft.com/office/drawing/2014/main" id="{571D8DF1-93C4-823E-99B0-E7FFFCA30D96}"/>
              </a:ext>
            </a:extLst>
          </p:cNvPr>
          <p:cNvGrpSpPr/>
          <p:nvPr/>
        </p:nvGrpSpPr>
        <p:grpSpPr>
          <a:xfrm>
            <a:off x="65392" y="2864816"/>
            <a:ext cx="3238401" cy="1995201"/>
            <a:chOff x="65392" y="2864816"/>
            <a:chExt cx="3238401" cy="1995201"/>
          </a:xfrm>
        </p:grpSpPr>
        <p:pic>
          <p:nvPicPr>
            <p:cNvPr id="15" name="Imagen 14" descr="Diagrama&#10;&#10;El contenido generado por IA puede ser incorrecto.">
              <a:extLst>
                <a:ext uri="{FF2B5EF4-FFF2-40B4-BE49-F238E27FC236}">
                  <a16:creationId xmlns:a16="http://schemas.microsoft.com/office/drawing/2014/main" id="{84A54228-4387-DB57-2A86-432D29F5EDA6}"/>
                </a:ext>
              </a:extLst>
            </p:cNvPr>
            <p:cNvPicPr>
              <a:picLocks noChangeAspect="1"/>
            </p:cNvPicPr>
            <p:nvPr/>
          </p:nvPicPr>
          <p:blipFill>
            <a:blip r:embed="rId4"/>
            <a:stretch>
              <a:fillRect/>
            </a:stretch>
          </p:blipFill>
          <p:spPr>
            <a:xfrm>
              <a:off x="953172" y="2864816"/>
              <a:ext cx="2350621" cy="1995201"/>
            </a:xfrm>
            <a:prstGeom prst="rect">
              <a:avLst/>
            </a:prstGeom>
            <a:ln w="38100">
              <a:solidFill>
                <a:srgbClr val="FF0000"/>
              </a:solidFill>
            </a:ln>
          </p:spPr>
        </p:pic>
        <p:sp>
          <p:nvSpPr>
            <p:cNvPr id="22" name="CuadroTexto 21">
              <a:extLst>
                <a:ext uri="{FF2B5EF4-FFF2-40B4-BE49-F238E27FC236}">
                  <a16:creationId xmlns:a16="http://schemas.microsoft.com/office/drawing/2014/main" id="{402189B3-96D6-678A-11AF-DC32AE28E2CD}"/>
                </a:ext>
              </a:extLst>
            </p:cNvPr>
            <p:cNvSpPr txBox="1"/>
            <p:nvPr/>
          </p:nvSpPr>
          <p:spPr>
            <a:xfrm>
              <a:off x="65392" y="4396447"/>
              <a:ext cx="1212300" cy="307777"/>
            </a:xfrm>
            <a:prstGeom prst="rect">
              <a:avLst/>
            </a:prstGeom>
            <a:noFill/>
          </p:spPr>
          <p:txBody>
            <a:bodyPr wrap="square" rtlCol="0">
              <a:spAutoFit/>
            </a:bodyPr>
            <a:lstStyle/>
            <a:p>
              <a:r>
                <a:rPr lang="es-ES" b="1" noProof="0" dirty="0">
                  <a:solidFill>
                    <a:srgbClr val="FF0000"/>
                  </a:solidFill>
                </a:rPr>
                <a:t>CDC</a:t>
              </a:r>
            </a:p>
          </p:txBody>
        </p:sp>
      </p:grpSp>
      <p:grpSp>
        <p:nvGrpSpPr>
          <p:cNvPr id="25" name="Grupo 24">
            <a:extLst>
              <a:ext uri="{FF2B5EF4-FFF2-40B4-BE49-F238E27FC236}">
                <a16:creationId xmlns:a16="http://schemas.microsoft.com/office/drawing/2014/main" id="{4E8FE702-8814-5CDE-EB60-D34BB255CEF8}"/>
              </a:ext>
            </a:extLst>
          </p:cNvPr>
          <p:cNvGrpSpPr/>
          <p:nvPr/>
        </p:nvGrpSpPr>
        <p:grpSpPr>
          <a:xfrm>
            <a:off x="2561635" y="1079050"/>
            <a:ext cx="2543454" cy="1172484"/>
            <a:chOff x="2561635" y="1079050"/>
            <a:chExt cx="2543454" cy="1172484"/>
          </a:xfrm>
        </p:grpSpPr>
        <p:pic>
          <p:nvPicPr>
            <p:cNvPr id="13" name="Imagen 12" descr="Diagrama&#10;&#10;El contenido generado por IA puede ser incorrecto.">
              <a:extLst>
                <a:ext uri="{FF2B5EF4-FFF2-40B4-BE49-F238E27FC236}">
                  <a16:creationId xmlns:a16="http://schemas.microsoft.com/office/drawing/2014/main" id="{5A355B90-17C8-61BB-E19F-E99CD4D95693}"/>
                </a:ext>
              </a:extLst>
            </p:cNvPr>
            <p:cNvPicPr>
              <a:picLocks noChangeAspect="1"/>
            </p:cNvPicPr>
            <p:nvPr/>
          </p:nvPicPr>
          <p:blipFill>
            <a:blip r:embed="rId5"/>
            <a:stretch>
              <a:fillRect/>
            </a:stretch>
          </p:blipFill>
          <p:spPr>
            <a:xfrm>
              <a:off x="2561635" y="1397245"/>
              <a:ext cx="2350621" cy="854289"/>
            </a:xfrm>
            <a:prstGeom prst="rect">
              <a:avLst/>
            </a:prstGeom>
            <a:ln w="38100">
              <a:solidFill>
                <a:srgbClr val="FFC000"/>
              </a:solidFill>
            </a:ln>
          </p:spPr>
        </p:pic>
        <p:sp>
          <p:nvSpPr>
            <p:cNvPr id="24" name="CuadroTexto 23">
              <a:extLst>
                <a:ext uri="{FF2B5EF4-FFF2-40B4-BE49-F238E27FC236}">
                  <a16:creationId xmlns:a16="http://schemas.microsoft.com/office/drawing/2014/main" id="{0E38CA9F-99CA-3894-63EB-EB065FA03522}"/>
                </a:ext>
              </a:extLst>
            </p:cNvPr>
            <p:cNvSpPr txBox="1"/>
            <p:nvPr/>
          </p:nvSpPr>
          <p:spPr>
            <a:xfrm>
              <a:off x="3401700" y="1079050"/>
              <a:ext cx="1703389" cy="307777"/>
            </a:xfrm>
            <a:prstGeom prst="rect">
              <a:avLst/>
            </a:prstGeom>
            <a:noFill/>
          </p:spPr>
          <p:txBody>
            <a:bodyPr wrap="square" rtlCol="0">
              <a:spAutoFit/>
            </a:bodyPr>
            <a:lstStyle/>
            <a:p>
              <a:r>
                <a:rPr lang="es-ES" b="1" noProof="0" dirty="0">
                  <a:solidFill>
                    <a:srgbClr val="FFC000"/>
                  </a:solidFill>
                </a:rPr>
                <a:t>FSM design</a:t>
              </a:r>
            </a:p>
          </p:txBody>
        </p:sp>
      </p:grpSp>
      <p:grpSp>
        <p:nvGrpSpPr>
          <p:cNvPr id="27" name="Grupo 26">
            <a:extLst>
              <a:ext uri="{FF2B5EF4-FFF2-40B4-BE49-F238E27FC236}">
                <a16:creationId xmlns:a16="http://schemas.microsoft.com/office/drawing/2014/main" id="{B482DC62-1989-E7DD-8AE5-684CF95AAEC5}"/>
              </a:ext>
            </a:extLst>
          </p:cNvPr>
          <p:cNvGrpSpPr/>
          <p:nvPr/>
        </p:nvGrpSpPr>
        <p:grpSpPr>
          <a:xfrm>
            <a:off x="3505498" y="2439850"/>
            <a:ext cx="2254582" cy="2571750"/>
            <a:chOff x="3505498" y="2439850"/>
            <a:chExt cx="2254582" cy="2571750"/>
          </a:xfrm>
        </p:grpSpPr>
        <p:pic>
          <p:nvPicPr>
            <p:cNvPr id="17" name="Imagen 16" descr="Diagrama, Esquemático&#10;&#10;El contenido generado por IA puede ser incorrecto.">
              <a:extLst>
                <a:ext uri="{FF2B5EF4-FFF2-40B4-BE49-F238E27FC236}">
                  <a16:creationId xmlns:a16="http://schemas.microsoft.com/office/drawing/2014/main" id="{5A803914-1A80-A938-DBD9-C7057F673C55}"/>
                </a:ext>
              </a:extLst>
            </p:cNvPr>
            <p:cNvPicPr>
              <a:picLocks noChangeAspect="1"/>
            </p:cNvPicPr>
            <p:nvPr/>
          </p:nvPicPr>
          <p:blipFill>
            <a:blip r:embed="rId6"/>
            <a:stretch>
              <a:fillRect/>
            </a:stretch>
          </p:blipFill>
          <p:spPr>
            <a:xfrm>
              <a:off x="3519387" y="2439850"/>
              <a:ext cx="2240693" cy="2571750"/>
            </a:xfrm>
            <a:prstGeom prst="rect">
              <a:avLst/>
            </a:prstGeom>
            <a:ln w="38100">
              <a:solidFill>
                <a:srgbClr val="FFFF00"/>
              </a:solidFill>
            </a:ln>
          </p:spPr>
        </p:pic>
        <p:sp>
          <p:nvSpPr>
            <p:cNvPr id="26" name="CuadroTexto 25">
              <a:extLst>
                <a:ext uri="{FF2B5EF4-FFF2-40B4-BE49-F238E27FC236}">
                  <a16:creationId xmlns:a16="http://schemas.microsoft.com/office/drawing/2014/main" id="{E42B644B-7DF3-8325-8A81-673ACF010675}"/>
                </a:ext>
              </a:extLst>
            </p:cNvPr>
            <p:cNvSpPr txBox="1"/>
            <p:nvPr/>
          </p:nvSpPr>
          <p:spPr>
            <a:xfrm>
              <a:off x="3505498" y="3725725"/>
              <a:ext cx="1212300" cy="523220"/>
            </a:xfrm>
            <a:prstGeom prst="rect">
              <a:avLst/>
            </a:prstGeom>
            <a:noFill/>
          </p:spPr>
          <p:txBody>
            <a:bodyPr wrap="square" rtlCol="0">
              <a:spAutoFit/>
            </a:bodyPr>
            <a:lstStyle/>
            <a:p>
              <a:r>
                <a:rPr lang="es-ES" b="1" noProof="0" dirty="0">
                  <a:solidFill>
                    <a:schemeClr val="accent6">
                      <a:lumMod val="75000"/>
                    </a:schemeClr>
                  </a:solidFill>
                </a:rPr>
                <a:t>Static time analysis</a:t>
              </a:r>
            </a:p>
          </p:txBody>
        </p:sp>
      </p:grpSp>
      <p:grpSp>
        <p:nvGrpSpPr>
          <p:cNvPr id="29" name="Grupo 28">
            <a:extLst>
              <a:ext uri="{FF2B5EF4-FFF2-40B4-BE49-F238E27FC236}">
                <a16:creationId xmlns:a16="http://schemas.microsoft.com/office/drawing/2014/main" id="{B853D36D-B4A5-E7A0-5AD9-03C8735CCE26}"/>
              </a:ext>
            </a:extLst>
          </p:cNvPr>
          <p:cNvGrpSpPr/>
          <p:nvPr/>
        </p:nvGrpSpPr>
        <p:grpSpPr>
          <a:xfrm>
            <a:off x="5105089" y="144359"/>
            <a:ext cx="3727211" cy="2201333"/>
            <a:chOff x="5105089" y="144359"/>
            <a:chExt cx="3727211" cy="2201333"/>
          </a:xfrm>
        </p:grpSpPr>
        <p:pic>
          <p:nvPicPr>
            <p:cNvPr id="9" name="Imagen 8" descr="Diagrama&#10;&#10;El contenido generado por IA puede ser incorrecto.">
              <a:extLst>
                <a:ext uri="{FF2B5EF4-FFF2-40B4-BE49-F238E27FC236}">
                  <a16:creationId xmlns:a16="http://schemas.microsoft.com/office/drawing/2014/main" id="{554D8407-9096-B315-C6B4-3E81EBD745D8}"/>
                </a:ext>
              </a:extLst>
            </p:cNvPr>
            <p:cNvPicPr>
              <a:picLocks noChangeAspect="1"/>
            </p:cNvPicPr>
            <p:nvPr/>
          </p:nvPicPr>
          <p:blipFill>
            <a:blip r:embed="rId7"/>
            <a:stretch>
              <a:fillRect/>
            </a:stretch>
          </p:blipFill>
          <p:spPr>
            <a:xfrm>
              <a:off x="5105089" y="144359"/>
              <a:ext cx="3727211" cy="2201333"/>
            </a:xfrm>
            <a:prstGeom prst="rect">
              <a:avLst/>
            </a:prstGeom>
            <a:ln w="38100">
              <a:solidFill>
                <a:srgbClr val="92D050"/>
              </a:solidFill>
            </a:ln>
          </p:spPr>
        </p:pic>
        <p:sp>
          <p:nvSpPr>
            <p:cNvPr id="28" name="CuadroTexto 27">
              <a:extLst>
                <a:ext uri="{FF2B5EF4-FFF2-40B4-BE49-F238E27FC236}">
                  <a16:creationId xmlns:a16="http://schemas.microsoft.com/office/drawing/2014/main" id="{B25ECE8D-D379-5600-C120-10F8C3B4AF17}"/>
                </a:ext>
              </a:extLst>
            </p:cNvPr>
            <p:cNvSpPr txBox="1"/>
            <p:nvPr/>
          </p:nvSpPr>
          <p:spPr>
            <a:xfrm>
              <a:off x="5153930" y="181380"/>
              <a:ext cx="1212300" cy="523220"/>
            </a:xfrm>
            <a:prstGeom prst="rect">
              <a:avLst/>
            </a:prstGeom>
            <a:noFill/>
          </p:spPr>
          <p:txBody>
            <a:bodyPr wrap="square" rtlCol="0">
              <a:spAutoFit/>
            </a:bodyPr>
            <a:lstStyle/>
            <a:p>
              <a:r>
                <a:rPr lang="es-ES" b="1" noProof="0" dirty="0">
                  <a:solidFill>
                    <a:srgbClr val="92D050"/>
                  </a:solidFill>
                </a:rPr>
                <a:t>Modular design</a:t>
              </a:r>
            </a:p>
          </p:txBody>
        </p:sp>
      </p:grpSp>
      <p:grpSp>
        <p:nvGrpSpPr>
          <p:cNvPr id="31" name="Grupo 30">
            <a:extLst>
              <a:ext uri="{FF2B5EF4-FFF2-40B4-BE49-F238E27FC236}">
                <a16:creationId xmlns:a16="http://schemas.microsoft.com/office/drawing/2014/main" id="{D5FFCBF2-E4F2-392D-1CD5-39D6412C10FF}"/>
              </a:ext>
            </a:extLst>
          </p:cNvPr>
          <p:cNvGrpSpPr/>
          <p:nvPr/>
        </p:nvGrpSpPr>
        <p:grpSpPr>
          <a:xfrm>
            <a:off x="6245600" y="2168252"/>
            <a:ext cx="2586700" cy="1940775"/>
            <a:chOff x="6245600" y="2168252"/>
            <a:chExt cx="2586700" cy="1940775"/>
          </a:xfrm>
        </p:grpSpPr>
        <p:pic>
          <p:nvPicPr>
            <p:cNvPr id="11" name="Imagen 10" descr="Gráfico&#10;&#10;El contenido generado por IA puede ser incorrecto.">
              <a:extLst>
                <a:ext uri="{FF2B5EF4-FFF2-40B4-BE49-F238E27FC236}">
                  <a16:creationId xmlns:a16="http://schemas.microsoft.com/office/drawing/2014/main" id="{DF0A01CD-AB12-01E2-1E96-CA762186FAC4}"/>
                </a:ext>
              </a:extLst>
            </p:cNvPr>
            <p:cNvPicPr>
              <a:picLocks noChangeAspect="1"/>
            </p:cNvPicPr>
            <p:nvPr/>
          </p:nvPicPr>
          <p:blipFill>
            <a:blip r:embed="rId8"/>
            <a:stretch>
              <a:fillRect/>
            </a:stretch>
          </p:blipFill>
          <p:spPr>
            <a:xfrm>
              <a:off x="6273325" y="2168252"/>
              <a:ext cx="2558975" cy="1940775"/>
            </a:xfrm>
            <a:prstGeom prst="rect">
              <a:avLst/>
            </a:prstGeom>
            <a:ln w="38100">
              <a:solidFill>
                <a:srgbClr val="00B050"/>
              </a:solidFill>
            </a:ln>
          </p:spPr>
        </p:pic>
        <p:sp>
          <p:nvSpPr>
            <p:cNvPr id="30" name="CuadroTexto 29">
              <a:extLst>
                <a:ext uri="{FF2B5EF4-FFF2-40B4-BE49-F238E27FC236}">
                  <a16:creationId xmlns:a16="http://schemas.microsoft.com/office/drawing/2014/main" id="{906833F5-894C-87B8-B35A-2B41962662D4}"/>
                </a:ext>
              </a:extLst>
            </p:cNvPr>
            <p:cNvSpPr txBox="1"/>
            <p:nvPr/>
          </p:nvSpPr>
          <p:spPr>
            <a:xfrm>
              <a:off x="6245600" y="3300334"/>
              <a:ext cx="2226858" cy="307777"/>
            </a:xfrm>
            <a:prstGeom prst="rect">
              <a:avLst/>
            </a:prstGeom>
            <a:noFill/>
          </p:spPr>
          <p:txBody>
            <a:bodyPr wrap="square" rtlCol="0">
              <a:spAutoFit/>
            </a:bodyPr>
            <a:lstStyle/>
            <a:p>
              <a:r>
                <a:rPr lang="es-ES" b="1" noProof="0" dirty="0">
                  <a:solidFill>
                    <a:srgbClr val="00B050"/>
                  </a:solidFill>
                </a:rPr>
                <a:t>Code optimization</a:t>
              </a:r>
            </a:p>
          </p:txBody>
        </p:sp>
      </p:grpSp>
      <p:grpSp>
        <p:nvGrpSpPr>
          <p:cNvPr id="33" name="Grupo 32">
            <a:extLst>
              <a:ext uri="{FF2B5EF4-FFF2-40B4-BE49-F238E27FC236}">
                <a16:creationId xmlns:a16="http://schemas.microsoft.com/office/drawing/2014/main" id="{5ADB6ABF-C015-A15D-1675-E843D4151CE4}"/>
              </a:ext>
            </a:extLst>
          </p:cNvPr>
          <p:cNvGrpSpPr/>
          <p:nvPr/>
        </p:nvGrpSpPr>
        <p:grpSpPr>
          <a:xfrm>
            <a:off x="5231043" y="3731317"/>
            <a:ext cx="3241415" cy="1410814"/>
            <a:chOff x="5231043" y="3731317"/>
            <a:chExt cx="3241415" cy="1410814"/>
          </a:xfrm>
        </p:grpSpPr>
        <p:pic>
          <p:nvPicPr>
            <p:cNvPr id="19" name="Imagen 18" descr="Diagrama&#10;&#10;El contenido generado por IA puede ser incorrecto.">
              <a:extLst>
                <a:ext uri="{FF2B5EF4-FFF2-40B4-BE49-F238E27FC236}">
                  <a16:creationId xmlns:a16="http://schemas.microsoft.com/office/drawing/2014/main" id="{9361C75E-5D4E-6DBB-82E8-93F77C754E4D}"/>
                </a:ext>
              </a:extLst>
            </p:cNvPr>
            <p:cNvPicPr>
              <a:picLocks noChangeAspect="1"/>
            </p:cNvPicPr>
            <p:nvPr/>
          </p:nvPicPr>
          <p:blipFill>
            <a:blip r:embed="rId9"/>
            <a:stretch>
              <a:fillRect/>
            </a:stretch>
          </p:blipFill>
          <p:spPr>
            <a:xfrm>
              <a:off x="5231043" y="3731317"/>
              <a:ext cx="3241415" cy="1188350"/>
            </a:xfrm>
            <a:prstGeom prst="rect">
              <a:avLst/>
            </a:prstGeom>
          </p:spPr>
        </p:pic>
        <p:sp>
          <p:nvSpPr>
            <p:cNvPr id="32" name="CuadroTexto 31">
              <a:extLst>
                <a:ext uri="{FF2B5EF4-FFF2-40B4-BE49-F238E27FC236}">
                  <a16:creationId xmlns:a16="http://schemas.microsoft.com/office/drawing/2014/main" id="{3FFB7178-4D1A-EABC-B63B-9D6F7970069C}"/>
                </a:ext>
              </a:extLst>
            </p:cNvPr>
            <p:cNvSpPr txBox="1"/>
            <p:nvPr/>
          </p:nvSpPr>
          <p:spPr>
            <a:xfrm>
              <a:off x="6652497" y="4834354"/>
              <a:ext cx="1800629" cy="307777"/>
            </a:xfrm>
            <a:prstGeom prst="rect">
              <a:avLst/>
            </a:prstGeom>
            <a:noFill/>
          </p:spPr>
          <p:txBody>
            <a:bodyPr wrap="square" rtlCol="0">
              <a:spAutoFit/>
            </a:bodyPr>
            <a:lstStyle/>
            <a:p>
              <a:r>
                <a:rPr lang="es-ES" b="1" noProof="0" dirty="0">
                  <a:solidFill>
                    <a:srgbClr val="7030A0"/>
                  </a:solidFill>
                </a:rPr>
                <a:t>Verification</a:t>
              </a:r>
            </a:p>
          </p:txBody>
        </p:sp>
      </p:grpSp>
    </p:spTree>
    <p:extLst>
      <p:ext uri="{BB962C8B-B14F-4D97-AF65-F5344CB8AC3E}">
        <p14:creationId xmlns:p14="http://schemas.microsoft.com/office/powerpoint/2010/main" val="35213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82B8B-6697-E08D-84DF-8B617A1C5F7E}"/>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CAABE18-328B-E07B-FA85-F5524D89443A}"/>
              </a:ext>
            </a:extLst>
          </p:cNvPr>
          <p:cNvSpPr>
            <a:spLocks noGrp="1"/>
          </p:cNvSpPr>
          <p:nvPr>
            <p:ph type="title"/>
          </p:nvPr>
        </p:nvSpPr>
        <p:spPr>
          <a:xfrm>
            <a:off x="265500" y="1233175"/>
            <a:ext cx="4045200" cy="1482300"/>
          </a:xfrm>
        </p:spPr>
        <p:txBody>
          <a:bodyPr/>
          <a:lstStyle/>
          <a:p>
            <a:r>
              <a:rPr lang="es-ES" noProof="0" dirty="0"/>
              <a:t>FPGAs en CMS, CERN</a:t>
            </a:r>
          </a:p>
        </p:txBody>
      </p:sp>
      <p:sp>
        <p:nvSpPr>
          <p:cNvPr id="15" name="Subtitle 2">
            <a:extLst>
              <a:ext uri="{FF2B5EF4-FFF2-40B4-BE49-F238E27FC236}">
                <a16:creationId xmlns:a16="http://schemas.microsoft.com/office/drawing/2014/main" id="{9E9017FE-3F03-DDDF-DFAE-C0BA539C89F0}"/>
              </a:ext>
            </a:extLst>
          </p:cNvPr>
          <p:cNvSpPr>
            <a:spLocks noGrp="1"/>
          </p:cNvSpPr>
          <p:nvPr>
            <p:ph type="subTitle" idx="1"/>
          </p:nvPr>
        </p:nvSpPr>
        <p:spPr>
          <a:xfrm>
            <a:off x="265500" y="2803075"/>
            <a:ext cx="4045200" cy="1235100"/>
          </a:xfrm>
        </p:spPr>
        <p:txBody>
          <a:bodyPr/>
          <a:lstStyle/>
          <a:p>
            <a:endParaRPr lang="es-ES" noProof="0" dirty="0"/>
          </a:p>
        </p:txBody>
      </p:sp>
      <p:sp>
        <p:nvSpPr>
          <p:cNvPr id="3" name="Marcador de número de diapositiva 2">
            <a:extLst>
              <a:ext uri="{FF2B5EF4-FFF2-40B4-BE49-F238E27FC236}">
                <a16:creationId xmlns:a16="http://schemas.microsoft.com/office/drawing/2014/main" id="{F7451FB9-268C-E8A5-FF90-32A92A2155C4}"/>
              </a:ext>
            </a:extLst>
          </p:cNvPr>
          <p:cNvSpPr>
            <a:spLocks noGrp="1"/>
          </p:cNvSpPr>
          <p:nvPr>
            <p:ph type="sldNum" idx="12"/>
          </p:nvPr>
        </p:nvSpPr>
        <p:spPr>
          <a:xfrm>
            <a:off x="8472458" y="4663217"/>
            <a:ext cx="548700" cy="393600"/>
          </a:xfrm>
        </p:spPr>
        <p:txBody>
          <a:bodyPr spcFirstLastPara="1" wrap="square" lIns="91425" tIns="91425" rIns="91425" bIns="91425" anchor="ctr" anchorCtr="0">
            <a:normAutofit/>
          </a:bodyPr>
          <a:lstStyle/>
          <a:p>
            <a:pPr>
              <a:lnSpc>
                <a:spcPct val="90000"/>
              </a:lnSpc>
              <a:spcAft>
                <a:spcPts val="600"/>
              </a:spcAft>
            </a:pPr>
            <a:fld id="{00000000-1234-1234-1234-123412341234}" type="slidenum">
              <a:rPr lang="es-ES" sz="900" noProof="0"/>
              <a:pPr>
                <a:lnSpc>
                  <a:spcPct val="90000"/>
                </a:lnSpc>
                <a:spcAft>
                  <a:spcPts val="600"/>
                </a:spcAft>
              </a:pPr>
              <a:t>39</a:t>
            </a:fld>
            <a:endParaRPr lang="es-ES" sz="900" noProof="0" dirty="0"/>
          </a:p>
        </p:txBody>
      </p:sp>
      <p:pic>
        <p:nvPicPr>
          <p:cNvPr id="4" name="Imagen 3">
            <a:extLst>
              <a:ext uri="{FF2B5EF4-FFF2-40B4-BE49-F238E27FC236}">
                <a16:creationId xmlns:a16="http://schemas.microsoft.com/office/drawing/2014/main" id="{3D92E658-585F-589A-5D42-56B200052C48}"/>
              </a:ext>
            </a:extLst>
          </p:cNvPr>
          <p:cNvPicPr>
            <a:picLocks noChangeAspect="1"/>
          </p:cNvPicPr>
          <p:nvPr/>
        </p:nvPicPr>
        <p:blipFill>
          <a:blip r:embed="rId2"/>
          <a:srcRect l="1" r="-2" b="25000"/>
          <a:stretch>
            <a:fillRect/>
          </a:stretch>
        </p:blipFill>
        <p:spPr>
          <a:xfrm>
            <a:off x="4572000" y="0"/>
            <a:ext cx="4572000" cy="5143500"/>
          </a:xfrm>
          <a:prstGeom prst="rect">
            <a:avLst/>
          </a:prstGeom>
        </p:spPr>
      </p:pic>
      <p:pic>
        <p:nvPicPr>
          <p:cNvPr id="5" name="Imagen 4">
            <a:extLst>
              <a:ext uri="{FF2B5EF4-FFF2-40B4-BE49-F238E27FC236}">
                <a16:creationId xmlns:a16="http://schemas.microsoft.com/office/drawing/2014/main" id="{A270561B-1BA0-38B5-484C-4F6B1188CAD1}"/>
              </a:ext>
            </a:extLst>
          </p:cNvPr>
          <p:cNvPicPr>
            <a:picLocks noChangeAspect="1"/>
          </p:cNvPicPr>
          <p:nvPr/>
        </p:nvPicPr>
        <p:blipFill>
          <a:blip r:embed="rId3"/>
          <a:srcRect t="5334" b="19667"/>
          <a:stretch>
            <a:fillRect/>
          </a:stretch>
        </p:blipFill>
        <p:spPr>
          <a:xfrm>
            <a:off x="4572000" y="0"/>
            <a:ext cx="4571999" cy="5143500"/>
          </a:xfrm>
          <a:prstGeom prst="rect">
            <a:avLst/>
          </a:prstGeom>
        </p:spPr>
      </p:pic>
      <p:pic>
        <p:nvPicPr>
          <p:cNvPr id="6" name="Imagen 5">
            <a:extLst>
              <a:ext uri="{FF2B5EF4-FFF2-40B4-BE49-F238E27FC236}">
                <a16:creationId xmlns:a16="http://schemas.microsoft.com/office/drawing/2014/main" id="{9ED1B525-CDB0-D2A8-D825-1128E0049479}"/>
              </a:ext>
            </a:extLst>
          </p:cNvPr>
          <p:cNvPicPr>
            <a:picLocks noChangeAspect="1"/>
          </p:cNvPicPr>
          <p:nvPr/>
        </p:nvPicPr>
        <p:blipFill>
          <a:blip r:embed="rId4"/>
          <a:srcRect l="40741"/>
          <a:stretch>
            <a:fillRect/>
          </a:stretch>
        </p:blipFill>
        <p:spPr>
          <a:xfrm>
            <a:off x="4571999" y="0"/>
            <a:ext cx="4572000" cy="5143500"/>
          </a:xfrm>
          <a:prstGeom prst="rect">
            <a:avLst/>
          </a:prstGeom>
        </p:spPr>
      </p:pic>
      <p:pic>
        <p:nvPicPr>
          <p:cNvPr id="7" name="Imagen 6">
            <a:extLst>
              <a:ext uri="{FF2B5EF4-FFF2-40B4-BE49-F238E27FC236}">
                <a16:creationId xmlns:a16="http://schemas.microsoft.com/office/drawing/2014/main" id="{7109B4C1-7707-3820-A890-E457AF44B055}"/>
              </a:ext>
            </a:extLst>
          </p:cNvPr>
          <p:cNvPicPr>
            <a:picLocks noChangeAspect="1"/>
          </p:cNvPicPr>
          <p:nvPr/>
        </p:nvPicPr>
        <p:blipFill>
          <a:blip r:embed="rId5"/>
          <a:srcRect l="14820" r="25921"/>
          <a:stretch>
            <a:fillRect/>
          </a:stretch>
        </p:blipFill>
        <p:spPr>
          <a:xfrm>
            <a:off x="4571999" y="0"/>
            <a:ext cx="4571999" cy="5143500"/>
          </a:xfrm>
          <a:prstGeom prst="rect">
            <a:avLst/>
          </a:prstGeom>
        </p:spPr>
      </p:pic>
      <p:pic>
        <p:nvPicPr>
          <p:cNvPr id="8" name="Imagen 7">
            <a:extLst>
              <a:ext uri="{FF2B5EF4-FFF2-40B4-BE49-F238E27FC236}">
                <a16:creationId xmlns:a16="http://schemas.microsoft.com/office/drawing/2014/main" id="{97912708-B247-AAC1-9CF2-330888F1848F}"/>
              </a:ext>
            </a:extLst>
          </p:cNvPr>
          <p:cNvPicPr>
            <a:picLocks noChangeAspect="1"/>
          </p:cNvPicPr>
          <p:nvPr/>
        </p:nvPicPr>
        <p:blipFill>
          <a:blip r:embed="rId6"/>
          <a:srcRect l="40741"/>
          <a:stretch>
            <a:fillRect/>
          </a:stretch>
        </p:blipFill>
        <p:spPr>
          <a:xfrm>
            <a:off x="4571998" y="0"/>
            <a:ext cx="4572002" cy="5143500"/>
          </a:xfrm>
          <a:prstGeom prst="rect">
            <a:avLst/>
          </a:prstGeom>
        </p:spPr>
      </p:pic>
      <p:pic>
        <p:nvPicPr>
          <p:cNvPr id="9" name="Imagen 8">
            <a:extLst>
              <a:ext uri="{FF2B5EF4-FFF2-40B4-BE49-F238E27FC236}">
                <a16:creationId xmlns:a16="http://schemas.microsoft.com/office/drawing/2014/main" id="{AACE5FBB-FC75-60EA-098C-1B9E3C5DA7C8}"/>
              </a:ext>
            </a:extLst>
          </p:cNvPr>
          <p:cNvPicPr>
            <a:picLocks noChangeAspect="1"/>
          </p:cNvPicPr>
          <p:nvPr/>
        </p:nvPicPr>
        <p:blipFill>
          <a:blip r:embed="rId7"/>
          <a:srcRect l="25895" t="-584" r="14846" b="584"/>
          <a:stretch>
            <a:fillRect/>
          </a:stretch>
        </p:blipFill>
        <p:spPr>
          <a:xfrm>
            <a:off x="4571996" y="0"/>
            <a:ext cx="4572003" cy="5143500"/>
          </a:xfrm>
          <a:prstGeom prst="rect">
            <a:avLst/>
          </a:prstGeom>
        </p:spPr>
      </p:pic>
    </p:spTree>
    <p:extLst>
      <p:ext uri="{BB962C8B-B14F-4D97-AF65-F5344CB8AC3E}">
        <p14:creationId xmlns:p14="http://schemas.microsoft.com/office/powerpoint/2010/main" val="231319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0A5A6D-8D7B-6EC9-CCC2-0F93946AA5BF}"/>
              </a:ext>
            </a:extLst>
          </p:cNvPr>
          <p:cNvSpPr>
            <a:spLocks noGrp="1"/>
          </p:cNvSpPr>
          <p:nvPr>
            <p:ph type="title"/>
          </p:nvPr>
        </p:nvSpPr>
        <p:spPr/>
        <p:txBody>
          <a:bodyPr>
            <a:normAutofit fontScale="90000"/>
          </a:bodyPr>
          <a:lstStyle/>
          <a:p>
            <a:endParaRPr lang="es-ES" noProof="0" dirty="0"/>
          </a:p>
        </p:txBody>
      </p:sp>
      <p:pic>
        <p:nvPicPr>
          <p:cNvPr id="7" name="Imagen 6">
            <a:extLst>
              <a:ext uri="{FF2B5EF4-FFF2-40B4-BE49-F238E27FC236}">
                <a16:creationId xmlns:a16="http://schemas.microsoft.com/office/drawing/2014/main" id="{8897D38B-B99C-53D9-4E2D-DF23E31F586B}"/>
              </a:ext>
            </a:extLst>
          </p:cNvPr>
          <p:cNvPicPr>
            <a:picLocks noChangeAspect="1"/>
          </p:cNvPicPr>
          <p:nvPr/>
        </p:nvPicPr>
        <p:blipFill>
          <a:blip r:embed="rId2"/>
          <a:stretch>
            <a:fillRect/>
          </a:stretch>
        </p:blipFill>
        <p:spPr>
          <a:xfrm>
            <a:off x="3877658" y="0"/>
            <a:ext cx="5143500" cy="5143500"/>
          </a:xfrm>
          <a:prstGeom prst="rect">
            <a:avLst/>
          </a:prstGeom>
        </p:spPr>
      </p:pic>
      <p:sp>
        <p:nvSpPr>
          <p:cNvPr id="4" name="Marcador de número de diapositiva 3">
            <a:extLst>
              <a:ext uri="{FF2B5EF4-FFF2-40B4-BE49-F238E27FC236}">
                <a16:creationId xmlns:a16="http://schemas.microsoft.com/office/drawing/2014/main" id="{6ACD7632-1193-AAF8-BE4D-D4E6FE0973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4</a:t>
            </a:fld>
            <a:endParaRPr lang="es-ES" noProof="0" dirty="0"/>
          </a:p>
        </p:txBody>
      </p:sp>
      <p:sp>
        <p:nvSpPr>
          <p:cNvPr id="5" name="Título 4">
            <a:extLst>
              <a:ext uri="{FF2B5EF4-FFF2-40B4-BE49-F238E27FC236}">
                <a16:creationId xmlns:a16="http://schemas.microsoft.com/office/drawing/2014/main" id="{602C546D-F6BA-E40D-6B80-D6F96CC33CC8}"/>
              </a:ext>
            </a:extLst>
          </p:cNvPr>
          <p:cNvSpPr>
            <a:spLocks noGrp="1"/>
          </p:cNvSpPr>
          <p:nvPr>
            <p:ph type="title" idx="2"/>
          </p:nvPr>
        </p:nvSpPr>
        <p:spPr/>
        <p:txBody>
          <a:bodyPr/>
          <a:lstStyle/>
          <a:p>
            <a:endParaRPr lang="es-ES" noProof="0" dirty="0"/>
          </a:p>
        </p:txBody>
      </p:sp>
      <p:sp>
        <p:nvSpPr>
          <p:cNvPr id="9" name="CuadroTexto 8">
            <a:extLst>
              <a:ext uri="{FF2B5EF4-FFF2-40B4-BE49-F238E27FC236}">
                <a16:creationId xmlns:a16="http://schemas.microsoft.com/office/drawing/2014/main" id="{3AEECE0F-B7D5-8BF9-055C-03717E20E5AC}"/>
              </a:ext>
            </a:extLst>
          </p:cNvPr>
          <p:cNvSpPr txBox="1"/>
          <p:nvPr/>
        </p:nvSpPr>
        <p:spPr>
          <a:xfrm>
            <a:off x="311700" y="1617643"/>
            <a:ext cx="3170691" cy="954107"/>
          </a:xfrm>
          <a:prstGeom prst="rect">
            <a:avLst/>
          </a:prstGeom>
          <a:noFill/>
        </p:spPr>
        <p:txBody>
          <a:bodyPr wrap="square">
            <a:spAutoFit/>
          </a:bodyPr>
          <a:lstStyle/>
          <a:p>
            <a:pPr algn="ctr"/>
            <a:r>
              <a:rPr lang="es-ES" noProof="0" dirty="0"/>
              <a:t>Una FPGA es como un set de LEGO reconfigurable: tú decides cómo conectar las piezas para construir el circuito que quieras.</a:t>
            </a:r>
          </a:p>
        </p:txBody>
      </p:sp>
      <p:pic>
        <p:nvPicPr>
          <p:cNvPr id="13316" name="Picture 4" descr="Male/ Boy Figure with Geek T Shirt - Custom Designed Minifigure">
            <a:extLst>
              <a:ext uri="{FF2B5EF4-FFF2-40B4-BE49-F238E27FC236}">
                <a16:creationId xmlns:a16="http://schemas.microsoft.com/office/drawing/2014/main" id="{BA4049C7-A490-F356-1198-452D97C5F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305" y="2571750"/>
            <a:ext cx="1325562" cy="2573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226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DFF581-35B2-11D5-481D-57ECC924391D}"/>
              </a:ext>
            </a:extLst>
          </p:cNvPr>
          <p:cNvSpPr>
            <a:spLocks noGrp="1"/>
          </p:cNvSpPr>
          <p:nvPr>
            <p:ph type="title"/>
          </p:nvPr>
        </p:nvSpPr>
        <p:spPr/>
        <p:txBody>
          <a:bodyPr>
            <a:normAutofit fontScale="90000"/>
          </a:bodyPr>
          <a:lstStyle/>
          <a:p>
            <a:r>
              <a:rPr lang="es-ES" noProof="0" dirty="0"/>
              <a:t>El objetivo: Trigger en el LHC</a:t>
            </a:r>
          </a:p>
        </p:txBody>
      </p:sp>
      <p:sp>
        <p:nvSpPr>
          <p:cNvPr id="3" name="Marcador de texto 2">
            <a:extLst>
              <a:ext uri="{FF2B5EF4-FFF2-40B4-BE49-F238E27FC236}">
                <a16:creationId xmlns:a16="http://schemas.microsoft.com/office/drawing/2014/main" id="{AB5CCC94-95BD-84D7-E592-E5C515D6EBAC}"/>
              </a:ext>
            </a:extLst>
          </p:cNvPr>
          <p:cNvSpPr>
            <a:spLocks noGrp="1"/>
          </p:cNvSpPr>
          <p:nvPr>
            <p:ph type="body" idx="1"/>
          </p:nvPr>
        </p:nvSpPr>
        <p:spPr/>
        <p:txBody>
          <a:bodyPr>
            <a:normAutofit/>
          </a:bodyPr>
          <a:lstStyle/>
          <a:p>
            <a:pPr marL="140018" indent="0" algn="ctr">
              <a:buNone/>
            </a:pPr>
            <a:r>
              <a:rPr lang="es-ES" sz="1400" noProof="0" dirty="0"/>
              <a:t>En el LHC, los protones colisionan a </a:t>
            </a:r>
            <a:r>
              <a:rPr lang="es-ES" sz="1400" b="1" noProof="0" dirty="0"/>
              <a:t>40 MHz</a:t>
            </a:r>
            <a:r>
              <a:rPr lang="es-ES" sz="1400" noProof="0" dirty="0"/>
              <a:t> → </a:t>
            </a:r>
            <a:r>
              <a:rPr lang="es-ES" sz="1400" b="1" noProof="0" dirty="0"/>
              <a:t>tasas de datos extremas</a:t>
            </a:r>
            <a:r>
              <a:rPr lang="es-ES" sz="1400" noProof="0" dirty="0"/>
              <a:t> del orden de </a:t>
            </a:r>
            <a:r>
              <a:rPr lang="es-ES" sz="1400" b="1" noProof="0" dirty="0"/>
              <a:t>O(100 Tb/s)</a:t>
            </a:r>
            <a:r>
              <a:rPr lang="es-ES" sz="1400" noProof="0" dirty="0"/>
              <a:t>.</a:t>
            </a:r>
            <a:br>
              <a:rPr lang="es-ES" sz="1400" noProof="0" dirty="0"/>
            </a:br>
            <a:r>
              <a:rPr lang="es-ES" sz="1400" noProof="0" dirty="0"/>
              <a:t>La mayoría de las colisiones </a:t>
            </a:r>
            <a:r>
              <a:rPr lang="es-ES" sz="1400" b="1" noProof="0" dirty="0"/>
              <a:t>no producen partículas nuevas interesantes</a:t>
            </a:r>
            <a:r>
              <a:rPr lang="es-ES" sz="1400" noProof="0" dirty="0"/>
              <a:t>.</a:t>
            </a:r>
            <a:br>
              <a:rPr lang="es-ES" sz="1400" noProof="0" dirty="0"/>
            </a:br>
            <a:r>
              <a:rPr lang="es-ES" sz="1400" b="1" noProof="0" dirty="0"/>
              <a:t>“Triggering” (disparo/selección)</a:t>
            </a:r>
            <a:r>
              <a:rPr lang="es-ES" sz="1400" noProof="0" dirty="0"/>
              <a:t> = </a:t>
            </a:r>
            <a:r>
              <a:rPr lang="es-ES" sz="1400" b="1" noProof="0" dirty="0"/>
              <a:t>filtrar eventos</a:t>
            </a:r>
            <a:r>
              <a:rPr lang="es-ES" sz="1400" noProof="0" dirty="0"/>
              <a:t> para reducir la tasa de datos a </a:t>
            </a:r>
            <a:r>
              <a:rPr lang="es-ES" sz="1400" b="1" noProof="0" dirty="0"/>
              <a:t>niveles manejables</a:t>
            </a:r>
            <a:r>
              <a:rPr lang="es-ES" sz="1400" noProof="0" dirty="0"/>
              <a:t>.</a:t>
            </a:r>
          </a:p>
        </p:txBody>
      </p:sp>
      <p:sp>
        <p:nvSpPr>
          <p:cNvPr id="4" name="Marcador de número de diapositiva 3">
            <a:extLst>
              <a:ext uri="{FF2B5EF4-FFF2-40B4-BE49-F238E27FC236}">
                <a16:creationId xmlns:a16="http://schemas.microsoft.com/office/drawing/2014/main" id="{0C5BA201-C4CD-73B8-C5FE-B62B21268A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40</a:t>
            </a:fld>
            <a:endParaRPr lang="es-ES" noProof="0" dirty="0"/>
          </a:p>
        </p:txBody>
      </p:sp>
      <p:sp>
        <p:nvSpPr>
          <p:cNvPr id="5" name="Título 4">
            <a:extLst>
              <a:ext uri="{FF2B5EF4-FFF2-40B4-BE49-F238E27FC236}">
                <a16:creationId xmlns:a16="http://schemas.microsoft.com/office/drawing/2014/main" id="{A64A35ED-BCE8-4855-D70E-9C71FE7FAA9D}"/>
              </a:ext>
            </a:extLst>
          </p:cNvPr>
          <p:cNvSpPr>
            <a:spLocks noGrp="1"/>
          </p:cNvSpPr>
          <p:nvPr>
            <p:ph type="title" idx="2"/>
          </p:nvPr>
        </p:nvSpPr>
        <p:spPr/>
        <p:txBody>
          <a:bodyPr/>
          <a:lstStyle/>
          <a:p>
            <a:endParaRPr lang="es-ES" noProof="0" dirty="0"/>
          </a:p>
        </p:txBody>
      </p:sp>
      <p:pic>
        <p:nvPicPr>
          <p:cNvPr id="7" name="Imagen 6">
            <a:extLst>
              <a:ext uri="{FF2B5EF4-FFF2-40B4-BE49-F238E27FC236}">
                <a16:creationId xmlns:a16="http://schemas.microsoft.com/office/drawing/2014/main" id="{8AD81ABC-4CBF-9F03-9B04-694A8A7AC5E2}"/>
              </a:ext>
            </a:extLst>
          </p:cNvPr>
          <p:cNvPicPr>
            <a:picLocks noChangeAspect="1"/>
          </p:cNvPicPr>
          <p:nvPr/>
        </p:nvPicPr>
        <p:blipFill>
          <a:blip r:embed="rId2"/>
          <a:stretch>
            <a:fillRect/>
          </a:stretch>
        </p:blipFill>
        <p:spPr>
          <a:xfrm>
            <a:off x="841248" y="2344125"/>
            <a:ext cx="7461504" cy="2667475"/>
          </a:xfrm>
          <a:prstGeom prst="rect">
            <a:avLst/>
          </a:prstGeom>
        </p:spPr>
      </p:pic>
    </p:spTree>
    <p:extLst>
      <p:ext uri="{BB962C8B-B14F-4D97-AF65-F5344CB8AC3E}">
        <p14:creationId xmlns:p14="http://schemas.microsoft.com/office/powerpoint/2010/main" val="868700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ACCE5F-A80E-5501-08D0-6B705EE4BC94}"/>
              </a:ext>
            </a:extLst>
          </p:cNvPr>
          <p:cNvSpPr>
            <a:spLocks noGrp="1"/>
          </p:cNvSpPr>
          <p:nvPr>
            <p:ph type="title"/>
          </p:nvPr>
        </p:nvSpPr>
        <p:spPr/>
        <p:txBody>
          <a:bodyPr>
            <a:normAutofit fontScale="90000"/>
          </a:bodyPr>
          <a:lstStyle/>
          <a:p>
            <a:r>
              <a:rPr lang="es-ES" noProof="0" dirty="0"/>
              <a:t>Sistema de Trigger</a:t>
            </a:r>
          </a:p>
        </p:txBody>
      </p:sp>
      <p:sp>
        <p:nvSpPr>
          <p:cNvPr id="3" name="Marcador de texto 2">
            <a:extLst>
              <a:ext uri="{FF2B5EF4-FFF2-40B4-BE49-F238E27FC236}">
                <a16:creationId xmlns:a16="http://schemas.microsoft.com/office/drawing/2014/main" id="{A5973C7B-8BEF-CA26-EAC0-E7086B64E58D}"/>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7C7CDDB6-EF35-1232-CF6A-DE6EEB4937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41</a:t>
            </a:fld>
            <a:endParaRPr lang="es-ES" noProof="0" dirty="0"/>
          </a:p>
        </p:txBody>
      </p:sp>
      <p:sp>
        <p:nvSpPr>
          <p:cNvPr id="5" name="Título 4">
            <a:extLst>
              <a:ext uri="{FF2B5EF4-FFF2-40B4-BE49-F238E27FC236}">
                <a16:creationId xmlns:a16="http://schemas.microsoft.com/office/drawing/2014/main" id="{8429F9A3-4CA9-4EAA-1005-6670DCE39E8C}"/>
              </a:ext>
            </a:extLst>
          </p:cNvPr>
          <p:cNvSpPr>
            <a:spLocks noGrp="1"/>
          </p:cNvSpPr>
          <p:nvPr>
            <p:ph type="title" idx="2"/>
          </p:nvPr>
        </p:nvSpPr>
        <p:spPr/>
        <p:txBody>
          <a:bodyPr/>
          <a:lstStyle/>
          <a:p>
            <a:endParaRPr lang="es-ES" noProof="0" dirty="0"/>
          </a:p>
        </p:txBody>
      </p:sp>
      <p:pic>
        <p:nvPicPr>
          <p:cNvPr id="7" name="Imagen 6" descr="Diagrama&#10;&#10;El contenido generado por IA puede ser incorrecto.">
            <a:extLst>
              <a:ext uri="{FF2B5EF4-FFF2-40B4-BE49-F238E27FC236}">
                <a16:creationId xmlns:a16="http://schemas.microsoft.com/office/drawing/2014/main" id="{C6728D41-09CE-3B7A-5C78-6AC299C9D468}"/>
              </a:ext>
            </a:extLst>
          </p:cNvPr>
          <p:cNvPicPr>
            <a:picLocks noChangeAspect="1"/>
          </p:cNvPicPr>
          <p:nvPr/>
        </p:nvPicPr>
        <p:blipFill>
          <a:blip r:embed="rId2"/>
          <a:stretch>
            <a:fillRect/>
          </a:stretch>
        </p:blipFill>
        <p:spPr>
          <a:xfrm>
            <a:off x="0" y="825225"/>
            <a:ext cx="9144000" cy="2860109"/>
          </a:xfrm>
          <a:prstGeom prst="rect">
            <a:avLst/>
          </a:prstGeom>
        </p:spPr>
      </p:pic>
      <p:sp>
        <p:nvSpPr>
          <p:cNvPr id="9" name="CuadroTexto 8">
            <a:extLst>
              <a:ext uri="{FF2B5EF4-FFF2-40B4-BE49-F238E27FC236}">
                <a16:creationId xmlns:a16="http://schemas.microsoft.com/office/drawing/2014/main" id="{3D62F721-7EB3-8608-2D72-C6AE10551B90}"/>
              </a:ext>
            </a:extLst>
          </p:cNvPr>
          <p:cNvSpPr txBox="1"/>
          <p:nvPr/>
        </p:nvSpPr>
        <p:spPr>
          <a:xfrm>
            <a:off x="2286000" y="3772393"/>
            <a:ext cx="4572000" cy="738664"/>
          </a:xfrm>
          <a:prstGeom prst="rect">
            <a:avLst/>
          </a:prstGeom>
          <a:noFill/>
        </p:spPr>
        <p:txBody>
          <a:bodyPr wrap="square">
            <a:spAutoFit/>
          </a:bodyPr>
          <a:lstStyle/>
          <a:p>
            <a:pPr algn="ctr"/>
            <a:r>
              <a:rPr lang="es-ES" noProof="0" dirty="0">
                <a:solidFill>
                  <a:schemeClr val="accent1"/>
                </a:solidFill>
              </a:rPr>
              <a:t>El </a:t>
            </a:r>
            <a:r>
              <a:rPr lang="es-ES" b="1" noProof="0" dirty="0">
                <a:solidFill>
                  <a:schemeClr val="accent1"/>
                </a:solidFill>
              </a:rPr>
              <a:t>triggering</a:t>
            </a:r>
            <a:r>
              <a:rPr lang="es-ES" noProof="0" dirty="0">
                <a:solidFill>
                  <a:schemeClr val="accent1"/>
                </a:solidFill>
              </a:rPr>
              <a:t> se realiza en </a:t>
            </a:r>
            <a:r>
              <a:rPr lang="es-ES" b="1" noProof="0" dirty="0">
                <a:solidFill>
                  <a:schemeClr val="accent1"/>
                </a:solidFill>
              </a:rPr>
              <a:t>múltiples etapas</a:t>
            </a:r>
            <a:r>
              <a:rPr lang="es-ES" noProof="0" dirty="0">
                <a:solidFill>
                  <a:schemeClr val="accent1"/>
                </a:solidFill>
              </a:rPr>
              <a:t> en </a:t>
            </a:r>
            <a:r>
              <a:rPr lang="es-ES" b="1" noProof="0" dirty="0">
                <a:solidFill>
                  <a:schemeClr val="accent1"/>
                </a:solidFill>
              </a:rPr>
              <a:t>ATLAS</a:t>
            </a:r>
            <a:r>
              <a:rPr lang="es-ES" noProof="0" dirty="0">
                <a:solidFill>
                  <a:schemeClr val="accent1"/>
                </a:solidFill>
              </a:rPr>
              <a:t> y </a:t>
            </a:r>
            <a:r>
              <a:rPr lang="es-ES" b="1" noProof="0" dirty="0">
                <a:solidFill>
                  <a:schemeClr val="accent1"/>
                </a:solidFill>
              </a:rPr>
              <a:t>CMS</a:t>
            </a:r>
            <a:r>
              <a:rPr lang="es-ES" noProof="0" dirty="0">
                <a:solidFill>
                  <a:schemeClr val="accent1"/>
                </a:solidFill>
              </a:rPr>
              <a:t>.</a:t>
            </a:r>
            <a:br>
              <a:rPr lang="es-ES" noProof="0" dirty="0">
                <a:solidFill>
                  <a:schemeClr val="accent1"/>
                </a:solidFill>
              </a:rPr>
            </a:br>
            <a:r>
              <a:rPr lang="es-ES" noProof="0" dirty="0">
                <a:solidFill>
                  <a:schemeClr val="accent1"/>
                </a:solidFill>
              </a:rPr>
              <a:t>Se </a:t>
            </a:r>
            <a:r>
              <a:rPr lang="es-ES" b="1" noProof="0" dirty="0">
                <a:solidFill>
                  <a:schemeClr val="accent1"/>
                </a:solidFill>
              </a:rPr>
              <a:t>reduce la tasa de datos por fases</a:t>
            </a:r>
            <a:r>
              <a:rPr lang="es-ES" noProof="0" dirty="0">
                <a:solidFill>
                  <a:schemeClr val="accent1"/>
                </a:solidFill>
              </a:rPr>
              <a:t> (paso a paso).</a:t>
            </a:r>
          </a:p>
        </p:txBody>
      </p:sp>
      <p:sp>
        <p:nvSpPr>
          <p:cNvPr id="11" name="CuadroTexto 10">
            <a:extLst>
              <a:ext uri="{FF2B5EF4-FFF2-40B4-BE49-F238E27FC236}">
                <a16:creationId xmlns:a16="http://schemas.microsoft.com/office/drawing/2014/main" id="{E6D608F7-E249-7F2F-29BB-99838C64D493}"/>
              </a:ext>
            </a:extLst>
          </p:cNvPr>
          <p:cNvSpPr txBox="1"/>
          <p:nvPr/>
        </p:nvSpPr>
        <p:spPr>
          <a:xfrm>
            <a:off x="458321" y="3696295"/>
            <a:ext cx="1515979" cy="1169551"/>
          </a:xfrm>
          <a:prstGeom prst="rect">
            <a:avLst/>
          </a:prstGeom>
          <a:noFill/>
        </p:spPr>
        <p:txBody>
          <a:bodyPr wrap="square">
            <a:spAutoFit/>
          </a:bodyPr>
          <a:lstStyle/>
          <a:p>
            <a:r>
              <a:rPr lang="es-ES" b="1" i="1" noProof="0" dirty="0"/>
              <a:t>Frontends in rad. hard ASICs, processing in FPGAs **</a:t>
            </a:r>
          </a:p>
        </p:txBody>
      </p:sp>
    </p:spTree>
    <p:extLst>
      <p:ext uri="{BB962C8B-B14F-4D97-AF65-F5344CB8AC3E}">
        <p14:creationId xmlns:p14="http://schemas.microsoft.com/office/powerpoint/2010/main" val="952802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B9DD8-BF92-39B1-05CF-44B8022FFC9B}"/>
              </a:ext>
            </a:extLst>
          </p:cNvPr>
          <p:cNvSpPr>
            <a:spLocks noGrp="1"/>
          </p:cNvSpPr>
          <p:nvPr>
            <p:ph type="title"/>
          </p:nvPr>
        </p:nvSpPr>
        <p:spPr/>
        <p:txBody>
          <a:bodyPr>
            <a:normAutofit fontScale="90000"/>
          </a:bodyPr>
          <a:lstStyle/>
          <a:p>
            <a:r>
              <a:rPr lang="es-ES" noProof="0" dirty="0"/>
              <a:t>Sistema de Trigger </a:t>
            </a:r>
          </a:p>
        </p:txBody>
      </p:sp>
      <p:sp>
        <p:nvSpPr>
          <p:cNvPr id="3" name="Marcador de texto 2">
            <a:extLst>
              <a:ext uri="{FF2B5EF4-FFF2-40B4-BE49-F238E27FC236}">
                <a16:creationId xmlns:a16="http://schemas.microsoft.com/office/drawing/2014/main" id="{A3BEB6D2-9618-3619-2EBF-4FAEFF9442CE}"/>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A10A949F-1197-9D61-3DF2-31B4665F69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42</a:t>
            </a:fld>
            <a:endParaRPr lang="es-ES" noProof="0" dirty="0"/>
          </a:p>
        </p:txBody>
      </p:sp>
      <p:sp>
        <p:nvSpPr>
          <p:cNvPr id="5" name="Título 4">
            <a:extLst>
              <a:ext uri="{FF2B5EF4-FFF2-40B4-BE49-F238E27FC236}">
                <a16:creationId xmlns:a16="http://schemas.microsoft.com/office/drawing/2014/main" id="{7AFF3129-0DD9-6D6B-CCFE-1C3B7115AF38}"/>
              </a:ext>
            </a:extLst>
          </p:cNvPr>
          <p:cNvSpPr>
            <a:spLocks noGrp="1"/>
          </p:cNvSpPr>
          <p:nvPr>
            <p:ph type="title" idx="2"/>
          </p:nvPr>
        </p:nvSpPr>
        <p:spPr/>
        <p:txBody>
          <a:bodyPr/>
          <a:lstStyle/>
          <a:p>
            <a:r>
              <a:rPr lang="es-ES" noProof="0" dirty="0"/>
              <a:t>Ejemplo: Tracker</a:t>
            </a:r>
          </a:p>
        </p:txBody>
      </p:sp>
      <p:pic>
        <p:nvPicPr>
          <p:cNvPr id="7" name="Imagen 6" descr="Diagrama&#10;&#10;El contenido generado por IA puede ser incorrecto.">
            <a:extLst>
              <a:ext uri="{FF2B5EF4-FFF2-40B4-BE49-F238E27FC236}">
                <a16:creationId xmlns:a16="http://schemas.microsoft.com/office/drawing/2014/main" id="{BCF94D6A-F22B-011D-E35D-8F2D55F0C192}"/>
              </a:ext>
            </a:extLst>
          </p:cNvPr>
          <p:cNvPicPr>
            <a:picLocks noChangeAspect="1"/>
          </p:cNvPicPr>
          <p:nvPr/>
        </p:nvPicPr>
        <p:blipFill>
          <a:blip r:embed="rId2"/>
          <a:stretch>
            <a:fillRect/>
          </a:stretch>
        </p:blipFill>
        <p:spPr>
          <a:xfrm>
            <a:off x="0" y="1933895"/>
            <a:ext cx="9144000" cy="3209605"/>
          </a:xfrm>
          <a:prstGeom prst="rect">
            <a:avLst/>
          </a:prstGeom>
        </p:spPr>
      </p:pic>
      <p:pic>
        <p:nvPicPr>
          <p:cNvPr id="9" name="Imagen 8" descr="Texto&#10;&#10;El contenido generado por IA puede ser incorrecto.">
            <a:extLst>
              <a:ext uri="{FF2B5EF4-FFF2-40B4-BE49-F238E27FC236}">
                <a16:creationId xmlns:a16="http://schemas.microsoft.com/office/drawing/2014/main" id="{607E220D-009F-2970-DE6F-5B55D039C605}"/>
              </a:ext>
            </a:extLst>
          </p:cNvPr>
          <p:cNvPicPr>
            <a:picLocks noChangeAspect="1"/>
          </p:cNvPicPr>
          <p:nvPr/>
        </p:nvPicPr>
        <p:blipFill>
          <a:blip r:embed="rId3"/>
          <a:stretch>
            <a:fillRect/>
          </a:stretch>
        </p:blipFill>
        <p:spPr>
          <a:xfrm>
            <a:off x="3321691" y="1111575"/>
            <a:ext cx="5425117" cy="819210"/>
          </a:xfrm>
          <a:prstGeom prst="rect">
            <a:avLst/>
          </a:prstGeom>
        </p:spPr>
      </p:pic>
    </p:spTree>
    <p:extLst>
      <p:ext uri="{BB962C8B-B14F-4D97-AF65-F5344CB8AC3E}">
        <p14:creationId xmlns:p14="http://schemas.microsoft.com/office/powerpoint/2010/main" val="787648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FF5CA-FB36-2801-6A6A-8450A1A393B1}"/>
              </a:ext>
            </a:extLst>
          </p:cNvPr>
          <p:cNvSpPr>
            <a:spLocks noGrp="1"/>
          </p:cNvSpPr>
          <p:nvPr>
            <p:ph type="title"/>
          </p:nvPr>
        </p:nvSpPr>
        <p:spPr/>
        <p:txBody>
          <a:bodyPr>
            <a:normAutofit fontScale="90000"/>
          </a:bodyPr>
          <a:lstStyle/>
          <a:p>
            <a:r>
              <a:rPr lang="es-ES" noProof="0" dirty="0"/>
              <a:t>Fase-II del sistema de Trigger: HL-LHC</a:t>
            </a:r>
          </a:p>
        </p:txBody>
      </p:sp>
      <p:sp>
        <p:nvSpPr>
          <p:cNvPr id="4" name="Marcador de número de diapositiva 3">
            <a:extLst>
              <a:ext uri="{FF2B5EF4-FFF2-40B4-BE49-F238E27FC236}">
                <a16:creationId xmlns:a16="http://schemas.microsoft.com/office/drawing/2014/main" id="{AE5B52D5-893C-D434-B7AB-A4B9D6C257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43</a:t>
            </a:fld>
            <a:endParaRPr lang="es-ES" noProof="0" dirty="0"/>
          </a:p>
        </p:txBody>
      </p:sp>
      <p:sp>
        <p:nvSpPr>
          <p:cNvPr id="5" name="Título 4">
            <a:extLst>
              <a:ext uri="{FF2B5EF4-FFF2-40B4-BE49-F238E27FC236}">
                <a16:creationId xmlns:a16="http://schemas.microsoft.com/office/drawing/2014/main" id="{7CB001C7-46C6-28B1-01C1-9AF39D433F0B}"/>
              </a:ext>
            </a:extLst>
          </p:cNvPr>
          <p:cNvSpPr>
            <a:spLocks noGrp="1"/>
          </p:cNvSpPr>
          <p:nvPr>
            <p:ph type="title" idx="2"/>
          </p:nvPr>
        </p:nvSpPr>
        <p:spPr/>
        <p:txBody>
          <a:bodyPr/>
          <a:lstStyle/>
          <a:p>
            <a:endParaRPr lang="es-ES" noProof="0" dirty="0"/>
          </a:p>
        </p:txBody>
      </p:sp>
      <p:grpSp>
        <p:nvGrpSpPr>
          <p:cNvPr id="11" name="Grupo 10">
            <a:extLst>
              <a:ext uri="{FF2B5EF4-FFF2-40B4-BE49-F238E27FC236}">
                <a16:creationId xmlns:a16="http://schemas.microsoft.com/office/drawing/2014/main" id="{8EBCA1B2-10B9-6200-B776-95D7D1E39611}"/>
              </a:ext>
            </a:extLst>
          </p:cNvPr>
          <p:cNvGrpSpPr/>
          <p:nvPr/>
        </p:nvGrpSpPr>
        <p:grpSpPr>
          <a:xfrm>
            <a:off x="0" y="796787"/>
            <a:ext cx="9144000" cy="4346713"/>
            <a:chOff x="155850" y="3590527"/>
            <a:chExt cx="9144000" cy="4346713"/>
          </a:xfrm>
        </p:grpSpPr>
        <p:pic>
          <p:nvPicPr>
            <p:cNvPr id="7" name="Imagen 6" descr="Interfaz de usuario gráfica&#10;&#10;El contenido generado por IA puede ser incorrecto.">
              <a:extLst>
                <a:ext uri="{FF2B5EF4-FFF2-40B4-BE49-F238E27FC236}">
                  <a16:creationId xmlns:a16="http://schemas.microsoft.com/office/drawing/2014/main" id="{BF3EE9ED-DDA0-778A-D32E-6B235155B543}"/>
                </a:ext>
              </a:extLst>
            </p:cNvPr>
            <p:cNvPicPr>
              <a:picLocks noChangeAspect="1"/>
            </p:cNvPicPr>
            <p:nvPr/>
          </p:nvPicPr>
          <p:blipFill>
            <a:blip r:embed="rId2"/>
            <a:stretch>
              <a:fillRect/>
            </a:stretch>
          </p:blipFill>
          <p:spPr>
            <a:xfrm>
              <a:off x="155850" y="3590527"/>
              <a:ext cx="9144000" cy="4346713"/>
            </a:xfrm>
            <a:prstGeom prst="rect">
              <a:avLst/>
            </a:prstGeom>
          </p:spPr>
        </p:pic>
        <p:sp>
          <p:nvSpPr>
            <p:cNvPr id="8" name="Rectángulo 7">
              <a:extLst>
                <a:ext uri="{FF2B5EF4-FFF2-40B4-BE49-F238E27FC236}">
                  <a16:creationId xmlns:a16="http://schemas.microsoft.com/office/drawing/2014/main" id="{99973C9C-44EE-E77C-5FFB-A3EE23F93BB6}"/>
                </a:ext>
              </a:extLst>
            </p:cNvPr>
            <p:cNvSpPr/>
            <p:nvPr/>
          </p:nvSpPr>
          <p:spPr>
            <a:xfrm>
              <a:off x="311700" y="3635077"/>
              <a:ext cx="5386367" cy="21928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grpSp>
      <p:sp>
        <p:nvSpPr>
          <p:cNvPr id="10" name="Rectangle 1">
            <a:extLst>
              <a:ext uri="{FF2B5EF4-FFF2-40B4-BE49-F238E27FC236}">
                <a16:creationId xmlns:a16="http://schemas.microsoft.com/office/drawing/2014/main" id="{1651FECF-07BB-77B7-F82B-FF95707DCFA8}"/>
              </a:ext>
            </a:extLst>
          </p:cNvPr>
          <p:cNvSpPr>
            <a:spLocks noGrp="1" noChangeArrowheads="1"/>
          </p:cNvSpPr>
          <p:nvPr>
            <p:ph type="body" idx="1"/>
          </p:nvPr>
        </p:nvSpPr>
        <p:spPr bwMode="auto">
          <a:xfrm>
            <a:off x="370967" y="962512"/>
            <a:ext cx="5598033"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s-ES" sz="1100" b="0" i="0" u="none" strike="noStrike" cap="none" normalizeH="0" baseline="0" noProof="0" dirty="0">
                <a:ln>
                  <a:noFill/>
                </a:ln>
                <a:solidFill>
                  <a:schemeClr val="accent1"/>
                </a:solidFill>
                <a:effectLst/>
                <a:latin typeface="Arial" panose="020B0604020202020204" pitchFamily="34" charset="0"/>
              </a:rPr>
              <a:t>La </a:t>
            </a:r>
            <a:r>
              <a:rPr kumimoji="0" lang="es-ES" sz="1100" b="1" i="0" u="none" strike="noStrike" cap="none" normalizeH="0" baseline="0" noProof="0" dirty="0">
                <a:ln>
                  <a:noFill/>
                </a:ln>
                <a:solidFill>
                  <a:schemeClr val="accent1"/>
                </a:solidFill>
                <a:effectLst/>
                <a:latin typeface="Arial" panose="020B0604020202020204" pitchFamily="34" charset="0"/>
              </a:rPr>
              <a:t>actualización de Fase 2 (Phase 2 Upgrade)</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del </a:t>
            </a:r>
            <a:r>
              <a:rPr kumimoji="0" lang="es-ES" sz="1100" b="1" i="0" u="none" strike="noStrike" cap="none" normalizeH="0" baseline="0" noProof="0" dirty="0">
                <a:ln>
                  <a:noFill/>
                </a:ln>
                <a:solidFill>
                  <a:schemeClr val="accent1"/>
                </a:solidFill>
                <a:effectLst/>
                <a:latin typeface="Arial" panose="020B0604020202020204" pitchFamily="34" charset="0"/>
              </a:rPr>
              <a:t>trigger de nivel 1 de CMS (CMS L1T)</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tendrá </a:t>
            </a:r>
            <a:r>
              <a:rPr kumimoji="0" lang="es-ES" sz="1100" b="1" i="0" u="none" strike="noStrike" cap="none" normalizeH="0" baseline="0" noProof="0" dirty="0">
                <a:ln>
                  <a:noFill/>
                </a:ln>
                <a:solidFill>
                  <a:schemeClr val="accent1"/>
                </a:solidFill>
                <a:effectLst/>
                <a:latin typeface="Arial" panose="020B0604020202020204" pitchFamily="34" charset="0"/>
              </a:rPr>
              <a:t>cientos de placas</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con FPGAs como las que se muestran abajo:</a:t>
            </a:r>
          </a:p>
          <a:p>
            <a:pPr marL="457200" lvl="1" indent="0" eaLnBrk="0" fontAlgn="base" hangingPunct="0">
              <a:lnSpc>
                <a:spcPct val="100000"/>
              </a:lnSpc>
              <a:spcBef>
                <a:spcPct val="0"/>
              </a:spcBef>
              <a:spcAft>
                <a:spcPct val="0"/>
              </a:spcAft>
              <a:buClrTx/>
              <a:buSzTx/>
              <a:buFontTx/>
              <a:buChar char="•"/>
            </a:pPr>
            <a:r>
              <a:rPr kumimoji="0" lang="es-ES" sz="1100" b="1" i="0" u="none" strike="noStrike" cap="none" normalizeH="0" baseline="0" noProof="0" dirty="0">
                <a:ln>
                  <a:noFill/>
                </a:ln>
                <a:solidFill>
                  <a:schemeClr val="accent1"/>
                </a:solidFill>
                <a:effectLst/>
                <a:latin typeface="Arial" panose="020B0604020202020204" pitchFamily="34" charset="0"/>
              </a:rPr>
              <a:t>FPGAs AMD/Xilinx UltraScale+</a:t>
            </a:r>
            <a:endParaRPr kumimoji="0" lang="es-ES" sz="1100" b="0" i="0" u="none" strike="noStrike" cap="none" normalizeH="0" baseline="0" noProof="0" dirty="0">
              <a:ln>
                <a:noFill/>
              </a:ln>
              <a:solidFill>
                <a:schemeClr val="accent1"/>
              </a:solidFill>
              <a:effectLst/>
              <a:latin typeface="Arial" panose="020B0604020202020204" pitchFamily="34" charset="0"/>
            </a:endParaRPr>
          </a:p>
          <a:p>
            <a:pPr marL="457200" lvl="1" indent="0" eaLnBrk="0" fontAlgn="base" hangingPunct="0">
              <a:lnSpc>
                <a:spcPct val="100000"/>
              </a:lnSpc>
              <a:spcBef>
                <a:spcPct val="0"/>
              </a:spcBef>
              <a:spcAft>
                <a:spcPct val="0"/>
              </a:spcAft>
              <a:buClrTx/>
              <a:buSzTx/>
              <a:buFontTx/>
              <a:buChar char="•"/>
            </a:pPr>
            <a:r>
              <a:rPr kumimoji="0" lang="es-ES" sz="1100" b="1" i="0" u="none" strike="noStrike" cap="none" normalizeH="0" baseline="0" noProof="0" dirty="0">
                <a:ln>
                  <a:noFill/>
                </a:ln>
                <a:solidFill>
                  <a:schemeClr val="accent1"/>
                </a:solidFill>
                <a:effectLst/>
                <a:latin typeface="Arial" panose="020B0604020202020204" pitchFamily="34" charset="0"/>
              </a:rPr>
              <a:t>Tasa de datos</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de </a:t>
            </a:r>
            <a:r>
              <a:rPr kumimoji="0" lang="es-ES" sz="1100" b="1" i="0" u="none" strike="noStrike" cap="none" normalizeH="0" baseline="0" noProof="0" dirty="0">
                <a:ln>
                  <a:noFill/>
                </a:ln>
                <a:solidFill>
                  <a:schemeClr val="accent1"/>
                </a:solidFill>
                <a:effectLst/>
                <a:latin typeface="Arial" panose="020B0604020202020204" pitchFamily="34" charset="0"/>
              </a:rPr>
              <a:t>varios terabits por segundo</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entrando y saliendo de cada placa mediante </a:t>
            </a:r>
            <a:r>
              <a:rPr kumimoji="0" lang="es-ES" sz="1100" b="1" i="0" u="none" strike="noStrike" cap="none" normalizeH="0" baseline="0" noProof="0" dirty="0">
                <a:ln>
                  <a:noFill/>
                </a:ln>
                <a:solidFill>
                  <a:schemeClr val="accent1"/>
                </a:solidFill>
                <a:effectLst/>
                <a:latin typeface="Arial" panose="020B0604020202020204" pitchFamily="34" charset="0"/>
              </a:rPr>
              <a:t>fibras ópticas</a:t>
            </a:r>
            <a:r>
              <a:rPr kumimoji="0" lang="es-ES" sz="1100" b="0" i="0" u="none" strike="noStrike" cap="none" normalizeH="0" baseline="0" noProof="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s-ES" sz="1100" b="0" i="0" u="none" strike="noStrike" cap="none" normalizeH="0" baseline="0" noProof="0" dirty="0">
                <a:ln>
                  <a:noFill/>
                </a:ln>
                <a:solidFill>
                  <a:schemeClr val="tx1"/>
                </a:solidFill>
                <a:effectLst/>
                <a:latin typeface="Arial" panose="020B0604020202020204" pitchFamily="34" charset="0"/>
              </a:rPr>
              <a:t>El sistema está organizado en </a:t>
            </a:r>
            <a:r>
              <a:rPr kumimoji="0" lang="es-ES" sz="1100" b="1" i="0" u="none" strike="noStrike" cap="none" normalizeH="0" baseline="0" noProof="0" dirty="0">
                <a:ln>
                  <a:noFill/>
                </a:ln>
                <a:solidFill>
                  <a:schemeClr val="accent1"/>
                </a:solidFill>
                <a:effectLst/>
                <a:latin typeface="Arial" panose="020B0604020202020204" pitchFamily="34" charset="0"/>
              </a:rPr>
              <a:t>capas</a:t>
            </a:r>
            <a:r>
              <a:rPr kumimoji="0" lang="es-ES" sz="1100" b="0" i="0" u="none" strike="noStrike" cap="none" normalizeH="0" baseline="0" noProof="0" dirty="0">
                <a:ln>
                  <a:noFill/>
                </a:ln>
                <a:solidFill>
                  <a:schemeClr val="tx1"/>
                </a:solidFill>
                <a:effectLst/>
                <a:latin typeface="Arial" panose="020B0604020202020204" pitchFamily="34" charset="0"/>
              </a:rPr>
              <a:t>, normalmente con </a:t>
            </a:r>
            <a:r>
              <a:rPr kumimoji="0" lang="es-ES" sz="1100" b="1" i="0" u="none" strike="noStrike" cap="none" normalizeH="0" baseline="0" noProof="0" dirty="0">
                <a:ln>
                  <a:noFill/>
                </a:ln>
                <a:solidFill>
                  <a:schemeClr val="accent1"/>
                </a:solidFill>
                <a:effectLst/>
                <a:latin typeface="Arial" panose="020B0604020202020204" pitchFamily="34" charset="0"/>
              </a:rPr>
              <a:t>~1–2 μs por etapa</a:t>
            </a:r>
            <a:r>
              <a:rPr kumimoji="0" lang="es-ES" sz="1100" b="0" i="0" u="none" strike="noStrike" cap="none" normalizeH="0" baseline="0" noProof="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s-ES" sz="1100" b="0" i="0" u="none" strike="noStrike" cap="none" normalizeH="0" baseline="0" noProof="0" dirty="0">
                <a:ln>
                  <a:noFill/>
                </a:ln>
                <a:solidFill>
                  <a:schemeClr val="tx1"/>
                </a:solidFill>
                <a:effectLst/>
                <a:latin typeface="Arial" panose="020B0604020202020204" pitchFamily="34" charset="0"/>
              </a:rPr>
              <a:t>Se reduce la </a:t>
            </a:r>
            <a:r>
              <a:rPr kumimoji="0" lang="es-ES" sz="1100" b="1" i="0" u="none" strike="noStrike" cap="none" normalizeH="0" baseline="0" noProof="0" dirty="0">
                <a:ln>
                  <a:noFill/>
                </a:ln>
                <a:solidFill>
                  <a:schemeClr val="accent1"/>
                </a:solidFill>
                <a:effectLst/>
                <a:latin typeface="Arial" panose="020B0604020202020204" pitchFamily="34" charset="0"/>
              </a:rPr>
              <a:t>información cruda del detector</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a </a:t>
            </a:r>
            <a:r>
              <a:rPr kumimoji="0" lang="es-ES" sz="1100" b="1" i="0" u="none" strike="noStrike" cap="none" normalizeH="0" baseline="0" noProof="0" dirty="0">
                <a:ln>
                  <a:noFill/>
                </a:ln>
                <a:solidFill>
                  <a:schemeClr val="accent1"/>
                </a:solidFill>
                <a:effectLst/>
                <a:latin typeface="Arial" panose="020B0604020202020204" pitchFamily="34" charset="0"/>
              </a:rPr>
              <a:t>objetos de física</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(por ejemplo, </a:t>
            </a:r>
            <a:r>
              <a:rPr kumimoji="0" lang="es-ES" sz="1100" b="0" i="1" u="none" strike="noStrike" cap="none" normalizeH="0" baseline="0" noProof="0" dirty="0">
                <a:ln>
                  <a:noFill/>
                </a:ln>
                <a:solidFill>
                  <a:schemeClr val="tx1"/>
                </a:solidFill>
                <a:effectLst/>
                <a:latin typeface="Arial" panose="020B0604020202020204" pitchFamily="34" charset="0"/>
              </a:rPr>
              <a:t>track finding</a:t>
            </a:r>
            <a:r>
              <a:rPr kumimoji="0" lang="es-ES" sz="1100" b="0" i="0" u="none" strike="noStrike" cap="none" normalizeH="0" baseline="0" noProof="0" dirty="0">
                <a:ln>
                  <a:noFill/>
                </a:ln>
                <a:solidFill>
                  <a:schemeClr val="tx1"/>
                </a:solidFill>
                <a:effectLst/>
                <a:latin typeface="Arial" panose="020B0604020202020204" pitchFamily="34" charset="0"/>
              </a:rPr>
              <a:t>: de </a:t>
            </a:r>
            <a:r>
              <a:rPr kumimoji="0" lang="es-ES" sz="1100" b="0" i="1" u="none" strike="noStrike" cap="none" normalizeH="0" baseline="0" noProof="0" dirty="0">
                <a:ln>
                  <a:noFill/>
                </a:ln>
                <a:solidFill>
                  <a:schemeClr val="tx1"/>
                </a:solidFill>
                <a:effectLst/>
                <a:latin typeface="Arial" panose="020B0604020202020204" pitchFamily="34" charset="0"/>
              </a:rPr>
              <a:t>hits</a:t>
            </a:r>
            <a:r>
              <a:rPr kumimoji="0" lang="es-ES" sz="1100" b="0" i="0" u="none" strike="noStrike" cap="none" normalizeH="0" baseline="0" noProof="0" dirty="0">
                <a:ln>
                  <a:noFill/>
                </a:ln>
                <a:solidFill>
                  <a:schemeClr val="tx1"/>
                </a:solidFill>
                <a:effectLst/>
                <a:latin typeface="Arial" panose="020B0604020202020204" pitchFamily="34" charset="0"/>
              </a:rPr>
              <a:t> a </a:t>
            </a:r>
            <a:r>
              <a:rPr kumimoji="0" lang="es-ES" sz="1100" b="0" i="1" u="none" strike="noStrike" cap="none" normalizeH="0" baseline="0" noProof="0" dirty="0">
                <a:ln>
                  <a:noFill/>
                </a:ln>
                <a:solidFill>
                  <a:schemeClr val="tx1"/>
                </a:solidFill>
                <a:effectLst/>
                <a:latin typeface="Arial" panose="020B0604020202020204" pitchFamily="34" charset="0"/>
              </a:rPr>
              <a:t>tracks</a:t>
            </a:r>
            <a:r>
              <a:rPr kumimoji="0" lang="es-ES" sz="1100" b="0" i="0" u="none" strike="noStrike" cap="none" normalizeH="0" baseline="0" noProof="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s-ES" sz="1100" b="0" i="0" u="none" strike="noStrike" cap="none" normalizeH="0" baseline="0" noProof="0" dirty="0">
                <a:ln>
                  <a:noFill/>
                </a:ln>
                <a:solidFill>
                  <a:schemeClr val="tx1"/>
                </a:solidFill>
                <a:effectLst/>
                <a:latin typeface="Arial" panose="020B0604020202020204" pitchFamily="34" charset="0"/>
              </a:rPr>
              <a:t>Hay un </a:t>
            </a:r>
            <a:r>
              <a:rPr kumimoji="0" lang="es-ES" sz="1100" b="1" i="0" u="none" strike="noStrike" cap="none" normalizeH="0" baseline="0" noProof="0" dirty="0">
                <a:ln>
                  <a:noFill/>
                </a:ln>
                <a:solidFill>
                  <a:schemeClr val="accent1"/>
                </a:solidFill>
                <a:effectLst/>
                <a:latin typeface="Arial" panose="020B0604020202020204" pitchFamily="34" charset="0"/>
              </a:rPr>
              <a:t>nuevo evento cada 25 ns</a:t>
            </a:r>
            <a:r>
              <a:rPr kumimoji="0" lang="es-ES" sz="1100" b="0" i="0" u="none" strike="noStrike" cap="none" normalizeH="0" baseline="0" noProof="0" dirty="0">
                <a:ln>
                  <a:noFill/>
                </a:ln>
                <a:solidFill>
                  <a:schemeClr val="tx1"/>
                </a:solidFill>
                <a:effectLst/>
                <a:latin typeface="Arial" panose="020B0604020202020204" pitchFamily="34" charset="0"/>
              </a:rPr>
              <a:t>, y la </a:t>
            </a:r>
            <a:r>
              <a:rPr kumimoji="0" lang="es-ES" sz="1100" b="1" i="0" u="none" strike="noStrike" cap="none" normalizeH="0" baseline="0" noProof="0" dirty="0">
                <a:ln>
                  <a:noFill/>
                </a:ln>
                <a:solidFill>
                  <a:schemeClr val="accent1"/>
                </a:solidFill>
                <a:effectLst/>
                <a:latin typeface="Arial" panose="020B0604020202020204" pitchFamily="34" charset="0"/>
              </a:rPr>
              <a:t>latencia total</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para la decisión del trigger de un evento es de </a:t>
            </a:r>
            <a:r>
              <a:rPr kumimoji="0" lang="es-ES" sz="1100" b="1" i="0" u="none" strike="noStrike" cap="none" normalizeH="0" baseline="0" noProof="0" dirty="0">
                <a:ln>
                  <a:noFill/>
                </a:ln>
                <a:solidFill>
                  <a:schemeClr val="accent1"/>
                </a:solidFill>
                <a:effectLst/>
                <a:latin typeface="Arial" panose="020B0604020202020204" pitchFamily="34" charset="0"/>
              </a:rPr>
              <a:t>12.5 μs</a:t>
            </a:r>
            <a:r>
              <a:rPr kumimoji="0" lang="es-ES" sz="1100" b="0" i="0" u="none" strike="noStrike" cap="none" normalizeH="0" baseline="0" noProof="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s-ES" sz="1100" b="0" i="0" u="none" strike="noStrike" cap="none" normalizeH="0" baseline="0" noProof="0" dirty="0">
                <a:ln>
                  <a:noFill/>
                </a:ln>
                <a:solidFill>
                  <a:schemeClr val="tx1"/>
                </a:solidFill>
                <a:effectLst/>
                <a:latin typeface="Arial" panose="020B0604020202020204" pitchFamily="34" charset="0"/>
              </a:rPr>
              <a:t>La salida final es </a:t>
            </a:r>
            <a:r>
              <a:rPr kumimoji="0" lang="es-ES" sz="1100" b="1" i="0" u="none" strike="noStrike" cap="none" normalizeH="0" baseline="0" noProof="0" dirty="0">
                <a:ln>
                  <a:noFill/>
                </a:ln>
                <a:solidFill>
                  <a:schemeClr val="accent1"/>
                </a:solidFill>
                <a:effectLst/>
                <a:latin typeface="Arial" panose="020B0604020202020204" pitchFamily="34" charset="0"/>
              </a:rPr>
              <a:t>un solo bit</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1" i="0" u="none" strike="noStrike" cap="none" normalizeH="0" baseline="0" noProof="0" dirty="0">
                <a:ln>
                  <a:noFill/>
                </a:ln>
                <a:solidFill>
                  <a:schemeClr val="accent1"/>
                </a:solidFill>
                <a:effectLst/>
                <a:latin typeface="Arial" panose="020B0604020202020204" pitchFamily="34" charset="0"/>
              </a:rPr>
              <a:t>guardar</a:t>
            </a:r>
            <a:r>
              <a:rPr kumimoji="0" lang="es-ES" sz="1100" b="0" i="0" u="none" strike="noStrike" cap="none" normalizeH="0" baseline="0" noProof="0" dirty="0">
                <a:ln>
                  <a:noFill/>
                </a:ln>
                <a:solidFill>
                  <a:schemeClr val="accent1"/>
                </a:solidFill>
                <a:effectLst/>
                <a:latin typeface="Arial" panose="020B0604020202020204" pitchFamily="34" charset="0"/>
              </a:rPr>
              <a:t> o </a:t>
            </a:r>
            <a:r>
              <a:rPr kumimoji="0" lang="es-ES" sz="1100" b="1" i="0" u="none" strike="noStrike" cap="none" normalizeH="0" baseline="0" noProof="0" dirty="0">
                <a:ln>
                  <a:noFill/>
                </a:ln>
                <a:solidFill>
                  <a:schemeClr val="accent1"/>
                </a:solidFill>
                <a:effectLst/>
                <a:latin typeface="Arial" panose="020B0604020202020204" pitchFamily="34" charset="0"/>
              </a:rPr>
              <a:t>descartar</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el evento.</a:t>
            </a:r>
          </a:p>
        </p:txBody>
      </p:sp>
    </p:spTree>
    <p:extLst>
      <p:ext uri="{BB962C8B-B14F-4D97-AF65-F5344CB8AC3E}">
        <p14:creationId xmlns:p14="http://schemas.microsoft.com/office/powerpoint/2010/main" val="1399688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0AAA63-B894-ADDA-0160-22860347A6B2}"/>
              </a:ext>
            </a:extLst>
          </p:cNvPr>
          <p:cNvSpPr>
            <a:spLocks noGrp="1"/>
          </p:cNvSpPr>
          <p:nvPr>
            <p:ph type="title"/>
          </p:nvPr>
        </p:nvSpPr>
        <p:spPr/>
        <p:txBody>
          <a:bodyPr>
            <a:normAutofit fontScale="90000"/>
          </a:bodyPr>
          <a:lstStyle/>
          <a:p>
            <a:r>
              <a:rPr lang="es-ES" noProof="0" dirty="0"/>
              <a:t>Custom boards</a:t>
            </a:r>
          </a:p>
        </p:txBody>
      </p:sp>
      <p:sp>
        <p:nvSpPr>
          <p:cNvPr id="3" name="Marcador de texto 2">
            <a:extLst>
              <a:ext uri="{FF2B5EF4-FFF2-40B4-BE49-F238E27FC236}">
                <a16:creationId xmlns:a16="http://schemas.microsoft.com/office/drawing/2014/main" id="{65733D11-8AB6-EC28-7C11-8C7887D8CE4C}"/>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D110172D-D2FF-DD16-6ADB-93A8952D90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44</a:t>
            </a:fld>
            <a:endParaRPr lang="es-ES" noProof="0" dirty="0"/>
          </a:p>
        </p:txBody>
      </p:sp>
      <p:sp>
        <p:nvSpPr>
          <p:cNvPr id="5" name="Título 4">
            <a:extLst>
              <a:ext uri="{FF2B5EF4-FFF2-40B4-BE49-F238E27FC236}">
                <a16:creationId xmlns:a16="http://schemas.microsoft.com/office/drawing/2014/main" id="{8D525FF2-A377-C2F9-5D2D-D50C83522EE8}"/>
              </a:ext>
            </a:extLst>
          </p:cNvPr>
          <p:cNvSpPr>
            <a:spLocks noGrp="1"/>
          </p:cNvSpPr>
          <p:nvPr>
            <p:ph type="title" idx="2"/>
          </p:nvPr>
        </p:nvSpPr>
        <p:spPr/>
        <p:txBody>
          <a:bodyPr/>
          <a:lstStyle/>
          <a:p>
            <a:endParaRPr lang="es-ES" noProof="0" dirty="0"/>
          </a:p>
        </p:txBody>
      </p:sp>
      <p:pic>
        <p:nvPicPr>
          <p:cNvPr id="7" name="Imagen 6" descr="Imagen que contiene Interfaz de usuario gráfica&#10;&#10;El contenido generado por IA puede ser incorrecto.">
            <a:extLst>
              <a:ext uri="{FF2B5EF4-FFF2-40B4-BE49-F238E27FC236}">
                <a16:creationId xmlns:a16="http://schemas.microsoft.com/office/drawing/2014/main" id="{959720FD-2EF5-C124-E8AA-79798BFA553F}"/>
              </a:ext>
            </a:extLst>
          </p:cNvPr>
          <p:cNvPicPr>
            <a:picLocks noChangeAspect="1"/>
          </p:cNvPicPr>
          <p:nvPr/>
        </p:nvPicPr>
        <p:blipFill>
          <a:blip r:embed="rId2"/>
          <a:stretch>
            <a:fillRect/>
          </a:stretch>
        </p:blipFill>
        <p:spPr>
          <a:xfrm>
            <a:off x="4633195" y="246541"/>
            <a:ext cx="4113613" cy="4650417"/>
          </a:xfrm>
          <a:prstGeom prst="rect">
            <a:avLst/>
          </a:prstGeom>
        </p:spPr>
      </p:pic>
      <p:pic>
        <p:nvPicPr>
          <p:cNvPr id="9" name="Imagen 8" descr="Forma&#10;&#10;El contenido generado por IA puede ser incorrecto.">
            <a:extLst>
              <a:ext uri="{FF2B5EF4-FFF2-40B4-BE49-F238E27FC236}">
                <a16:creationId xmlns:a16="http://schemas.microsoft.com/office/drawing/2014/main" id="{63DCC083-BA31-CE60-8A2A-6EC85B961EB2}"/>
              </a:ext>
            </a:extLst>
          </p:cNvPr>
          <p:cNvPicPr>
            <a:picLocks noChangeAspect="1"/>
          </p:cNvPicPr>
          <p:nvPr/>
        </p:nvPicPr>
        <p:blipFill>
          <a:blip r:embed="rId3"/>
          <a:stretch>
            <a:fillRect/>
          </a:stretch>
        </p:blipFill>
        <p:spPr>
          <a:xfrm>
            <a:off x="311700" y="1993667"/>
            <a:ext cx="3853653" cy="2610958"/>
          </a:xfrm>
          <a:prstGeom prst="rect">
            <a:avLst/>
          </a:prstGeom>
        </p:spPr>
      </p:pic>
      <p:pic>
        <p:nvPicPr>
          <p:cNvPr id="12294" name="Picture 6" descr="PPT - Matt Warren Valeria Bartsch, Martin Postranecky, Matthew Wing ...">
            <a:extLst>
              <a:ext uri="{FF2B5EF4-FFF2-40B4-BE49-F238E27FC236}">
                <a16:creationId xmlns:a16="http://schemas.microsoft.com/office/drawing/2014/main" id="{CFC0AF59-A383-57E9-B030-7882F706D4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50" b="3863"/>
          <a:stretch>
            <a:fillRect/>
          </a:stretch>
        </p:blipFill>
        <p:spPr bwMode="auto">
          <a:xfrm>
            <a:off x="157151" y="1773881"/>
            <a:ext cx="4476044" cy="287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029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A24294-F748-AEE2-1236-D171C6066380}"/>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BC31B47C-8D4F-340C-E085-FBCBE8FBD97B}"/>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A7CC5D5D-D424-536E-1CEA-626908F5A5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45</a:t>
            </a:fld>
            <a:endParaRPr lang="es-ES" noProof="0" dirty="0"/>
          </a:p>
        </p:txBody>
      </p:sp>
      <p:sp>
        <p:nvSpPr>
          <p:cNvPr id="5" name="Título 4">
            <a:extLst>
              <a:ext uri="{FF2B5EF4-FFF2-40B4-BE49-F238E27FC236}">
                <a16:creationId xmlns:a16="http://schemas.microsoft.com/office/drawing/2014/main" id="{FBF8E3EC-6BF7-5248-DB2E-8C14764FAA7E}"/>
              </a:ext>
            </a:extLst>
          </p:cNvPr>
          <p:cNvSpPr>
            <a:spLocks noGrp="1"/>
          </p:cNvSpPr>
          <p:nvPr>
            <p:ph type="title" idx="2"/>
          </p:nvPr>
        </p:nvSpPr>
        <p:spPr/>
        <p:txBody>
          <a:bodyPr/>
          <a:lstStyle/>
          <a:p>
            <a:endParaRPr lang="es-ES" noProof="0" dirty="0"/>
          </a:p>
        </p:txBody>
      </p:sp>
      <p:pic>
        <p:nvPicPr>
          <p:cNvPr id="6" name="Picture 2">
            <a:extLst>
              <a:ext uri="{FF2B5EF4-FFF2-40B4-BE49-F238E27FC236}">
                <a16:creationId xmlns:a16="http://schemas.microsoft.com/office/drawing/2014/main" id="{41DBBEF4-4A25-A77A-FE74-95D23D148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848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E01616-5355-0953-3E5A-DA3DD4480ECA}"/>
              </a:ext>
            </a:extLst>
          </p:cNvPr>
          <p:cNvSpPr>
            <a:spLocks noGrp="1"/>
          </p:cNvSpPr>
          <p:nvPr>
            <p:ph type="title"/>
          </p:nvPr>
        </p:nvSpPr>
        <p:spPr/>
        <p:txBody>
          <a:bodyPr>
            <a:normAutofit fontScale="90000"/>
          </a:bodyPr>
          <a:lstStyle/>
          <a:p>
            <a:r>
              <a:rPr lang="es-ES" noProof="0" dirty="0"/>
              <a:t>FPGAs en el trigger</a:t>
            </a:r>
          </a:p>
        </p:txBody>
      </p:sp>
      <p:sp>
        <p:nvSpPr>
          <p:cNvPr id="4" name="Marcador de número de diapositiva 3">
            <a:extLst>
              <a:ext uri="{FF2B5EF4-FFF2-40B4-BE49-F238E27FC236}">
                <a16:creationId xmlns:a16="http://schemas.microsoft.com/office/drawing/2014/main" id="{34C03036-E5EE-63D1-4972-561E72A109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46</a:t>
            </a:fld>
            <a:endParaRPr lang="es-ES" noProof="0" dirty="0"/>
          </a:p>
        </p:txBody>
      </p:sp>
      <p:sp>
        <p:nvSpPr>
          <p:cNvPr id="5" name="Título 4">
            <a:extLst>
              <a:ext uri="{FF2B5EF4-FFF2-40B4-BE49-F238E27FC236}">
                <a16:creationId xmlns:a16="http://schemas.microsoft.com/office/drawing/2014/main" id="{99D69835-6E20-5D47-1CB4-96B1361CD2D8}"/>
              </a:ext>
            </a:extLst>
          </p:cNvPr>
          <p:cNvSpPr>
            <a:spLocks noGrp="1"/>
          </p:cNvSpPr>
          <p:nvPr>
            <p:ph type="title" idx="2"/>
          </p:nvPr>
        </p:nvSpPr>
        <p:spPr/>
        <p:txBody>
          <a:bodyPr/>
          <a:lstStyle/>
          <a:p>
            <a:r>
              <a:rPr lang="es-ES" noProof="0" dirty="0"/>
              <a:t>¿ Porque son ideales para este sistema?</a:t>
            </a:r>
          </a:p>
        </p:txBody>
      </p:sp>
      <p:sp>
        <p:nvSpPr>
          <p:cNvPr id="6" name="Rectangle 1">
            <a:extLst>
              <a:ext uri="{FF2B5EF4-FFF2-40B4-BE49-F238E27FC236}">
                <a16:creationId xmlns:a16="http://schemas.microsoft.com/office/drawing/2014/main" id="{3C646B91-B9CC-5F3C-A358-D423E91301C9}"/>
              </a:ext>
            </a:extLst>
          </p:cNvPr>
          <p:cNvSpPr>
            <a:spLocks noGrp="1" noChangeArrowheads="1"/>
          </p:cNvSpPr>
          <p:nvPr>
            <p:ph type="body" idx="1"/>
          </p:nvPr>
        </p:nvSpPr>
        <p:spPr bwMode="auto">
          <a:xfrm>
            <a:off x="201634" y="1351364"/>
            <a:ext cx="393009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200" b="1" i="0" u="none" strike="noStrike" cap="none" normalizeH="0" baseline="0" noProof="0" dirty="0">
                <a:ln>
                  <a:noFill/>
                </a:ln>
                <a:solidFill>
                  <a:schemeClr val="accent1"/>
                </a:solidFill>
                <a:effectLst/>
                <a:latin typeface="Arial" panose="020B0604020202020204" pitchFamily="34" charset="0"/>
              </a:rPr>
              <a:t>Son muy rápidas</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ES" sz="1200" b="0" i="0" u="none" strike="noStrike" cap="none" normalizeH="0" baseline="0" noProof="0" dirty="0">
              <a:ln>
                <a:noFill/>
              </a:ln>
              <a:solidFill>
                <a:schemeClr val="accent1"/>
              </a:solidFill>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200" b="1" i="0" u="none" strike="noStrike" cap="none" normalizeH="0" baseline="0" noProof="0" dirty="0">
                <a:ln>
                  <a:noFill/>
                </a:ln>
                <a:solidFill>
                  <a:schemeClr val="accent1"/>
                </a:solidFill>
                <a:effectLst/>
                <a:latin typeface="Arial" panose="020B0604020202020204" pitchFamily="34" charset="0"/>
              </a:rPr>
              <a:t>Mucho más rápidas que la electrónica discreta</a:t>
            </a:r>
            <a:r>
              <a:rPr kumimoji="0" lang="es-ES" sz="1200" b="0" i="0" u="none" strike="noStrike" cap="none" normalizeH="0" baseline="0" noProof="0" dirty="0">
                <a:ln>
                  <a:noFill/>
                </a:ln>
                <a:solidFill>
                  <a:schemeClr val="tx1"/>
                </a:solidFill>
                <a:effectLst/>
                <a:latin typeface="Arial" panose="020B0604020202020204" pitchFamily="34" charset="0"/>
              </a:rPr>
              <a:t>, por tener </a:t>
            </a:r>
            <a:r>
              <a:rPr kumimoji="0" lang="es-ES" sz="1200" i="0" u="none" strike="noStrike" cap="none" normalizeH="0" baseline="0" noProof="0" dirty="0">
                <a:ln>
                  <a:noFill/>
                </a:ln>
                <a:solidFill>
                  <a:schemeClr val="tx1"/>
                </a:solidFill>
                <a:effectLst/>
                <a:latin typeface="Arial" panose="020B0604020202020204" pitchFamily="34" charset="0"/>
              </a:rPr>
              <a:t>conexiones más cortas</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ES" sz="1200" i="0" u="none" strike="noStrike" cap="none" normalizeH="0" baseline="0" noProof="0" dirty="0">
              <a:ln>
                <a:noFill/>
              </a:ln>
              <a:solidFill>
                <a:schemeClr val="tx1"/>
              </a:solidFill>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200" b="1" i="0" u="none" strike="noStrike" cap="none" normalizeH="0" baseline="0" noProof="0" dirty="0">
                <a:ln>
                  <a:noFill/>
                </a:ln>
                <a:solidFill>
                  <a:schemeClr val="accent1"/>
                </a:solidFill>
                <a:effectLst/>
                <a:latin typeface="Arial" panose="020B0604020202020204" pitchFamily="34" charset="0"/>
              </a:rPr>
              <a:t>Permiten muchas entradas</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ES" sz="1200" b="0" i="0" u="none" strike="noStrike" cap="none" normalizeH="0" baseline="0" noProof="0" dirty="0">
              <a:ln>
                <a:noFill/>
              </a:ln>
              <a:solidFill>
                <a:schemeClr val="accent1"/>
              </a:solidFill>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200" b="0" i="0" u="none" strike="noStrike" cap="none" normalizeH="0" baseline="0" noProof="0" dirty="0">
                <a:ln>
                  <a:noFill/>
                </a:ln>
                <a:solidFill>
                  <a:schemeClr val="tx1"/>
                </a:solidFill>
                <a:effectLst/>
                <a:latin typeface="Arial" panose="020B0604020202020204" pitchFamily="34" charset="0"/>
              </a:rPr>
              <a:t>Hay que </a:t>
            </a:r>
            <a:r>
              <a:rPr kumimoji="0" lang="es-ES" sz="1200" b="1" i="0" u="none" strike="noStrike" cap="none" normalizeH="0" baseline="0" noProof="0" dirty="0">
                <a:ln>
                  <a:noFill/>
                </a:ln>
                <a:solidFill>
                  <a:schemeClr val="accent1"/>
                </a:solidFill>
                <a:effectLst/>
                <a:latin typeface="Arial" panose="020B0604020202020204" pitchFamily="34" charset="0"/>
              </a:rPr>
              <a:t>combinar datos de muchas partes del detector</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ES" sz="1200" b="0" i="0" u="none" strike="noStrike" cap="none" normalizeH="0" baseline="0" noProof="0" dirty="0">
              <a:ln>
                <a:noFill/>
              </a:ln>
              <a:solidFill>
                <a:schemeClr val="accent1"/>
              </a:solidFill>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200" b="1" i="0" u="none" strike="noStrike" cap="none" normalizeH="0" baseline="0" noProof="0" dirty="0">
                <a:ln>
                  <a:noFill/>
                </a:ln>
                <a:solidFill>
                  <a:schemeClr val="accent1"/>
                </a:solidFill>
                <a:effectLst/>
                <a:latin typeface="Arial" panose="020B0604020202020204" pitchFamily="34" charset="0"/>
              </a:rPr>
              <a:t>Todas las operaciones se hacen en paralelo</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ES" sz="1200" b="0" i="0" u="none" strike="noStrike" cap="none" normalizeH="0" baseline="0" noProof="0" dirty="0">
              <a:ln>
                <a:noFill/>
              </a:ln>
              <a:solidFill>
                <a:schemeClr val="accent1"/>
              </a:solidFill>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200" b="0" i="0" u="none" strike="noStrike" cap="none" normalizeH="0" baseline="0" noProof="0" dirty="0">
                <a:ln>
                  <a:noFill/>
                </a:ln>
                <a:solidFill>
                  <a:schemeClr val="tx1"/>
                </a:solidFill>
                <a:effectLst/>
                <a:latin typeface="Arial" panose="020B0604020202020204" pitchFamily="34" charset="0"/>
              </a:rPr>
              <a:t>Se puede construir </a:t>
            </a:r>
            <a:r>
              <a:rPr kumimoji="0" lang="es-ES" sz="1200" b="1" i="0" u="none" strike="noStrike" cap="none" normalizeH="0" baseline="0" noProof="0" dirty="0">
                <a:ln>
                  <a:noFill/>
                </a:ln>
                <a:solidFill>
                  <a:schemeClr val="accent1"/>
                </a:solidFill>
                <a:effectLst/>
                <a:latin typeface="Arial" panose="020B0604020202020204" pitchFamily="34" charset="0"/>
              </a:rPr>
              <a:t>lógica segmentada en pipeline</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ES" sz="1200" b="0" i="0" u="none" strike="noStrike" cap="none" normalizeH="0" baseline="0" noProof="0" dirty="0">
              <a:ln>
                <a:noFill/>
              </a:ln>
              <a:solidFill>
                <a:schemeClr val="accent1"/>
              </a:solidFill>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200" b="1" i="0" u="none" strike="noStrike" cap="none" normalizeH="0" baseline="0" noProof="0" dirty="0">
                <a:ln>
                  <a:noFill/>
                </a:ln>
                <a:solidFill>
                  <a:schemeClr val="accent1"/>
                </a:solidFill>
                <a:effectLst/>
                <a:latin typeface="Arial" panose="020B0604020202020204" pitchFamily="34" charset="0"/>
              </a:rPr>
              <a:t>Se pueden reprogramar</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ES" sz="1200" b="0" i="0" u="none" strike="noStrike" cap="none" normalizeH="0" baseline="0" noProof="0" dirty="0">
              <a:ln>
                <a:noFill/>
              </a:ln>
              <a:solidFill>
                <a:schemeClr val="accent1"/>
              </a:solidFill>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200" b="0" i="0" u="none" strike="noStrike" cap="none" normalizeH="0" baseline="0" noProof="0" dirty="0">
                <a:ln>
                  <a:noFill/>
                </a:ln>
                <a:solidFill>
                  <a:schemeClr val="tx1"/>
                </a:solidFill>
                <a:effectLst/>
                <a:latin typeface="Arial" panose="020B0604020202020204" pitchFamily="34" charset="0"/>
              </a:rPr>
              <a:t>Los </a:t>
            </a:r>
            <a:r>
              <a:rPr kumimoji="0" lang="es-ES" sz="1200" b="1" i="0" u="none" strike="noStrike" cap="none" normalizeH="0" baseline="0" noProof="0" dirty="0">
                <a:ln>
                  <a:noFill/>
                </a:ln>
                <a:solidFill>
                  <a:schemeClr val="accent1"/>
                </a:solidFill>
                <a:effectLst/>
                <a:latin typeface="Arial" panose="020B0604020202020204" pitchFamily="34" charset="0"/>
              </a:rPr>
              <a:t>algoritmos de trigger</a:t>
            </a:r>
            <a:r>
              <a:rPr kumimoji="0" lang="es-ES" sz="1200" b="0" i="0" u="none" strike="noStrike" cap="none" normalizeH="0" baseline="0" noProof="0" dirty="0">
                <a:ln>
                  <a:noFill/>
                </a:ln>
                <a:solidFill>
                  <a:schemeClr val="tx1"/>
                </a:solidFill>
                <a:effectLst/>
                <a:latin typeface="Arial" panose="020B0604020202020204" pitchFamily="34" charset="0"/>
              </a:rPr>
              <a:t> se pueden </a:t>
            </a:r>
            <a:r>
              <a:rPr kumimoji="0" lang="es-ES" sz="1200" b="1" i="0" u="none" strike="noStrike" cap="none" normalizeH="0" baseline="0" noProof="0" dirty="0">
                <a:ln>
                  <a:noFill/>
                </a:ln>
                <a:solidFill>
                  <a:schemeClr val="accent1"/>
                </a:solidFill>
                <a:effectLst/>
                <a:latin typeface="Arial" panose="020B0604020202020204" pitchFamily="34" charset="0"/>
              </a:rPr>
              <a:t>optimizar y mejorar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1200" b="0" i="0" u="none" strike="noStrike" cap="none" normalizeH="0" baseline="0" noProof="0" dirty="0">
              <a:ln>
                <a:noFill/>
              </a:ln>
              <a:solidFill>
                <a:schemeClr val="tx1"/>
              </a:solidFill>
              <a:effectLst/>
              <a:latin typeface="Arial" panose="020B0604020202020204" pitchFamily="34" charset="0"/>
            </a:endParaRPr>
          </a:p>
        </p:txBody>
      </p:sp>
      <p:pic>
        <p:nvPicPr>
          <p:cNvPr id="8" name="Imagen 7">
            <a:extLst>
              <a:ext uri="{FF2B5EF4-FFF2-40B4-BE49-F238E27FC236}">
                <a16:creationId xmlns:a16="http://schemas.microsoft.com/office/drawing/2014/main" id="{028B092D-98B6-9164-9301-181B6FC1373A}"/>
              </a:ext>
            </a:extLst>
          </p:cNvPr>
          <p:cNvPicPr>
            <a:picLocks noChangeAspect="1"/>
          </p:cNvPicPr>
          <p:nvPr/>
        </p:nvPicPr>
        <p:blipFill>
          <a:blip r:embed="rId2"/>
          <a:srcRect l="25577" t="17665" r="1920" b="42170"/>
          <a:stretch>
            <a:fillRect/>
          </a:stretch>
        </p:blipFill>
        <p:spPr>
          <a:xfrm>
            <a:off x="4740768" y="1264315"/>
            <a:ext cx="4112124" cy="1518666"/>
          </a:xfrm>
          <a:prstGeom prst="rect">
            <a:avLst/>
          </a:prstGeom>
        </p:spPr>
      </p:pic>
      <p:pic>
        <p:nvPicPr>
          <p:cNvPr id="10" name="Imagen 9" descr="Imagen que contiene reloj, dibujo&#10;&#10;El contenido generado por IA puede ser incorrecto.">
            <a:extLst>
              <a:ext uri="{FF2B5EF4-FFF2-40B4-BE49-F238E27FC236}">
                <a16:creationId xmlns:a16="http://schemas.microsoft.com/office/drawing/2014/main" id="{E6E5FE54-8A7E-4122-73C1-114D23B621E2}"/>
              </a:ext>
            </a:extLst>
          </p:cNvPr>
          <p:cNvPicPr>
            <a:picLocks noChangeAspect="1"/>
          </p:cNvPicPr>
          <p:nvPr/>
        </p:nvPicPr>
        <p:blipFill>
          <a:blip r:embed="rId3"/>
          <a:stretch>
            <a:fillRect/>
          </a:stretch>
        </p:blipFill>
        <p:spPr>
          <a:xfrm>
            <a:off x="4205668" y="1637525"/>
            <a:ext cx="543001" cy="1009791"/>
          </a:xfrm>
          <a:prstGeom prst="rect">
            <a:avLst/>
          </a:prstGeom>
        </p:spPr>
      </p:pic>
      <p:pic>
        <p:nvPicPr>
          <p:cNvPr id="6149" name="Picture 5" descr="2.400+ Cadena De Montaje Coche Ilustraciones de Stock, gráficos vectoriales  libres de derechos y clip art - iStock | Car factory">
            <a:extLst>
              <a:ext uri="{FF2B5EF4-FFF2-40B4-BE49-F238E27FC236}">
                <a16:creationId xmlns:a16="http://schemas.microsoft.com/office/drawing/2014/main" id="{D99C654B-D13A-892C-F1E1-B36B0C5CE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664" y="3102356"/>
            <a:ext cx="2328331" cy="175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599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6D029-B597-64D7-E68D-E79AE72FB69A}"/>
              </a:ext>
            </a:extLst>
          </p:cNvPr>
          <p:cNvSpPr>
            <a:spLocks noGrp="1"/>
          </p:cNvSpPr>
          <p:nvPr>
            <p:ph type="title"/>
          </p:nvPr>
        </p:nvSpPr>
        <p:spPr/>
        <p:txBody>
          <a:bodyPr>
            <a:normAutofit fontScale="90000"/>
          </a:bodyPr>
          <a:lstStyle/>
          <a:p>
            <a:r>
              <a:rPr lang="es-ES" noProof="0" dirty="0"/>
              <a:t>Ejemplos de diseños utilizados en trigger</a:t>
            </a:r>
          </a:p>
        </p:txBody>
      </p:sp>
      <p:sp>
        <p:nvSpPr>
          <p:cNvPr id="3" name="Marcador de texto 2">
            <a:extLst>
              <a:ext uri="{FF2B5EF4-FFF2-40B4-BE49-F238E27FC236}">
                <a16:creationId xmlns:a16="http://schemas.microsoft.com/office/drawing/2014/main" id="{3F69E721-910E-5B9B-3233-D2E3A7AC9640}"/>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46AC61E3-D98E-FBF3-7790-67D0BFD00F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47</a:t>
            </a:fld>
            <a:endParaRPr lang="es-ES" noProof="0" dirty="0"/>
          </a:p>
        </p:txBody>
      </p:sp>
      <p:sp>
        <p:nvSpPr>
          <p:cNvPr id="5" name="Título 4">
            <a:extLst>
              <a:ext uri="{FF2B5EF4-FFF2-40B4-BE49-F238E27FC236}">
                <a16:creationId xmlns:a16="http://schemas.microsoft.com/office/drawing/2014/main" id="{E4D006E5-614E-EC5E-AD68-7520BCA17734}"/>
              </a:ext>
            </a:extLst>
          </p:cNvPr>
          <p:cNvSpPr>
            <a:spLocks noGrp="1"/>
          </p:cNvSpPr>
          <p:nvPr>
            <p:ph type="title" idx="2"/>
          </p:nvPr>
        </p:nvSpPr>
        <p:spPr/>
        <p:txBody>
          <a:bodyPr/>
          <a:lstStyle/>
          <a:p>
            <a:endParaRPr lang="es-ES" noProof="0" dirty="0"/>
          </a:p>
        </p:txBody>
      </p:sp>
      <p:pic>
        <p:nvPicPr>
          <p:cNvPr id="7" name="Imagen 6" descr="Diagrama&#10;&#10;El contenido generado por IA puede ser incorrecto.">
            <a:extLst>
              <a:ext uri="{FF2B5EF4-FFF2-40B4-BE49-F238E27FC236}">
                <a16:creationId xmlns:a16="http://schemas.microsoft.com/office/drawing/2014/main" id="{3B023BEB-F162-7D71-E863-E4C9CF48FF05}"/>
              </a:ext>
            </a:extLst>
          </p:cNvPr>
          <p:cNvPicPr>
            <a:picLocks noChangeAspect="1"/>
          </p:cNvPicPr>
          <p:nvPr/>
        </p:nvPicPr>
        <p:blipFill>
          <a:blip r:embed="rId2"/>
          <a:stretch>
            <a:fillRect/>
          </a:stretch>
        </p:blipFill>
        <p:spPr>
          <a:xfrm>
            <a:off x="5736832" y="1878264"/>
            <a:ext cx="3009976" cy="3133336"/>
          </a:xfrm>
          <a:prstGeom prst="rect">
            <a:avLst/>
          </a:prstGeom>
        </p:spPr>
      </p:pic>
      <p:pic>
        <p:nvPicPr>
          <p:cNvPr id="10" name="Imagen 9" descr="Diagrama&#10;&#10;El contenido generado por IA puede ser incorrecto.">
            <a:extLst>
              <a:ext uri="{FF2B5EF4-FFF2-40B4-BE49-F238E27FC236}">
                <a16:creationId xmlns:a16="http://schemas.microsoft.com/office/drawing/2014/main" id="{2C65521C-FBCE-184D-9518-6D4C1AE3479C}"/>
              </a:ext>
            </a:extLst>
          </p:cNvPr>
          <p:cNvPicPr>
            <a:picLocks noChangeAspect="1"/>
          </p:cNvPicPr>
          <p:nvPr/>
        </p:nvPicPr>
        <p:blipFill>
          <a:blip r:embed="rId3"/>
          <a:stretch>
            <a:fillRect/>
          </a:stretch>
        </p:blipFill>
        <p:spPr>
          <a:xfrm>
            <a:off x="64217" y="1386650"/>
            <a:ext cx="5360557" cy="3624950"/>
          </a:xfrm>
          <a:prstGeom prst="rect">
            <a:avLst/>
          </a:prstGeom>
        </p:spPr>
      </p:pic>
      <p:sp>
        <p:nvSpPr>
          <p:cNvPr id="11" name="CuadroTexto 10">
            <a:extLst>
              <a:ext uri="{FF2B5EF4-FFF2-40B4-BE49-F238E27FC236}">
                <a16:creationId xmlns:a16="http://schemas.microsoft.com/office/drawing/2014/main" id="{77D6D1AB-AC9B-2616-6F1C-D1BF3996BB17}"/>
              </a:ext>
            </a:extLst>
          </p:cNvPr>
          <p:cNvSpPr txBox="1"/>
          <p:nvPr/>
        </p:nvSpPr>
        <p:spPr>
          <a:xfrm>
            <a:off x="1361037" y="1245518"/>
            <a:ext cx="3012707" cy="307777"/>
          </a:xfrm>
          <a:prstGeom prst="rect">
            <a:avLst/>
          </a:prstGeom>
          <a:noFill/>
        </p:spPr>
        <p:txBody>
          <a:bodyPr wrap="square" rtlCol="0">
            <a:spAutoFit/>
          </a:bodyPr>
          <a:lstStyle/>
          <a:p>
            <a:pPr algn="ctr"/>
            <a:r>
              <a:rPr lang="es-ES" noProof="0" dirty="0"/>
              <a:t>Muon DT Trigger</a:t>
            </a:r>
          </a:p>
        </p:txBody>
      </p:sp>
      <p:sp>
        <p:nvSpPr>
          <p:cNvPr id="12" name="CuadroTexto 11">
            <a:extLst>
              <a:ext uri="{FF2B5EF4-FFF2-40B4-BE49-F238E27FC236}">
                <a16:creationId xmlns:a16="http://schemas.microsoft.com/office/drawing/2014/main" id="{16CCFBBD-5063-1040-024F-E312DC2279D0}"/>
              </a:ext>
            </a:extLst>
          </p:cNvPr>
          <p:cNvSpPr txBox="1"/>
          <p:nvPr/>
        </p:nvSpPr>
        <p:spPr>
          <a:xfrm>
            <a:off x="5736832" y="1525270"/>
            <a:ext cx="3012707" cy="307777"/>
          </a:xfrm>
          <a:prstGeom prst="rect">
            <a:avLst/>
          </a:prstGeom>
          <a:noFill/>
        </p:spPr>
        <p:txBody>
          <a:bodyPr wrap="square" rtlCol="0">
            <a:spAutoFit/>
          </a:bodyPr>
          <a:lstStyle/>
          <a:p>
            <a:pPr algn="ctr"/>
            <a:r>
              <a:rPr lang="es-ES" noProof="0" dirty="0"/>
              <a:t>Global Muon Trigger</a:t>
            </a:r>
          </a:p>
        </p:txBody>
      </p:sp>
    </p:spTree>
    <p:extLst>
      <p:ext uri="{BB962C8B-B14F-4D97-AF65-F5344CB8AC3E}">
        <p14:creationId xmlns:p14="http://schemas.microsoft.com/office/powerpoint/2010/main" val="3043703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C528F3-BD3C-ED10-27C5-6571DCE9E33E}"/>
              </a:ext>
            </a:extLst>
          </p:cNvPr>
          <p:cNvSpPr>
            <a:spLocks noGrp="1"/>
          </p:cNvSpPr>
          <p:nvPr>
            <p:ph type="title"/>
          </p:nvPr>
        </p:nvSpPr>
        <p:spPr/>
        <p:txBody>
          <a:bodyPr>
            <a:normAutofit fontScale="90000"/>
          </a:bodyPr>
          <a:lstStyle/>
          <a:p>
            <a:r>
              <a:rPr lang="es-ES" noProof="0" dirty="0"/>
              <a:t>Muchas mas cosas!!</a:t>
            </a:r>
          </a:p>
        </p:txBody>
      </p:sp>
      <p:sp>
        <p:nvSpPr>
          <p:cNvPr id="3" name="Marcador de texto 2">
            <a:extLst>
              <a:ext uri="{FF2B5EF4-FFF2-40B4-BE49-F238E27FC236}">
                <a16:creationId xmlns:a16="http://schemas.microsoft.com/office/drawing/2014/main" id="{3BDFFB08-B5AE-CDF3-BC11-38E0BF139CCE}"/>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D181F431-3C3B-D772-BBF6-73DD1C7BA9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48</a:t>
            </a:fld>
            <a:endParaRPr lang="es-ES" noProof="0" dirty="0"/>
          </a:p>
        </p:txBody>
      </p:sp>
      <p:sp>
        <p:nvSpPr>
          <p:cNvPr id="5" name="Título 4">
            <a:extLst>
              <a:ext uri="{FF2B5EF4-FFF2-40B4-BE49-F238E27FC236}">
                <a16:creationId xmlns:a16="http://schemas.microsoft.com/office/drawing/2014/main" id="{CC66A6D8-2D0E-713C-CA29-E2D5317A8D25}"/>
              </a:ext>
            </a:extLst>
          </p:cNvPr>
          <p:cNvSpPr>
            <a:spLocks noGrp="1"/>
          </p:cNvSpPr>
          <p:nvPr>
            <p:ph type="title" idx="2"/>
          </p:nvPr>
        </p:nvSpPr>
        <p:spPr/>
        <p:txBody>
          <a:bodyPr/>
          <a:lstStyle/>
          <a:p>
            <a:endParaRPr lang="es-ES" noProof="0" dirty="0"/>
          </a:p>
        </p:txBody>
      </p:sp>
      <p:pic>
        <p:nvPicPr>
          <p:cNvPr id="7" name="Imagen 6" descr="Diagrama&#10;&#10;El contenido generado por IA puede ser incorrecto.">
            <a:extLst>
              <a:ext uri="{FF2B5EF4-FFF2-40B4-BE49-F238E27FC236}">
                <a16:creationId xmlns:a16="http://schemas.microsoft.com/office/drawing/2014/main" id="{AC42D2AF-42B5-CD5B-5879-A383AE8C7E28}"/>
              </a:ext>
            </a:extLst>
          </p:cNvPr>
          <p:cNvPicPr>
            <a:picLocks noChangeAspect="1"/>
          </p:cNvPicPr>
          <p:nvPr/>
        </p:nvPicPr>
        <p:blipFill>
          <a:blip r:embed="rId2"/>
          <a:stretch>
            <a:fillRect/>
          </a:stretch>
        </p:blipFill>
        <p:spPr>
          <a:xfrm>
            <a:off x="1259899" y="3825790"/>
            <a:ext cx="4768300" cy="1089503"/>
          </a:xfrm>
          <a:prstGeom prst="rect">
            <a:avLst/>
          </a:prstGeom>
          <a:ln w="38100">
            <a:solidFill>
              <a:srgbClr val="FF0000"/>
            </a:solidFill>
          </a:ln>
        </p:spPr>
      </p:pic>
      <p:pic>
        <p:nvPicPr>
          <p:cNvPr id="9" name="Imagen 8" descr="Gráfico&#10;&#10;El contenido generado por IA puede ser incorrecto.">
            <a:extLst>
              <a:ext uri="{FF2B5EF4-FFF2-40B4-BE49-F238E27FC236}">
                <a16:creationId xmlns:a16="http://schemas.microsoft.com/office/drawing/2014/main" id="{41A381CE-4A5E-EE25-0864-55ED988EC11F}"/>
              </a:ext>
            </a:extLst>
          </p:cNvPr>
          <p:cNvPicPr>
            <a:picLocks noChangeAspect="1"/>
          </p:cNvPicPr>
          <p:nvPr/>
        </p:nvPicPr>
        <p:blipFill>
          <a:blip r:embed="rId3"/>
          <a:stretch>
            <a:fillRect/>
          </a:stretch>
        </p:blipFill>
        <p:spPr>
          <a:xfrm>
            <a:off x="6348342" y="2468459"/>
            <a:ext cx="2318858" cy="1866100"/>
          </a:xfrm>
          <a:prstGeom prst="rect">
            <a:avLst/>
          </a:prstGeom>
          <a:ln w="38100">
            <a:solidFill>
              <a:srgbClr val="00B050"/>
            </a:solidFill>
          </a:ln>
        </p:spPr>
      </p:pic>
      <p:pic>
        <p:nvPicPr>
          <p:cNvPr id="11" name="Imagen 10" descr="Diagrama&#10;&#10;El contenido generado por IA puede ser incorrecto.">
            <a:extLst>
              <a:ext uri="{FF2B5EF4-FFF2-40B4-BE49-F238E27FC236}">
                <a16:creationId xmlns:a16="http://schemas.microsoft.com/office/drawing/2014/main" id="{2EB471BF-AD5D-3298-CC6A-475A4F95825E}"/>
              </a:ext>
            </a:extLst>
          </p:cNvPr>
          <p:cNvPicPr>
            <a:picLocks noChangeAspect="1"/>
          </p:cNvPicPr>
          <p:nvPr/>
        </p:nvPicPr>
        <p:blipFill>
          <a:blip r:embed="rId4"/>
          <a:stretch>
            <a:fillRect/>
          </a:stretch>
        </p:blipFill>
        <p:spPr>
          <a:xfrm>
            <a:off x="311700" y="2258541"/>
            <a:ext cx="4928834" cy="1363685"/>
          </a:xfrm>
          <a:prstGeom prst="rect">
            <a:avLst/>
          </a:prstGeom>
          <a:ln w="38100">
            <a:solidFill>
              <a:srgbClr val="FFC000"/>
            </a:solidFill>
          </a:ln>
        </p:spPr>
      </p:pic>
      <p:pic>
        <p:nvPicPr>
          <p:cNvPr id="13" name="Imagen 12" descr="Diagrama&#10;&#10;El contenido generado por IA puede ser incorrecto.">
            <a:extLst>
              <a:ext uri="{FF2B5EF4-FFF2-40B4-BE49-F238E27FC236}">
                <a16:creationId xmlns:a16="http://schemas.microsoft.com/office/drawing/2014/main" id="{67C4EB2E-AFC8-DE57-59D2-64245210F65B}"/>
              </a:ext>
            </a:extLst>
          </p:cNvPr>
          <p:cNvPicPr>
            <a:picLocks noChangeAspect="1"/>
          </p:cNvPicPr>
          <p:nvPr/>
        </p:nvPicPr>
        <p:blipFill>
          <a:blip r:embed="rId5"/>
          <a:stretch>
            <a:fillRect/>
          </a:stretch>
        </p:blipFill>
        <p:spPr>
          <a:xfrm>
            <a:off x="3973949" y="120888"/>
            <a:ext cx="5100201" cy="2018914"/>
          </a:xfrm>
          <a:prstGeom prst="rect">
            <a:avLst/>
          </a:prstGeom>
          <a:ln w="38100">
            <a:solidFill>
              <a:srgbClr val="7030A0"/>
            </a:solidFill>
          </a:ln>
        </p:spPr>
      </p:pic>
      <p:sp>
        <p:nvSpPr>
          <p:cNvPr id="14" name="CuadroTexto 13">
            <a:extLst>
              <a:ext uri="{FF2B5EF4-FFF2-40B4-BE49-F238E27FC236}">
                <a16:creationId xmlns:a16="http://schemas.microsoft.com/office/drawing/2014/main" id="{CA40EFBC-220A-338D-DA1E-6422422AD8AA}"/>
              </a:ext>
            </a:extLst>
          </p:cNvPr>
          <p:cNvSpPr txBox="1"/>
          <p:nvPr/>
        </p:nvSpPr>
        <p:spPr>
          <a:xfrm>
            <a:off x="4025900" y="131900"/>
            <a:ext cx="2322442" cy="307777"/>
          </a:xfrm>
          <a:prstGeom prst="rect">
            <a:avLst/>
          </a:prstGeom>
          <a:noFill/>
        </p:spPr>
        <p:txBody>
          <a:bodyPr wrap="square" rtlCol="0">
            <a:spAutoFit/>
          </a:bodyPr>
          <a:lstStyle/>
          <a:p>
            <a:r>
              <a:rPr lang="es-ES" b="1" i="1" noProof="0" dirty="0">
                <a:solidFill>
                  <a:srgbClr val="7030A0"/>
                </a:solidFill>
              </a:rPr>
              <a:t>Diseño de algoritmos</a:t>
            </a:r>
          </a:p>
        </p:txBody>
      </p:sp>
      <p:sp>
        <p:nvSpPr>
          <p:cNvPr id="15" name="CuadroTexto 14">
            <a:extLst>
              <a:ext uri="{FF2B5EF4-FFF2-40B4-BE49-F238E27FC236}">
                <a16:creationId xmlns:a16="http://schemas.microsoft.com/office/drawing/2014/main" id="{1C8B78D0-6C6D-4A83-6F6A-E01AF3E8EF2D}"/>
              </a:ext>
            </a:extLst>
          </p:cNvPr>
          <p:cNvSpPr txBox="1"/>
          <p:nvPr/>
        </p:nvSpPr>
        <p:spPr>
          <a:xfrm>
            <a:off x="1839421" y="3299413"/>
            <a:ext cx="2322442" cy="307777"/>
          </a:xfrm>
          <a:prstGeom prst="rect">
            <a:avLst/>
          </a:prstGeom>
          <a:noFill/>
        </p:spPr>
        <p:txBody>
          <a:bodyPr wrap="square" rtlCol="0">
            <a:spAutoFit/>
          </a:bodyPr>
          <a:lstStyle/>
          <a:p>
            <a:r>
              <a:rPr lang="es-ES" b="1" i="1" noProof="0" dirty="0">
                <a:solidFill>
                  <a:srgbClr val="FFC000"/>
                </a:solidFill>
              </a:rPr>
              <a:t>Clocks embebidos</a:t>
            </a:r>
          </a:p>
        </p:txBody>
      </p:sp>
      <p:sp>
        <p:nvSpPr>
          <p:cNvPr id="16" name="CuadroTexto 15">
            <a:extLst>
              <a:ext uri="{FF2B5EF4-FFF2-40B4-BE49-F238E27FC236}">
                <a16:creationId xmlns:a16="http://schemas.microsoft.com/office/drawing/2014/main" id="{0C261662-5D35-DCE2-467F-F242A63B5E65}"/>
              </a:ext>
            </a:extLst>
          </p:cNvPr>
          <p:cNvSpPr txBox="1"/>
          <p:nvPr/>
        </p:nvSpPr>
        <p:spPr>
          <a:xfrm>
            <a:off x="4079313" y="3822129"/>
            <a:ext cx="2322442" cy="307777"/>
          </a:xfrm>
          <a:prstGeom prst="rect">
            <a:avLst/>
          </a:prstGeom>
          <a:noFill/>
        </p:spPr>
        <p:txBody>
          <a:bodyPr wrap="square" rtlCol="0">
            <a:spAutoFit/>
          </a:bodyPr>
          <a:lstStyle/>
          <a:p>
            <a:r>
              <a:rPr lang="es-ES" b="1" i="1" noProof="0" dirty="0">
                <a:solidFill>
                  <a:srgbClr val="FF0000"/>
                </a:solidFill>
              </a:rPr>
              <a:t>Diseño de Protocolos</a:t>
            </a:r>
          </a:p>
        </p:txBody>
      </p:sp>
      <p:sp>
        <p:nvSpPr>
          <p:cNvPr id="17" name="CuadroTexto 16">
            <a:extLst>
              <a:ext uri="{FF2B5EF4-FFF2-40B4-BE49-F238E27FC236}">
                <a16:creationId xmlns:a16="http://schemas.microsoft.com/office/drawing/2014/main" id="{53304626-7FE2-E4EB-0954-37A89AF63EB7}"/>
              </a:ext>
            </a:extLst>
          </p:cNvPr>
          <p:cNvSpPr txBox="1"/>
          <p:nvPr/>
        </p:nvSpPr>
        <p:spPr>
          <a:xfrm>
            <a:off x="6524049" y="4370541"/>
            <a:ext cx="2322442" cy="523220"/>
          </a:xfrm>
          <a:prstGeom prst="rect">
            <a:avLst/>
          </a:prstGeom>
          <a:noFill/>
        </p:spPr>
        <p:txBody>
          <a:bodyPr wrap="square" rtlCol="0">
            <a:spAutoFit/>
          </a:bodyPr>
          <a:lstStyle/>
          <a:p>
            <a:r>
              <a:rPr lang="es-ES" b="1" i="1" noProof="0" dirty="0">
                <a:solidFill>
                  <a:srgbClr val="00B050"/>
                </a:solidFill>
              </a:rPr>
              <a:t>Caracterización de transceptores ópticos</a:t>
            </a:r>
          </a:p>
        </p:txBody>
      </p:sp>
    </p:spTree>
    <p:extLst>
      <p:ext uri="{BB962C8B-B14F-4D97-AF65-F5344CB8AC3E}">
        <p14:creationId xmlns:p14="http://schemas.microsoft.com/office/powerpoint/2010/main" val="2530349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99752-B5F7-FFEA-37CC-AB12BFD1B3AD}"/>
              </a:ext>
            </a:extLst>
          </p:cNvPr>
          <p:cNvSpPr>
            <a:spLocks noGrp="1"/>
          </p:cNvSpPr>
          <p:nvPr>
            <p:ph type="title"/>
          </p:nvPr>
        </p:nvSpPr>
        <p:spPr/>
        <p:txBody>
          <a:bodyPr>
            <a:normAutofit fontScale="90000"/>
          </a:bodyPr>
          <a:lstStyle/>
          <a:p>
            <a:r>
              <a:rPr lang="es-ES" noProof="0" dirty="0"/>
              <a:t>Radiation tolerant electronics</a:t>
            </a:r>
          </a:p>
        </p:txBody>
      </p:sp>
      <p:sp>
        <p:nvSpPr>
          <p:cNvPr id="3" name="Marcador de texto 2">
            <a:extLst>
              <a:ext uri="{FF2B5EF4-FFF2-40B4-BE49-F238E27FC236}">
                <a16:creationId xmlns:a16="http://schemas.microsoft.com/office/drawing/2014/main" id="{0FC49686-1396-374B-6ABC-81A37BB35F1E}"/>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EA28441A-F7A7-3A67-486F-25B2C84F1F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49</a:t>
            </a:fld>
            <a:endParaRPr lang="es-ES" noProof="0" dirty="0"/>
          </a:p>
        </p:txBody>
      </p:sp>
      <p:sp>
        <p:nvSpPr>
          <p:cNvPr id="5" name="Título 4">
            <a:extLst>
              <a:ext uri="{FF2B5EF4-FFF2-40B4-BE49-F238E27FC236}">
                <a16:creationId xmlns:a16="http://schemas.microsoft.com/office/drawing/2014/main" id="{F6153D69-8B55-4434-A18A-8C66B3436D8E}"/>
              </a:ext>
            </a:extLst>
          </p:cNvPr>
          <p:cNvSpPr>
            <a:spLocks noGrp="1"/>
          </p:cNvSpPr>
          <p:nvPr>
            <p:ph type="title" idx="2"/>
          </p:nvPr>
        </p:nvSpPr>
        <p:spPr/>
        <p:txBody>
          <a:bodyPr/>
          <a:lstStyle/>
          <a:p>
            <a:endParaRPr lang="es-ES" noProof="0" dirty="0"/>
          </a:p>
        </p:txBody>
      </p:sp>
      <p:pic>
        <p:nvPicPr>
          <p:cNvPr id="7" name="Imagen 6" descr="Diagrama&#10;&#10;El contenido generado por IA puede ser incorrecto.">
            <a:extLst>
              <a:ext uri="{FF2B5EF4-FFF2-40B4-BE49-F238E27FC236}">
                <a16:creationId xmlns:a16="http://schemas.microsoft.com/office/drawing/2014/main" id="{8F99712B-6AE2-282D-91C4-153086D2DF2D}"/>
              </a:ext>
            </a:extLst>
          </p:cNvPr>
          <p:cNvPicPr>
            <a:picLocks noChangeAspect="1"/>
          </p:cNvPicPr>
          <p:nvPr/>
        </p:nvPicPr>
        <p:blipFill>
          <a:blip r:embed="rId2"/>
          <a:stretch>
            <a:fillRect/>
          </a:stretch>
        </p:blipFill>
        <p:spPr>
          <a:xfrm>
            <a:off x="0" y="849645"/>
            <a:ext cx="9144000" cy="4161955"/>
          </a:xfrm>
          <a:prstGeom prst="rect">
            <a:avLst/>
          </a:prstGeom>
        </p:spPr>
      </p:pic>
    </p:spTree>
    <p:extLst>
      <p:ext uri="{BB962C8B-B14F-4D97-AF65-F5344CB8AC3E}">
        <p14:creationId xmlns:p14="http://schemas.microsoft.com/office/powerpoint/2010/main" val="1084917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26D2B-CA40-C68A-62D9-04FDC6546C4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90D38099-7819-45B6-AD0D-A19C48FFFFA1}"/>
              </a:ext>
            </a:extLst>
          </p:cNvPr>
          <p:cNvSpPr>
            <a:spLocks noGrp="1"/>
          </p:cNvSpPr>
          <p:nvPr>
            <p:ph type="title"/>
          </p:nvPr>
        </p:nvSpPr>
        <p:spPr>
          <a:xfrm>
            <a:off x="265500" y="1233175"/>
            <a:ext cx="4045200" cy="1482300"/>
          </a:xfrm>
        </p:spPr>
        <p:txBody>
          <a:bodyPr/>
          <a:lstStyle/>
          <a:p>
            <a:r>
              <a:rPr lang="es-ES" noProof="0" dirty="0"/>
              <a:t>Un poco de historia</a:t>
            </a:r>
          </a:p>
        </p:txBody>
      </p:sp>
      <p:sp>
        <p:nvSpPr>
          <p:cNvPr id="15" name="Subtitle 2">
            <a:extLst>
              <a:ext uri="{FF2B5EF4-FFF2-40B4-BE49-F238E27FC236}">
                <a16:creationId xmlns:a16="http://schemas.microsoft.com/office/drawing/2014/main" id="{8BB4F34D-A18B-40CD-66D4-80327A07E660}"/>
              </a:ext>
            </a:extLst>
          </p:cNvPr>
          <p:cNvSpPr>
            <a:spLocks noGrp="1"/>
          </p:cNvSpPr>
          <p:nvPr>
            <p:ph type="subTitle" idx="1"/>
          </p:nvPr>
        </p:nvSpPr>
        <p:spPr>
          <a:xfrm>
            <a:off x="265500" y="2803075"/>
            <a:ext cx="4045200" cy="1235100"/>
          </a:xfrm>
        </p:spPr>
        <p:txBody>
          <a:bodyPr/>
          <a:lstStyle/>
          <a:p>
            <a:endParaRPr lang="es-ES" noProof="0" dirty="0"/>
          </a:p>
        </p:txBody>
      </p:sp>
      <p:sp>
        <p:nvSpPr>
          <p:cNvPr id="3" name="Marcador de número de diapositiva 2">
            <a:extLst>
              <a:ext uri="{FF2B5EF4-FFF2-40B4-BE49-F238E27FC236}">
                <a16:creationId xmlns:a16="http://schemas.microsoft.com/office/drawing/2014/main" id="{3D8E5EDF-2141-1744-45E1-BBD8C35F2B93}"/>
              </a:ext>
            </a:extLst>
          </p:cNvPr>
          <p:cNvSpPr>
            <a:spLocks noGrp="1"/>
          </p:cNvSpPr>
          <p:nvPr>
            <p:ph type="sldNum" idx="12"/>
          </p:nvPr>
        </p:nvSpPr>
        <p:spPr>
          <a:xfrm>
            <a:off x="8472458" y="4663217"/>
            <a:ext cx="548700" cy="393600"/>
          </a:xfrm>
        </p:spPr>
        <p:txBody>
          <a:bodyPr spcFirstLastPara="1" wrap="square" lIns="91425" tIns="91425" rIns="91425" bIns="91425" anchor="ctr" anchorCtr="0">
            <a:normAutofit/>
          </a:bodyPr>
          <a:lstStyle/>
          <a:p>
            <a:pPr>
              <a:lnSpc>
                <a:spcPct val="90000"/>
              </a:lnSpc>
              <a:spcAft>
                <a:spcPts val="600"/>
              </a:spcAft>
            </a:pPr>
            <a:fld id="{00000000-1234-1234-1234-123412341234}" type="slidenum">
              <a:rPr lang="es-ES" sz="900" noProof="0"/>
              <a:pPr>
                <a:lnSpc>
                  <a:spcPct val="90000"/>
                </a:lnSpc>
                <a:spcAft>
                  <a:spcPts val="600"/>
                </a:spcAft>
              </a:pPr>
              <a:t>5</a:t>
            </a:fld>
            <a:endParaRPr lang="es-ES" sz="900" noProof="0" dirty="0"/>
          </a:p>
        </p:txBody>
      </p:sp>
      <p:pic>
        <p:nvPicPr>
          <p:cNvPr id="4" name="Imagen 3">
            <a:extLst>
              <a:ext uri="{FF2B5EF4-FFF2-40B4-BE49-F238E27FC236}">
                <a16:creationId xmlns:a16="http://schemas.microsoft.com/office/drawing/2014/main" id="{FDEC4520-080C-6082-8FB7-FA6D09418FCC}"/>
              </a:ext>
            </a:extLst>
          </p:cNvPr>
          <p:cNvPicPr>
            <a:picLocks noChangeAspect="1"/>
          </p:cNvPicPr>
          <p:nvPr/>
        </p:nvPicPr>
        <p:blipFill>
          <a:blip r:embed="rId2"/>
          <a:srcRect l="1" r="-2" b="25000"/>
          <a:stretch>
            <a:fillRect/>
          </a:stretch>
        </p:blipFill>
        <p:spPr>
          <a:xfrm>
            <a:off x="4572000" y="0"/>
            <a:ext cx="4572000" cy="5143500"/>
          </a:xfrm>
          <a:prstGeom prst="rect">
            <a:avLst/>
          </a:prstGeom>
        </p:spPr>
      </p:pic>
    </p:spTree>
    <p:extLst>
      <p:ext uri="{BB962C8B-B14F-4D97-AF65-F5344CB8AC3E}">
        <p14:creationId xmlns:p14="http://schemas.microsoft.com/office/powerpoint/2010/main" val="2529724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E93BB3-CA2C-79B6-7B12-B3C4AADE5DF0}"/>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C05D9135-7D07-E1A9-ABD4-F28F99282C20}"/>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CDC293E7-AB93-22D0-A877-A0C9C11940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50</a:t>
            </a:fld>
            <a:endParaRPr lang="es-ES" noProof="0" dirty="0"/>
          </a:p>
        </p:txBody>
      </p:sp>
      <p:sp>
        <p:nvSpPr>
          <p:cNvPr id="5" name="Título 4">
            <a:extLst>
              <a:ext uri="{FF2B5EF4-FFF2-40B4-BE49-F238E27FC236}">
                <a16:creationId xmlns:a16="http://schemas.microsoft.com/office/drawing/2014/main" id="{53E6FEA9-70FC-0E88-2990-C731B583E361}"/>
              </a:ext>
            </a:extLst>
          </p:cNvPr>
          <p:cNvSpPr>
            <a:spLocks noGrp="1"/>
          </p:cNvSpPr>
          <p:nvPr>
            <p:ph type="title" idx="2"/>
          </p:nvPr>
        </p:nvSpPr>
        <p:spPr/>
        <p:txBody>
          <a:bodyPr/>
          <a:lstStyle/>
          <a:p>
            <a:endParaRPr lang="es-ES" noProof="0" dirty="0"/>
          </a:p>
        </p:txBody>
      </p:sp>
      <p:pic>
        <p:nvPicPr>
          <p:cNvPr id="7" name="Imagen 6" descr="Interfaz de usuario gráfica, Aplicación&#10;&#10;El contenido generado por IA puede ser incorrecto.">
            <a:extLst>
              <a:ext uri="{FF2B5EF4-FFF2-40B4-BE49-F238E27FC236}">
                <a16:creationId xmlns:a16="http://schemas.microsoft.com/office/drawing/2014/main" id="{7FDA257D-DF85-84A0-0A57-249865A5E609}"/>
              </a:ext>
            </a:extLst>
          </p:cNvPr>
          <p:cNvPicPr>
            <a:picLocks noChangeAspect="1"/>
          </p:cNvPicPr>
          <p:nvPr/>
        </p:nvPicPr>
        <p:blipFill>
          <a:blip r:embed="rId2"/>
          <a:stretch>
            <a:fillRect/>
          </a:stretch>
        </p:blipFill>
        <p:spPr>
          <a:xfrm>
            <a:off x="0" y="0"/>
            <a:ext cx="9144000" cy="5117501"/>
          </a:xfrm>
          <a:prstGeom prst="rect">
            <a:avLst/>
          </a:prstGeom>
        </p:spPr>
      </p:pic>
      <p:sp>
        <p:nvSpPr>
          <p:cNvPr id="8" name="CuadroTexto 7">
            <a:extLst>
              <a:ext uri="{FF2B5EF4-FFF2-40B4-BE49-F238E27FC236}">
                <a16:creationId xmlns:a16="http://schemas.microsoft.com/office/drawing/2014/main" id="{75A2A472-8978-F3B2-5D3A-5752550F039A}"/>
              </a:ext>
            </a:extLst>
          </p:cNvPr>
          <p:cNvSpPr txBox="1"/>
          <p:nvPr/>
        </p:nvSpPr>
        <p:spPr>
          <a:xfrm>
            <a:off x="6068980" y="165148"/>
            <a:ext cx="2322442" cy="307777"/>
          </a:xfrm>
          <a:prstGeom prst="rect">
            <a:avLst/>
          </a:prstGeom>
          <a:noFill/>
        </p:spPr>
        <p:txBody>
          <a:bodyPr wrap="square" rtlCol="0">
            <a:spAutoFit/>
          </a:bodyPr>
          <a:lstStyle/>
          <a:p>
            <a:r>
              <a:rPr lang="es-ES" b="1" i="1" noProof="0" dirty="0">
                <a:solidFill>
                  <a:srgbClr val="FF0000"/>
                </a:solidFill>
              </a:rPr>
              <a:t>Diseño de PCBs</a:t>
            </a:r>
          </a:p>
        </p:txBody>
      </p:sp>
    </p:spTree>
    <p:extLst>
      <p:ext uri="{BB962C8B-B14F-4D97-AF65-F5344CB8AC3E}">
        <p14:creationId xmlns:p14="http://schemas.microsoft.com/office/powerpoint/2010/main" val="434124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A10A9-87EC-2696-EA75-07FF294D971E}"/>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0060A78-BCBD-D088-5A70-8B97C46AADBC}"/>
              </a:ext>
            </a:extLst>
          </p:cNvPr>
          <p:cNvSpPr>
            <a:spLocks noGrp="1"/>
          </p:cNvSpPr>
          <p:nvPr>
            <p:ph type="title"/>
          </p:nvPr>
        </p:nvSpPr>
        <p:spPr>
          <a:xfrm>
            <a:off x="265500" y="1233175"/>
            <a:ext cx="4045200" cy="1482300"/>
          </a:xfrm>
        </p:spPr>
        <p:txBody>
          <a:bodyPr/>
          <a:lstStyle/>
          <a:p>
            <a:r>
              <a:rPr lang="es-ES" noProof="0" dirty="0"/>
              <a:t>ML &amp; FPGAs</a:t>
            </a:r>
          </a:p>
        </p:txBody>
      </p:sp>
      <p:sp>
        <p:nvSpPr>
          <p:cNvPr id="15" name="Subtitle 2">
            <a:extLst>
              <a:ext uri="{FF2B5EF4-FFF2-40B4-BE49-F238E27FC236}">
                <a16:creationId xmlns:a16="http://schemas.microsoft.com/office/drawing/2014/main" id="{95B43324-23ED-9506-8351-4A5CE030583D}"/>
              </a:ext>
            </a:extLst>
          </p:cNvPr>
          <p:cNvSpPr>
            <a:spLocks noGrp="1"/>
          </p:cNvSpPr>
          <p:nvPr>
            <p:ph type="subTitle" idx="1"/>
          </p:nvPr>
        </p:nvSpPr>
        <p:spPr>
          <a:xfrm>
            <a:off x="265500" y="2803075"/>
            <a:ext cx="4045200" cy="1235100"/>
          </a:xfrm>
        </p:spPr>
        <p:txBody>
          <a:bodyPr/>
          <a:lstStyle/>
          <a:p>
            <a:endParaRPr lang="es-ES" noProof="0" dirty="0"/>
          </a:p>
        </p:txBody>
      </p:sp>
      <p:sp>
        <p:nvSpPr>
          <p:cNvPr id="3" name="Marcador de número de diapositiva 2">
            <a:extLst>
              <a:ext uri="{FF2B5EF4-FFF2-40B4-BE49-F238E27FC236}">
                <a16:creationId xmlns:a16="http://schemas.microsoft.com/office/drawing/2014/main" id="{6A136026-F44F-AFFD-14A1-1338F6D9783D}"/>
              </a:ext>
            </a:extLst>
          </p:cNvPr>
          <p:cNvSpPr>
            <a:spLocks noGrp="1"/>
          </p:cNvSpPr>
          <p:nvPr>
            <p:ph type="sldNum" idx="12"/>
          </p:nvPr>
        </p:nvSpPr>
        <p:spPr>
          <a:xfrm>
            <a:off x="8472458" y="4663217"/>
            <a:ext cx="548700" cy="393600"/>
          </a:xfrm>
        </p:spPr>
        <p:txBody>
          <a:bodyPr spcFirstLastPara="1" wrap="square" lIns="91425" tIns="91425" rIns="91425" bIns="91425" anchor="ctr" anchorCtr="0">
            <a:normAutofit/>
          </a:bodyPr>
          <a:lstStyle/>
          <a:p>
            <a:pPr>
              <a:lnSpc>
                <a:spcPct val="90000"/>
              </a:lnSpc>
              <a:spcAft>
                <a:spcPts val="600"/>
              </a:spcAft>
            </a:pPr>
            <a:fld id="{00000000-1234-1234-1234-123412341234}" type="slidenum">
              <a:rPr lang="es-ES" sz="900" noProof="0"/>
              <a:pPr>
                <a:lnSpc>
                  <a:spcPct val="90000"/>
                </a:lnSpc>
                <a:spcAft>
                  <a:spcPts val="600"/>
                </a:spcAft>
              </a:pPr>
              <a:t>51</a:t>
            </a:fld>
            <a:endParaRPr lang="es-ES" sz="900" noProof="0" dirty="0"/>
          </a:p>
        </p:txBody>
      </p:sp>
      <p:pic>
        <p:nvPicPr>
          <p:cNvPr id="4" name="Imagen 3">
            <a:extLst>
              <a:ext uri="{FF2B5EF4-FFF2-40B4-BE49-F238E27FC236}">
                <a16:creationId xmlns:a16="http://schemas.microsoft.com/office/drawing/2014/main" id="{A74A9D7A-A0EC-9E8A-7DDC-8619ACBF3EC9}"/>
              </a:ext>
            </a:extLst>
          </p:cNvPr>
          <p:cNvPicPr>
            <a:picLocks noChangeAspect="1"/>
          </p:cNvPicPr>
          <p:nvPr/>
        </p:nvPicPr>
        <p:blipFill>
          <a:blip r:embed="rId2"/>
          <a:srcRect l="1" r="-2" b="25000"/>
          <a:stretch>
            <a:fillRect/>
          </a:stretch>
        </p:blipFill>
        <p:spPr>
          <a:xfrm>
            <a:off x="4572000" y="0"/>
            <a:ext cx="4572000" cy="5143500"/>
          </a:xfrm>
          <a:prstGeom prst="rect">
            <a:avLst/>
          </a:prstGeom>
        </p:spPr>
      </p:pic>
      <p:pic>
        <p:nvPicPr>
          <p:cNvPr id="5" name="Imagen 4">
            <a:extLst>
              <a:ext uri="{FF2B5EF4-FFF2-40B4-BE49-F238E27FC236}">
                <a16:creationId xmlns:a16="http://schemas.microsoft.com/office/drawing/2014/main" id="{74FA6008-9213-F36C-BCE7-9121C0B4445A}"/>
              </a:ext>
            </a:extLst>
          </p:cNvPr>
          <p:cNvPicPr>
            <a:picLocks noChangeAspect="1"/>
          </p:cNvPicPr>
          <p:nvPr/>
        </p:nvPicPr>
        <p:blipFill>
          <a:blip r:embed="rId3"/>
          <a:srcRect t="5334" b="19667"/>
          <a:stretch>
            <a:fillRect/>
          </a:stretch>
        </p:blipFill>
        <p:spPr>
          <a:xfrm>
            <a:off x="4572000" y="0"/>
            <a:ext cx="4571999" cy="5143500"/>
          </a:xfrm>
          <a:prstGeom prst="rect">
            <a:avLst/>
          </a:prstGeom>
        </p:spPr>
      </p:pic>
      <p:pic>
        <p:nvPicPr>
          <p:cNvPr id="6" name="Imagen 5">
            <a:extLst>
              <a:ext uri="{FF2B5EF4-FFF2-40B4-BE49-F238E27FC236}">
                <a16:creationId xmlns:a16="http://schemas.microsoft.com/office/drawing/2014/main" id="{A4B071E5-FCA4-64EA-A968-EB39AE84C6B8}"/>
              </a:ext>
            </a:extLst>
          </p:cNvPr>
          <p:cNvPicPr>
            <a:picLocks noChangeAspect="1"/>
          </p:cNvPicPr>
          <p:nvPr/>
        </p:nvPicPr>
        <p:blipFill>
          <a:blip r:embed="rId4"/>
          <a:srcRect l="40741"/>
          <a:stretch>
            <a:fillRect/>
          </a:stretch>
        </p:blipFill>
        <p:spPr>
          <a:xfrm>
            <a:off x="4571999" y="0"/>
            <a:ext cx="4572000" cy="5143500"/>
          </a:xfrm>
          <a:prstGeom prst="rect">
            <a:avLst/>
          </a:prstGeom>
        </p:spPr>
      </p:pic>
      <p:pic>
        <p:nvPicPr>
          <p:cNvPr id="7" name="Imagen 6">
            <a:extLst>
              <a:ext uri="{FF2B5EF4-FFF2-40B4-BE49-F238E27FC236}">
                <a16:creationId xmlns:a16="http://schemas.microsoft.com/office/drawing/2014/main" id="{93A17752-2B6B-0AA4-5F21-AA6C97EE4D4B}"/>
              </a:ext>
            </a:extLst>
          </p:cNvPr>
          <p:cNvPicPr>
            <a:picLocks noChangeAspect="1"/>
          </p:cNvPicPr>
          <p:nvPr/>
        </p:nvPicPr>
        <p:blipFill>
          <a:blip r:embed="rId5"/>
          <a:srcRect l="14820" r="25921"/>
          <a:stretch>
            <a:fillRect/>
          </a:stretch>
        </p:blipFill>
        <p:spPr>
          <a:xfrm>
            <a:off x="4571999" y="0"/>
            <a:ext cx="4571999" cy="5143500"/>
          </a:xfrm>
          <a:prstGeom prst="rect">
            <a:avLst/>
          </a:prstGeom>
        </p:spPr>
      </p:pic>
      <p:pic>
        <p:nvPicPr>
          <p:cNvPr id="8" name="Imagen 7">
            <a:extLst>
              <a:ext uri="{FF2B5EF4-FFF2-40B4-BE49-F238E27FC236}">
                <a16:creationId xmlns:a16="http://schemas.microsoft.com/office/drawing/2014/main" id="{89C2DB10-AE81-99ED-A760-5FF82FF80628}"/>
              </a:ext>
            </a:extLst>
          </p:cNvPr>
          <p:cNvPicPr>
            <a:picLocks noChangeAspect="1"/>
          </p:cNvPicPr>
          <p:nvPr/>
        </p:nvPicPr>
        <p:blipFill>
          <a:blip r:embed="rId6"/>
          <a:srcRect l="40741"/>
          <a:stretch>
            <a:fillRect/>
          </a:stretch>
        </p:blipFill>
        <p:spPr>
          <a:xfrm>
            <a:off x="4571998" y="0"/>
            <a:ext cx="4572002" cy="5143500"/>
          </a:xfrm>
          <a:prstGeom prst="rect">
            <a:avLst/>
          </a:prstGeom>
        </p:spPr>
      </p:pic>
      <p:pic>
        <p:nvPicPr>
          <p:cNvPr id="9" name="Imagen 8">
            <a:extLst>
              <a:ext uri="{FF2B5EF4-FFF2-40B4-BE49-F238E27FC236}">
                <a16:creationId xmlns:a16="http://schemas.microsoft.com/office/drawing/2014/main" id="{4203AEF8-9AC5-85B1-8CC3-943F6896A1F8}"/>
              </a:ext>
            </a:extLst>
          </p:cNvPr>
          <p:cNvPicPr>
            <a:picLocks noChangeAspect="1"/>
          </p:cNvPicPr>
          <p:nvPr/>
        </p:nvPicPr>
        <p:blipFill>
          <a:blip r:embed="rId7"/>
          <a:srcRect l="25895" t="-584" r="14846" b="584"/>
          <a:stretch>
            <a:fillRect/>
          </a:stretch>
        </p:blipFill>
        <p:spPr>
          <a:xfrm>
            <a:off x="4571996" y="0"/>
            <a:ext cx="4572003" cy="5143500"/>
          </a:xfrm>
          <a:prstGeom prst="rect">
            <a:avLst/>
          </a:prstGeom>
        </p:spPr>
      </p:pic>
      <p:pic>
        <p:nvPicPr>
          <p:cNvPr id="10" name="Imagen 9">
            <a:extLst>
              <a:ext uri="{FF2B5EF4-FFF2-40B4-BE49-F238E27FC236}">
                <a16:creationId xmlns:a16="http://schemas.microsoft.com/office/drawing/2014/main" id="{B05366CF-E2FC-1341-861C-A9AD1EEA335D}"/>
              </a:ext>
            </a:extLst>
          </p:cNvPr>
          <p:cNvPicPr>
            <a:picLocks noChangeAspect="1"/>
          </p:cNvPicPr>
          <p:nvPr/>
        </p:nvPicPr>
        <p:blipFill>
          <a:blip r:embed="rId8"/>
          <a:srcRect r="40741"/>
          <a:stretch>
            <a:fillRect/>
          </a:stretch>
        </p:blipFill>
        <p:spPr>
          <a:xfrm>
            <a:off x="4571995" y="0"/>
            <a:ext cx="4572005" cy="5143500"/>
          </a:xfrm>
          <a:prstGeom prst="rect">
            <a:avLst/>
          </a:prstGeom>
        </p:spPr>
      </p:pic>
    </p:spTree>
    <p:extLst>
      <p:ext uri="{BB962C8B-B14F-4D97-AF65-F5344CB8AC3E}">
        <p14:creationId xmlns:p14="http://schemas.microsoft.com/office/powerpoint/2010/main" val="2821409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AE30D5-C775-DCD8-3589-EA8E1C03DB29}"/>
              </a:ext>
            </a:extLst>
          </p:cNvPr>
          <p:cNvSpPr>
            <a:spLocks noGrp="1"/>
          </p:cNvSpPr>
          <p:nvPr>
            <p:ph type="title"/>
          </p:nvPr>
        </p:nvSpPr>
        <p:spPr/>
        <p:txBody>
          <a:bodyPr>
            <a:normAutofit fontScale="90000"/>
          </a:bodyPr>
          <a:lstStyle/>
          <a:p>
            <a:r>
              <a:rPr lang="es-ES" noProof="0" dirty="0"/>
              <a:t>Machine learning</a:t>
            </a:r>
          </a:p>
        </p:txBody>
      </p:sp>
      <p:sp>
        <p:nvSpPr>
          <p:cNvPr id="4" name="Marcador de número de diapositiva 3">
            <a:extLst>
              <a:ext uri="{FF2B5EF4-FFF2-40B4-BE49-F238E27FC236}">
                <a16:creationId xmlns:a16="http://schemas.microsoft.com/office/drawing/2014/main" id="{12353AF4-FA2B-CA80-6402-FED604BE45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52</a:t>
            </a:fld>
            <a:endParaRPr lang="es-ES" noProof="0" dirty="0"/>
          </a:p>
        </p:txBody>
      </p:sp>
      <p:sp>
        <p:nvSpPr>
          <p:cNvPr id="5" name="Título 4">
            <a:extLst>
              <a:ext uri="{FF2B5EF4-FFF2-40B4-BE49-F238E27FC236}">
                <a16:creationId xmlns:a16="http://schemas.microsoft.com/office/drawing/2014/main" id="{C7044666-5F48-6426-8778-EE0C7438415F}"/>
              </a:ext>
            </a:extLst>
          </p:cNvPr>
          <p:cNvSpPr>
            <a:spLocks noGrp="1"/>
          </p:cNvSpPr>
          <p:nvPr>
            <p:ph type="title" idx="2"/>
          </p:nvPr>
        </p:nvSpPr>
        <p:spPr/>
        <p:txBody>
          <a:bodyPr/>
          <a:lstStyle/>
          <a:p>
            <a:endParaRPr lang="es-ES" noProof="0" dirty="0"/>
          </a:p>
        </p:txBody>
      </p:sp>
      <p:pic>
        <p:nvPicPr>
          <p:cNvPr id="7" name="Imagen 6" descr="Diagrama&#10;&#10;El contenido generado por IA puede ser incorrecto.">
            <a:extLst>
              <a:ext uri="{FF2B5EF4-FFF2-40B4-BE49-F238E27FC236}">
                <a16:creationId xmlns:a16="http://schemas.microsoft.com/office/drawing/2014/main" id="{68076E73-EFAB-7E42-8FEA-0C7512D6E153}"/>
              </a:ext>
            </a:extLst>
          </p:cNvPr>
          <p:cNvPicPr>
            <a:picLocks noChangeAspect="1"/>
          </p:cNvPicPr>
          <p:nvPr/>
        </p:nvPicPr>
        <p:blipFill>
          <a:blip r:embed="rId2"/>
          <a:srcRect l="43519"/>
          <a:stretch>
            <a:fillRect/>
          </a:stretch>
        </p:blipFill>
        <p:spPr>
          <a:xfrm>
            <a:off x="3979332" y="825225"/>
            <a:ext cx="5164667" cy="4243405"/>
          </a:xfrm>
          <a:prstGeom prst="rect">
            <a:avLst/>
          </a:prstGeom>
        </p:spPr>
      </p:pic>
      <p:sp>
        <p:nvSpPr>
          <p:cNvPr id="9" name="Rectangle 2">
            <a:extLst>
              <a:ext uri="{FF2B5EF4-FFF2-40B4-BE49-F238E27FC236}">
                <a16:creationId xmlns:a16="http://schemas.microsoft.com/office/drawing/2014/main" id="{77832A29-BD95-AAAA-3A53-66A21FD0A161}"/>
              </a:ext>
            </a:extLst>
          </p:cNvPr>
          <p:cNvSpPr>
            <a:spLocks noGrp="1" noChangeArrowheads="1"/>
          </p:cNvSpPr>
          <p:nvPr>
            <p:ph type="body" idx="1"/>
          </p:nvPr>
        </p:nvSpPr>
        <p:spPr bwMode="auto">
          <a:xfrm>
            <a:off x="311700" y="1123351"/>
            <a:ext cx="3667632"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050" b="0" i="0" u="none" strike="noStrike" cap="none" normalizeH="0" baseline="0" noProof="0" dirty="0">
                <a:ln>
                  <a:noFill/>
                </a:ln>
                <a:solidFill>
                  <a:schemeClr val="tx1"/>
                </a:solidFill>
                <a:effectLst/>
                <a:latin typeface="Arial" panose="020B0604020202020204" pitchFamily="34" charset="0"/>
              </a:rPr>
              <a:t>Construir modelos que aprenden a partir de datos para poder hacer </a:t>
            </a:r>
            <a:r>
              <a:rPr kumimoji="0" lang="es-ES" sz="1050" b="1" i="0" u="none" strike="noStrike" cap="none" normalizeH="0" baseline="0" noProof="0" dirty="0">
                <a:ln>
                  <a:noFill/>
                </a:ln>
                <a:solidFill>
                  <a:schemeClr val="accent1"/>
                </a:solidFill>
                <a:effectLst/>
                <a:latin typeface="Arial" panose="020B0604020202020204" pitchFamily="34" charset="0"/>
              </a:rPr>
              <a:t>predicciones</a:t>
            </a:r>
            <a:r>
              <a:rPr kumimoji="0" lang="es-ES" sz="1050" b="0" i="0" u="none" strike="noStrike" cap="none" normalizeH="0" baseline="0" noProof="0" dirty="0">
                <a:ln>
                  <a:noFill/>
                </a:ln>
                <a:solidFill>
                  <a:schemeClr val="tx1"/>
                </a:solidFill>
                <a:effectLst/>
                <a:latin typeface="Arial" panose="020B0604020202020204" pitchFamily="34" charset="0"/>
              </a:rPr>
              <a:t> sobre datos nuevos </a:t>
            </a:r>
            <a:r>
              <a:rPr kumimoji="0" lang="es-ES" sz="1050" b="0" i="0" u="none" strike="noStrike" cap="none" normalizeH="0" baseline="0" noProof="0" dirty="0">
                <a:ln>
                  <a:noFill/>
                </a:ln>
                <a:solidFill>
                  <a:schemeClr val="accent1"/>
                </a:solidFill>
                <a:effectLst/>
                <a:latin typeface="Arial" panose="020B0604020202020204" pitchFamily="34" charset="0"/>
              </a:rPr>
              <a:t>que </a:t>
            </a:r>
            <a:r>
              <a:rPr kumimoji="0" lang="es-ES" sz="1050" b="1" i="0" u="none" strike="noStrike" cap="none" normalizeH="0" baseline="0" noProof="0" dirty="0">
                <a:ln>
                  <a:noFill/>
                </a:ln>
                <a:solidFill>
                  <a:schemeClr val="accent1"/>
                </a:solidFill>
                <a:effectLst/>
                <a:latin typeface="Arial" panose="020B0604020202020204" pitchFamily="34" charset="0"/>
              </a:rPr>
              <a:t>no se han visto antes</a:t>
            </a:r>
            <a:r>
              <a:rPr kumimoji="0" lang="es-ES" sz="1050" b="0" i="0" u="none" strike="noStrike" cap="none" normalizeH="0" baseline="0" noProof="0" dirty="0">
                <a:ln>
                  <a:noFill/>
                </a:ln>
                <a:solidFill>
                  <a:schemeClr val="accent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05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050" b="0" i="0" u="none" strike="noStrike" cap="none" normalizeH="0" baseline="0" noProof="0" dirty="0">
                <a:ln>
                  <a:noFill/>
                </a:ln>
                <a:solidFill>
                  <a:schemeClr val="tx1"/>
                </a:solidFill>
                <a:effectLst/>
                <a:latin typeface="Arial" panose="020B0604020202020204" pitchFamily="34" charset="0"/>
              </a:rPr>
              <a:t>Los “modelos” pueden ser </a:t>
            </a:r>
            <a:r>
              <a:rPr kumimoji="0" lang="es-ES" sz="1050" b="1" i="0" u="none" strike="noStrike" cap="none" normalizeH="0" baseline="0" noProof="0" dirty="0">
                <a:ln>
                  <a:noFill/>
                </a:ln>
                <a:solidFill>
                  <a:schemeClr val="accent1"/>
                </a:solidFill>
                <a:effectLst/>
                <a:latin typeface="Arial" panose="020B0604020202020204" pitchFamily="34" charset="0"/>
              </a:rPr>
              <a:t>redes neuronales</a:t>
            </a:r>
            <a:r>
              <a:rPr kumimoji="0" lang="es-ES" sz="1050" b="0" i="0" u="none" strike="noStrike" cap="none" normalizeH="0" baseline="0" noProof="0" dirty="0">
                <a:ln>
                  <a:noFill/>
                </a:ln>
                <a:solidFill>
                  <a:schemeClr val="accent1"/>
                </a:solidFill>
                <a:effectLst/>
                <a:latin typeface="Arial" panose="020B0604020202020204" pitchFamily="34" charset="0"/>
              </a:rPr>
              <a:t>, </a:t>
            </a:r>
            <a:r>
              <a:rPr kumimoji="0" lang="es-ES" sz="1050" b="1" i="0" u="none" strike="noStrike" cap="none" normalizeH="0" baseline="0" noProof="0" dirty="0">
                <a:ln>
                  <a:noFill/>
                </a:ln>
                <a:solidFill>
                  <a:schemeClr val="accent1"/>
                </a:solidFill>
                <a:effectLst/>
                <a:latin typeface="Arial" panose="020B0604020202020204" pitchFamily="34" charset="0"/>
              </a:rPr>
              <a:t>bosques de decisión</a:t>
            </a:r>
            <a:r>
              <a:rPr kumimoji="0" lang="es-ES" sz="1050" b="0" i="0" u="none" strike="noStrike" cap="none" normalizeH="0" baseline="0" noProof="0" dirty="0">
                <a:ln>
                  <a:noFill/>
                </a:ln>
                <a:solidFill>
                  <a:schemeClr val="tx1"/>
                </a:solidFill>
                <a:effectLst/>
                <a:latin typeface="Arial" panose="020B0604020202020204" pitchFamily="34" charset="0"/>
              </a:rPr>
              <a:t>, o cualquier otra cosa </a:t>
            </a:r>
            <a:r>
              <a:rPr kumimoji="0" lang="es-ES" sz="1050" b="1" i="0" u="none" strike="noStrike" cap="none" normalizeH="0" baseline="0" noProof="0" dirty="0">
                <a:ln>
                  <a:noFill/>
                </a:ln>
                <a:solidFill>
                  <a:schemeClr val="accent1"/>
                </a:solidFill>
                <a:effectLst/>
                <a:latin typeface="Arial" panose="020B0604020202020204" pitchFamily="34" charset="0"/>
              </a:rPr>
              <a:t>entrenable</a:t>
            </a:r>
            <a:r>
              <a:rPr kumimoji="0" lang="es-ES" sz="1050" b="0" i="0" u="none" strike="noStrike" cap="none" normalizeH="0" baseline="0" noProof="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05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050" b="0" i="0" u="none" strike="noStrike" cap="none" normalizeH="0" baseline="0" noProof="0" dirty="0">
                <a:ln>
                  <a:noFill/>
                </a:ln>
                <a:solidFill>
                  <a:schemeClr val="tx1"/>
                </a:solidFill>
                <a:effectLst/>
                <a:latin typeface="Arial" panose="020B0604020202020204" pitchFamily="34" charset="0"/>
              </a:rPr>
              <a:t>El “entrenamiento” es el proceso </a:t>
            </a:r>
            <a:r>
              <a:rPr kumimoji="0" lang="es-ES" sz="1050" b="0" i="0" u="none" strike="noStrike" cap="none" normalizeH="0" baseline="0" noProof="0" dirty="0">
                <a:ln>
                  <a:noFill/>
                </a:ln>
                <a:solidFill>
                  <a:schemeClr val="accent1"/>
                </a:solidFill>
                <a:effectLst/>
                <a:latin typeface="Arial" panose="020B0604020202020204" pitchFamily="34" charset="0"/>
              </a:rPr>
              <a:t>de </a:t>
            </a:r>
            <a:r>
              <a:rPr kumimoji="0" lang="es-ES" sz="1050" b="1" i="0" u="none" strike="noStrike" cap="none" normalizeH="0" baseline="0" noProof="0" dirty="0">
                <a:ln>
                  <a:noFill/>
                </a:ln>
                <a:solidFill>
                  <a:schemeClr val="accent1"/>
                </a:solidFill>
                <a:effectLst/>
                <a:latin typeface="Arial" panose="020B0604020202020204" pitchFamily="34" charset="0"/>
              </a:rPr>
              <a:t>ajustar los parámetros del modelo</a:t>
            </a:r>
            <a:r>
              <a:rPr kumimoji="0" lang="es-ES" sz="1050" b="0" i="0" u="none" strike="noStrike" cap="none" normalizeH="0" baseline="0" noProof="0" dirty="0">
                <a:ln>
                  <a:noFill/>
                </a:ln>
                <a:solidFill>
                  <a:schemeClr val="tx1"/>
                </a:solidFill>
                <a:effectLst/>
                <a:latin typeface="Arial" panose="020B0604020202020204" pitchFamily="34" charset="0"/>
              </a:rPr>
              <a:t> que mejor describen los datos.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05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050" b="0" i="0" u="none" strike="noStrike" cap="none" normalizeH="0" baseline="0" noProof="0" dirty="0">
                <a:ln>
                  <a:noFill/>
                </a:ln>
                <a:solidFill>
                  <a:schemeClr val="tx1"/>
                </a:solidFill>
                <a:effectLst/>
                <a:latin typeface="Arial" panose="020B0604020202020204" pitchFamily="34" charset="0"/>
              </a:rPr>
              <a:t>La “inferencia” es el proceso de usar un modelo ya ajustado para </a:t>
            </a:r>
            <a:r>
              <a:rPr kumimoji="0" lang="es-ES" sz="1050" b="1" i="0" u="none" strike="noStrike" cap="none" normalizeH="0" baseline="0" noProof="0" dirty="0">
                <a:ln>
                  <a:noFill/>
                </a:ln>
                <a:solidFill>
                  <a:schemeClr val="accent1"/>
                </a:solidFill>
                <a:effectLst/>
                <a:latin typeface="Arial" panose="020B0604020202020204" pitchFamily="34" charset="0"/>
              </a:rPr>
              <a:t>hacer nuevas predicciones</a:t>
            </a:r>
            <a:r>
              <a:rPr kumimoji="0" lang="es-ES" sz="1050" b="0" i="0" u="none" strike="noStrike" cap="none" normalizeH="0" baseline="0" noProof="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05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050" b="0" i="0" u="none" strike="noStrike" cap="none" normalizeH="0" baseline="0" noProof="0" dirty="0">
                <a:ln>
                  <a:noFill/>
                </a:ln>
                <a:solidFill>
                  <a:schemeClr val="tx1"/>
                </a:solidFill>
                <a:effectLst/>
                <a:latin typeface="Arial" panose="020B0604020202020204" pitchFamily="34" charset="0"/>
              </a:rPr>
              <a:t>En </a:t>
            </a:r>
            <a:r>
              <a:rPr kumimoji="0" lang="es-ES" sz="1050" b="0" i="1" u="none" strike="noStrike" cap="none" normalizeH="0" baseline="0" noProof="0" dirty="0">
                <a:ln>
                  <a:noFill/>
                </a:ln>
                <a:solidFill>
                  <a:schemeClr val="tx1"/>
                </a:solidFill>
                <a:effectLst/>
                <a:latin typeface="Arial" panose="020B0604020202020204" pitchFamily="34" charset="0"/>
              </a:rPr>
              <a:t>Fast ML</a:t>
            </a:r>
            <a:r>
              <a:rPr kumimoji="0" lang="es-ES" sz="1050" b="0" i="0" u="none" strike="noStrike" cap="none" normalizeH="0" baseline="0" noProof="0" dirty="0">
                <a:ln>
                  <a:noFill/>
                </a:ln>
                <a:solidFill>
                  <a:schemeClr val="tx1"/>
                </a:solidFill>
                <a:effectLst/>
                <a:latin typeface="Arial" panose="020B0604020202020204" pitchFamily="34" charset="0"/>
              </a:rPr>
              <a:t> para experimentos, nos preocupa principalmente </a:t>
            </a:r>
            <a:r>
              <a:rPr kumimoji="0" lang="es-ES" sz="1050" b="1" i="0" u="none" strike="noStrike" cap="none" normalizeH="0" baseline="0" noProof="0" dirty="0">
                <a:ln>
                  <a:noFill/>
                </a:ln>
                <a:solidFill>
                  <a:schemeClr val="accent1"/>
                </a:solidFill>
                <a:effectLst/>
                <a:latin typeface="Arial" panose="020B0604020202020204" pitchFamily="34" charset="0"/>
              </a:rPr>
              <a:t>hacer inferencia rápida</a:t>
            </a:r>
            <a:r>
              <a:rPr kumimoji="0" lang="es-ES" sz="1050" b="0" i="0" u="none" strike="noStrike" cap="none" normalizeH="0" baseline="0" noProof="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05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050" b="0" i="0" u="none" strike="noStrike" cap="none" normalizeH="0" baseline="0" noProof="0" dirty="0">
                <a:ln>
                  <a:noFill/>
                </a:ln>
                <a:solidFill>
                  <a:schemeClr val="tx1"/>
                </a:solidFill>
                <a:effectLst/>
                <a:latin typeface="Arial" panose="020B0604020202020204" pitchFamily="34" charset="0"/>
              </a:rPr>
              <a:t>El ML se usa </a:t>
            </a:r>
            <a:r>
              <a:rPr kumimoji="0" lang="es-ES" sz="1050" b="0" i="0" u="none" strike="noStrike" cap="none" normalizeH="0" baseline="0" noProof="0" dirty="0">
                <a:ln>
                  <a:noFill/>
                </a:ln>
                <a:solidFill>
                  <a:schemeClr val="accent1"/>
                </a:solidFill>
                <a:effectLst/>
                <a:latin typeface="Arial" panose="020B0604020202020204" pitchFamily="34" charset="0"/>
              </a:rPr>
              <a:t>en </a:t>
            </a:r>
            <a:r>
              <a:rPr kumimoji="0" lang="es-ES" sz="1050" b="1" i="0" u="none" strike="noStrike" cap="none" normalizeH="0" baseline="0" noProof="0" dirty="0">
                <a:ln>
                  <a:noFill/>
                </a:ln>
                <a:solidFill>
                  <a:schemeClr val="accent1"/>
                </a:solidFill>
                <a:effectLst/>
                <a:latin typeface="Arial" panose="020B0604020202020204" pitchFamily="34" charset="0"/>
              </a:rPr>
              <a:t>física de altas energías (HEP)</a:t>
            </a:r>
            <a:r>
              <a:rPr kumimoji="0" lang="es-ES" sz="1050" b="0" i="0" u="none" strike="noStrike" cap="none" normalizeH="0" baseline="0" noProof="0" dirty="0">
                <a:ln>
                  <a:noFill/>
                </a:ln>
                <a:solidFill>
                  <a:schemeClr val="tx1"/>
                </a:solidFill>
                <a:effectLst/>
                <a:latin typeface="Arial" panose="020B0604020202020204" pitchFamily="34" charset="0"/>
              </a:rPr>
              <a:t> desde la primera ola de ML en los años 80, y hoy en día está </a:t>
            </a:r>
            <a:r>
              <a:rPr kumimoji="0" lang="es-ES" sz="1050" b="1" i="0" u="none" strike="noStrike" cap="none" normalizeH="0" baseline="0" noProof="0" dirty="0">
                <a:ln>
                  <a:noFill/>
                </a:ln>
                <a:solidFill>
                  <a:schemeClr val="accent1"/>
                </a:solidFill>
                <a:effectLst/>
                <a:latin typeface="Arial" panose="020B0604020202020204" pitchFamily="34" charset="0"/>
              </a:rPr>
              <a:t>extremadamente extendido</a:t>
            </a:r>
            <a:r>
              <a:rPr kumimoji="0" lang="es-ES" sz="1050" b="0" i="0" u="none" strike="noStrike" cap="none" normalizeH="0" baseline="0" noProof="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05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050" b="0" i="0" u="none" strike="noStrike" cap="none" normalizeH="0" baseline="0" noProof="0" dirty="0">
                <a:ln>
                  <a:noFill/>
                </a:ln>
                <a:solidFill>
                  <a:schemeClr val="tx1"/>
                </a:solidFill>
                <a:effectLst/>
                <a:latin typeface="Arial" panose="020B0604020202020204" pitchFamily="34" charset="0"/>
              </a:rPr>
              <a:t>Hay </a:t>
            </a:r>
            <a:r>
              <a:rPr kumimoji="0" lang="es-ES" sz="1050" b="1" i="0" u="none" strike="noStrike" cap="none" normalizeH="0" baseline="0" noProof="0" dirty="0">
                <a:ln>
                  <a:noFill/>
                </a:ln>
                <a:solidFill>
                  <a:schemeClr val="accent1"/>
                </a:solidFill>
                <a:effectLst/>
                <a:latin typeface="Arial" panose="020B0604020202020204" pitchFamily="34" charset="0"/>
              </a:rPr>
              <a:t>distintos tipos de modelos</a:t>
            </a:r>
            <a:r>
              <a:rPr kumimoji="0" lang="es-ES" sz="1050" b="0" i="0" u="none" strike="noStrike" cap="none" normalizeH="0" baseline="0" noProof="0" dirty="0">
                <a:ln>
                  <a:noFill/>
                </a:ln>
                <a:solidFill>
                  <a:schemeClr val="accent1"/>
                </a:solidFill>
                <a:effectLst/>
                <a:latin typeface="Arial" panose="020B0604020202020204" pitchFamily="34" charset="0"/>
              </a:rPr>
              <a:t> </a:t>
            </a:r>
            <a:r>
              <a:rPr kumimoji="0" lang="es-ES" sz="1050" b="0" i="0" u="none" strike="noStrike" cap="none" normalizeH="0" baseline="0" noProof="0" dirty="0">
                <a:ln>
                  <a:noFill/>
                </a:ln>
                <a:solidFill>
                  <a:schemeClr val="tx1"/>
                </a:solidFill>
                <a:effectLst/>
                <a:latin typeface="Arial" panose="020B0604020202020204" pitchFamily="34" charset="0"/>
              </a:rPr>
              <a:t>para </a:t>
            </a:r>
            <a:r>
              <a:rPr kumimoji="0" lang="es-ES" sz="1050" b="1" i="0" u="none" strike="noStrike" cap="none" normalizeH="0" baseline="0" noProof="0" dirty="0">
                <a:ln>
                  <a:noFill/>
                </a:ln>
                <a:solidFill>
                  <a:schemeClr val="accent1"/>
                </a:solidFill>
                <a:effectLst/>
                <a:latin typeface="Arial" panose="020B0604020202020204" pitchFamily="34" charset="0"/>
              </a:rPr>
              <a:t>distintas representaciones de datos</a:t>
            </a:r>
            <a:r>
              <a:rPr kumimoji="0" lang="es-ES" sz="1050" b="0" i="0" u="none" strike="noStrike" cap="none" normalizeH="0" baseline="0" noProof="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489638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BDEAE-2817-721A-4189-D048C4334A61}"/>
              </a:ext>
            </a:extLst>
          </p:cNvPr>
          <p:cNvSpPr>
            <a:spLocks noGrp="1"/>
          </p:cNvSpPr>
          <p:nvPr>
            <p:ph type="title"/>
          </p:nvPr>
        </p:nvSpPr>
        <p:spPr/>
        <p:txBody>
          <a:bodyPr>
            <a:normAutofit fontScale="90000"/>
          </a:bodyPr>
          <a:lstStyle/>
          <a:p>
            <a:r>
              <a:rPr lang="es-ES" noProof="0" dirty="0"/>
              <a:t>Dataflow architectures</a:t>
            </a:r>
          </a:p>
        </p:txBody>
      </p:sp>
      <p:sp>
        <p:nvSpPr>
          <p:cNvPr id="3" name="Marcador de texto 2">
            <a:extLst>
              <a:ext uri="{FF2B5EF4-FFF2-40B4-BE49-F238E27FC236}">
                <a16:creationId xmlns:a16="http://schemas.microsoft.com/office/drawing/2014/main" id="{3A904762-5E5F-33D0-7C08-F368B0B17874}"/>
              </a:ext>
            </a:extLst>
          </p:cNvPr>
          <p:cNvSpPr>
            <a:spLocks noGrp="1"/>
          </p:cNvSpPr>
          <p:nvPr>
            <p:ph type="body" idx="1"/>
          </p:nvPr>
        </p:nvSpPr>
        <p:spPr>
          <a:xfrm>
            <a:off x="311700" y="1245123"/>
            <a:ext cx="2514504" cy="3492900"/>
          </a:xfrm>
        </p:spPr>
        <p:txBody>
          <a:bodyPr>
            <a:normAutofit/>
          </a:bodyPr>
          <a:lstStyle/>
          <a:p>
            <a:r>
              <a:rPr lang="es-ES" sz="1000" b="1" noProof="0" dirty="0"/>
              <a:t>Arquitectura de flujo de datos (dataflow):</a:t>
            </a:r>
            <a:r>
              <a:rPr lang="es-ES" sz="1000" noProof="0" dirty="0"/>
              <a:t> cada capa es una </a:t>
            </a:r>
            <a:r>
              <a:rPr lang="es-ES" sz="1000" b="1" noProof="0" dirty="0"/>
              <a:t>unidad de cómputo independiente</a:t>
            </a:r>
            <a:endParaRPr lang="es-ES" sz="1000" noProof="0" dirty="0"/>
          </a:p>
          <a:p>
            <a:pPr lvl="1"/>
            <a:r>
              <a:rPr lang="es-ES" sz="1000" noProof="0" dirty="0"/>
              <a:t>Con </a:t>
            </a:r>
            <a:r>
              <a:rPr lang="es-ES" sz="1000" b="1" noProof="0" dirty="0"/>
              <a:t>paralelismo ajustable</a:t>
            </a:r>
            <a:r>
              <a:rPr lang="es-ES" sz="1000" noProof="0" dirty="0"/>
              <a:t> y </a:t>
            </a:r>
            <a:r>
              <a:rPr lang="es-ES" sz="1000" b="1" noProof="0" dirty="0"/>
              <a:t>cuantización</a:t>
            </a:r>
          </a:p>
          <a:p>
            <a:pPr lvl="1"/>
            <a:endParaRPr lang="es-ES" sz="1000" noProof="0" dirty="0"/>
          </a:p>
          <a:p>
            <a:r>
              <a:rPr lang="es-ES" sz="1000" b="1" noProof="0" dirty="0"/>
              <a:t>Totalmente en chip:</a:t>
            </a:r>
            <a:r>
              <a:rPr lang="es-ES" sz="1000" noProof="0" dirty="0"/>
              <a:t> la red neuronal debe </a:t>
            </a:r>
            <a:r>
              <a:rPr lang="es-ES" sz="1000" b="1" noProof="0" dirty="0"/>
              <a:t>caber dentro de los recursos disponibles de la FPGA</a:t>
            </a:r>
            <a:r>
              <a:rPr lang="es-ES" sz="1000" noProof="0" dirty="0"/>
              <a:t> (se muestra el </a:t>
            </a:r>
            <a:r>
              <a:rPr lang="es-ES" sz="1000" i="1" noProof="0" dirty="0"/>
              <a:t>floorplan</a:t>
            </a:r>
            <a:r>
              <a:rPr lang="es-ES" sz="1000" noProof="0" dirty="0"/>
              <a:t>)</a:t>
            </a:r>
          </a:p>
          <a:p>
            <a:pPr lvl="1"/>
            <a:r>
              <a:rPr lang="es-ES" sz="1000" b="1" noProof="0" dirty="0"/>
              <a:t>Ejemplo:</a:t>
            </a:r>
            <a:r>
              <a:rPr lang="es-ES" sz="1000" noProof="0" dirty="0"/>
              <a:t> una CNN pequeña entrenada con </a:t>
            </a:r>
            <a:r>
              <a:rPr lang="es-ES" sz="1000" b="1" noProof="0" dirty="0"/>
              <a:t>MNIST</a:t>
            </a:r>
            <a:endParaRPr lang="es-ES" sz="1000" noProof="0" dirty="0"/>
          </a:p>
          <a:p>
            <a:endParaRPr lang="es-ES" sz="1000" noProof="0" dirty="0"/>
          </a:p>
        </p:txBody>
      </p:sp>
      <p:sp>
        <p:nvSpPr>
          <p:cNvPr id="4" name="Marcador de número de diapositiva 3">
            <a:extLst>
              <a:ext uri="{FF2B5EF4-FFF2-40B4-BE49-F238E27FC236}">
                <a16:creationId xmlns:a16="http://schemas.microsoft.com/office/drawing/2014/main" id="{DC56B5BE-C53A-427B-061D-C81D533C1A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53</a:t>
            </a:fld>
            <a:endParaRPr lang="es-ES" noProof="0" dirty="0"/>
          </a:p>
        </p:txBody>
      </p:sp>
      <p:sp>
        <p:nvSpPr>
          <p:cNvPr id="5" name="Título 4">
            <a:extLst>
              <a:ext uri="{FF2B5EF4-FFF2-40B4-BE49-F238E27FC236}">
                <a16:creationId xmlns:a16="http://schemas.microsoft.com/office/drawing/2014/main" id="{7DA3CB50-25FB-FA5F-90B6-7849B39472D0}"/>
              </a:ext>
            </a:extLst>
          </p:cNvPr>
          <p:cNvSpPr>
            <a:spLocks noGrp="1"/>
          </p:cNvSpPr>
          <p:nvPr>
            <p:ph type="title" idx="2"/>
          </p:nvPr>
        </p:nvSpPr>
        <p:spPr/>
        <p:txBody>
          <a:bodyPr/>
          <a:lstStyle/>
          <a:p>
            <a:r>
              <a:rPr lang="es-ES" noProof="0" dirty="0"/>
              <a:t>La idea tras el diseño de una NN</a:t>
            </a:r>
          </a:p>
        </p:txBody>
      </p:sp>
      <p:pic>
        <p:nvPicPr>
          <p:cNvPr id="9" name="Imagen 8" descr="Diagrama&#10;&#10;El contenido generado por IA puede ser incorrecto.">
            <a:extLst>
              <a:ext uri="{FF2B5EF4-FFF2-40B4-BE49-F238E27FC236}">
                <a16:creationId xmlns:a16="http://schemas.microsoft.com/office/drawing/2014/main" id="{95B8A37D-AE25-74BB-BCF7-533C9FB0984A}"/>
              </a:ext>
            </a:extLst>
          </p:cNvPr>
          <p:cNvPicPr>
            <a:picLocks noChangeAspect="1"/>
          </p:cNvPicPr>
          <p:nvPr/>
        </p:nvPicPr>
        <p:blipFill>
          <a:blip r:embed="rId2"/>
          <a:stretch>
            <a:fillRect/>
          </a:stretch>
        </p:blipFill>
        <p:spPr>
          <a:xfrm>
            <a:off x="3091445" y="2700200"/>
            <a:ext cx="3179299" cy="2311400"/>
          </a:xfrm>
          <a:prstGeom prst="rect">
            <a:avLst/>
          </a:prstGeom>
        </p:spPr>
      </p:pic>
      <p:pic>
        <p:nvPicPr>
          <p:cNvPr id="11" name="Imagen 10" descr="Imagen de la pantalla de un video juego&#10;&#10;El contenido generado por IA puede ser incorrecto.">
            <a:extLst>
              <a:ext uri="{FF2B5EF4-FFF2-40B4-BE49-F238E27FC236}">
                <a16:creationId xmlns:a16="http://schemas.microsoft.com/office/drawing/2014/main" id="{6D92831F-591D-C9A8-5929-F58C7B90829B}"/>
              </a:ext>
            </a:extLst>
          </p:cNvPr>
          <p:cNvPicPr>
            <a:picLocks noChangeAspect="1"/>
          </p:cNvPicPr>
          <p:nvPr/>
        </p:nvPicPr>
        <p:blipFill>
          <a:blip r:embed="rId3"/>
          <a:stretch>
            <a:fillRect/>
          </a:stretch>
        </p:blipFill>
        <p:spPr>
          <a:xfrm>
            <a:off x="5247672" y="101442"/>
            <a:ext cx="3773486" cy="2563484"/>
          </a:xfrm>
          <a:prstGeom prst="rect">
            <a:avLst/>
          </a:prstGeom>
        </p:spPr>
      </p:pic>
      <p:grpSp>
        <p:nvGrpSpPr>
          <p:cNvPr id="14" name="Grupo 13">
            <a:extLst>
              <a:ext uri="{FF2B5EF4-FFF2-40B4-BE49-F238E27FC236}">
                <a16:creationId xmlns:a16="http://schemas.microsoft.com/office/drawing/2014/main" id="{65F47F97-103D-A2B7-53FE-86341AE80897}"/>
              </a:ext>
            </a:extLst>
          </p:cNvPr>
          <p:cNvGrpSpPr/>
          <p:nvPr/>
        </p:nvGrpSpPr>
        <p:grpSpPr>
          <a:xfrm>
            <a:off x="5782707" y="2827413"/>
            <a:ext cx="1005480" cy="1059480"/>
            <a:chOff x="5782707" y="2827413"/>
            <a:chExt cx="1005480" cy="1059480"/>
          </a:xfrm>
        </p:grpSpPr>
        <mc:AlternateContent xmlns:mc="http://schemas.openxmlformats.org/markup-compatibility/2006" xmlns:p14="http://schemas.microsoft.com/office/powerpoint/2010/main">
          <mc:Choice Requires="p14">
            <p:contentPart p14:bwMode="auto" r:id="rId4">
              <p14:nvContentPartPr>
                <p14:cNvPr id="12" name="Entrada de lápiz 11">
                  <a:extLst>
                    <a:ext uri="{FF2B5EF4-FFF2-40B4-BE49-F238E27FC236}">
                      <a16:creationId xmlns:a16="http://schemas.microsoft.com/office/drawing/2014/main" id="{4411146B-DD40-6842-5C6B-D3FC53096D4C}"/>
                    </a:ext>
                  </a:extLst>
                </p14:cNvPr>
                <p14:cNvContentPartPr/>
                <p14:nvPr/>
              </p14:nvContentPartPr>
              <p14:xfrm>
                <a:off x="5782707" y="2862333"/>
                <a:ext cx="738360" cy="1024560"/>
              </p14:xfrm>
            </p:contentPart>
          </mc:Choice>
          <mc:Fallback xmlns="">
            <p:pic>
              <p:nvPicPr>
                <p:cNvPr id="12" name="Entrada de lápiz 11">
                  <a:extLst>
                    <a:ext uri="{FF2B5EF4-FFF2-40B4-BE49-F238E27FC236}">
                      <a16:creationId xmlns:a16="http://schemas.microsoft.com/office/drawing/2014/main" id="{4411146B-DD40-6842-5C6B-D3FC53096D4C}"/>
                    </a:ext>
                  </a:extLst>
                </p:cNvPr>
                <p:cNvPicPr/>
                <p:nvPr/>
              </p:nvPicPr>
              <p:blipFill>
                <a:blip r:embed="rId5"/>
                <a:stretch>
                  <a:fillRect/>
                </a:stretch>
              </p:blipFill>
              <p:spPr>
                <a:xfrm>
                  <a:off x="5776587" y="2856213"/>
                  <a:ext cx="750600" cy="1036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Entrada de lápiz 12">
                  <a:extLst>
                    <a:ext uri="{FF2B5EF4-FFF2-40B4-BE49-F238E27FC236}">
                      <a16:creationId xmlns:a16="http://schemas.microsoft.com/office/drawing/2014/main" id="{2B389DC2-66D3-1B54-76E3-0AC36F9E678A}"/>
                    </a:ext>
                  </a:extLst>
                </p14:cNvPr>
                <p14:cNvContentPartPr/>
                <p14:nvPr/>
              </p14:nvContentPartPr>
              <p14:xfrm>
                <a:off x="6261507" y="2827413"/>
                <a:ext cx="526680" cy="328320"/>
              </p14:xfrm>
            </p:contentPart>
          </mc:Choice>
          <mc:Fallback xmlns="">
            <p:pic>
              <p:nvPicPr>
                <p:cNvPr id="13" name="Entrada de lápiz 12">
                  <a:extLst>
                    <a:ext uri="{FF2B5EF4-FFF2-40B4-BE49-F238E27FC236}">
                      <a16:creationId xmlns:a16="http://schemas.microsoft.com/office/drawing/2014/main" id="{2B389DC2-66D3-1B54-76E3-0AC36F9E678A}"/>
                    </a:ext>
                  </a:extLst>
                </p:cNvPr>
                <p:cNvPicPr/>
                <p:nvPr/>
              </p:nvPicPr>
              <p:blipFill>
                <a:blip r:embed="rId7"/>
                <a:stretch>
                  <a:fillRect/>
                </a:stretch>
              </p:blipFill>
              <p:spPr>
                <a:xfrm>
                  <a:off x="6255387" y="2821293"/>
                  <a:ext cx="538920" cy="340560"/>
                </a:xfrm>
                <a:prstGeom prst="rect">
                  <a:avLst/>
                </a:prstGeom>
              </p:spPr>
            </p:pic>
          </mc:Fallback>
        </mc:AlternateContent>
      </p:grpSp>
    </p:spTree>
    <p:extLst>
      <p:ext uri="{BB962C8B-B14F-4D97-AF65-F5344CB8AC3E}">
        <p14:creationId xmlns:p14="http://schemas.microsoft.com/office/powerpoint/2010/main" val="2661238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D4C3D-089C-0D89-049E-0AC264516BD5}"/>
              </a:ext>
            </a:extLst>
          </p:cNvPr>
          <p:cNvSpPr>
            <a:spLocks noGrp="1"/>
          </p:cNvSpPr>
          <p:nvPr>
            <p:ph type="title"/>
          </p:nvPr>
        </p:nvSpPr>
        <p:spPr/>
        <p:txBody>
          <a:bodyPr>
            <a:normAutofit fontScale="90000"/>
          </a:bodyPr>
          <a:lstStyle/>
          <a:p>
            <a:r>
              <a:rPr lang="es-ES" noProof="0" dirty="0"/>
              <a:t>Entrenamiento eficiente: prunning</a:t>
            </a:r>
          </a:p>
        </p:txBody>
      </p:sp>
      <p:sp>
        <p:nvSpPr>
          <p:cNvPr id="4" name="Marcador de número de diapositiva 3">
            <a:extLst>
              <a:ext uri="{FF2B5EF4-FFF2-40B4-BE49-F238E27FC236}">
                <a16:creationId xmlns:a16="http://schemas.microsoft.com/office/drawing/2014/main" id="{EE0A2B64-D8B6-9AD1-2139-BE0390784D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54</a:t>
            </a:fld>
            <a:endParaRPr lang="es-ES" noProof="0" dirty="0"/>
          </a:p>
        </p:txBody>
      </p:sp>
      <p:sp>
        <p:nvSpPr>
          <p:cNvPr id="5" name="Título 4">
            <a:extLst>
              <a:ext uri="{FF2B5EF4-FFF2-40B4-BE49-F238E27FC236}">
                <a16:creationId xmlns:a16="http://schemas.microsoft.com/office/drawing/2014/main" id="{8DBC03FE-5D00-DD18-447A-3CC6AAAE6F8B}"/>
              </a:ext>
            </a:extLst>
          </p:cNvPr>
          <p:cNvSpPr>
            <a:spLocks noGrp="1"/>
          </p:cNvSpPr>
          <p:nvPr>
            <p:ph type="title" idx="2"/>
          </p:nvPr>
        </p:nvSpPr>
        <p:spPr/>
        <p:txBody>
          <a:bodyPr/>
          <a:lstStyle/>
          <a:p>
            <a:endParaRPr lang="es-ES" noProof="0" dirty="0"/>
          </a:p>
        </p:txBody>
      </p:sp>
      <p:pic>
        <p:nvPicPr>
          <p:cNvPr id="7" name="Imagen 6" descr="Diagrama&#10;&#10;El contenido generado por IA puede ser incorrecto.">
            <a:extLst>
              <a:ext uri="{FF2B5EF4-FFF2-40B4-BE49-F238E27FC236}">
                <a16:creationId xmlns:a16="http://schemas.microsoft.com/office/drawing/2014/main" id="{FE6D6BE2-F8C0-860D-689C-BD1C3148A858}"/>
              </a:ext>
            </a:extLst>
          </p:cNvPr>
          <p:cNvPicPr>
            <a:picLocks noChangeAspect="1"/>
          </p:cNvPicPr>
          <p:nvPr/>
        </p:nvPicPr>
        <p:blipFill>
          <a:blip r:embed="rId2"/>
          <a:stretch>
            <a:fillRect/>
          </a:stretch>
        </p:blipFill>
        <p:spPr>
          <a:xfrm>
            <a:off x="4368323" y="825225"/>
            <a:ext cx="4523656" cy="3624950"/>
          </a:xfrm>
          <a:prstGeom prst="rect">
            <a:avLst/>
          </a:prstGeom>
        </p:spPr>
      </p:pic>
      <p:sp>
        <p:nvSpPr>
          <p:cNvPr id="8" name="Rectangle 1">
            <a:extLst>
              <a:ext uri="{FF2B5EF4-FFF2-40B4-BE49-F238E27FC236}">
                <a16:creationId xmlns:a16="http://schemas.microsoft.com/office/drawing/2014/main" id="{03BDAC47-148E-1FEF-B499-379A46F8D428}"/>
              </a:ext>
            </a:extLst>
          </p:cNvPr>
          <p:cNvSpPr>
            <a:spLocks noGrp="1" noChangeArrowheads="1"/>
          </p:cNvSpPr>
          <p:nvPr>
            <p:ph type="body" idx="1"/>
          </p:nvPr>
        </p:nvSpPr>
        <p:spPr bwMode="auto">
          <a:xfrm>
            <a:off x="311150" y="1220309"/>
            <a:ext cx="3896783"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100" b="0" i="0" u="none" strike="noStrike" cap="none" normalizeH="0" baseline="0" noProof="0" dirty="0">
                <a:ln>
                  <a:noFill/>
                </a:ln>
                <a:solidFill>
                  <a:schemeClr val="tx1"/>
                </a:solidFill>
                <a:effectLst/>
                <a:latin typeface="Arial" panose="020B0604020202020204" pitchFamily="34" charset="0"/>
              </a:rPr>
              <a:t>Una </a:t>
            </a:r>
            <a:r>
              <a:rPr kumimoji="0" lang="es-ES" sz="1100" b="1" i="0" u="none" strike="noStrike" cap="none" normalizeH="0" baseline="0" noProof="0" dirty="0">
                <a:ln>
                  <a:noFill/>
                </a:ln>
                <a:solidFill>
                  <a:schemeClr val="accent1"/>
                </a:solidFill>
                <a:effectLst/>
                <a:latin typeface="Arial" panose="020B0604020202020204" pitchFamily="34" charset="0"/>
              </a:rPr>
              <a:t>red neuronal</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puede contener </a:t>
            </a:r>
            <a:r>
              <a:rPr kumimoji="0" lang="es-ES" sz="1100" b="1" i="0" u="none" strike="noStrike" cap="none" normalizeH="0" baseline="0" noProof="0" dirty="0">
                <a:ln>
                  <a:noFill/>
                </a:ln>
                <a:solidFill>
                  <a:schemeClr val="accent1"/>
                </a:solidFill>
                <a:effectLst/>
                <a:latin typeface="Arial" panose="020B0604020202020204" pitchFamily="34" charset="0"/>
              </a:rPr>
              <a:t>muchas conexiones redundantes</a:t>
            </a:r>
            <a:r>
              <a:rPr kumimoji="0" lang="es-ES" sz="1100" b="0" i="0" u="none" strike="noStrike" cap="none" normalizeH="0" baseline="0" noProof="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endParaRPr kumimoji="0" lang="es-ES" sz="11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100" b="0" i="0" u="none" strike="noStrike" cap="none" normalizeH="0" baseline="0" noProof="0" dirty="0">
                <a:ln>
                  <a:noFill/>
                </a:ln>
                <a:solidFill>
                  <a:schemeClr val="tx1"/>
                </a:solidFill>
                <a:effectLst/>
                <a:latin typeface="Arial" panose="020B0604020202020204" pitchFamily="34" charset="0"/>
              </a:rPr>
              <a:t>Los métodos </a:t>
            </a:r>
            <a:r>
              <a:rPr kumimoji="0" lang="es-ES" sz="1100" b="0" i="0" u="none" strike="noStrike" cap="none" normalizeH="0" baseline="0" noProof="0" dirty="0">
                <a:ln>
                  <a:noFill/>
                </a:ln>
                <a:solidFill>
                  <a:schemeClr val="accent1"/>
                </a:solidFill>
                <a:effectLst/>
                <a:latin typeface="Arial" panose="020B0604020202020204" pitchFamily="34" charset="0"/>
              </a:rPr>
              <a:t>de </a:t>
            </a:r>
            <a:r>
              <a:rPr kumimoji="0" lang="es-ES" sz="1100" b="1" i="0" u="none" strike="noStrike" cap="none" normalizeH="0" baseline="0" noProof="0" dirty="0">
                <a:ln>
                  <a:noFill/>
                </a:ln>
                <a:solidFill>
                  <a:schemeClr val="accent1"/>
                </a:solidFill>
                <a:effectLst/>
                <a:latin typeface="Arial" panose="020B0604020202020204" pitchFamily="34" charset="0"/>
              </a:rPr>
              <a:t>pruning (poda</a:t>
            </a:r>
            <a:r>
              <a:rPr kumimoji="0" lang="es-ES" sz="1100" b="1" i="0" u="none" strike="noStrike" cap="none" normalizeH="0" baseline="0" noProof="0" dirty="0">
                <a:ln>
                  <a:noFill/>
                </a:ln>
                <a:solidFill>
                  <a:schemeClr val="tx1"/>
                </a:solidFill>
                <a:effectLst/>
                <a:latin typeface="Arial" panose="020B0604020202020204" pitchFamily="34" charset="0"/>
              </a:rPr>
              <a:t>)</a:t>
            </a:r>
            <a:r>
              <a:rPr kumimoji="0" lang="es-ES" sz="1100" b="0" i="0" u="none" strike="noStrike" cap="none" normalizeH="0" baseline="0" noProof="0" dirty="0">
                <a:ln>
                  <a:noFill/>
                </a:ln>
                <a:solidFill>
                  <a:schemeClr val="tx1"/>
                </a:solidFill>
                <a:effectLst/>
                <a:latin typeface="Arial" panose="020B0604020202020204" pitchFamily="34" charset="0"/>
              </a:rPr>
              <a:t> generalmente eliminan algunas conexiones del modelo final.</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1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100" b="0" i="0" u="none" strike="noStrike" cap="none" normalizeH="0" baseline="0" noProof="0" dirty="0">
                <a:ln>
                  <a:noFill/>
                </a:ln>
                <a:solidFill>
                  <a:schemeClr val="tx1"/>
                </a:solidFill>
                <a:effectLst/>
                <a:latin typeface="Arial" panose="020B0604020202020204" pitchFamily="34" charset="0"/>
              </a:rPr>
              <a:t>También pueden </a:t>
            </a:r>
            <a:r>
              <a:rPr kumimoji="0" lang="es-ES" sz="1100" b="1" i="0" u="none" strike="noStrike" cap="none" normalizeH="0" baseline="0" noProof="0" dirty="0">
                <a:ln>
                  <a:noFill/>
                </a:ln>
                <a:solidFill>
                  <a:schemeClr val="accent1"/>
                </a:solidFill>
                <a:effectLst/>
                <a:latin typeface="Arial" panose="020B0604020202020204" pitchFamily="34" charset="0"/>
              </a:rPr>
              <a:t>mejorar la capacidad de generalización</a:t>
            </a:r>
            <a:r>
              <a:rPr kumimoji="0" lang="es-ES" sz="1100" b="0" i="0" u="none" strike="noStrike" cap="none" normalizeH="0" baseline="0" noProof="0" dirty="0">
                <a:ln>
                  <a:noFill/>
                </a:ln>
                <a:solidFill>
                  <a:schemeClr val="accent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1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s-ES" sz="1100" b="1" i="0" u="none" strike="noStrike" cap="none" normalizeH="0" baseline="0" noProof="0" dirty="0">
                <a:ln>
                  <a:noFill/>
                </a:ln>
                <a:solidFill>
                  <a:schemeClr val="accent1"/>
                </a:solidFill>
                <a:effectLst/>
                <a:latin typeface="Arial" panose="020B0604020202020204" pitchFamily="34" charset="0"/>
              </a:rPr>
              <a:t>Diferentes métodos:</a:t>
            </a:r>
            <a:endParaRPr kumimoji="0" lang="es-ES" sz="1100" b="0" i="0" u="none" strike="noStrike" cap="none" normalizeH="0" baseline="0" noProof="0" dirty="0">
              <a:ln>
                <a:noFill/>
              </a:ln>
              <a:solidFill>
                <a:schemeClr val="accent1"/>
              </a:solidFill>
              <a:effectLst/>
              <a:latin typeface="Arial" panose="020B0604020202020204" pitchFamily="34" charset="0"/>
            </a:endParaRPr>
          </a:p>
          <a:p>
            <a:pPr marL="171450" indent="-171450" eaLnBrk="0" fontAlgn="base" hangingPunct="0">
              <a:lnSpc>
                <a:spcPct val="100000"/>
              </a:lnSpc>
              <a:spcBef>
                <a:spcPct val="0"/>
              </a:spcBef>
              <a:spcAft>
                <a:spcPct val="0"/>
              </a:spcAft>
              <a:buClrTx/>
              <a:buSzTx/>
            </a:pPr>
            <a:r>
              <a:rPr kumimoji="0" lang="es-ES" sz="1100" b="1" i="0" u="none" strike="noStrike" cap="none" normalizeH="0" baseline="0" noProof="0" dirty="0">
                <a:ln>
                  <a:noFill/>
                </a:ln>
                <a:solidFill>
                  <a:schemeClr val="accent1"/>
                </a:solidFill>
                <a:effectLst/>
                <a:latin typeface="Arial" panose="020B0604020202020204" pitchFamily="34" charset="0"/>
              </a:rPr>
              <a:t>Regularización</a:t>
            </a:r>
            <a:r>
              <a:rPr kumimoji="0" lang="es-ES" sz="1100" b="1" i="0" u="none" strike="noStrike" cap="none" normalizeH="0" baseline="0" noProof="0" dirty="0">
                <a:ln>
                  <a:noFill/>
                </a:ln>
                <a:solidFill>
                  <a:schemeClr val="tx1"/>
                </a:solidFill>
                <a:effectLst/>
                <a:latin typeface="Arial" panose="020B0604020202020204" pitchFamily="34" charset="0"/>
              </a:rPr>
              <a:t>:</a:t>
            </a:r>
            <a:r>
              <a:rPr kumimoji="0" lang="es-ES" sz="1100" b="0" i="0" u="none" strike="noStrike" cap="none" normalizeH="0" baseline="0" noProof="0" dirty="0">
                <a:ln>
                  <a:noFill/>
                </a:ln>
                <a:solidFill>
                  <a:schemeClr val="tx1"/>
                </a:solidFill>
                <a:effectLst/>
                <a:latin typeface="Arial" panose="020B0604020202020204" pitchFamily="34" charset="0"/>
              </a:rPr>
              <a:t> penalizar pesos de valor bajo y después convertirlos en </a:t>
            </a:r>
            <a:r>
              <a:rPr kumimoji="0" lang="es-ES" sz="1100" b="1" i="0" u="none" strike="noStrike" cap="none" normalizeH="0" baseline="0" noProof="0" dirty="0">
                <a:ln>
                  <a:noFill/>
                </a:ln>
                <a:solidFill>
                  <a:schemeClr val="accent1"/>
                </a:solidFill>
                <a:effectLst/>
                <a:latin typeface="Arial" panose="020B0604020202020204" pitchFamily="34" charset="0"/>
              </a:rPr>
              <a:t>0</a:t>
            </a:r>
            <a:r>
              <a:rPr kumimoji="0" lang="es-ES" sz="1100" b="0" i="0" u="none" strike="noStrike" cap="none" normalizeH="0" baseline="0" noProof="0" dirty="0">
                <a:ln>
                  <a:noFill/>
                </a:ln>
                <a:solidFill>
                  <a:schemeClr val="tx1"/>
                </a:solidFill>
                <a:effectLst/>
                <a:latin typeface="Arial" panose="020B0604020202020204" pitchFamily="34" charset="0"/>
              </a:rPr>
              <a:t>.</a:t>
            </a:r>
          </a:p>
          <a:p>
            <a:pPr marL="171450" indent="-171450" eaLnBrk="0" fontAlgn="base" hangingPunct="0">
              <a:lnSpc>
                <a:spcPct val="100000"/>
              </a:lnSpc>
              <a:spcBef>
                <a:spcPct val="0"/>
              </a:spcBef>
              <a:spcAft>
                <a:spcPct val="0"/>
              </a:spcAft>
              <a:buClrTx/>
              <a:buSzTx/>
            </a:pPr>
            <a:r>
              <a:rPr kumimoji="0" lang="es-ES" sz="1100" b="1" i="0" u="none" strike="noStrike" cap="none" normalizeH="0" baseline="0" noProof="0" dirty="0">
                <a:ln>
                  <a:noFill/>
                </a:ln>
                <a:solidFill>
                  <a:schemeClr val="accent1"/>
                </a:solidFill>
                <a:effectLst/>
                <a:latin typeface="Arial" panose="020B0604020202020204" pitchFamily="34" charset="0"/>
              </a:rPr>
              <a:t>Sparsity objetivo</a:t>
            </a:r>
            <a:r>
              <a:rPr kumimoji="0" lang="es-ES" sz="1100" b="1" i="0" u="none" strike="noStrike" cap="none" normalizeH="0" baseline="0" noProof="0" dirty="0">
                <a:ln>
                  <a:noFill/>
                </a:ln>
                <a:solidFill>
                  <a:schemeClr val="tx1"/>
                </a:solidFill>
                <a:effectLst/>
                <a:latin typeface="Arial" panose="020B0604020202020204" pitchFamily="34" charset="0"/>
              </a:rPr>
              <a:t>:</a:t>
            </a:r>
            <a:r>
              <a:rPr kumimoji="0" lang="es-ES" sz="1100" b="0" i="0" u="none" strike="noStrike" cap="none" normalizeH="0" baseline="0" noProof="0" dirty="0">
                <a:ln>
                  <a:noFill/>
                </a:ln>
                <a:solidFill>
                  <a:schemeClr val="tx1"/>
                </a:solidFill>
                <a:effectLst/>
                <a:latin typeface="Arial" panose="020B0604020202020204" pitchFamily="34" charset="0"/>
              </a:rPr>
              <a:t> por ejemplo, aumentar progresivamente la dispersión (</a:t>
            </a:r>
            <a:r>
              <a:rPr kumimoji="0" lang="es-ES" sz="1100" b="0" i="1" u="none" strike="noStrike" cap="none" normalizeH="0" baseline="0" noProof="0" dirty="0">
                <a:ln>
                  <a:noFill/>
                </a:ln>
                <a:solidFill>
                  <a:schemeClr val="tx1"/>
                </a:solidFill>
                <a:effectLst/>
                <a:latin typeface="Arial" panose="020B0604020202020204" pitchFamily="34" charset="0"/>
              </a:rPr>
              <a:t>sparsity ramp up</a:t>
            </a:r>
            <a:r>
              <a:rPr kumimoji="0" lang="es-ES" sz="1100" b="0" i="0" u="none" strike="noStrike" cap="none" normalizeH="0" baseline="0" noProof="0" dirty="0">
                <a:ln>
                  <a:noFill/>
                </a:ln>
                <a:solidFill>
                  <a:schemeClr val="tx1"/>
                </a:solidFill>
                <a:effectLst/>
                <a:latin typeface="Arial" panose="020B0604020202020204" pitchFamily="34" charset="0"/>
              </a:rPr>
              <a:t>) con </a:t>
            </a:r>
            <a:r>
              <a:rPr kumimoji="0" lang="es-ES" sz="1100" b="1" i="0" u="none" strike="noStrike" cap="none" normalizeH="0" baseline="0" noProof="0" dirty="0">
                <a:ln>
                  <a:noFill/>
                </a:ln>
                <a:solidFill>
                  <a:schemeClr val="accent1"/>
                </a:solidFill>
                <a:effectLst/>
                <a:latin typeface="Arial" panose="020B0604020202020204" pitchFamily="34" charset="0"/>
              </a:rPr>
              <a:t>TFMOT</a:t>
            </a:r>
            <a:r>
              <a:rPr kumimoji="0" lang="es-ES" sz="1100" b="0" i="0" u="none" strike="noStrike" cap="none" normalizeH="0" baseline="0" noProof="0" dirty="0">
                <a:ln>
                  <a:noFill/>
                </a:ln>
                <a:solidFill>
                  <a:schemeClr val="tx1"/>
                </a:solidFill>
                <a:effectLst/>
                <a:latin typeface="Arial" panose="020B0604020202020204" pitchFamily="34" charset="0"/>
              </a:rPr>
              <a:t> (</a:t>
            </a:r>
            <a:r>
              <a:rPr lang="es-ES" sz="1100" noProof="0" dirty="0"/>
              <a:t>TensorFlow Model Optimization Toolkit</a:t>
            </a:r>
            <a:r>
              <a:rPr kumimoji="0" lang="es-ES" sz="1100" b="0" i="0" u="none" strike="noStrike" cap="none" normalizeH="0" baseline="0" noProof="0" dirty="0">
                <a:ln>
                  <a:noFill/>
                </a:ln>
                <a:solidFill>
                  <a:schemeClr val="tx1"/>
                </a:solidFill>
                <a:effectLst/>
                <a:latin typeface="Arial" panose="020B0604020202020204" pitchFamily="34" charset="0"/>
              </a:rPr>
              <a:t>).</a:t>
            </a:r>
          </a:p>
          <a:p>
            <a:pPr marL="171450" indent="-171450" eaLnBrk="0" fontAlgn="base" hangingPunct="0">
              <a:lnSpc>
                <a:spcPct val="100000"/>
              </a:lnSpc>
              <a:spcBef>
                <a:spcPct val="0"/>
              </a:spcBef>
              <a:spcAft>
                <a:spcPct val="0"/>
              </a:spcAft>
              <a:buClrTx/>
              <a:buSzTx/>
            </a:pPr>
            <a:r>
              <a:rPr kumimoji="0" lang="es-ES" sz="1100" b="1" i="0" u="none" strike="noStrike" cap="none" normalizeH="0" baseline="0" noProof="0" dirty="0">
                <a:ln>
                  <a:noFill/>
                </a:ln>
                <a:solidFill>
                  <a:schemeClr val="accent1"/>
                </a:solidFill>
                <a:effectLst/>
                <a:latin typeface="Arial" panose="020B0604020202020204" pitchFamily="34" charset="0"/>
              </a:rPr>
              <a:t>Pruning estructurado</a:t>
            </a:r>
            <a:r>
              <a:rPr kumimoji="0" lang="es-ES" sz="1100" b="1" i="0" u="none" strike="noStrike" cap="none" normalizeH="0" baseline="0" noProof="0" dirty="0">
                <a:ln>
                  <a:noFill/>
                </a:ln>
                <a:solidFill>
                  <a:schemeClr val="tx1"/>
                </a:solidFill>
                <a:effectLst/>
                <a:latin typeface="Arial" panose="020B0604020202020204" pitchFamily="34" charset="0"/>
              </a:rPr>
              <a:t>:</a:t>
            </a:r>
            <a:r>
              <a:rPr kumimoji="0" lang="es-ES" sz="1100" b="0" i="0" u="none" strike="noStrike" cap="none" normalizeH="0" baseline="0" noProof="0" dirty="0">
                <a:ln>
                  <a:noFill/>
                </a:ln>
                <a:solidFill>
                  <a:schemeClr val="tx1"/>
                </a:solidFill>
                <a:effectLst/>
                <a:latin typeface="Arial" panose="020B0604020202020204" pitchFamily="34" charset="0"/>
              </a:rPr>
              <a:t> eliminar </a:t>
            </a:r>
            <a:r>
              <a:rPr kumimoji="0" lang="es-ES" sz="1100" b="1" i="0" u="none" strike="noStrike" cap="none" normalizeH="0" baseline="0" noProof="0" dirty="0">
                <a:ln>
                  <a:noFill/>
                </a:ln>
                <a:solidFill>
                  <a:schemeClr val="accent1"/>
                </a:solidFill>
                <a:effectLst/>
                <a:latin typeface="Arial" panose="020B0604020202020204" pitchFamily="34" charset="0"/>
              </a:rPr>
              <a:t>bloques continuos</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de pesos.</a:t>
            </a:r>
          </a:p>
          <a:p>
            <a:pPr marL="171450" indent="-171450" eaLnBrk="0" fontAlgn="base" hangingPunct="0">
              <a:lnSpc>
                <a:spcPct val="100000"/>
              </a:lnSpc>
              <a:spcBef>
                <a:spcPct val="0"/>
              </a:spcBef>
              <a:spcAft>
                <a:spcPct val="0"/>
              </a:spcAft>
              <a:buClrTx/>
              <a:buSzTx/>
            </a:pPr>
            <a:r>
              <a:rPr kumimoji="0" lang="es-ES" sz="1100" b="1" i="0" u="none" strike="noStrike" cap="none" normalizeH="0" baseline="0" noProof="0" dirty="0">
                <a:ln>
                  <a:noFill/>
                </a:ln>
                <a:solidFill>
                  <a:schemeClr val="accent1"/>
                </a:solidFill>
                <a:effectLst/>
                <a:latin typeface="Arial" panose="020B0604020202020204" pitchFamily="34" charset="0"/>
              </a:rPr>
              <a:t>Filter pruning</a:t>
            </a:r>
            <a:r>
              <a:rPr kumimoji="0" lang="es-ES" sz="1100" b="1" i="0" u="none" strike="noStrike" cap="none" normalizeH="0" baseline="0" noProof="0" dirty="0">
                <a:ln>
                  <a:noFill/>
                </a:ln>
                <a:solidFill>
                  <a:schemeClr val="tx1"/>
                </a:solidFill>
                <a:effectLst/>
                <a:latin typeface="Arial" panose="020B0604020202020204" pitchFamily="34" charset="0"/>
              </a:rPr>
              <a:t>:</a:t>
            </a:r>
            <a:r>
              <a:rPr kumimoji="0" lang="es-ES" sz="1100" b="0" i="0" u="none" strike="noStrike" cap="none" normalizeH="0" baseline="0" noProof="0" dirty="0">
                <a:ln>
                  <a:noFill/>
                </a:ln>
                <a:solidFill>
                  <a:schemeClr val="tx1"/>
                </a:solidFill>
                <a:effectLst/>
                <a:latin typeface="Arial" panose="020B0604020202020204" pitchFamily="34" charset="0"/>
              </a:rPr>
              <a:t> eliminar </a:t>
            </a:r>
            <a:r>
              <a:rPr kumimoji="0" lang="es-ES" sz="1100" b="1" i="0" u="none" strike="noStrike" cap="none" normalizeH="0" baseline="0" noProof="0" dirty="0">
                <a:ln>
                  <a:noFill/>
                </a:ln>
                <a:solidFill>
                  <a:schemeClr val="accent1"/>
                </a:solidFill>
                <a:effectLst/>
                <a:latin typeface="Arial" panose="020B0604020202020204" pitchFamily="34" charset="0"/>
              </a:rPr>
              <a:t>filtros completos</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de una CNN.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noProof="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94293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66F007-99B8-4178-516E-17485DF217AF}"/>
              </a:ext>
            </a:extLst>
          </p:cNvPr>
          <p:cNvSpPr>
            <a:spLocks noGrp="1"/>
          </p:cNvSpPr>
          <p:nvPr>
            <p:ph type="title"/>
          </p:nvPr>
        </p:nvSpPr>
        <p:spPr/>
        <p:txBody>
          <a:bodyPr>
            <a:normAutofit fontScale="90000"/>
          </a:bodyPr>
          <a:lstStyle/>
          <a:p>
            <a:r>
              <a:rPr lang="es-ES" noProof="0" dirty="0"/>
              <a:t>Entrenamiento eficiente: quantization</a:t>
            </a:r>
          </a:p>
        </p:txBody>
      </p:sp>
      <p:sp>
        <p:nvSpPr>
          <p:cNvPr id="4" name="Marcador de número de diapositiva 3">
            <a:extLst>
              <a:ext uri="{FF2B5EF4-FFF2-40B4-BE49-F238E27FC236}">
                <a16:creationId xmlns:a16="http://schemas.microsoft.com/office/drawing/2014/main" id="{27A0C3D5-9489-5E44-5766-E0E8D5836C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55</a:t>
            </a:fld>
            <a:endParaRPr lang="es-ES" noProof="0" dirty="0"/>
          </a:p>
        </p:txBody>
      </p:sp>
      <p:sp>
        <p:nvSpPr>
          <p:cNvPr id="5" name="Título 4">
            <a:extLst>
              <a:ext uri="{FF2B5EF4-FFF2-40B4-BE49-F238E27FC236}">
                <a16:creationId xmlns:a16="http://schemas.microsoft.com/office/drawing/2014/main" id="{159C08EC-DCE3-C297-C16D-2F423D624390}"/>
              </a:ext>
            </a:extLst>
          </p:cNvPr>
          <p:cNvSpPr>
            <a:spLocks noGrp="1"/>
          </p:cNvSpPr>
          <p:nvPr>
            <p:ph type="title" idx="2"/>
          </p:nvPr>
        </p:nvSpPr>
        <p:spPr/>
        <p:txBody>
          <a:bodyPr/>
          <a:lstStyle/>
          <a:p>
            <a:endParaRPr lang="es-ES" noProof="0" dirty="0"/>
          </a:p>
        </p:txBody>
      </p:sp>
      <p:pic>
        <p:nvPicPr>
          <p:cNvPr id="7" name="Imagen 6" descr="Gráfico&#10;&#10;El contenido generado por IA puede ser incorrecto.">
            <a:extLst>
              <a:ext uri="{FF2B5EF4-FFF2-40B4-BE49-F238E27FC236}">
                <a16:creationId xmlns:a16="http://schemas.microsoft.com/office/drawing/2014/main" id="{24F534D9-4893-DAE2-00EB-6A2F8B1A5711}"/>
              </a:ext>
            </a:extLst>
          </p:cNvPr>
          <p:cNvPicPr>
            <a:picLocks noChangeAspect="1"/>
          </p:cNvPicPr>
          <p:nvPr/>
        </p:nvPicPr>
        <p:blipFill>
          <a:blip r:embed="rId2"/>
          <a:stretch>
            <a:fillRect/>
          </a:stretch>
        </p:blipFill>
        <p:spPr>
          <a:xfrm>
            <a:off x="5342433" y="538875"/>
            <a:ext cx="3489867" cy="3810529"/>
          </a:xfrm>
          <a:prstGeom prst="rect">
            <a:avLst/>
          </a:prstGeom>
        </p:spPr>
      </p:pic>
      <p:sp>
        <p:nvSpPr>
          <p:cNvPr id="8" name="Rectangle 1">
            <a:extLst>
              <a:ext uri="{FF2B5EF4-FFF2-40B4-BE49-F238E27FC236}">
                <a16:creationId xmlns:a16="http://schemas.microsoft.com/office/drawing/2014/main" id="{D840D459-0D95-367A-B43D-235427640CB1}"/>
              </a:ext>
            </a:extLst>
          </p:cNvPr>
          <p:cNvSpPr>
            <a:spLocks noGrp="1" noChangeArrowheads="1"/>
          </p:cNvSpPr>
          <p:nvPr>
            <p:ph type="body" idx="1"/>
          </p:nvPr>
        </p:nvSpPr>
        <p:spPr bwMode="auto">
          <a:xfrm>
            <a:off x="311150" y="966394"/>
            <a:ext cx="4523317"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s-ES" sz="1200" b="1" i="0" u="none" strike="noStrike" cap="none" normalizeH="0" baseline="0" noProof="0" dirty="0">
                <a:ln>
                  <a:noFill/>
                </a:ln>
                <a:solidFill>
                  <a:schemeClr val="accent1"/>
                </a:solidFill>
                <a:effectLst/>
                <a:latin typeface="Arial" panose="020B0604020202020204" pitchFamily="34" charset="0"/>
              </a:rPr>
              <a:t>¡Posiblemente la técnica principal para hacer redes neuronales más baratas en FPGAs!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1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s-ES" sz="1100" b="0" i="0" u="none" strike="noStrike" cap="none" normalizeH="0" baseline="0" noProof="0" dirty="0">
                <a:ln>
                  <a:noFill/>
                </a:ln>
                <a:solidFill>
                  <a:schemeClr val="tx1"/>
                </a:solidFill>
                <a:effectLst/>
                <a:latin typeface="Arial" panose="020B0604020202020204" pitchFamily="34" charset="0"/>
              </a:rPr>
              <a:t>Usando </a:t>
            </a:r>
            <a:r>
              <a:rPr kumimoji="0" lang="es-ES" sz="1100" b="1" i="0" u="none" strike="noStrike" cap="none" normalizeH="0" baseline="0" noProof="0" dirty="0">
                <a:ln>
                  <a:noFill/>
                </a:ln>
                <a:solidFill>
                  <a:schemeClr val="accent1"/>
                </a:solidFill>
                <a:effectLst/>
                <a:latin typeface="Arial" panose="020B0604020202020204" pitchFamily="34" charset="0"/>
              </a:rPr>
              <a:t>TensorFlow Keras</a:t>
            </a:r>
            <a:r>
              <a:rPr kumimoji="0" lang="es-ES" sz="1100" b="0" i="0" u="none" strike="noStrike" cap="none" normalizeH="0" baseline="0" noProof="0" dirty="0">
                <a:ln>
                  <a:noFill/>
                </a:ln>
                <a:solidFill>
                  <a:schemeClr val="accent1"/>
                </a:solidFill>
                <a:effectLst/>
                <a:latin typeface="Arial" panose="020B0604020202020204" pitchFamily="34" charset="0"/>
              </a:rPr>
              <a:t> o </a:t>
            </a:r>
            <a:r>
              <a:rPr kumimoji="0" lang="es-ES" sz="1100" b="1" i="0" u="none" strike="noStrike" cap="none" normalizeH="0" baseline="0" noProof="0" dirty="0">
                <a:ln>
                  <a:noFill/>
                </a:ln>
                <a:solidFill>
                  <a:schemeClr val="accent1"/>
                </a:solidFill>
                <a:effectLst/>
                <a:latin typeface="Arial" panose="020B0604020202020204" pitchFamily="34" charset="0"/>
              </a:rPr>
              <a:t>PyTorch</a:t>
            </a:r>
            <a:r>
              <a:rPr kumimoji="0" lang="es-ES" sz="1100" b="0" i="0" u="none" strike="noStrike" cap="none" normalizeH="0" baseline="0" noProof="0" dirty="0">
                <a:ln>
                  <a:noFill/>
                </a:ln>
                <a:solidFill>
                  <a:schemeClr val="tx1"/>
                </a:solidFill>
                <a:effectLst/>
                <a:latin typeface="Arial" panose="020B0604020202020204" pitchFamily="34" charset="0"/>
              </a:rPr>
              <a:t>, normalmente se entrena con </a:t>
            </a:r>
            <a:r>
              <a:rPr kumimoji="0" lang="es-ES" sz="1100" b="1" i="0" u="none" strike="noStrike" cap="none" normalizeH="0" baseline="0" noProof="0" dirty="0">
                <a:ln>
                  <a:noFill/>
                </a:ln>
                <a:solidFill>
                  <a:schemeClr val="accent1"/>
                </a:solidFill>
                <a:effectLst/>
                <a:latin typeface="Arial" panose="020B0604020202020204" pitchFamily="34" charset="0"/>
              </a:rPr>
              <a:t>coma flotante (floating point)</a:t>
            </a:r>
            <a:r>
              <a:rPr kumimoji="0" lang="es-ES" sz="1100" b="0" i="0" u="none" strike="noStrike" cap="none" normalizeH="0" baseline="0" noProof="0" dirty="0">
                <a:ln>
                  <a:noFill/>
                </a:ln>
                <a:solidFill>
                  <a:schemeClr val="accent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1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sz="1100" b="0" i="0" u="none" strike="noStrike" cap="none" normalizeH="0" baseline="0" noProof="0" dirty="0">
                <a:ln>
                  <a:noFill/>
                </a:ln>
                <a:solidFill>
                  <a:schemeClr val="tx1"/>
                </a:solidFill>
                <a:effectLst/>
                <a:latin typeface="Arial" panose="020B0604020202020204" pitchFamily="34" charset="0"/>
              </a:rPr>
              <a:t>En FPGAs preferimos </a:t>
            </a:r>
            <a:r>
              <a:rPr kumimoji="0" lang="es-ES" sz="1100" b="1" i="0" u="none" strike="noStrike" cap="none" normalizeH="0" baseline="0" noProof="0" dirty="0">
                <a:ln>
                  <a:noFill/>
                </a:ln>
                <a:solidFill>
                  <a:schemeClr val="accent1"/>
                </a:solidFill>
                <a:effectLst/>
                <a:latin typeface="Arial" panose="020B0604020202020204" pitchFamily="34" charset="0"/>
              </a:rPr>
              <a:t>evitar floating point</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porque </a:t>
            </a:r>
            <a:r>
              <a:rPr kumimoji="0" lang="es-ES" sz="1100" b="1" i="0" u="none" strike="noStrike" cap="none" normalizeH="0" baseline="0" noProof="0" dirty="0">
                <a:ln>
                  <a:noFill/>
                </a:ln>
                <a:solidFill>
                  <a:schemeClr val="accent1"/>
                </a:solidFill>
                <a:effectLst/>
                <a:latin typeface="Arial" panose="020B0604020202020204" pitchFamily="34" charset="0"/>
              </a:rPr>
              <a:t>es mucho más costoso </a:t>
            </a:r>
            <a:r>
              <a:rPr kumimoji="0" lang="es-ES" sz="1100" b="0" i="0" u="none" strike="noStrike" cap="none" normalizeH="0" baseline="0" noProof="0" dirty="0">
                <a:ln>
                  <a:noFill/>
                </a:ln>
                <a:solidFill>
                  <a:schemeClr val="tx1"/>
                </a:solidFill>
                <a:effectLst/>
                <a:latin typeface="Arial" panose="020B0604020202020204" pitchFamily="34" charset="0"/>
              </a:rPr>
              <a:t>en </a:t>
            </a:r>
            <a:r>
              <a:rPr kumimoji="0" lang="es-ES" sz="1100" b="1" i="0" u="none" strike="noStrike" cap="none" normalizeH="0" baseline="0" noProof="0" dirty="0">
                <a:ln>
                  <a:noFill/>
                </a:ln>
                <a:solidFill>
                  <a:schemeClr val="accent1"/>
                </a:solidFill>
                <a:effectLst/>
                <a:latin typeface="Arial" panose="020B0604020202020204" pitchFamily="34" charset="0"/>
              </a:rPr>
              <a:t>recursos y latencia</a:t>
            </a:r>
            <a:r>
              <a:rPr kumimoji="0" lang="es-ES" sz="1100" b="0" i="0" u="none" strike="noStrike" cap="none" normalizeH="0" baseline="0" noProof="0" dirty="0">
                <a:ln>
                  <a:noFill/>
                </a:ln>
                <a:solidFill>
                  <a:schemeClr val="tx1"/>
                </a:solidFill>
                <a:effectLst/>
                <a:latin typeface="Arial" panose="020B0604020202020204" pitchFamily="34" charset="0"/>
              </a:rPr>
              <a:t> que </a:t>
            </a:r>
            <a:r>
              <a:rPr kumimoji="0" lang="es-ES" sz="1100" b="1" i="0" u="none" strike="noStrike" cap="none" normalizeH="0" baseline="0" noProof="0" dirty="0">
                <a:ln>
                  <a:noFill/>
                </a:ln>
                <a:solidFill>
                  <a:schemeClr val="accent1"/>
                </a:solidFill>
                <a:effectLst/>
                <a:latin typeface="Arial" panose="020B0604020202020204" pitchFamily="34" charset="0"/>
              </a:rPr>
              <a:t>punto fijo (fixed point)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1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s-ES" sz="1100" b="0" i="0" u="none" strike="noStrike" cap="none" normalizeH="0" baseline="0" noProof="0" dirty="0">
                <a:ln>
                  <a:noFill/>
                </a:ln>
                <a:solidFill>
                  <a:schemeClr val="tx1"/>
                </a:solidFill>
                <a:effectLst/>
                <a:latin typeface="Arial" panose="020B0604020202020204" pitchFamily="34" charset="0"/>
              </a:rPr>
              <a:t>Puedes hacer </a:t>
            </a:r>
            <a:r>
              <a:rPr kumimoji="0" lang="es-ES" sz="1100" b="1" i="0" u="none" strike="noStrike" cap="none" normalizeH="0" baseline="0" noProof="0" dirty="0">
                <a:ln>
                  <a:noFill/>
                </a:ln>
                <a:solidFill>
                  <a:schemeClr val="accent1"/>
                </a:solidFill>
                <a:effectLst/>
                <a:latin typeface="Arial" panose="020B0604020202020204" pitchFamily="34" charset="0"/>
              </a:rPr>
              <a:t>Cuantización Post-Entrenamiento (PTQ, Post-Training Quantisation)</a:t>
            </a:r>
            <a:r>
              <a:rPr kumimoji="0" lang="es-ES" sz="1100" b="0" i="0" u="none" strike="noStrike" cap="none" normalizeH="0" baseline="0" noProof="0" dirty="0">
                <a:ln>
                  <a:noFill/>
                </a:ln>
                <a:solidFill>
                  <a:schemeClr val="tx1"/>
                </a:solidFill>
                <a:effectLst/>
                <a:latin typeface="Arial" panose="020B0604020202020204" pitchFamily="34" charset="0"/>
              </a:rPr>
              <a:t>: representar los valores en float usando algún formato de </a:t>
            </a:r>
            <a:r>
              <a:rPr kumimoji="0" lang="es-ES" sz="1100" b="1" i="0" u="none" strike="noStrike" cap="none" normalizeH="0" baseline="0" noProof="0" dirty="0">
                <a:ln>
                  <a:noFill/>
                </a:ln>
                <a:solidFill>
                  <a:schemeClr val="accent1"/>
                </a:solidFill>
                <a:effectLst/>
                <a:latin typeface="Arial" panose="020B0604020202020204" pitchFamily="34" charset="0"/>
              </a:rPr>
              <a:t>punto fijo</a:t>
            </a:r>
            <a:r>
              <a:rPr kumimoji="0" lang="es-ES" sz="1100" b="0" i="0" u="none" strike="noStrike" cap="none" normalizeH="0" baseline="0" noProof="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ES" sz="11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s-ES" sz="1100" b="0" i="0" u="none" strike="noStrike" cap="none" normalizeH="0" baseline="0" noProof="0" dirty="0">
                <a:ln>
                  <a:noFill/>
                </a:ln>
                <a:solidFill>
                  <a:schemeClr val="tx1"/>
                </a:solidFill>
                <a:effectLst/>
                <a:latin typeface="Arial" panose="020B0604020202020204" pitchFamily="34" charset="0"/>
              </a:rPr>
              <a:t>Con </a:t>
            </a:r>
            <a:r>
              <a:rPr kumimoji="0" lang="es-ES" sz="1100" b="1" i="0" u="none" strike="noStrike" cap="none" normalizeH="0" baseline="0" noProof="0" dirty="0">
                <a:ln>
                  <a:noFill/>
                </a:ln>
                <a:solidFill>
                  <a:schemeClr val="accent1"/>
                </a:solidFill>
                <a:effectLst/>
                <a:latin typeface="Arial" panose="020B0604020202020204" pitchFamily="34" charset="0"/>
              </a:rPr>
              <a:t>Entrenamiento Consciente de Cuantización (QAT, Quantization Aware Training)</a:t>
            </a:r>
            <a:r>
              <a:rPr kumimoji="0" lang="es-ES" sz="1100" b="0" i="0" u="none" strike="noStrike" cap="none" normalizeH="0" baseline="0" noProof="0" dirty="0">
                <a:ln>
                  <a:noFill/>
                </a:ln>
                <a:solidFill>
                  <a:schemeClr val="tx1"/>
                </a:solidFill>
                <a:effectLst/>
                <a:latin typeface="Arial" panose="020B0604020202020204" pitchFamily="34" charset="0"/>
              </a:rPr>
              <a:t>, restringes </a:t>
            </a:r>
            <a:r>
              <a:rPr kumimoji="0" lang="es-ES" sz="1100" b="1" i="0" u="none" strike="noStrike" cap="none" normalizeH="0" baseline="0" noProof="0" dirty="0">
                <a:ln>
                  <a:noFill/>
                </a:ln>
                <a:solidFill>
                  <a:schemeClr val="accent1"/>
                </a:solidFill>
                <a:effectLst/>
                <a:latin typeface="Arial" panose="020B0604020202020204" pitchFamily="34" charset="0"/>
              </a:rPr>
              <a:t>pesos / sesgos / activaciones</a:t>
            </a:r>
            <a:r>
              <a:rPr kumimoji="0" lang="es-ES" sz="1100" b="0" i="0" u="none" strike="noStrike" cap="none" normalizeH="0" baseline="0" noProof="0" dirty="0">
                <a:ln>
                  <a:noFill/>
                </a:ln>
                <a:solidFill>
                  <a:schemeClr val="tx1"/>
                </a:solidFill>
                <a:effectLst/>
                <a:latin typeface="Arial" panose="020B0604020202020204" pitchFamily="34" charset="0"/>
              </a:rPr>
              <a:t> a un conjunto más pequeño de valores durante el entrenamiento.</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100" b="0" i="0" u="none" strike="noStrike" cap="none" normalizeH="0" baseline="0" noProof="0" dirty="0">
                <a:ln>
                  <a:noFill/>
                </a:ln>
                <a:solidFill>
                  <a:schemeClr val="tx1"/>
                </a:solidFill>
                <a:effectLst/>
                <a:latin typeface="Arial" panose="020B0604020202020204" pitchFamily="34" charset="0"/>
              </a:rPr>
              <a:t>Es </a:t>
            </a:r>
            <a:r>
              <a:rPr kumimoji="0" lang="es-ES" sz="1100" b="1" i="0" u="none" strike="noStrike" cap="none" normalizeH="0" baseline="0" noProof="0" dirty="0">
                <a:ln>
                  <a:noFill/>
                </a:ln>
                <a:solidFill>
                  <a:schemeClr val="accent1"/>
                </a:solidFill>
                <a:effectLst/>
                <a:latin typeface="Arial" panose="020B0604020202020204" pitchFamily="34" charset="0"/>
              </a:rPr>
              <a:t>mejor que PTQ</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para </a:t>
            </a:r>
            <a:r>
              <a:rPr kumimoji="0" lang="es-ES" sz="1100" b="1" i="0" u="none" strike="noStrike" cap="none" normalizeH="0" baseline="0" noProof="0" dirty="0">
                <a:ln>
                  <a:noFill/>
                </a:ln>
                <a:solidFill>
                  <a:schemeClr val="accent1"/>
                </a:solidFill>
                <a:effectLst/>
                <a:latin typeface="Arial" panose="020B0604020202020204" pitchFamily="34" charset="0"/>
              </a:rPr>
              <a:t>anchos de bit bajos</a:t>
            </a:r>
            <a:r>
              <a:rPr kumimoji="0" lang="es-ES" sz="1100" b="0" i="0" u="none" strike="noStrike" cap="none" normalizeH="0" baseline="0" noProof="0" dirty="0">
                <a:ln>
                  <a:noFill/>
                </a:ln>
                <a:solidFill>
                  <a:schemeClr val="tx1"/>
                </a:solidFill>
                <a:effectLst/>
                <a:latin typeface="Arial" panose="020B0604020202020204" pitchFamily="34" charset="0"/>
              </a:rPr>
              <a: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100" b="0" i="0" u="none" strike="noStrike" cap="none" normalizeH="0" baseline="0" noProof="0" dirty="0">
                <a:ln>
                  <a:noFill/>
                </a:ln>
                <a:solidFill>
                  <a:schemeClr val="tx1"/>
                </a:solidFill>
                <a:effectLst/>
                <a:latin typeface="Arial" panose="020B0604020202020204" pitchFamily="34" charset="0"/>
              </a:rPr>
              <a:t>Puede llegar incluso hasta </a:t>
            </a:r>
            <a:r>
              <a:rPr kumimoji="0" lang="es-ES" sz="1100" b="1" i="0" u="none" strike="noStrike" cap="none" normalizeH="0" baseline="0" noProof="0" dirty="0">
                <a:ln>
                  <a:noFill/>
                </a:ln>
                <a:solidFill>
                  <a:schemeClr val="accent1"/>
                </a:solidFill>
                <a:effectLst/>
                <a:latin typeface="Arial" panose="020B0604020202020204" pitchFamily="34" charset="0"/>
              </a:rPr>
              <a:t>1 bit</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0" i="0" u="none" strike="noStrike" cap="none" normalizeH="0" baseline="0" noProof="0" dirty="0">
                <a:ln>
                  <a:noFill/>
                </a:ln>
                <a:solidFill>
                  <a:schemeClr val="tx1"/>
                </a:solidFill>
                <a:effectLst/>
                <a:latin typeface="Arial" panose="020B0604020202020204" pitchFamily="34" charset="0"/>
              </a:rPr>
              <a:t>(representando </a:t>
            </a:r>
            <a:r>
              <a:rPr kumimoji="0" lang="es-ES" sz="1100" b="1" i="0" u="none" strike="noStrike" cap="none" normalizeH="0" baseline="0" noProof="0" dirty="0">
                <a:ln>
                  <a:noFill/>
                </a:ln>
                <a:solidFill>
                  <a:schemeClr val="accent1"/>
                </a:solidFill>
                <a:effectLst/>
                <a:latin typeface="Arial" panose="020B0604020202020204" pitchFamily="34" charset="0"/>
              </a:rPr>
              <a:t>±1</a:t>
            </a:r>
            <a:r>
              <a:rPr kumimoji="0" lang="es-ES" sz="1100" b="0" i="0" u="none" strike="noStrike" cap="none" normalizeH="0" baseline="0" noProof="0" dirty="0">
                <a:ln>
                  <a:noFill/>
                </a:ln>
                <a:solidFill>
                  <a:schemeClr val="tx1"/>
                </a:solidFill>
                <a:effectLst/>
                <a:latin typeface="Arial" panose="020B0604020202020204" pitchFamily="34" charset="0"/>
              </a:rPr>
              <a: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sz="1100" b="0" i="0" u="none" strike="noStrike" cap="none" normalizeH="0" baseline="0" noProof="0" dirty="0">
                <a:ln>
                  <a:noFill/>
                </a:ln>
                <a:solidFill>
                  <a:schemeClr val="tx1"/>
                </a:solidFill>
                <a:effectLst/>
                <a:latin typeface="Arial" panose="020B0604020202020204" pitchFamily="34" charset="0"/>
              </a:rPr>
              <a:t>Se usan cuantizaciones con operadores hardware eficientes: </a:t>
            </a:r>
            <a:r>
              <a:rPr kumimoji="0" lang="es-ES" sz="1100" b="1" i="0" u="none" strike="noStrike" cap="none" normalizeH="0" baseline="0" noProof="0" dirty="0">
                <a:ln>
                  <a:noFill/>
                </a:ln>
                <a:solidFill>
                  <a:schemeClr val="accent1"/>
                </a:solidFill>
                <a:effectLst/>
                <a:latin typeface="Arial" panose="020B0604020202020204" pitchFamily="34" charset="0"/>
              </a:rPr>
              <a:t>enteros</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1" i="0" u="none" strike="noStrike" cap="none" normalizeH="0" baseline="0" noProof="0" dirty="0">
                <a:ln>
                  <a:noFill/>
                </a:ln>
                <a:solidFill>
                  <a:schemeClr val="accent1"/>
                </a:solidFill>
                <a:effectLst/>
                <a:latin typeface="Arial" panose="020B0604020202020204" pitchFamily="34" charset="0"/>
              </a:rPr>
              <a:t>punto fijo</a:t>
            </a:r>
            <a:r>
              <a:rPr kumimoji="0" lang="es-ES" sz="1100" b="0" i="0" u="none" strike="noStrike" cap="none" normalizeH="0" baseline="0" noProof="0" dirty="0">
                <a:ln>
                  <a:noFill/>
                </a:ln>
                <a:solidFill>
                  <a:schemeClr val="accent1"/>
                </a:solidFill>
                <a:effectLst/>
                <a:latin typeface="Arial" panose="020B0604020202020204" pitchFamily="34" charset="0"/>
              </a:rPr>
              <a:t>, </a:t>
            </a:r>
            <a:r>
              <a:rPr kumimoji="0" lang="es-ES" sz="1100" b="1" i="0" u="none" strike="noStrike" cap="none" normalizeH="0" baseline="0" noProof="0" dirty="0">
                <a:ln>
                  <a:noFill/>
                </a:ln>
                <a:solidFill>
                  <a:schemeClr val="accent1"/>
                </a:solidFill>
                <a:effectLst/>
                <a:latin typeface="Arial" panose="020B0604020202020204" pitchFamily="34" charset="0"/>
              </a:rPr>
              <a:t>potencias de 2</a:t>
            </a:r>
            <a:r>
              <a:rPr kumimoji="0" lang="es-ES" sz="1100" b="0" i="0" u="none" strike="noStrike" cap="none" normalizeH="0" baseline="0" noProof="0" dirty="0">
                <a:ln>
                  <a:noFill/>
                </a:ln>
                <a:solidFill>
                  <a:schemeClr val="accent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100" b="0" i="0" u="none" strike="noStrike" cap="none" normalizeH="0" baseline="0" noProof="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30442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3A8181-F838-FC1E-D76A-A859D4A655AC}"/>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CC8DF430-0D40-E457-2FEA-CE3D71213DEC}"/>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F365C021-C315-5AB7-F227-D64AE51C446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56</a:t>
            </a:fld>
            <a:endParaRPr lang="es-ES" noProof="0" dirty="0"/>
          </a:p>
        </p:txBody>
      </p:sp>
      <p:sp>
        <p:nvSpPr>
          <p:cNvPr id="5" name="Título 4">
            <a:extLst>
              <a:ext uri="{FF2B5EF4-FFF2-40B4-BE49-F238E27FC236}">
                <a16:creationId xmlns:a16="http://schemas.microsoft.com/office/drawing/2014/main" id="{5764CA6D-6A6F-30C0-3F4A-03E5A7BFABFE}"/>
              </a:ext>
            </a:extLst>
          </p:cNvPr>
          <p:cNvSpPr>
            <a:spLocks noGrp="1"/>
          </p:cNvSpPr>
          <p:nvPr>
            <p:ph type="title" idx="2"/>
          </p:nvPr>
        </p:nvSpPr>
        <p:spPr/>
        <p:txBody>
          <a:bodyPr/>
          <a:lstStyle/>
          <a:p>
            <a:endParaRPr lang="es-ES" noProof="0" dirty="0"/>
          </a:p>
        </p:txBody>
      </p:sp>
      <p:pic>
        <p:nvPicPr>
          <p:cNvPr id="7" name="Imagen 6" descr="Diagrama&#10;&#10;El contenido generado por IA puede ser incorrecto.">
            <a:extLst>
              <a:ext uri="{FF2B5EF4-FFF2-40B4-BE49-F238E27FC236}">
                <a16:creationId xmlns:a16="http://schemas.microsoft.com/office/drawing/2014/main" id="{2025A479-2102-BFD5-00FC-5D12BC218988}"/>
              </a:ext>
            </a:extLst>
          </p:cNvPr>
          <p:cNvPicPr>
            <a:picLocks noChangeAspect="1"/>
          </p:cNvPicPr>
          <p:nvPr/>
        </p:nvPicPr>
        <p:blipFill>
          <a:blip r:embed="rId2"/>
          <a:stretch>
            <a:fillRect/>
          </a:stretch>
        </p:blipFill>
        <p:spPr>
          <a:xfrm>
            <a:off x="0" y="100699"/>
            <a:ext cx="9144000" cy="4942101"/>
          </a:xfrm>
          <a:prstGeom prst="rect">
            <a:avLst/>
          </a:prstGeom>
        </p:spPr>
      </p:pic>
    </p:spTree>
    <p:extLst>
      <p:ext uri="{BB962C8B-B14F-4D97-AF65-F5344CB8AC3E}">
        <p14:creationId xmlns:p14="http://schemas.microsoft.com/office/powerpoint/2010/main" val="3791832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6DB25-CF59-8EB5-E513-F0E1C5193A70}"/>
              </a:ext>
            </a:extLst>
          </p:cNvPr>
          <p:cNvSpPr>
            <a:spLocks noGrp="1"/>
          </p:cNvSpPr>
          <p:nvPr>
            <p:ph type="title"/>
          </p:nvPr>
        </p:nvSpPr>
        <p:spPr/>
        <p:txBody>
          <a:bodyPr>
            <a:normAutofit fontScale="90000"/>
          </a:bodyPr>
          <a:lstStyle/>
          <a:p>
            <a:endParaRPr lang="es-ES"/>
          </a:p>
        </p:txBody>
      </p:sp>
      <p:sp>
        <p:nvSpPr>
          <p:cNvPr id="3" name="Marcador de texto 2">
            <a:extLst>
              <a:ext uri="{FF2B5EF4-FFF2-40B4-BE49-F238E27FC236}">
                <a16:creationId xmlns:a16="http://schemas.microsoft.com/office/drawing/2014/main" id="{5A76E100-F075-74CD-9406-0DF93EF40098}"/>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F740CA66-7700-D40A-ACD3-0A2B18B17E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57</a:t>
            </a:fld>
            <a:endParaRPr lang="es-ES" dirty="0"/>
          </a:p>
        </p:txBody>
      </p:sp>
      <p:sp>
        <p:nvSpPr>
          <p:cNvPr id="5" name="Título 4">
            <a:extLst>
              <a:ext uri="{FF2B5EF4-FFF2-40B4-BE49-F238E27FC236}">
                <a16:creationId xmlns:a16="http://schemas.microsoft.com/office/drawing/2014/main" id="{F4E5E8CA-3DBA-7965-29E4-748DAFE7A261}"/>
              </a:ext>
            </a:extLst>
          </p:cNvPr>
          <p:cNvSpPr>
            <a:spLocks noGrp="1"/>
          </p:cNvSpPr>
          <p:nvPr>
            <p:ph type="title" idx="2"/>
          </p:nvPr>
        </p:nvSpPr>
        <p:spPr/>
        <p:txBody>
          <a:bodyPr/>
          <a:lstStyle/>
          <a:p>
            <a:endParaRPr lang="es-ES"/>
          </a:p>
        </p:txBody>
      </p:sp>
      <p:pic>
        <p:nvPicPr>
          <p:cNvPr id="7" name="Imagen 6" descr="Diagrama&#10;&#10;El contenido generado por IA puede ser incorrecto.">
            <a:extLst>
              <a:ext uri="{FF2B5EF4-FFF2-40B4-BE49-F238E27FC236}">
                <a16:creationId xmlns:a16="http://schemas.microsoft.com/office/drawing/2014/main" id="{EF2558A4-34F8-62AE-8164-8E23E9F0C793}"/>
              </a:ext>
            </a:extLst>
          </p:cNvPr>
          <p:cNvPicPr>
            <a:picLocks noChangeAspect="1"/>
          </p:cNvPicPr>
          <p:nvPr/>
        </p:nvPicPr>
        <p:blipFill>
          <a:blip r:embed="rId3"/>
          <a:stretch>
            <a:fillRect/>
          </a:stretch>
        </p:blipFill>
        <p:spPr>
          <a:xfrm>
            <a:off x="1522854" y="238357"/>
            <a:ext cx="6098292" cy="3229011"/>
          </a:xfrm>
          <a:prstGeom prst="rect">
            <a:avLst/>
          </a:prstGeom>
        </p:spPr>
      </p:pic>
      <p:pic>
        <p:nvPicPr>
          <p:cNvPr id="9" name="Imagen 8" descr="Diagrama&#10;&#10;El contenido generado por IA puede ser incorrecto.">
            <a:extLst>
              <a:ext uri="{FF2B5EF4-FFF2-40B4-BE49-F238E27FC236}">
                <a16:creationId xmlns:a16="http://schemas.microsoft.com/office/drawing/2014/main" id="{11A774B8-7B1A-444E-9726-AE296D346451}"/>
              </a:ext>
            </a:extLst>
          </p:cNvPr>
          <p:cNvPicPr>
            <a:picLocks noChangeAspect="1"/>
          </p:cNvPicPr>
          <p:nvPr/>
        </p:nvPicPr>
        <p:blipFill>
          <a:blip r:embed="rId4"/>
          <a:stretch>
            <a:fillRect/>
          </a:stretch>
        </p:blipFill>
        <p:spPr>
          <a:xfrm>
            <a:off x="1938518" y="3573825"/>
            <a:ext cx="5266963" cy="1359953"/>
          </a:xfrm>
          <a:prstGeom prst="rect">
            <a:avLst/>
          </a:prstGeom>
        </p:spPr>
      </p:pic>
    </p:spTree>
    <p:extLst>
      <p:ext uri="{BB962C8B-B14F-4D97-AF65-F5344CB8AC3E}">
        <p14:creationId xmlns:p14="http://schemas.microsoft.com/office/powerpoint/2010/main" val="27879241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B73F9-42C1-D92D-7DD1-8B7502D82BD0}"/>
              </a:ext>
            </a:extLst>
          </p:cNvPr>
          <p:cNvSpPr>
            <a:spLocks noGrp="1"/>
          </p:cNvSpPr>
          <p:nvPr>
            <p:ph type="title"/>
          </p:nvPr>
        </p:nvSpPr>
        <p:spPr/>
        <p:txBody>
          <a:bodyPr>
            <a:normAutofit fontScale="90000"/>
          </a:bodyPr>
          <a:lstStyle/>
          <a:p>
            <a:r>
              <a:rPr lang="es-ES" noProof="0" dirty="0"/>
              <a:t>Implementacion de CNN full VHDL</a:t>
            </a:r>
          </a:p>
        </p:txBody>
      </p:sp>
      <p:sp>
        <p:nvSpPr>
          <p:cNvPr id="3" name="Marcador de texto 2">
            <a:extLst>
              <a:ext uri="{FF2B5EF4-FFF2-40B4-BE49-F238E27FC236}">
                <a16:creationId xmlns:a16="http://schemas.microsoft.com/office/drawing/2014/main" id="{7003DC1E-797F-96E3-E54F-F139116296EE}"/>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8B4F62DE-8D96-FA8C-5760-2FDF6D95D6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58</a:t>
            </a:fld>
            <a:endParaRPr lang="es-ES" noProof="0" dirty="0"/>
          </a:p>
        </p:txBody>
      </p:sp>
      <p:sp>
        <p:nvSpPr>
          <p:cNvPr id="5" name="Título 4">
            <a:extLst>
              <a:ext uri="{FF2B5EF4-FFF2-40B4-BE49-F238E27FC236}">
                <a16:creationId xmlns:a16="http://schemas.microsoft.com/office/drawing/2014/main" id="{85831FCB-3477-CF1A-2560-607026113842}"/>
              </a:ext>
            </a:extLst>
          </p:cNvPr>
          <p:cNvSpPr>
            <a:spLocks noGrp="1"/>
          </p:cNvSpPr>
          <p:nvPr>
            <p:ph type="title" idx="2"/>
          </p:nvPr>
        </p:nvSpPr>
        <p:spPr/>
        <p:txBody>
          <a:bodyPr/>
          <a:lstStyle/>
          <a:p>
            <a:r>
              <a:rPr lang="es-ES" noProof="0" dirty="0"/>
              <a:t>YOLOv2</a:t>
            </a:r>
          </a:p>
        </p:txBody>
      </p:sp>
      <p:pic>
        <p:nvPicPr>
          <p:cNvPr id="7" name="Imagen 6" descr="Diagrama, Esquemático&#10;&#10;El contenido generado por IA puede ser incorrecto.">
            <a:extLst>
              <a:ext uri="{FF2B5EF4-FFF2-40B4-BE49-F238E27FC236}">
                <a16:creationId xmlns:a16="http://schemas.microsoft.com/office/drawing/2014/main" id="{E05BFC2D-C019-5D19-F964-0ECAA6F8405D}"/>
              </a:ext>
            </a:extLst>
          </p:cNvPr>
          <p:cNvPicPr>
            <a:picLocks noChangeAspect="1"/>
          </p:cNvPicPr>
          <p:nvPr/>
        </p:nvPicPr>
        <p:blipFill>
          <a:blip r:embed="rId2"/>
          <a:stretch>
            <a:fillRect/>
          </a:stretch>
        </p:blipFill>
        <p:spPr>
          <a:xfrm>
            <a:off x="3810000" y="3357799"/>
            <a:ext cx="2650067" cy="1653801"/>
          </a:xfrm>
          <a:prstGeom prst="rect">
            <a:avLst/>
          </a:prstGeom>
          <a:ln>
            <a:solidFill>
              <a:schemeClr val="accent1"/>
            </a:solidFill>
          </a:ln>
        </p:spPr>
      </p:pic>
      <p:pic>
        <p:nvPicPr>
          <p:cNvPr id="9" name="Imagen 8" descr="Diagrama&#10;&#10;El contenido generado por IA puede ser incorrecto.">
            <a:extLst>
              <a:ext uri="{FF2B5EF4-FFF2-40B4-BE49-F238E27FC236}">
                <a16:creationId xmlns:a16="http://schemas.microsoft.com/office/drawing/2014/main" id="{F13EB28B-8C19-3FFC-6E1B-73B6DD4B16D9}"/>
              </a:ext>
            </a:extLst>
          </p:cNvPr>
          <p:cNvPicPr>
            <a:picLocks noChangeAspect="1"/>
          </p:cNvPicPr>
          <p:nvPr/>
        </p:nvPicPr>
        <p:blipFill>
          <a:blip r:embed="rId3"/>
          <a:stretch>
            <a:fillRect/>
          </a:stretch>
        </p:blipFill>
        <p:spPr>
          <a:xfrm>
            <a:off x="3412067" y="934128"/>
            <a:ext cx="5511800" cy="2341775"/>
          </a:xfrm>
          <a:prstGeom prst="rect">
            <a:avLst/>
          </a:prstGeom>
        </p:spPr>
      </p:pic>
      <p:pic>
        <p:nvPicPr>
          <p:cNvPr id="10" name="Imagen 9">
            <a:extLst>
              <a:ext uri="{FF2B5EF4-FFF2-40B4-BE49-F238E27FC236}">
                <a16:creationId xmlns:a16="http://schemas.microsoft.com/office/drawing/2014/main" id="{E506C4B8-0DE9-F4A0-31E9-893975CE5EE2}"/>
              </a:ext>
            </a:extLst>
          </p:cNvPr>
          <p:cNvPicPr>
            <a:picLocks noChangeAspect="1"/>
          </p:cNvPicPr>
          <p:nvPr/>
        </p:nvPicPr>
        <p:blipFill>
          <a:blip r:embed="rId4"/>
          <a:stretch>
            <a:fillRect/>
          </a:stretch>
        </p:blipFill>
        <p:spPr>
          <a:xfrm>
            <a:off x="544895" y="2263773"/>
            <a:ext cx="2633978" cy="2665931"/>
          </a:xfrm>
          <a:prstGeom prst="rect">
            <a:avLst/>
          </a:prstGeom>
        </p:spPr>
      </p:pic>
      <p:sp>
        <p:nvSpPr>
          <p:cNvPr id="12" name="CuadroTexto 11">
            <a:extLst>
              <a:ext uri="{FF2B5EF4-FFF2-40B4-BE49-F238E27FC236}">
                <a16:creationId xmlns:a16="http://schemas.microsoft.com/office/drawing/2014/main" id="{0D6327E3-B66D-C345-8E7C-65BFDDADB771}"/>
              </a:ext>
            </a:extLst>
          </p:cNvPr>
          <p:cNvSpPr txBox="1"/>
          <p:nvPr/>
        </p:nvSpPr>
        <p:spPr>
          <a:xfrm>
            <a:off x="186266" y="1576654"/>
            <a:ext cx="4572000" cy="623312"/>
          </a:xfrm>
          <a:prstGeom prst="rect">
            <a:avLst/>
          </a:prstGeom>
          <a:noFill/>
        </p:spPr>
        <p:txBody>
          <a:bodyPr wrap="square">
            <a:spAutoFit/>
          </a:bodyPr>
          <a:lstStyle/>
          <a:p>
            <a:pPr marL="214313" indent="-214313">
              <a:lnSpc>
                <a:spcPct val="130000"/>
              </a:lnSpc>
              <a:buFont typeface="Arial" panose="020B0604020202020204" pitchFamily="34" charset="0"/>
              <a:buChar char="•"/>
            </a:pPr>
            <a:r>
              <a:rPr lang="es-ES" noProof="0" dirty="0"/>
              <a:t>Detección de objetos en tiempo real.</a:t>
            </a:r>
          </a:p>
          <a:p>
            <a:pPr marL="214313" indent="-214313">
              <a:lnSpc>
                <a:spcPct val="130000"/>
              </a:lnSpc>
              <a:buFont typeface="Arial" panose="020B0604020202020204" pitchFamily="34" charset="0"/>
              <a:buChar char="•"/>
            </a:pPr>
            <a:r>
              <a:rPr lang="es-ES" noProof="0" dirty="0"/>
              <a:t>Utiliza una red neuronal convolucional.</a:t>
            </a:r>
          </a:p>
        </p:txBody>
      </p:sp>
      <p:sp>
        <p:nvSpPr>
          <p:cNvPr id="13" name="CuadroTexto 12">
            <a:extLst>
              <a:ext uri="{FF2B5EF4-FFF2-40B4-BE49-F238E27FC236}">
                <a16:creationId xmlns:a16="http://schemas.microsoft.com/office/drawing/2014/main" id="{2D99CC51-0298-1605-6F75-748A109253D7}"/>
              </a:ext>
            </a:extLst>
          </p:cNvPr>
          <p:cNvSpPr txBox="1"/>
          <p:nvPr/>
        </p:nvSpPr>
        <p:spPr>
          <a:xfrm>
            <a:off x="6460067" y="3998812"/>
            <a:ext cx="1854200" cy="307777"/>
          </a:xfrm>
          <a:prstGeom prst="rect">
            <a:avLst/>
          </a:prstGeom>
          <a:noFill/>
        </p:spPr>
        <p:txBody>
          <a:bodyPr wrap="square" rtlCol="0">
            <a:spAutoFit/>
          </a:bodyPr>
          <a:lstStyle/>
          <a:p>
            <a:r>
              <a:rPr lang="es-ES" noProof="0" dirty="0"/>
              <a:t>Kernel 3x3</a:t>
            </a:r>
          </a:p>
        </p:txBody>
      </p:sp>
    </p:spTree>
    <p:extLst>
      <p:ext uri="{BB962C8B-B14F-4D97-AF65-F5344CB8AC3E}">
        <p14:creationId xmlns:p14="http://schemas.microsoft.com/office/powerpoint/2010/main" val="10026833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E1C5FB-7689-07A2-4D8B-C1EED7ED0F8B}"/>
              </a:ext>
            </a:extLst>
          </p:cNvPr>
          <p:cNvSpPr>
            <a:spLocks noGrp="1"/>
          </p:cNvSpPr>
          <p:nvPr>
            <p:ph type="title"/>
          </p:nvPr>
        </p:nvSpPr>
        <p:spPr/>
        <p:txBody>
          <a:bodyPr>
            <a:normAutofit fontScale="90000"/>
          </a:bodyPr>
          <a:lstStyle/>
          <a:p>
            <a:r>
              <a:rPr lang="es-ES" noProof="0" dirty="0"/>
              <a:t>GPU vs FPGA</a:t>
            </a:r>
          </a:p>
        </p:txBody>
      </p:sp>
      <p:sp>
        <p:nvSpPr>
          <p:cNvPr id="3" name="Marcador de texto 2">
            <a:extLst>
              <a:ext uri="{FF2B5EF4-FFF2-40B4-BE49-F238E27FC236}">
                <a16:creationId xmlns:a16="http://schemas.microsoft.com/office/drawing/2014/main" id="{19F87E56-D201-50A1-2A61-F14A6201DCF3}"/>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3F824ECB-FE5C-6097-56ED-86BD378453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59</a:t>
            </a:fld>
            <a:endParaRPr lang="es-ES" noProof="0" dirty="0"/>
          </a:p>
        </p:txBody>
      </p:sp>
      <p:sp>
        <p:nvSpPr>
          <p:cNvPr id="5" name="Título 4">
            <a:extLst>
              <a:ext uri="{FF2B5EF4-FFF2-40B4-BE49-F238E27FC236}">
                <a16:creationId xmlns:a16="http://schemas.microsoft.com/office/drawing/2014/main" id="{E8CC564D-FF73-D4D7-D0B6-EF3C2C7A23C3}"/>
              </a:ext>
            </a:extLst>
          </p:cNvPr>
          <p:cNvSpPr>
            <a:spLocks noGrp="1"/>
          </p:cNvSpPr>
          <p:nvPr>
            <p:ph type="title" idx="2"/>
          </p:nvPr>
        </p:nvSpPr>
        <p:spPr/>
        <p:txBody>
          <a:bodyPr/>
          <a:lstStyle/>
          <a:p>
            <a:endParaRPr lang="es-ES" noProof="0" dirty="0"/>
          </a:p>
        </p:txBody>
      </p:sp>
      <p:pic>
        <p:nvPicPr>
          <p:cNvPr id="7" name="Imagen 6" descr="Tabla&#10;&#10;El contenido generado por IA puede ser incorrecto.">
            <a:extLst>
              <a:ext uri="{FF2B5EF4-FFF2-40B4-BE49-F238E27FC236}">
                <a16:creationId xmlns:a16="http://schemas.microsoft.com/office/drawing/2014/main" id="{44D4C1AA-22BA-F038-0479-CAB5B0874585}"/>
              </a:ext>
            </a:extLst>
          </p:cNvPr>
          <p:cNvPicPr>
            <a:picLocks noChangeAspect="1"/>
          </p:cNvPicPr>
          <p:nvPr/>
        </p:nvPicPr>
        <p:blipFill>
          <a:blip r:embed="rId2"/>
          <a:stretch>
            <a:fillRect/>
          </a:stretch>
        </p:blipFill>
        <p:spPr>
          <a:xfrm>
            <a:off x="1711589" y="807553"/>
            <a:ext cx="5720822" cy="3855664"/>
          </a:xfrm>
          <a:prstGeom prst="rect">
            <a:avLst/>
          </a:prstGeom>
        </p:spPr>
      </p:pic>
    </p:spTree>
    <p:extLst>
      <p:ext uri="{BB962C8B-B14F-4D97-AF65-F5344CB8AC3E}">
        <p14:creationId xmlns:p14="http://schemas.microsoft.com/office/powerpoint/2010/main" val="737031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216DD5-BA68-C4C1-7741-04CD6D17B730}"/>
              </a:ext>
            </a:extLst>
          </p:cNvPr>
          <p:cNvSpPr>
            <a:spLocks noGrp="1"/>
          </p:cNvSpPr>
          <p:nvPr>
            <p:ph type="title"/>
          </p:nvPr>
        </p:nvSpPr>
        <p:spPr/>
        <p:txBody>
          <a:bodyPr>
            <a:normAutofit fontScale="90000"/>
          </a:bodyPr>
          <a:lstStyle/>
          <a:p>
            <a:r>
              <a:rPr lang="es-ES" noProof="0" dirty="0"/>
              <a:t>Los inicios</a:t>
            </a:r>
          </a:p>
        </p:txBody>
      </p:sp>
      <p:sp>
        <p:nvSpPr>
          <p:cNvPr id="3" name="Marcador de texto 2">
            <a:extLst>
              <a:ext uri="{FF2B5EF4-FFF2-40B4-BE49-F238E27FC236}">
                <a16:creationId xmlns:a16="http://schemas.microsoft.com/office/drawing/2014/main" id="{4EF831B0-3A50-04AC-53A1-1BF3EB5B35CE}"/>
              </a:ext>
            </a:extLst>
          </p:cNvPr>
          <p:cNvSpPr>
            <a:spLocks noGrp="1"/>
          </p:cNvSpPr>
          <p:nvPr>
            <p:ph type="body" idx="1"/>
          </p:nvPr>
        </p:nvSpPr>
        <p:spPr>
          <a:xfrm>
            <a:off x="122842" y="1164292"/>
            <a:ext cx="4412700" cy="3492900"/>
          </a:xfrm>
        </p:spPr>
        <p:txBody>
          <a:bodyPr>
            <a:normAutofit/>
          </a:bodyPr>
          <a:lstStyle/>
          <a:p>
            <a:pPr>
              <a:buFont typeface="Arial" panose="020B0604020202020204" pitchFamily="34" charset="0"/>
              <a:buChar char="•"/>
            </a:pPr>
            <a:r>
              <a:rPr lang="es-ES" sz="1200" b="1" noProof="0" dirty="0"/>
              <a:t>Años 60 – 70:</a:t>
            </a:r>
          </a:p>
          <a:p>
            <a:pPr lvl="1">
              <a:buFont typeface="Arial" panose="020B0604020202020204" pitchFamily="34" charset="0"/>
              <a:buChar char="•"/>
            </a:pPr>
            <a:r>
              <a:rPr lang="es-ES" sz="1200" noProof="0" dirty="0"/>
              <a:t>placa enorme llena de chips, cables y soldaduras</a:t>
            </a:r>
          </a:p>
          <a:p>
            <a:pPr>
              <a:buFont typeface="Arial" panose="020B0604020202020204" pitchFamily="34" charset="0"/>
              <a:buChar char="•"/>
            </a:pPr>
            <a:r>
              <a:rPr lang="es-ES" sz="1200" noProof="0" dirty="0"/>
              <a:t>Años 70 -&gt; VLSI (Very Large Scale Integration)</a:t>
            </a:r>
          </a:p>
        </p:txBody>
      </p:sp>
      <p:sp>
        <p:nvSpPr>
          <p:cNvPr id="4" name="Marcador de número de diapositiva 3">
            <a:extLst>
              <a:ext uri="{FF2B5EF4-FFF2-40B4-BE49-F238E27FC236}">
                <a16:creationId xmlns:a16="http://schemas.microsoft.com/office/drawing/2014/main" id="{0278972D-7091-DC30-04B5-F01845AC67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6</a:t>
            </a:fld>
            <a:endParaRPr lang="es-ES" noProof="0" dirty="0"/>
          </a:p>
        </p:txBody>
      </p:sp>
      <p:sp>
        <p:nvSpPr>
          <p:cNvPr id="5" name="Título 4">
            <a:extLst>
              <a:ext uri="{FF2B5EF4-FFF2-40B4-BE49-F238E27FC236}">
                <a16:creationId xmlns:a16="http://schemas.microsoft.com/office/drawing/2014/main" id="{80B6719E-5315-8604-35C9-D677CFEE59B5}"/>
              </a:ext>
            </a:extLst>
          </p:cNvPr>
          <p:cNvSpPr>
            <a:spLocks noGrp="1"/>
          </p:cNvSpPr>
          <p:nvPr>
            <p:ph type="title" idx="2"/>
          </p:nvPr>
        </p:nvSpPr>
        <p:spPr/>
        <p:txBody>
          <a:bodyPr/>
          <a:lstStyle/>
          <a:p>
            <a:r>
              <a:rPr lang="es-ES" dirty="0"/>
              <a:t>El </a:t>
            </a:r>
            <a:r>
              <a:rPr lang="es-ES" dirty="0" err="1"/>
              <a:t>big</a:t>
            </a:r>
            <a:r>
              <a:rPr lang="es-ES" dirty="0"/>
              <a:t> </a:t>
            </a:r>
            <a:r>
              <a:rPr lang="es-ES" dirty="0" err="1"/>
              <a:t>bang</a:t>
            </a:r>
            <a:endParaRPr lang="es-ES" noProof="0" dirty="0"/>
          </a:p>
        </p:txBody>
      </p:sp>
      <p:sp>
        <p:nvSpPr>
          <p:cNvPr id="6" name="AutoShape 2" descr="Imagen generada">
            <a:extLst>
              <a:ext uri="{FF2B5EF4-FFF2-40B4-BE49-F238E27FC236}">
                <a16:creationId xmlns:a16="http://schemas.microsoft.com/office/drawing/2014/main" id="{14437B99-1A8C-EE52-5C64-5F2F67F48D9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noProof="0" dirty="0"/>
          </a:p>
        </p:txBody>
      </p:sp>
      <p:pic>
        <p:nvPicPr>
          <p:cNvPr id="8" name="Imagen 7">
            <a:extLst>
              <a:ext uri="{FF2B5EF4-FFF2-40B4-BE49-F238E27FC236}">
                <a16:creationId xmlns:a16="http://schemas.microsoft.com/office/drawing/2014/main" id="{0C62C10B-7356-D682-B6C1-87D5E663DF8A}"/>
              </a:ext>
            </a:extLst>
          </p:cNvPr>
          <p:cNvPicPr>
            <a:picLocks noChangeAspect="1"/>
          </p:cNvPicPr>
          <p:nvPr/>
        </p:nvPicPr>
        <p:blipFill>
          <a:blip r:embed="rId2"/>
          <a:stretch>
            <a:fillRect/>
          </a:stretch>
        </p:blipFill>
        <p:spPr>
          <a:xfrm>
            <a:off x="4885191" y="133827"/>
            <a:ext cx="4135967" cy="2757311"/>
          </a:xfrm>
          <a:prstGeom prst="rect">
            <a:avLst/>
          </a:prstGeom>
        </p:spPr>
      </p:pic>
      <p:pic>
        <p:nvPicPr>
          <p:cNvPr id="33798" name="Picture 6" descr="Que es y como funciona la Ley de Moore | Appcinking">
            <a:extLst>
              <a:ext uri="{FF2B5EF4-FFF2-40B4-BE49-F238E27FC236}">
                <a16:creationId xmlns:a16="http://schemas.microsoft.com/office/drawing/2014/main" id="{A4020864-431E-E755-43A1-3DC9BFCCD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191" y="3131498"/>
            <a:ext cx="3373967" cy="1878175"/>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CF85743A-C608-7BF5-F117-E9F4539F0DB1}"/>
              </a:ext>
            </a:extLst>
          </p:cNvPr>
          <p:cNvSpPr txBox="1"/>
          <p:nvPr/>
        </p:nvSpPr>
        <p:spPr>
          <a:xfrm>
            <a:off x="3418825" y="1144688"/>
            <a:ext cx="1862667" cy="1015663"/>
          </a:xfrm>
          <a:prstGeom prst="rect">
            <a:avLst/>
          </a:prstGeom>
          <a:noFill/>
        </p:spPr>
        <p:txBody>
          <a:bodyPr wrap="square" rtlCol="0">
            <a:spAutoFit/>
          </a:bodyPr>
          <a:lstStyle/>
          <a:p>
            <a:pPr algn="ctr"/>
            <a:r>
              <a:rPr lang="es-ES" sz="1000" b="1" noProof="0" dirty="0">
                <a:solidFill>
                  <a:srgbClr val="C00000"/>
                </a:solidFill>
              </a:rPr>
              <a:t>Grande</a:t>
            </a:r>
          </a:p>
          <a:p>
            <a:pPr algn="ctr"/>
            <a:r>
              <a:rPr lang="es-ES" sz="1000" b="1" noProof="0" dirty="0">
                <a:solidFill>
                  <a:srgbClr val="C00000"/>
                </a:solidFill>
              </a:rPr>
              <a:t>Caro</a:t>
            </a:r>
          </a:p>
          <a:p>
            <a:pPr algn="ctr"/>
            <a:r>
              <a:rPr lang="es-ES" sz="1000" b="1" noProof="0" dirty="0">
                <a:solidFill>
                  <a:srgbClr val="C00000"/>
                </a:solidFill>
              </a:rPr>
              <a:t>Lento</a:t>
            </a:r>
          </a:p>
          <a:p>
            <a:pPr algn="ctr"/>
            <a:r>
              <a:rPr lang="es-ES" sz="1000" b="1" noProof="0" dirty="0">
                <a:solidFill>
                  <a:srgbClr val="C00000"/>
                </a:solidFill>
              </a:rPr>
              <a:t>Energía</a:t>
            </a:r>
          </a:p>
          <a:p>
            <a:pPr algn="ctr"/>
            <a:r>
              <a:rPr lang="es-ES" sz="1000" b="1" noProof="0" dirty="0">
                <a:solidFill>
                  <a:srgbClr val="C00000"/>
                </a:solidFill>
              </a:rPr>
              <a:t>difícil de depurar</a:t>
            </a:r>
          </a:p>
          <a:p>
            <a:pPr algn="ctr"/>
            <a:r>
              <a:rPr lang="es-ES" sz="1000" b="1" noProof="0" dirty="0">
                <a:solidFill>
                  <a:srgbClr val="C00000"/>
                </a:solidFill>
              </a:rPr>
              <a:t>difícil de escalar</a:t>
            </a:r>
          </a:p>
        </p:txBody>
      </p:sp>
      <p:sp>
        <p:nvSpPr>
          <p:cNvPr id="19" name="CuadroTexto 18">
            <a:extLst>
              <a:ext uri="{FF2B5EF4-FFF2-40B4-BE49-F238E27FC236}">
                <a16:creationId xmlns:a16="http://schemas.microsoft.com/office/drawing/2014/main" id="{173CCDC0-8B6D-861F-789E-A341B03C6249}"/>
              </a:ext>
            </a:extLst>
          </p:cNvPr>
          <p:cNvSpPr txBox="1"/>
          <p:nvPr/>
        </p:nvSpPr>
        <p:spPr>
          <a:xfrm>
            <a:off x="389466" y="2320310"/>
            <a:ext cx="4572000" cy="523220"/>
          </a:xfrm>
          <a:prstGeom prst="rect">
            <a:avLst/>
          </a:prstGeom>
          <a:noFill/>
        </p:spPr>
        <p:txBody>
          <a:bodyPr wrap="square">
            <a:spAutoFit/>
          </a:bodyPr>
          <a:lstStyle/>
          <a:p>
            <a:r>
              <a:rPr lang="es-ES" noProof="0" dirty="0"/>
              <a:t>👉 “en vez de muchos chips pequeños, metemos muchísima lógica dentro de un solo chip”.</a:t>
            </a:r>
          </a:p>
        </p:txBody>
      </p:sp>
      <p:sp>
        <p:nvSpPr>
          <p:cNvPr id="21" name="CuadroTexto 20">
            <a:extLst>
              <a:ext uri="{FF2B5EF4-FFF2-40B4-BE49-F238E27FC236}">
                <a16:creationId xmlns:a16="http://schemas.microsoft.com/office/drawing/2014/main" id="{546FCD1D-999B-6779-1EA6-A048732CFFB5}"/>
              </a:ext>
            </a:extLst>
          </p:cNvPr>
          <p:cNvSpPr txBox="1"/>
          <p:nvPr/>
        </p:nvSpPr>
        <p:spPr>
          <a:xfrm>
            <a:off x="448734" y="2964510"/>
            <a:ext cx="4572000" cy="307777"/>
          </a:xfrm>
          <a:prstGeom prst="rect">
            <a:avLst/>
          </a:prstGeom>
          <a:noFill/>
        </p:spPr>
        <p:txBody>
          <a:bodyPr wrap="square">
            <a:spAutoFit/>
          </a:bodyPr>
          <a:lstStyle/>
          <a:p>
            <a:r>
              <a:rPr lang="es-ES" b="1" noProof="0" dirty="0"/>
              <a:t>ASIC</a:t>
            </a:r>
            <a:r>
              <a:rPr lang="es-ES" noProof="0" dirty="0"/>
              <a:t> = </a:t>
            </a:r>
            <a:r>
              <a:rPr lang="es-ES" b="1" noProof="0" dirty="0">
                <a:solidFill>
                  <a:srgbClr val="92D050"/>
                </a:solidFill>
              </a:rPr>
              <a:t>Application-Specific Integrated Circuit</a:t>
            </a:r>
            <a:endParaRPr lang="es-ES" noProof="0" dirty="0">
              <a:solidFill>
                <a:srgbClr val="92D050"/>
              </a:solidFill>
            </a:endParaRPr>
          </a:p>
        </p:txBody>
      </p:sp>
      <p:sp>
        <p:nvSpPr>
          <p:cNvPr id="23" name="CuadroTexto 22">
            <a:extLst>
              <a:ext uri="{FF2B5EF4-FFF2-40B4-BE49-F238E27FC236}">
                <a16:creationId xmlns:a16="http://schemas.microsoft.com/office/drawing/2014/main" id="{8FD3B357-64F1-505D-F96A-FE07B399FFAC}"/>
              </a:ext>
            </a:extLst>
          </p:cNvPr>
          <p:cNvSpPr txBox="1"/>
          <p:nvPr/>
        </p:nvSpPr>
        <p:spPr>
          <a:xfrm>
            <a:off x="1132825" y="3469400"/>
            <a:ext cx="4572000" cy="307777"/>
          </a:xfrm>
          <a:prstGeom prst="rect">
            <a:avLst/>
          </a:prstGeom>
          <a:noFill/>
        </p:spPr>
        <p:txBody>
          <a:bodyPr wrap="square">
            <a:spAutoFit/>
          </a:bodyPr>
          <a:lstStyle/>
          <a:p>
            <a:r>
              <a:rPr lang="es-ES" noProof="0" dirty="0"/>
              <a:t>A) Tamaño y coste por sistema</a:t>
            </a:r>
          </a:p>
        </p:txBody>
      </p:sp>
      <p:sp>
        <p:nvSpPr>
          <p:cNvPr id="25" name="CuadroTexto 24">
            <a:extLst>
              <a:ext uri="{FF2B5EF4-FFF2-40B4-BE49-F238E27FC236}">
                <a16:creationId xmlns:a16="http://schemas.microsoft.com/office/drawing/2014/main" id="{DFCCCD49-C9A0-6914-1663-FD18BE4CE2D0}"/>
              </a:ext>
            </a:extLst>
          </p:cNvPr>
          <p:cNvSpPr txBox="1"/>
          <p:nvPr/>
        </p:nvSpPr>
        <p:spPr>
          <a:xfrm>
            <a:off x="1132825" y="3777177"/>
            <a:ext cx="4572000" cy="307777"/>
          </a:xfrm>
          <a:prstGeom prst="rect">
            <a:avLst/>
          </a:prstGeom>
          <a:noFill/>
        </p:spPr>
        <p:txBody>
          <a:bodyPr wrap="square">
            <a:spAutoFit/>
          </a:bodyPr>
          <a:lstStyle/>
          <a:p>
            <a:r>
              <a:rPr lang="es-ES" noProof="0" dirty="0"/>
              <a:t>B) Rendimiento</a:t>
            </a:r>
          </a:p>
        </p:txBody>
      </p:sp>
      <p:sp>
        <p:nvSpPr>
          <p:cNvPr id="27" name="CuadroTexto 26">
            <a:extLst>
              <a:ext uri="{FF2B5EF4-FFF2-40B4-BE49-F238E27FC236}">
                <a16:creationId xmlns:a16="http://schemas.microsoft.com/office/drawing/2014/main" id="{F6EA1134-3BD8-FB07-6853-DB6FCE0D6FC4}"/>
              </a:ext>
            </a:extLst>
          </p:cNvPr>
          <p:cNvSpPr txBox="1"/>
          <p:nvPr/>
        </p:nvSpPr>
        <p:spPr>
          <a:xfrm>
            <a:off x="1132825" y="4084954"/>
            <a:ext cx="4572000" cy="307777"/>
          </a:xfrm>
          <a:prstGeom prst="rect">
            <a:avLst/>
          </a:prstGeom>
          <a:noFill/>
        </p:spPr>
        <p:txBody>
          <a:bodyPr wrap="square">
            <a:spAutoFit/>
          </a:bodyPr>
          <a:lstStyle/>
          <a:p>
            <a:r>
              <a:rPr lang="es-ES" noProof="0" dirty="0"/>
              <a:t>C) Consumo</a:t>
            </a:r>
          </a:p>
        </p:txBody>
      </p:sp>
      <p:sp>
        <p:nvSpPr>
          <p:cNvPr id="28" name="CuadroTexto 27">
            <a:extLst>
              <a:ext uri="{FF2B5EF4-FFF2-40B4-BE49-F238E27FC236}">
                <a16:creationId xmlns:a16="http://schemas.microsoft.com/office/drawing/2014/main" id="{F4A4D2A0-DCD2-0E17-DC21-A93C7FEE438B}"/>
              </a:ext>
            </a:extLst>
          </p:cNvPr>
          <p:cNvSpPr txBox="1"/>
          <p:nvPr/>
        </p:nvSpPr>
        <p:spPr>
          <a:xfrm>
            <a:off x="1710266" y="3256576"/>
            <a:ext cx="2531534" cy="307777"/>
          </a:xfrm>
          <a:prstGeom prst="rect">
            <a:avLst/>
          </a:prstGeom>
          <a:noFill/>
        </p:spPr>
        <p:txBody>
          <a:bodyPr wrap="square" rtlCol="0">
            <a:spAutoFit/>
          </a:bodyPr>
          <a:lstStyle/>
          <a:p>
            <a:r>
              <a:rPr lang="es-ES" b="1" i="1" noProof="0" dirty="0"/>
              <a:t>SOLUCION A :</a:t>
            </a:r>
          </a:p>
        </p:txBody>
      </p:sp>
      <p:sp>
        <p:nvSpPr>
          <p:cNvPr id="30" name="CuadroTexto 29">
            <a:extLst>
              <a:ext uri="{FF2B5EF4-FFF2-40B4-BE49-F238E27FC236}">
                <a16:creationId xmlns:a16="http://schemas.microsoft.com/office/drawing/2014/main" id="{07963BA1-3D93-A709-FAF1-43F8EEADBA42}"/>
              </a:ext>
            </a:extLst>
          </p:cNvPr>
          <p:cNvSpPr txBox="1"/>
          <p:nvPr/>
        </p:nvSpPr>
        <p:spPr>
          <a:xfrm>
            <a:off x="3166534" y="4340555"/>
            <a:ext cx="4572000" cy="738664"/>
          </a:xfrm>
          <a:prstGeom prst="rect">
            <a:avLst/>
          </a:prstGeom>
          <a:noFill/>
        </p:spPr>
        <p:txBody>
          <a:bodyPr wrap="square">
            <a:spAutoFit/>
          </a:bodyPr>
          <a:lstStyle/>
          <a:p>
            <a:r>
              <a:rPr lang="es-ES" noProof="0" dirty="0"/>
              <a:t>✅ ultra rápido</a:t>
            </a:r>
            <a:br>
              <a:rPr lang="es-ES" noProof="0" dirty="0"/>
            </a:br>
            <a:r>
              <a:rPr lang="es-ES" noProof="0" dirty="0"/>
              <a:t>✅ robusto</a:t>
            </a:r>
            <a:br>
              <a:rPr lang="es-ES" noProof="0" dirty="0"/>
            </a:br>
            <a:r>
              <a:rPr lang="es-ES" noProof="0" dirty="0"/>
              <a:t>✅ muy eficiente</a:t>
            </a:r>
          </a:p>
        </p:txBody>
      </p:sp>
      <p:sp>
        <p:nvSpPr>
          <p:cNvPr id="32" name="CuadroTexto 31">
            <a:extLst>
              <a:ext uri="{FF2B5EF4-FFF2-40B4-BE49-F238E27FC236}">
                <a16:creationId xmlns:a16="http://schemas.microsoft.com/office/drawing/2014/main" id="{6D4D6494-54EE-AB7F-4CF4-01204FF31FDD}"/>
              </a:ext>
            </a:extLst>
          </p:cNvPr>
          <p:cNvSpPr txBox="1"/>
          <p:nvPr/>
        </p:nvSpPr>
        <p:spPr>
          <a:xfrm>
            <a:off x="46559" y="4415661"/>
            <a:ext cx="3055608" cy="738664"/>
          </a:xfrm>
          <a:prstGeom prst="rect">
            <a:avLst/>
          </a:prstGeom>
          <a:noFill/>
        </p:spPr>
        <p:txBody>
          <a:bodyPr wrap="square">
            <a:spAutoFit/>
          </a:bodyPr>
          <a:lstStyle/>
          <a:p>
            <a:pPr algn="ctr"/>
            <a:r>
              <a:rPr lang="es-ES" b="1" i="1" noProof="0" dirty="0"/>
              <a:t>Quiero la velocidad de un ASIC, pero sin pagar el coste/tiempo de fabricar uno</a:t>
            </a:r>
          </a:p>
        </p:txBody>
      </p:sp>
    </p:spTree>
    <p:extLst>
      <p:ext uri="{BB962C8B-B14F-4D97-AF65-F5344CB8AC3E}">
        <p14:creationId xmlns:p14="http://schemas.microsoft.com/office/powerpoint/2010/main" val="190665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C330D2-470D-2FB5-BAD2-54AE0777483D}"/>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E24619C1-9C71-EE42-9C69-8E549D80F469}"/>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BFB090AC-AF39-F072-2C5E-E466A4D93A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60</a:t>
            </a:fld>
            <a:endParaRPr lang="es-ES" noProof="0" dirty="0"/>
          </a:p>
        </p:txBody>
      </p:sp>
      <p:sp>
        <p:nvSpPr>
          <p:cNvPr id="5" name="Título 4">
            <a:extLst>
              <a:ext uri="{FF2B5EF4-FFF2-40B4-BE49-F238E27FC236}">
                <a16:creationId xmlns:a16="http://schemas.microsoft.com/office/drawing/2014/main" id="{10BC8A1F-7997-C7C8-D2CB-6641CA7387E5}"/>
              </a:ext>
            </a:extLst>
          </p:cNvPr>
          <p:cNvSpPr>
            <a:spLocks noGrp="1"/>
          </p:cNvSpPr>
          <p:nvPr>
            <p:ph type="title" idx="2"/>
          </p:nvPr>
        </p:nvSpPr>
        <p:spPr/>
        <p:txBody>
          <a:bodyPr/>
          <a:lstStyle/>
          <a:p>
            <a:endParaRPr lang="es-ES" noProof="0" dirty="0"/>
          </a:p>
        </p:txBody>
      </p:sp>
      <p:pic>
        <p:nvPicPr>
          <p:cNvPr id="7" name="Imagen 6" descr="Interfaz de usuario gráfica, Texto, Aplicación&#10;&#10;El contenido generado por IA puede ser incorrecto.">
            <a:extLst>
              <a:ext uri="{FF2B5EF4-FFF2-40B4-BE49-F238E27FC236}">
                <a16:creationId xmlns:a16="http://schemas.microsoft.com/office/drawing/2014/main" id="{BDF09EBE-1B3C-EE46-0DB5-4D55E478F847}"/>
              </a:ext>
            </a:extLst>
          </p:cNvPr>
          <p:cNvPicPr>
            <a:picLocks noChangeAspect="1"/>
          </p:cNvPicPr>
          <p:nvPr/>
        </p:nvPicPr>
        <p:blipFill>
          <a:blip r:embed="rId2"/>
          <a:stretch>
            <a:fillRect/>
          </a:stretch>
        </p:blipFill>
        <p:spPr>
          <a:xfrm>
            <a:off x="780187" y="266858"/>
            <a:ext cx="7583625" cy="4609784"/>
          </a:xfrm>
          <a:prstGeom prst="rect">
            <a:avLst/>
          </a:prstGeom>
        </p:spPr>
      </p:pic>
    </p:spTree>
    <p:extLst>
      <p:ext uri="{BB962C8B-B14F-4D97-AF65-F5344CB8AC3E}">
        <p14:creationId xmlns:p14="http://schemas.microsoft.com/office/powerpoint/2010/main" val="1601039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8DDBB-9FDA-EBB2-C442-4973707AFA04}"/>
              </a:ext>
            </a:extLst>
          </p:cNvPr>
          <p:cNvSpPr>
            <a:spLocks noGrp="1"/>
          </p:cNvSpPr>
          <p:nvPr>
            <p:ph type="title"/>
          </p:nvPr>
        </p:nvSpPr>
        <p:spPr/>
        <p:txBody>
          <a:bodyPr>
            <a:normAutofit fontScale="90000"/>
          </a:bodyPr>
          <a:lstStyle/>
          <a:p>
            <a:endParaRPr lang="es-ES" noProof="0" dirty="0"/>
          </a:p>
        </p:txBody>
      </p:sp>
      <p:sp>
        <p:nvSpPr>
          <p:cNvPr id="3" name="Marcador de texto 2">
            <a:extLst>
              <a:ext uri="{FF2B5EF4-FFF2-40B4-BE49-F238E27FC236}">
                <a16:creationId xmlns:a16="http://schemas.microsoft.com/office/drawing/2014/main" id="{A9F832E7-54B9-63C8-E4CE-25CAD6B0A1DD}"/>
              </a:ext>
            </a:extLst>
          </p:cNvPr>
          <p:cNvSpPr>
            <a:spLocks noGrp="1"/>
          </p:cNvSpPr>
          <p:nvPr>
            <p:ph type="body" idx="1"/>
          </p:nvPr>
        </p:nvSpPr>
        <p:spPr/>
        <p:txBody>
          <a:bodyPr/>
          <a:lstStyle/>
          <a:p>
            <a:endParaRPr lang="es-ES" noProof="0" dirty="0"/>
          </a:p>
        </p:txBody>
      </p:sp>
      <p:sp>
        <p:nvSpPr>
          <p:cNvPr id="4" name="Marcador de número de diapositiva 3">
            <a:extLst>
              <a:ext uri="{FF2B5EF4-FFF2-40B4-BE49-F238E27FC236}">
                <a16:creationId xmlns:a16="http://schemas.microsoft.com/office/drawing/2014/main" id="{9243B2F3-F873-A7B6-8BCF-767D4D323A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61</a:t>
            </a:fld>
            <a:endParaRPr lang="es-ES" noProof="0" dirty="0"/>
          </a:p>
        </p:txBody>
      </p:sp>
      <p:sp>
        <p:nvSpPr>
          <p:cNvPr id="5" name="Título 4">
            <a:extLst>
              <a:ext uri="{FF2B5EF4-FFF2-40B4-BE49-F238E27FC236}">
                <a16:creationId xmlns:a16="http://schemas.microsoft.com/office/drawing/2014/main" id="{7C582F63-AFE6-2186-4B51-6BC73C552D1D}"/>
              </a:ext>
            </a:extLst>
          </p:cNvPr>
          <p:cNvSpPr>
            <a:spLocks noGrp="1"/>
          </p:cNvSpPr>
          <p:nvPr>
            <p:ph type="title" idx="2"/>
          </p:nvPr>
        </p:nvSpPr>
        <p:spPr/>
        <p:txBody>
          <a:bodyPr/>
          <a:lstStyle/>
          <a:p>
            <a:endParaRPr lang="es-ES" noProof="0" dirty="0"/>
          </a:p>
        </p:txBody>
      </p:sp>
      <p:pic>
        <p:nvPicPr>
          <p:cNvPr id="7" name="Imagen 6" descr="Imagen de la pantalla de un computador&#10;&#10;El contenido generado por IA puede ser incorrecto.">
            <a:extLst>
              <a:ext uri="{FF2B5EF4-FFF2-40B4-BE49-F238E27FC236}">
                <a16:creationId xmlns:a16="http://schemas.microsoft.com/office/drawing/2014/main" id="{EAA6697A-0871-60B0-F94A-92416B515D49}"/>
              </a:ext>
            </a:extLst>
          </p:cNvPr>
          <p:cNvPicPr>
            <a:picLocks noChangeAspect="1"/>
          </p:cNvPicPr>
          <p:nvPr/>
        </p:nvPicPr>
        <p:blipFill>
          <a:blip r:embed="rId2"/>
          <a:stretch>
            <a:fillRect/>
          </a:stretch>
        </p:blipFill>
        <p:spPr>
          <a:xfrm>
            <a:off x="217170" y="0"/>
            <a:ext cx="8709660" cy="5143500"/>
          </a:xfrm>
          <a:prstGeom prst="rect">
            <a:avLst/>
          </a:prstGeom>
        </p:spPr>
      </p:pic>
    </p:spTree>
    <p:extLst>
      <p:ext uri="{BB962C8B-B14F-4D97-AF65-F5344CB8AC3E}">
        <p14:creationId xmlns:p14="http://schemas.microsoft.com/office/powerpoint/2010/main" val="2001682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39865-8A49-6CAB-C681-E1B5F5B8996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6E38032-6B6C-9708-648D-31AD5137B3D4}"/>
              </a:ext>
            </a:extLst>
          </p:cNvPr>
          <p:cNvSpPr>
            <a:spLocks noGrp="1"/>
          </p:cNvSpPr>
          <p:nvPr>
            <p:ph type="title"/>
          </p:nvPr>
        </p:nvSpPr>
        <p:spPr>
          <a:xfrm>
            <a:off x="265500" y="1233175"/>
            <a:ext cx="4045200" cy="1482300"/>
          </a:xfrm>
        </p:spPr>
        <p:txBody>
          <a:bodyPr/>
          <a:lstStyle/>
          <a:p>
            <a:r>
              <a:rPr lang="es-ES" noProof="0" dirty="0"/>
              <a:t>Muchas gracias</a:t>
            </a:r>
          </a:p>
        </p:txBody>
      </p:sp>
      <p:sp>
        <p:nvSpPr>
          <p:cNvPr id="15" name="Subtitle 2">
            <a:extLst>
              <a:ext uri="{FF2B5EF4-FFF2-40B4-BE49-F238E27FC236}">
                <a16:creationId xmlns:a16="http://schemas.microsoft.com/office/drawing/2014/main" id="{6E2F4B75-40A0-A7C8-277C-4F09CAE79A48}"/>
              </a:ext>
            </a:extLst>
          </p:cNvPr>
          <p:cNvSpPr>
            <a:spLocks noGrp="1"/>
          </p:cNvSpPr>
          <p:nvPr>
            <p:ph type="subTitle" idx="1"/>
          </p:nvPr>
        </p:nvSpPr>
        <p:spPr>
          <a:xfrm>
            <a:off x="265500" y="2803075"/>
            <a:ext cx="4045200" cy="1235100"/>
          </a:xfrm>
        </p:spPr>
        <p:txBody>
          <a:bodyPr/>
          <a:lstStyle/>
          <a:p>
            <a:r>
              <a:rPr lang="es-ES" noProof="0" dirty="0"/>
              <a:t>¿Preguntas?</a:t>
            </a:r>
          </a:p>
        </p:txBody>
      </p:sp>
      <p:sp>
        <p:nvSpPr>
          <p:cNvPr id="3" name="Marcador de número de diapositiva 2">
            <a:extLst>
              <a:ext uri="{FF2B5EF4-FFF2-40B4-BE49-F238E27FC236}">
                <a16:creationId xmlns:a16="http://schemas.microsoft.com/office/drawing/2014/main" id="{2229067D-A6C9-BAE9-F597-9C8548A7FB5B}"/>
              </a:ext>
            </a:extLst>
          </p:cNvPr>
          <p:cNvSpPr>
            <a:spLocks noGrp="1"/>
          </p:cNvSpPr>
          <p:nvPr>
            <p:ph type="sldNum" idx="12"/>
          </p:nvPr>
        </p:nvSpPr>
        <p:spPr>
          <a:xfrm>
            <a:off x="8472458" y="4663217"/>
            <a:ext cx="548700" cy="393600"/>
          </a:xfrm>
        </p:spPr>
        <p:txBody>
          <a:bodyPr spcFirstLastPara="1" wrap="square" lIns="91425" tIns="91425" rIns="91425" bIns="91425" anchor="ctr" anchorCtr="0">
            <a:normAutofit/>
          </a:bodyPr>
          <a:lstStyle/>
          <a:p>
            <a:pPr>
              <a:lnSpc>
                <a:spcPct val="90000"/>
              </a:lnSpc>
              <a:spcAft>
                <a:spcPts val="600"/>
              </a:spcAft>
            </a:pPr>
            <a:fld id="{00000000-1234-1234-1234-123412341234}" type="slidenum">
              <a:rPr lang="es-ES" sz="900" noProof="0"/>
              <a:pPr>
                <a:lnSpc>
                  <a:spcPct val="90000"/>
                </a:lnSpc>
                <a:spcAft>
                  <a:spcPts val="600"/>
                </a:spcAft>
              </a:pPr>
              <a:t>62</a:t>
            </a:fld>
            <a:endParaRPr lang="es-ES" sz="900" noProof="0" dirty="0"/>
          </a:p>
        </p:txBody>
      </p:sp>
      <p:pic>
        <p:nvPicPr>
          <p:cNvPr id="4" name="Imagen 3">
            <a:extLst>
              <a:ext uri="{FF2B5EF4-FFF2-40B4-BE49-F238E27FC236}">
                <a16:creationId xmlns:a16="http://schemas.microsoft.com/office/drawing/2014/main" id="{9E161F99-46DF-53BE-12E1-452A5C89FEC7}"/>
              </a:ext>
            </a:extLst>
          </p:cNvPr>
          <p:cNvPicPr>
            <a:picLocks noChangeAspect="1"/>
          </p:cNvPicPr>
          <p:nvPr/>
        </p:nvPicPr>
        <p:blipFill>
          <a:blip r:embed="rId2"/>
          <a:srcRect l="1" r="-2" b="25000"/>
          <a:stretch>
            <a:fillRect/>
          </a:stretch>
        </p:blipFill>
        <p:spPr>
          <a:xfrm>
            <a:off x="4572000" y="0"/>
            <a:ext cx="4572000" cy="5143500"/>
          </a:xfrm>
          <a:prstGeom prst="rect">
            <a:avLst/>
          </a:prstGeom>
        </p:spPr>
      </p:pic>
      <p:pic>
        <p:nvPicPr>
          <p:cNvPr id="5" name="Imagen 4">
            <a:extLst>
              <a:ext uri="{FF2B5EF4-FFF2-40B4-BE49-F238E27FC236}">
                <a16:creationId xmlns:a16="http://schemas.microsoft.com/office/drawing/2014/main" id="{460C1600-F6AC-D071-95EC-5C7060ED8FB9}"/>
              </a:ext>
            </a:extLst>
          </p:cNvPr>
          <p:cNvPicPr>
            <a:picLocks noChangeAspect="1"/>
          </p:cNvPicPr>
          <p:nvPr/>
        </p:nvPicPr>
        <p:blipFill>
          <a:blip r:embed="rId3"/>
          <a:srcRect t="5334" b="19667"/>
          <a:stretch>
            <a:fillRect/>
          </a:stretch>
        </p:blipFill>
        <p:spPr>
          <a:xfrm>
            <a:off x="4572000" y="0"/>
            <a:ext cx="4571999" cy="5143500"/>
          </a:xfrm>
          <a:prstGeom prst="rect">
            <a:avLst/>
          </a:prstGeom>
        </p:spPr>
      </p:pic>
      <p:pic>
        <p:nvPicPr>
          <p:cNvPr id="6" name="Imagen 5">
            <a:extLst>
              <a:ext uri="{FF2B5EF4-FFF2-40B4-BE49-F238E27FC236}">
                <a16:creationId xmlns:a16="http://schemas.microsoft.com/office/drawing/2014/main" id="{533B2B6F-0A33-4CE3-4A23-67E1B9432112}"/>
              </a:ext>
            </a:extLst>
          </p:cNvPr>
          <p:cNvPicPr>
            <a:picLocks noChangeAspect="1"/>
          </p:cNvPicPr>
          <p:nvPr/>
        </p:nvPicPr>
        <p:blipFill>
          <a:blip r:embed="rId4"/>
          <a:srcRect l="40741"/>
          <a:stretch>
            <a:fillRect/>
          </a:stretch>
        </p:blipFill>
        <p:spPr>
          <a:xfrm>
            <a:off x="4571999" y="0"/>
            <a:ext cx="4572000" cy="5143500"/>
          </a:xfrm>
          <a:prstGeom prst="rect">
            <a:avLst/>
          </a:prstGeom>
        </p:spPr>
      </p:pic>
      <p:pic>
        <p:nvPicPr>
          <p:cNvPr id="7" name="Imagen 6">
            <a:extLst>
              <a:ext uri="{FF2B5EF4-FFF2-40B4-BE49-F238E27FC236}">
                <a16:creationId xmlns:a16="http://schemas.microsoft.com/office/drawing/2014/main" id="{D6EDFF76-C43A-1223-4900-AD22B960F26A}"/>
              </a:ext>
            </a:extLst>
          </p:cNvPr>
          <p:cNvPicPr>
            <a:picLocks noChangeAspect="1"/>
          </p:cNvPicPr>
          <p:nvPr/>
        </p:nvPicPr>
        <p:blipFill>
          <a:blip r:embed="rId5"/>
          <a:srcRect l="14820" r="25921"/>
          <a:stretch>
            <a:fillRect/>
          </a:stretch>
        </p:blipFill>
        <p:spPr>
          <a:xfrm>
            <a:off x="4571999" y="0"/>
            <a:ext cx="4571999" cy="5143500"/>
          </a:xfrm>
          <a:prstGeom prst="rect">
            <a:avLst/>
          </a:prstGeom>
        </p:spPr>
      </p:pic>
      <p:pic>
        <p:nvPicPr>
          <p:cNvPr id="8" name="Imagen 7">
            <a:extLst>
              <a:ext uri="{FF2B5EF4-FFF2-40B4-BE49-F238E27FC236}">
                <a16:creationId xmlns:a16="http://schemas.microsoft.com/office/drawing/2014/main" id="{205C56E1-726A-8BDD-57EB-0F3872AAC14E}"/>
              </a:ext>
            </a:extLst>
          </p:cNvPr>
          <p:cNvPicPr>
            <a:picLocks noChangeAspect="1"/>
          </p:cNvPicPr>
          <p:nvPr/>
        </p:nvPicPr>
        <p:blipFill>
          <a:blip r:embed="rId6"/>
          <a:srcRect l="40741"/>
          <a:stretch>
            <a:fillRect/>
          </a:stretch>
        </p:blipFill>
        <p:spPr>
          <a:xfrm>
            <a:off x="4571998" y="0"/>
            <a:ext cx="4572002" cy="5143500"/>
          </a:xfrm>
          <a:prstGeom prst="rect">
            <a:avLst/>
          </a:prstGeom>
        </p:spPr>
      </p:pic>
      <p:pic>
        <p:nvPicPr>
          <p:cNvPr id="9" name="Imagen 8">
            <a:extLst>
              <a:ext uri="{FF2B5EF4-FFF2-40B4-BE49-F238E27FC236}">
                <a16:creationId xmlns:a16="http://schemas.microsoft.com/office/drawing/2014/main" id="{0108C949-BDF5-4F4D-463F-8E66522BA70E}"/>
              </a:ext>
            </a:extLst>
          </p:cNvPr>
          <p:cNvPicPr>
            <a:picLocks noChangeAspect="1"/>
          </p:cNvPicPr>
          <p:nvPr/>
        </p:nvPicPr>
        <p:blipFill>
          <a:blip r:embed="rId7"/>
          <a:srcRect l="25895" t="-584" r="14846" b="584"/>
          <a:stretch>
            <a:fillRect/>
          </a:stretch>
        </p:blipFill>
        <p:spPr>
          <a:xfrm>
            <a:off x="4571996" y="0"/>
            <a:ext cx="4572003" cy="5143500"/>
          </a:xfrm>
          <a:prstGeom prst="rect">
            <a:avLst/>
          </a:prstGeom>
        </p:spPr>
      </p:pic>
      <p:pic>
        <p:nvPicPr>
          <p:cNvPr id="10" name="Imagen 9">
            <a:extLst>
              <a:ext uri="{FF2B5EF4-FFF2-40B4-BE49-F238E27FC236}">
                <a16:creationId xmlns:a16="http://schemas.microsoft.com/office/drawing/2014/main" id="{108473E7-18D1-0CC1-6957-33E530313F1C}"/>
              </a:ext>
            </a:extLst>
          </p:cNvPr>
          <p:cNvPicPr>
            <a:picLocks noChangeAspect="1"/>
          </p:cNvPicPr>
          <p:nvPr/>
        </p:nvPicPr>
        <p:blipFill>
          <a:blip r:embed="rId8"/>
          <a:srcRect r="40741"/>
          <a:stretch>
            <a:fillRect/>
          </a:stretch>
        </p:blipFill>
        <p:spPr>
          <a:xfrm>
            <a:off x="4571995" y="0"/>
            <a:ext cx="4572005" cy="5143500"/>
          </a:xfrm>
          <a:prstGeom prst="rect">
            <a:avLst/>
          </a:prstGeom>
        </p:spPr>
      </p:pic>
      <p:pic>
        <p:nvPicPr>
          <p:cNvPr id="11" name="Imagen 10">
            <a:extLst>
              <a:ext uri="{FF2B5EF4-FFF2-40B4-BE49-F238E27FC236}">
                <a16:creationId xmlns:a16="http://schemas.microsoft.com/office/drawing/2014/main" id="{40744C56-4152-7CA0-23D6-B1A1C1EE2C69}"/>
              </a:ext>
            </a:extLst>
          </p:cNvPr>
          <p:cNvPicPr>
            <a:picLocks noChangeAspect="1"/>
          </p:cNvPicPr>
          <p:nvPr/>
        </p:nvPicPr>
        <p:blipFill>
          <a:blip r:embed="rId9"/>
          <a:srcRect t="23958" b="12760"/>
          <a:stretch>
            <a:fillRect/>
          </a:stretch>
        </p:blipFill>
        <p:spPr>
          <a:xfrm>
            <a:off x="4572001" y="-1"/>
            <a:ext cx="4571999" cy="5143501"/>
          </a:xfrm>
          <a:prstGeom prst="rect">
            <a:avLst/>
          </a:prstGeom>
        </p:spPr>
      </p:pic>
    </p:spTree>
    <p:extLst>
      <p:ext uri="{BB962C8B-B14F-4D97-AF65-F5344CB8AC3E}">
        <p14:creationId xmlns:p14="http://schemas.microsoft.com/office/powerpoint/2010/main" val="1028395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5D7043-4423-E554-47C6-7D632F823290}"/>
              </a:ext>
            </a:extLst>
          </p:cNvPr>
          <p:cNvSpPr>
            <a:spLocks noGrp="1"/>
          </p:cNvSpPr>
          <p:nvPr>
            <p:ph type="title"/>
          </p:nvPr>
        </p:nvSpPr>
        <p:spPr/>
        <p:txBody>
          <a:bodyPr>
            <a:normAutofit fontScale="90000"/>
          </a:bodyPr>
          <a:lstStyle/>
          <a:p>
            <a:r>
              <a:rPr lang="es-ES" noProof="0" dirty="0"/>
              <a:t>Años 80: El mundo antes de las FPGAs</a:t>
            </a:r>
          </a:p>
        </p:txBody>
      </p:sp>
      <p:sp>
        <p:nvSpPr>
          <p:cNvPr id="3" name="Marcador de texto 2">
            <a:extLst>
              <a:ext uri="{FF2B5EF4-FFF2-40B4-BE49-F238E27FC236}">
                <a16:creationId xmlns:a16="http://schemas.microsoft.com/office/drawing/2014/main" id="{444A8E69-76BA-517B-A7B2-A92C867CD30D}"/>
              </a:ext>
            </a:extLst>
          </p:cNvPr>
          <p:cNvSpPr>
            <a:spLocks noGrp="1"/>
          </p:cNvSpPr>
          <p:nvPr>
            <p:ph type="body" idx="1"/>
          </p:nvPr>
        </p:nvSpPr>
        <p:spPr>
          <a:xfrm>
            <a:off x="311700" y="1144688"/>
            <a:ext cx="4040167" cy="3492900"/>
          </a:xfrm>
        </p:spPr>
        <p:txBody>
          <a:bodyPr>
            <a:normAutofit fontScale="92500" lnSpcReduction="20000"/>
          </a:bodyPr>
          <a:lstStyle/>
          <a:p>
            <a:pPr>
              <a:buFont typeface="Arial" panose="020B0604020202020204" pitchFamily="34" charset="0"/>
              <a:buChar char="•"/>
            </a:pPr>
            <a:r>
              <a:rPr lang="es-ES" noProof="0" dirty="0"/>
              <a:t>Los ASICs eran lo mejor en: coste, capacidad, velocidad</a:t>
            </a:r>
          </a:p>
          <a:p>
            <a:pPr>
              <a:buFont typeface="Arial" panose="020B0604020202020204" pitchFamily="34" charset="0"/>
              <a:buChar char="•"/>
            </a:pPr>
            <a:r>
              <a:rPr lang="es-ES" noProof="0" dirty="0"/>
              <a:t>Problema: necesitaban máscaras → NRE (coste inicial enorme)</a:t>
            </a:r>
          </a:p>
          <a:p>
            <a:pPr>
              <a:buFont typeface="Arial" panose="020B0604020202020204" pitchFamily="34" charset="0"/>
              <a:buChar char="•"/>
            </a:pPr>
            <a:r>
              <a:rPr lang="es-ES" noProof="0" dirty="0"/>
              <a:t>Aquí aparece la FPGA como “truco” económico:</a:t>
            </a:r>
          </a:p>
          <a:p>
            <a:pPr lvl="1">
              <a:buFont typeface="Arial" panose="020B0604020202020204" pitchFamily="34" charset="0"/>
              <a:buChar char="•"/>
            </a:pPr>
            <a:r>
              <a:rPr lang="es-ES" noProof="0" dirty="0"/>
              <a:t>0 NRE, pero más cara por chip</a:t>
            </a:r>
          </a:p>
          <a:p>
            <a:pPr lvl="1">
              <a:buFont typeface="Arial" panose="020B0604020202020204" pitchFamily="34" charset="0"/>
              <a:buChar char="•"/>
            </a:pPr>
            <a:r>
              <a:rPr lang="es-ES" noProof="0" dirty="0"/>
              <a:t>Nace el concepto clave:</a:t>
            </a:r>
          </a:p>
          <a:p>
            <a:pPr lvl="2">
              <a:buFont typeface="Arial" panose="020B0604020202020204" pitchFamily="34" charset="0"/>
              <a:buChar char="•"/>
            </a:pPr>
            <a:r>
              <a:rPr lang="es-ES" noProof="0" dirty="0"/>
              <a:t>Crossover point → el volumen a partir del cual compensa ASIC</a:t>
            </a:r>
          </a:p>
          <a:p>
            <a:pPr lvl="2">
              <a:buFont typeface="Arial" panose="020B0604020202020204" pitchFamily="34" charset="0"/>
              <a:buChar char="•"/>
            </a:pPr>
            <a:r>
              <a:rPr lang="es-ES" noProof="0" dirty="0"/>
              <a:t>“download-it-and-try-it” → iterar en minutos, no en meses</a:t>
            </a:r>
          </a:p>
        </p:txBody>
      </p:sp>
      <p:sp>
        <p:nvSpPr>
          <p:cNvPr id="4" name="Marcador de número de diapositiva 3">
            <a:extLst>
              <a:ext uri="{FF2B5EF4-FFF2-40B4-BE49-F238E27FC236}">
                <a16:creationId xmlns:a16="http://schemas.microsoft.com/office/drawing/2014/main" id="{E4E63E70-E69D-8CB4-1260-280ED4493D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7</a:t>
            </a:fld>
            <a:endParaRPr lang="es-ES" noProof="0" dirty="0"/>
          </a:p>
        </p:txBody>
      </p:sp>
      <p:sp>
        <p:nvSpPr>
          <p:cNvPr id="5" name="Título 4">
            <a:extLst>
              <a:ext uri="{FF2B5EF4-FFF2-40B4-BE49-F238E27FC236}">
                <a16:creationId xmlns:a16="http://schemas.microsoft.com/office/drawing/2014/main" id="{3FDBE665-D6BC-8CE6-30C4-EE0D85DF9869}"/>
              </a:ext>
            </a:extLst>
          </p:cNvPr>
          <p:cNvSpPr>
            <a:spLocks noGrp="1"/>
          </p:cNvSpPr>
          <p:nvPr>
            <p:ph type="title" idx="2"/>
          </p:nvPr>
        </p:nvSpPr>
        <p:spPr>
          <a:xfrm>
            <a:off x="311700" y="538875"/>
            <a:ext cx="5525119" cy="572700"/>
          </a:xfrm>
        </p:spPr>
        <p:txBody>
          <a:bodyPr>
            <a:normAutofit fontScale="90000"/>
          </a:bodyPr>
          <a:lstStyle/>
          <a:p>
            <a:r>
              <a:rPr lang="es-ES" noProof="0" dirty="0"/>
              <a:t>Si querías rendimiento… te tocaba hacer un ASIC</a:t>
            </a:r>
          </a:p>
        </p:txBody>
      </p:sp>
      <p:pic>
        <p:nvPicPr>
          <p:cNvPr id="6146" name="Picture 2">
            <a:extLst>
              <a:ext uri="{FF2B5EF4-FFF2-40B4-BE49-F238E27FC236}">
                <a16:creationId xmlns:a16="http://schemas.microsoft.com/office/drawing/2014/main" id="{36C23AD6-3DAE-58D4-928B-3305775A9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495" y="3284637"/>
            <a:ext cx="1930802" cy="17721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A4FAB9EF-F859-5C79-782C-DFC56BDD2A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1830" y="3284637"/>
            <a:ext cx="1077529" cy="177218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Diagrama&#10;&#10;El contenido generado por IA puede ser incorrecto.">
            <a:extLst>
              <a:ext uri="{FF2B5EF4-FFF2-40B4-BE49-F238E27FC236}">
                <a16:creationId xmlns:a16="http://schemas.microsoft.com/office/drawing/2014/main" id="{94C9ED15-C881-9E0C-C4BD-B1236EC54FEA}"/>
              </a:ext>
            </a:extLst>
          </p:cNvPr>
          <p:cNvPicPr>
            <a:picLocks noChangeAspect="1"/>
          </p:cNvPicPr>
          <p:nvPr/>
        </p:nvPicPr>
        <p:blipFill>
          <a:blip r:embed="rId5"/>
          <a:stretch>
            <a:fillRect/>
          </a:stretch>
        </p:blipFill>
        <p:spPr>
          <a:xfrm>
            <a:off x="5959660" y="86683"/>
            <a:ext cx="3184339" cy="1707288"/>
          </a:xfrm>
          <a:prstGeom prst="rect">
            <a:avLst/>
          </a:prstGeom>
        </p:spPr>
      </p:pic>
      <p:pic>
        <p:nvPicPr>
          <p:cNvPr id="6152" name="Picture 8" descr="Solutions-LSI Prototyping Service | TOPPAN Technical Design Center ...">
            <a:extLst>
              <a:ext uri="{FF2B5EF4-FFF2-40B4-BE49-F238E27FC236}">
                <a16:creationId xmlns:a16="http://schemas.microsoft.com/office/drawing/2014/main" id="{49FEE5E8-221F-AEE7-471A-DBF835A8D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2495" y="1776623"/>
            <a:ext cx="3316693" cy="14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8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BF657-A947-1845-672F-D0B4D1B702CA}"/>
              </a:ext>
            </a:extLst>
          </p:cNvPr>
          <p:cNvSpPr>
            <a:spLocks noGrp="1"/>
          </p:cNvSpPr>
          <p:nvPr>
            <p:ph type="title"/>
          </p:nvPr>
        </p:nvSpPr>
        <p:spPr/>
        <p:txBody>
          <a:bodyPr>
            <a:normAutofit fontScale="90000"/>
          </a:bodyPr>
          <a:lstStyle/>
          <a:p>
            <a:r>
              <a:rPr lang="es-ES" noProof="0" dirty="0"/>
              <a:t>El cambio de arquitectura que lo hizo posible</a:t>
            </a:r>
          </a:p>
        </p:txBody>
      </p:sp>
      <p:sp>
        <p:nvSpPr>
          <p:cNvPr id="3" name="Marcador de texto 2">
            <a:extLst>
              <a:ext uri="{FF2B5EF4-FFF2-40B4-BE49-F238E27FC236}">
                <a16:creationId xmlns:a16="http://schemas.microsoft.com/office/drawing/2014/main" id="{F58054AC-3D4D-2918-01DA-F67CD8F53EC9}"/>
              </a:ext>
            </a:extLst>
          </p:cNvPr>
          <p:cNvSpPr>
            <a:spLocks noGrp="1"/>
          </p:cNvSpPr>
          <p:nvPr>
            <p:ph type="body" idx="1"/>
          </p:nvPr>
        </p:nvSpPr>
        <p:spPr>
          <a:xfrm>
            <a:off x="-40722" y="1381957"/>
            <a:ext cx="3074326" cy="3492900"/>
          </a:xfrm>
        </p:spPr>
        <p:txBody>
          <a:bodyPr>
            <a:normAutofit fontScale="85000" lnSpcReduction="10000"/>
          </a:bodyPr>
          <a:lstStyle/>
          <a:p>
            <a:pPr>
              <a:buFont typeface="Arial" panose="020B0604020202020204" pitchFamily="34" charset="0"/>
              <a:buChar char="•"/>
            </a:pPr>
            <a:r>
              <a:rPr lang="es-ES" noProof="0" dirty="0"/>
              <a:t>Antes de FPGA, reinaban los PAL/CPLD (estructura tipo memoria)</a:t>
            </a:r>
          </a:p>
          <a:p>
            <a:pPr>
              <a:buFont typeface="Arial" panose="020B0604020202020204" pitchFamily="34" charset="0"/>
              <a:buChar char="•"/>
            </a:pPr>
            <a:r>
              <a:rPr lang="es-ES" noProof="0" dirty="0"/>
              <a:t>Problema del PAL al crecer:</a:t>
            </a:r>
          </a:p>
          <a:p>
            <a:pPr lvl="1">
              <a:buFont typeface="Arial" panose="020B0604020202020204" pitchFamily="34" charset="0"/>
              <a:buChar char="•"/>
            </a:pPr>
            <a:r>
              <a:rPr lang="es-ES" noProof="0" dirty="0"/>
              <a:t>los puntos programables crecen ~cuadrático</a:t>
            </a:r>
          </a:p>
          <a:p>
            <a:pPr lvl="1">
              <a:buFont typeface="Arial" panose="020B0604020202020204" pitchFamily="34" charset="0"/>
              <a:buChar char="•"/>
            </a:pPr>
            <a:r>
              <a:rPr lang="es-ES" noProof="0" dirty="0"/>
              <a:t>las líneas largas cargadas hacen que el diseño sea más lento y con mayor consumo</a:t>
            </a:r>
          </a:p>
        </p:txBody>
      </p:sp>
      <p:sp>
        <p:nvSpPr>
          <p:cNvPr id="4" name="Marcador de número de diapositiva 3">
            <a:extLst>
              <a:ext uri="{FF2B5EF4-FFF2-40B4-BE49-F238E27FC236}">
                <a16:creationId xmlns:a16="http://schemas.microsoft.com/office/drawing/2014/main" id="{8EEC1C95-B1D3-C879-A357-73705BBC19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8</a:t>
            </a:fld>
            <a:endParaRPr lang="es-ES" noProof="0" dirty="0"/>
          </a:p>
        </p:txBody>
      </p:sp>
      <p:sp>
        <p:nvSpPr>
          <p:cNvPr id="5" name="Título 4">
            <a:extLst>
              <a:ext uri="{FF2B5EF4-FFF2-40B4-BE49-F238E27FC236}">
                <a16:creationId xmlns:a16="http://schemas.microsoft.com/office/drawing/2014/main" id="{5DC62D7E-10DB-90FF-734E-A0F50043B48E}"/>
              </a:ext>
            </a:extLst>
          </p:cNvPr>
          <p:cNvSpPr>
            <a:spLocks noGrp="1"/>
          </p:cNvSpPr>
          <p:nvPr>
            <p:ph type="title" idx="2"/>
          </p:nvPr>
        </p:nvSpPr>
        <p:spPr/>
        <p:txBody>
          <a:bodyPr/>
          <a:lstStyle/>
          <a:p>
            <a:r>
              <a:rPr lang="es-ES" noProof="0" dirty="0"/>
              <a:t>El giro de guion: de PAL (tipo memoria) a un “array escalable”</a:t>
            </a:r>
          </a:p>
        </p:txBody>
      </p:sp>
      <p:pic>
        <p:nvPicPr>
          <p:cNvPr id="9" name="Imagen 8" descr="Diagrama, Esquemático&#10;&#10;El contenido generado por IA puede ser incorrecto.">
            <a:extLst>
              <a:ext uri="{FF2B5EF4-FFF2-40B4-BE49-F238E27FC236}">
                <a16:creationId xmlns:a16="http://schemas.microsoft.com/office/drawing/2014/main" id="{5CEE7FF4-FAAE-8B6D-2388-EB7C2A763853}"/>
              </a:ext>
            </a:extLst>
          </p:cNvPr>
          <p:cNvPicPr>
            <a:picLocks noChangeAspect="1"/>
          </p:cNvPicPr>
          <p:nvPr/>
        </p:nvPicPr>
        <p:blipFill>
          <a:blip r:embed="rId2"/>
          <a:stretch>
            <a:fillRect/>
          </a:stretch>
        </p:blipFill>
        <p:spPr>
          <a:xfrm>
            <a:off x="3033604" y="1720624"/>
            <a:ext cx="2746507" cy="2543237"/>
          </a:xfrm>
          <a:prstGeom prst="rect">
            <a:avLst/>
          </a:prstGeom>
        </p:spPr>
      </p:pic>
      <p:pic>
        <p:nvPicPr>
          <p:cNvPr id="11" name="Imagen 10" descr="Una caricatura de una persona&#10;&#10;El contenido generado por IA puede ser incorrecto.">
            <a:extLst>
              <a:ext uri="{FF2B5EF4-FFF2-40B4-BE49-F238E27FC236}">
                <a16:creationId xmlns:a16="http://schemas.microsoft.com/office/drawing/2014/main" id="{17421BF6-EA7A-25AD-429D-02B16CC35EBE}"/>
              </a:ext>
            </a:extLst>
          </p:cNvPr>
          <p:cNvPicPr>
            <a:picLocks noChangeAspect="1"/>
          </p:cNvPicPr>
          <p:nvPr/>
        </p:nvPicPr>
        <p:blipFill>
          <a:blip r:embed="rId3"/>
          <a:stretch>
            <a:fillRect/>
          </a:stretch>
        </p:blipFill>
        <p:spPr>
          <a:xfrm>
            <a:off x="6203501" y="971241"/>
            <a:ext cx="2746507" cy="3018359"/>
          </a:xfrm>
          <a:prstGeom prst="rect">
            <a:avLst/>
          </a:prstGeom>
        </p:spPr>
      </p:pic>
      <p:sp>
        <p:nvSpPr>
          <p:cNvPr id="13" name="Flecha: a la derecha 12">
            <a:extLst>
              <a:ext uri="{FF2B5EF4-FFF2-40B4-BE49-F238E27FC236}">
                <a16:creationId xmlns:a16="http://schemas.microsoft.com/office/drawing/2014/main" id="{640D34BD-C816-2235-06E1-ABADE442DB78}"/>
              </a:ext>
            </a:extLst>
          </p:cNvPr>
          <p:cNvSpPr/>
          <p:nvPr/>
        </p:nvSpPr>
        <p:spPr>
          <a:xfrm>
            <a:off x="5711095" y="2705891"/>
            <a:ext cx="561422" cy="572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noProof="0" dirty="0"/>
          </a:p>
        </p:txBody>
      </p:sp>
      <p:sp>
        <p:nvSpPr>
          <p:cNvPr id="15" name="CuadroTexto 14">
            <a:extLst>
              <a:ext uri="{FF2B5EF4-FFF2-40B4-BE49-F238E27FC236}">
                <a16:creationId xmlns:a16="http://schemas.microsoft.com/office/drawing/2014/main" id="{43C66CC6-19E7-B1F0-A54B-23BABEC15BE9}"/>
              </a:ext>
            </a:extLst>
          </p:cNvPr>
          <p:cNvSpPr txBox="1"/>
          <p:nvPr/>
        </p:nvSpPr>
        <p:spPr>
          <a:xfrm>
            <a:off x="4038600" y="4142312"/>
            <a:ext cx="4838671" cy="954107"/>
          </a:xfrm>
          <a:prstGeom prst="rect">
            <a:avLst/>
          </a:prstGeom>
          <a:noFill/>
        </p:spPr>
        <p:txBody>
          <a:bodyPr wrap="square">
            <a:spAutoFit/>
          </a:bodyPr>
          <a:lstStyle/>
          <a:p>
            <a:pPr>
              <a:buFont typeface="Arial" panose="020B0604020202020204" pitchFamily="34" charset="0"/>
              <a:buChar char="•"/>
            </a:pPr>
            <a:r>
              <a:rPr lang="es-ES" noProof="0" dirty="0"/>
              <a:t>Innovación FPGA: No hacemos un AND-array gigante</a:t>
            </a:r>
          </a:p>
          <a:p>
            <a:pPr>
              <a:buFont typeface="Arial" panose="020B0604020202020204" pitchFamily="34" charset="0"/>
              <a:buChar char="•"/>
            </a:pPr>
            <a:r>
              <a:rPr lang="es-ES" noProof="0" dirty="0"/>
              <a:t> Distribuimos memoria de configuración por todo el chip</a:t>
            </a:r>
          </a:p>
          <a:p>
            <a:r>
              <a:rPr lang="es-ES" noProof="0" dirty="0"/>
              <a:t>Arquitectura escalable pero ahora necesitas place &amp; route (EDA serio)</a:t>
            </a:r>
          </a:p>
        </p:txBody>
      </p:sp>
    </p:spTree>
    <p:extLst>
      <p:ext uri="{BB962C8B-B14F-4D97-AF65-F5344CB8AC3E}">
        <p14:creationId xmlns:p14="http://schemas.microsoft.com/office/powerpoint/2010/main" val="3389690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1CE8C-D13B-D971-7C55-2D9F8AE74DE1}"/>
              </a:ext>
            </a:extLst>
          </p:cNvPr>
          <p:cNvSpPr>
            <a:spLocks noGrp="1"/>
          </p:cNvSpPr>
          <p:nvPr>
            <p:ph type="title"/>
          </p:nvPr>
        </p:nvSpPr>
        <p:spPr/>
        <p:txBody>
          <a:bodyPr>
            <a:normAutofit fontScale="90000"/>
          </a:bodyPr>
          <a:lstStyle/>
          <a:p>
            <a:r>
              <a:rPr lang="es-ES" noProof="0" dirty="0"/>
              <a:t>Las tres “eras” de las FPGAs</a:t>
            </a:r>
          </a:p>
        </p:txBody>
      </p:sp>
      <p:sp>
        <p:nvSpPr>
          <p:cNvPr id="4" name="Marcador de número de diapositiva 3">
            <a:extLst>
              <a:ext uri="{FF2B5EF4-FFF2-40B4-BE49-F238E27FC236}">
                <a16:creationId xmlns:a16="http://schemas.microsoft.com/office/drawing/2014/main" id="{F0260598-124D-CD0C-EE68-4832EBF5E1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noProof="0" smtClean="0"/>
              <a:t>9</a:t>
            </a:fld>
            <a:endParaRPr lang="es-ES" noProof="0" dirty="0"/>
          </a:p>
        </p:txBody>
      </p:sp>
      <p:sp>
        <p:nvSpPr>
          <p:cNvPr id="5" name="Título 4">
            <a:extLst>
              <a:ext uri="{FF2B5EF4-FFF2-40B4-BE49-F238E27FC236}">
                <a16:creationId xmlns:a16="http://schemas.microsoft.com/office/drawing/2014/main" id="{04B71B60-1D2D-D1B1-FFF5-97BC800DBFC0}"/>
              </a:ext>
            </a:extLst>
          </p:cNvPr>
          <p:cNvSpPr>
            <a:spLocks noGrp="1"/>
          </p:cNvSpPr>
          <p:nvPr>
            <p:ph type="title" idx="2"/>
          </p:nvPr>
        </p:nvSpPr>
        <p:spPr/>
        <p:txBody>
          <a:bodyPr/>
          <a:lstStyle/>
          <a:p>
            <a:endParaRPr lang="es-ES" noProof="0" dirty="0"/>
          </a:p>
        </p:txBody>
      </p:sp>
      <p:sp>
        <p:nvSpPr>
          <p:cNvPr id="6" name="Content Placeholder 2">
            <a:extLst>
              <a:ext uri="{FF2B5EF4-FFF2-40B4-BE49-F238E27FC236}">
                <a16:creationId xmlns:a16="http://schemas.microsoft.com/office/drawing/2014/main" id="{CBD7C9E8-A0AD-EDCE-F99E-EB4FCC2DA3A5}"/>
              </a:ext>
            </a:extLst>
          </p:cNvPr>
          <p:cNvSpPr txBox="1">
            <a:spLocks/>
          </p:cNvSpPr>
          <p:nvPr/>
        </p:nvSpPr>
        <p:spPr>
          <a:xfrm>
            <a:off x="0" y="951283"/>
            <a:ext cx="5003800" cy="452596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182" algn="l" rtl="0">
              <a:lnSpc>
                <a:spcPct val="150000"/>
              </a:lnSpc>
              <a:spcBef>
                <a:spcPts val="0"/>
              </a:spcBef>
              <a:spcAft>
                <a:spcPts val="0"/>
              </a:spcAft>
              <a:buClr>
                <a:srgbClr val="4A86E8"/>
              </a:buClr>
              <a:buSzPts val="1395"/>
              <a:buFont typeface="Helvetica Neue"/>
              <a:buChar char="&gt;"/>
              <a:defRPr sz="1695" b="0" i="0" u="none" strike="noStrike" cap="none">
                <a:solidFill>
                  <a:srgbClr val="4A86E8"/>
                </a:solidFill>
                <a:latin typeface="Helvetica Neue"/>
                <a:ea typeface="Helvetica Neue"/>
                <a:cs typeface="Helvetica Neue"/>
                <a:sym typeface="Helvetica Neue"/>
              </a:defRPr>
            </a:lvl1pPr>
            <a:lvl2pPr marL="914400" marR="0" lvl="1" indent="-297497" algn="l" rtl="0">
              <a:lnSpc>
                <a:spcPct val="150000"/>
              </a:lnSpc>
              <a:spcBef>
                <a:spcPts val="0"/>
              </a:spcBef>
              <a:spcAft>
                <a:spcPts val="0"/>
              </a:spcAft>
              <a:buClr>
                <a:srgbClr val="4A86E8"/>
              </a:buClr>
              <a:buSzPts val="1085"/>
              <a:buFont typeface="Helvetica Neue"/>
              <a:buChar char="○"/>
              <a:defRPr sz="1695" b="0" i="0" u="none" strike="noStrike" cap="none">
                <a:solidFill>
                  <a:srgbClr val="4A86E8"/>
                </a:solidFill>
                <a:latin typeface="Helvetica Neue"/>
                <a:ea typeface="Helvetica Neue"/>
                <a:cs typeface="Helvetica Neue"/>
                <a:sym typeface="Helvetica Neue"/>
              </a:defRPr>
            </a:lvl2pPr>
            <a:lvl3pPr marL="1371600" marR="0" lvl="2" indent="-297497" algn="l" rtl="0">
              <a:lnSpc>
                <a:spcPct val="115000"/>
              </a:lnSpc>
              <a:spcBef>
                <a:spcPts val="0"/>
              </a:spcBef>
              <a:spcAft>
                <a:spcPts val="0"/>
              </a:spcAft>
              <a:buClr>
                <a:srgbClr val="4A86E8"/>
              </a:buClr>
              <a:buSzPts val="1085"/>
              <a:buFont typeface="Helvetica Neue"/>
              <a:buChar char="■"/>
              <a:defRPr sz="1400" b="0" i="0" u="none" strike="noStrike" cap="none">
                <a:solidFill>
                  <a:srgbClr val="4A86E8"/>
                </a:solidFill>
                <a:latin typeface="Helvetica Neue"/>
                <a:ea typeface="Helvetica Neue"/>
                <a:cs typeface="Helvetica Neue"/>
                <a:sym typeface="Helvetica Neue"/>
              </a:defRPr>
            </a:lvl3pPr>
            <a:lvl4pPr marL="1828800" marR="0" lvl="3" indent="-297497" algn="l" rtl="0">
              <a:lnSpc>
                <a:spcPct val="115000"/>
              </a:lnSpc>
              <a:spcBef>
                <a:spcPts val="0"/>
              </a:spcBef>
              <a:spcAft>
                <a:spcPts val="0"/>
              </a:spcAft>
              <a:buClr>
                <a:srgbClr val="4A86E8"/>
              </a:buClr>
              <a:buSzPts val="1085"/>
              <a:buFont typeface="Helvetica Neue"/>
              <a:buChar char="●"/>
              <a:defRPr sz="1400" b="0" i="0" u="none" strike="noStrike" cap="none">
                <a:solidFill>
                  <a:srgbClr val="4A86E8"/>
                </a:solidFill>
                <a:latin typeface="Helvetica Neue"/>
                <a:ea typeface="Helvetica Neue"/>
                <a:cs typeface="Helvetica Neue"/>
                <a:sym typeface="Helvetica Neue"/>
              </a:defRPr>
            </a:lvl4pPr>
            <a:lvl5pPr marL="2286000" marR="0" lvl="4" indent="-297497" algn="l" rtl="0">
              <a:lnSpc>
                <a:spcPct val="115000"/>
              </a:lnSpc>
              <a:spcBef>
                <a:spcPts val="0"/>
              </a:spcBef>
              <a:spcAft>
                <a:spcPts val="0"/>
              </a:spcAft>
              <a:buClr>
                <a:srgbClr val="4A86E8"/>
              </a:buClr>
              <a:buSzPts val="1085"/>
              <a:buFont typeface="Helvetica Neue"/>
              <a:buChar char="○"/>
              <a:defRPr sz="1400" b="0" i="0" u="none" strike="noStrike" cap="none">
                <a:solidFill>
                  <a:srgbClr val="4A86E8"/>
                </a:solidFill>
                <a:latin typeface="Helvetica Neue"/>
                <a:ea typeface="Helvetica Neue"/>
                <a:cs typeface="Helvetica Neue"/>
                <a:sym typeface="Helvetica Neue"/>
              </a:defRPr>
            </a:lvl5pPr>
            <a:lvl6pPr marL="2743200" marR="0" lvl="5" indent="-297497" algn="l" rtl="0">
              <a:lnSpc>
                <a:spcPct val="115000"/>
              </a:lnSpc>
              <a:spcBef>
                <a:spcPts val="0"/>
              </a:spcBef>
              <a:spcAft>
                <a:spcPts val="0"/>
              </a:spcAft>
              <a:buClr>
                <a:srgbClr val="4A86E8"/>
              </a:buClr>
              <a:buSzPts val="1085"/>
              <a:buFont typeface="Helvetica Neue"/>
              <a:buChar char="■"/>
              <a:defRPr sz="1400" b="0" i="0" u="none" strike="noStrike" cap="none">
                <a:solidFill>
                  <a:srgbClr val="4A86E8"/>
                </a:solidFill>
                <a:latin typeface="Helvetica Neue"/>
                <a:ea typeface="Helvetica Neue"/>
                <a:cs typeface="Helvetica Neue"/>
                <a:sym typeface="Helvetica Neue"/>
              </a:defRPr>
            </a:lvl6pPr>
            <a:lvl7pPr marL="3200400" marR="0" lvl="6" indent="-297497" algn="l" rtl="0">
              <a:lnSpc>
                <a:spcPct val="115000"/>
              </a:lnSpc>
              <a:spcBef>
                <a:spcPts val="0"/>
              </a:spcBef>
              <a:spcAft>
                <a:spcPts val="0"/>
              </a:spcAft>
              <a:buClr>
                <a:srgbClr val="4A86E8"/>
              </a:buClr>
              <a:buSzPts val="1085"/>
              <a:buFont typeface="Helvetica Neue"/>
              <a:buChar char="●"/>
              <a:defRPr sz="1400" b="0" i="0" u="none" strike="noStrike" cap="none">
                <a:solidFill>
                  <a:srgbClr val="4A86E8"/>
                </a:solidFill>
                <a:latin typeface="Helvetica Neue"/>
                <a:ea typeface="Helvetica Neue"/>
                <a:cs typeface="Helvetica Neue"/>
                <a:sym typeface="Helvetica Neue"/>
              </a:defRPr>
            </a:lvl7pPr>
            <a:lvl8pPr marL="3657600" marR="0" lvl="7" indent="-297497" algn="l" rtl="0">
              <a:lnSpc>
                <a:spcPct val="115000"/>
              </a:lnSpc>
              <a:spcBef>
                <a:spcPts val="0"/>
              </a:spcBef>
              <a:spcAft>
                <a:spcPts val="0"/>
              </a:spcAft>
              <a:buClr>
                <a:srgbClr val="4A86E8"/>
              </a:buClr>
              <a:buSzPts val="1085"/>
              <a:buFont typeface="Helvetica Neue"/>
              <a:buChar char="○"/>
              <a:defRPr sz="1400" b="0" i="0" u="none" strike="noStrike" cap="none">
                <a:solidFill>
                  <a:srgbClr val="4A86E8"/>
                </a:solidFill>
                <a:latin typeface="Helvetica Neue"/>
                <a:ea typeface="Helvetica Neue"/>
                <a:cs typeface="Helvetica Neue"/>
                <a:sym typeface="Helvetica Neue"/>
              </a:defRPr>
            </a:lvl8pPr>
            <a:lvl9pPr marL="4114800" marR="0" lvl="8" indent="-297497" algn="l" rtl="0">
              <a:lnSpc>
                <a:spcPct val="115000"/>
              </a:lnSpc>
              <a:spcBef>
                <a:spcPts val="0"/>
              </a:spcBef>
              <a:spcAft>
                <a:spcPts val="0"/>
              </a:spcAft>
              <a:buClr>
                <a:srgbClr val="4A86E8"/>
              </a:buClr>
              <a:buSzPts val="1085"/>
              <a:buFont typeface="Helvetica Neue"/>
              <a:buChar char="■"/>
              <a:defRPr sz="1400" b="0" i="0" u="none" strike="noStrike" cap="none">
                <a:solidFill>
                  <a:srgbClr val="4A86E8"/>
                </a:solidFill>
                <a:latin typeface="Helvetica Neue"/>
                <a:ea typeface="Helvetica Neue"/>
                <a:cs typeface="Helvetica Neue"/>
                <a:sym typeface="Helvetica Neue"/>
              </a:defRPr>
            </a:lvl9pPr>
          </a:lstStyle>
          <a:p>
            <a:pPr>
              <a:buFont typeface="Arial" panose="020B0604020202020204" pitchFamily="34" charset="0"/>
              <a:buChar char="•"/>
            </a:pPr>
            <a:endParaRPr lang="es-ES" sz="1200" noProof="0" dirty="0"/>
          </a:p>
          <a:p>
            <a:pPr>
              <a:buFont typeface="Arial" panose="020B0604020202020204" pitchFamily="34" charset="0"/>
              <a:buChar char="•"/>
              <a:defRPr b="1">
                <a:solidFill>
                  <a:srgbClr val="1E3CC8"/>
                </a:solidFill>
              </a:defRPr>
            </a:pPr>
            <a:r>
              <a:rPr lang="es-ES" sz="1200" b="1" noProof="0" dirty="0">
                <a:solidFill>
                  <a:srgbClr val="1E3CC8"/>
                </a:solidFill>
              </a:rPr>
              <a:t>1) Age of Invention (1984–1991)</a:t>
            </a:r>
          </a:p>
          <a:p>
            <a:pPr lvl="1">
              <a:buFont typeface="Arial" panose="020B0604020202020204" pitchFamily="34" charset="0"/>
              <a:buChar char="•"/>
            </a:pPr>
            <a:r>
              <a:rPr lang="es-ES" sz="1200" noProof="0" dirty="0"/>
              <a:t>FPGAs pequeñas, caras y difíciles</a:t>
            </a:r>
          </a:p>
          <a:p>
            <a:pPr lvl="1">
              <a:buFont typeface="Arial" panose="020B0604020202020204" pitchFamily="34" charset="0"/>
              <a:buChar char="•"/>
            </a:pPr>
            <a:r>
              <a:rPr lang="es-ES" sz="1200" noProof="0" dirty="0"/>
              <a:t>Objetivo: existir (coste y rendimiento eran de vida o muerte)</a:t>
            </a:r>
          </a:p>
          <a:p>
            <a:pPr>
              <a:buFont typeface="Arial" panose="020B0604020202020204" pitchFamily="34" charset="0"/>
              <a:buChar char="•"/>
              <a:defRPr b="1">
                <a:solidFill>
                  <a:srgbClr val="009600"/>
                </a:solidFill>
              </a:defRPr>
            </a:pPr>
            <a:r>
              <a:rPr lang="es-ES" sz="1200" b="1" noProof="0" dirty="0">
                <a:solidFill>
                  <a:srgbClr val="009600"/>
                </a:solidFill>
              </a:rPr>
              <a:t>2) Age of Expansion (1992–1999)</a:t>
            </a:r>
          </a:p>
          <a:p>
            <a:pPr lvl="1">
              <a:buFont typeface="Arial" panose="020B0604020202020204" pitchFamily="34" charset="0"/>
              <a:buChar char="•"/>
            </a:pPr>
            <a:r>
              <a:rPr lang="es-ES" sz="1200" noProof="0" dirty="0"/>
              <a:t>Moore’s Law acelera → las FPGAs crecen mucho</a:t>
            </a:r>
          </a:p>
          <a:p>
            <a:pPr lvl="1">
              <a:buFont typeface="Arial" panose="020B0604020202020204" pitchFamily="34" charset="0"/>
              <a:buChar char="•"/>
            </a:pPr>
            <a:r>
              <a:rPr lang="es-ES" sz="1200" noProof="0" dirty="0"/>
              <a:t>El diseño ya no cabe en la cabeza: CAD, síntesis, P&amp;R obligatorios</a:t>
            </a:r>
          </a:p>
          <a:p>
            <a:pPr>
              <a:buFont typeface="Arial" panose="020B0604020202020204" pitchFamily="34" charset="0"/>
              <a:buChar char="•"/>
              <a:defRPr b="1">
                <a:solidFill>
                  <a:srgbClr val="C83232"/>
                </a:solidFill>
              </a:defRPr>
            </a:pPr>
            <a:r>
              <a:rPr lang="es-ES" sz="1200" b="1" noProof="0" dirty="0">
                <a:solidFill>
                  <a:srgbClr val="C83232"/>
                </a:solidFill>
              </a:rPr>
              <a:t>3) Age of Accumulation (2000–2007)</a:t>
            </a:r>
          </a:p>
          <a:p>
            <a:pPr lvl="1">
              <a:buFont typeface="Arial" panose="020B0604020202020204" pitchFamily="34" charset="0"/>
              <a:buChar char="•"/>
            </a:pPr>
            <a:r>
              <a:rPr lang="es-ES" sz="1200" noProof="0" dirty="0"/>
              <a:t>No basta con más LUTs</a:t>
            </a:r>
          </a:p>
          <a:p>
            <a:pPr lvl="1">
              <a:buFont typeface="Arial" panose="020B0604020202020204" pitchFamily="34" charset="0"/>
              <a:buChar char="•"/>
            </a:pPr>
            <a:r>
              <a:rPr lang="es-ES" sz="1200" noProof="0" dirty="0"/>
              <a:t>Se añaden RAMs, DSPs, transceivers, CPUs, clocks...</a:t>
            </a:r>
          </a:p>
          <a:p>
            <a:pPr lvl="1">
              <a:buFont typeface="Arial" panose="020B0604020202020204" pitchFamily="34" charset="0"/>
              <a:buChar char="•"/>
            </a:pPr>
            <a:r>
              <a:rPr lang="es-ES" sz="1200" noProof="0" dirty="0"/>
              <a:t>Nace la Platform FPGA</a:t>
            </a:r>
          </a:p>
        </p:txBody>
      </p:sp>
      <p:pic>
        <p:nvPicPr>
          <p:cNvPr id="8" name="Imagen 7" descr="Interfaz de usuario gráfica&#10;&#10;El contenido generado por IA puede ser incorrecto.">
            <a:extLst>
              <a:ext uri="{FF2B5EF4-FFF2-40B4-BE49-F238E27FC236}">
                <a16:creationId xmlns:a16="http://schemas.microsoft.com/office/drawing/2014/main" id="{AEA93A65-192E-2D6A-DA07-9A55DD25ACF4}"/>
              </a:ext>
            </a:extLst>
          </p:cNvPr>
          <p:cNvPicPr>
            <a:picLocks noChangeAspect="1"/>
          </p:cNvPicPr>
          <p:nvPr/>
        </p:nvPicPr>
        <p:blipFill>
          <a:blip r:embed="rId2"/>
          <a:stretch>
            <a:fillRect/>
          </a:stretch>
        </p:blipFill>
        <p:spPr>
          <a:xfrm>
            <a:off x="5217446" y="1595087"/>
            <a:ext cx="3401208" cy="2584618"/>
          </a:xfrm>
          <a:prstGeom prst="rect">
            <a:avLst/>
          </a:prstGeom>
        </p:spPr>
      </p:pic>
      <p:sp>
        <p:nvSpPr>
          <p:cNvPr id="7" name="CuadroTexto 6">
            <a:extLst>
              <a:ext uri="{FF2B5EF4-FFF2-40B4-BE49-F238E27FC236}">
                <a16:creationId xmlns:a16="http://schemas.microsoft.com/office/drawing/2014/main" id="{7343D9EA-BF90-089F-D04E-6989FCF4CD84}"/>
              </a:ext>
            </a:extLst>
          </p:cNvPr>
          <p:cNvSpPr txBox="1"/>
          <p:nvPr/>
        </p:nvSpPr>
        <p:spPr>
          <a:xfrm>
            <a:off x="4795444" y="538756"/>
            <a:ext cx="4572000" cy="738664"/>
          </a:xfrm>
          <a:prstGeom prst="rect">
            <a:avLst/>
          </a:prstGeom>
          <a:noFill/>
        </p:spPr>
        <p:txBody>
          <a:bodyPr wrap="square">
            <a:spAutoFit/>
          </a:bodyPr>
          <a:lstStyle/>
          <a:p>
            <a:r>
              <a:rPr lang="en-US" dirty="0">
                <a:hlinkClick r:id="rId3"/>
              </a:rPr>
              <a:t>Three Ages of FPGAs: A Retrospective on the First Thirty Years of FPGA Technology | IEEE Journals &amp; Magazine | IEEE Xplore</a:t>
            </a:r>
            <a:endParaRPr lang="es-ES" dirty="0"/>
          </a:p>
        </p:txBody>
      </p:sp>
    </p:spTree>
    <p:extLst>
      <p:ext uri="{BB962C8B-B14F-4D97-AF65-F5344CB8AC3E}">
        <p14:creationId xmlns:p14="http://schemas.microsoft.com/office/powerpoint/2010/main" val="386068538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SSPAIN_pelayo_15_01_26" id="{FEE8EF81-46B3-4CCC-A158-D518E7ED633A}" vid="{2B164A41-39A6-47E1-9E4D-085E6BEEF9E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6122d77-eda7-4779-abb5-b0651f52835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FB57AAB1A9F3A44A94BC3C20A0E3D73D" ma:contentTypeVersion="15" ma:contentTypeDescription="Crear nuevo documento." ma:contentTypeScope="" ma:versionID="b574ee0f7bfb0c294972cabd34f2b608">
  <xsd:schema xmlns:xsd="http://www.w3.org/2001/XMLSchema" xmlns:xs="http://www.w3.org/2001/XMLSchema" xmlns:p="http://schemas.microsoft.com/office/2006/metadata/properties" xmlns:ns3="96122d77-eda7-4779-abb5-b0651f528355" xmlns:ns4="e3475015-8087-4164-8b9c-0734c96b65da" targetNamespace="http://schemas.microsoft.com/office/2006/metadata/properties" ma:root="true" ma:fieldsID="c13e4e8ffb6a98acb3539d6587273685" ns3:_="" ns4:_="">
    <xsd:import namespace="96122d77-eda7-4779-abb5-b0651f528355"/>
    <xsd:import namespace="e3475015-8087-4164-8b9c-0734c96b65da"/>
    <xsd:element name="properties">
      <xsd:complexType>
        <xsd:sequence>
          <xsd:element name="documentManagement">
            <xsd:complexType>
              <xsd:all>
                <xsd:element ref="ns3:_activity" minOccurs="0"/>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SystemTags" minOccurs="0"/>
                <xsd:element ref="ns3:MediaLengthInSeconds" minOccurs="0"/>
                <xsd:element ref="ns3:MediaServiceDateTake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122d77-eda7-4779-abb5-b0651f528355"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475015-8087-4164-8b9c-0734c96b65da" elementFormDefault="qualified">
    <xsd:import namespace="http://schemas.microsoft.com/office/2006/documentManagement/types"/>
    <xsd:import namespace="http://schemas.microsoft.com/office/infopath/2007/PartnerControls"/>
    <xsd:element name="SharedWithUsers" ma:index="1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les de uso compartido" ma:internalName="SharedWithDetails" ma:readOnly="true">
      <xsd:simpleType>
        <xsd:restriction base="dms:Note">
          <xsd:maxLength value="255"/>
        </xsd:restriction>
      </xsd:simpleType>
    </xsd:element>
    <xsd:element name="SharingHintHash" ma:index="13"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848990-3383-43BA-884C-7F7C01373E62}">
  <ds:schemaRefs>
    <ds:schemaRef ds:uri="http://purl.org/dc/dcmitype/"/>
    <ds:schemaRef ds:uri="http://schemas.microsoft.com/office/2006/metadata/properties"/>
    <ds:schemaRef ds:uri="http://schemas.openxmlformats.org/package/2006/metadata/core-properties"/>
    <ds:schemaRef ds:uri="http://schemas.microsoft.com/office/2006/documentManagement/types"/>
    <ds:schemaRef ds:uri="96122d77-eda7-4779-abb5-b0651f528355"/>
    <ds:schemaRef ds:uri="http://www.w3.org/XML/1998/namespace"/>
    <ds:schemaRef ds:uri="http://purl.org/dc/terms/"/>
    <ds:schemaRef ds:uri="http://schemas.microsoft.com/office/infopath/2007/PartnerControls"/>
    <ds:schemaRef ds:uri="e3475015-8087-4164-8b9c-0734c96b65da"/>
    <ds:schemaRef ds:uri="http://purl.org/dc/elements/1.1/"/>
  </ds:schemaRefs>
</ds:datastoreItem>
</file>

<file path=customXml/itemProps2.xml><?xml version="1.0" encoding="utf-8"?>
<ds:datastoreItem xmlns:ds="http://schemas.openxmlformats.org/officeDocument/2006/customXml" ds:itemID="{432E71E4-B6FE-4C9B-861C-2BB8A120D7ED}">
  <ds:schemaRefs>
    <ds:schemaRef ds:uri="http://schemas.microsoft.com/sharepoint/v3/contenttype/forms"/>
  </ds:schemaRefs>
</ds:datastoreItem>
</file>

<file path=customXml/itemProps3.xml><?xml version="1.0" encoding="utf-8"?>
<ds:datastoreItem xmlns:ds="http://schemas.openxmlformats.org/officeDocument/2006/customXml" ds:itemID="{BA0B9C54-DC57-4B22-9735-7AA811C4C0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122d77-eda7-4779-abb5-b0651f528355"/>
    <ds:schemaRef ds:uri="e3475015-8087-4164-8b9c-0734c96b65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5ea74a3-92c5-4c31-978a-925c3c799cd0}" enabled="0" method="" siteId="{05ea74a3-92c5-4c31-978a-925c3c799cd0}" removed="1"/>
</clbl:labelList>
</file>

<file path=docProps/app.xml><?xml version="1.0" encoding="utf-8"?>
<Properties xmlns="http://schemas.openxmlformats.org/officeDocument/2006/extended-properties" xmlns:vt="http://schemas.openxmlformats.org/officeDocument/2006/docPropsVTypes">
  <Template/>
  <TotalTime>1925</TotalTime>
  <Words>2348</Words>
  <Application>Microsoft Office PowerPoint</Application>
  <PresentationFormat>Presentación en pantalla (16:9)</PresentationFormat>
  <Paragraphs>361</Paragraphs>
  <Slides>62</Slides>
  <Notes>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62</vt:i4>
      </vt:variant>
    </vt:vector>
  </HeadingPairs>
  <TitlesOfParts>
    <vt:vector size="67" baseType="lpstr">
      <vt:lpstr>Roboto</vt:lpstr>
      <vt:lpstr>Arial</vt:lpstr>
      <vt:lpstr>Courier New</vt:lpstr>
      <vt:lpstr>Helvetica Neue</vt:lpstr>
      <vt:lpstr>Simple Light</vt:lpstr>
      <vt:lpstr> 1:03 PM        Computación en tiempo real con FPGAs para instrumentación científica</vt:lpstr>
      <vt:lpstr>Índice</vt:lpstr>
      <vt:lpstr>Presentación de PowerPoint</vt:lpstr>
      <vt:lpstr>Presentación de PowerPoint</vt:lpstr>
      <vt:lpstr>Un poco de historia</vt:lpstr>
      <vt:lpstr>Los inicios</vt:lpstr>
      <vt:lpstr>Años 80: El mundo antes de las FPGAs</vt:lpstr>
      <vt:lpstr>El cambio de arquitectura que lo hizo posible</vt:lpstr>
      <vt:lpstr>Las tres “eras” de las FPGAs</vt:lpstr>
      <vt:lpstr>La era actual (?) </vt:lpstr>
      <vt:lpstr>Estado actual del mercado</vt:lpstr>
      <vt:lpstr>Los bloques básicos</vt:lpstr>
      <vt:lpstr>Los bloques básicos:</vt:lpstr>
      <vt:lpstr>Los bloques básicos:</vt:lpstr>
      <vt:lpstr>Los bloques básicos:</vt:lpstr>
      <vt:lpstr>Lo bonito está en el interior</vt:lpstr>
      <vt:lpstr>Bloques principales</vt:lpstr>
      <vt:lpstr>Clock trees</vt:lpstr>
      <vt:lpstr>Presentación de PowerPoint</vt:lpstr>
      <vt:lpstr>Otros elementos en la tarjeta: Hard blocks</vt:lpstr>
      <vt:lpstr>Esto se ¿Programa...?</vt:lpstr>
      <vt:lpstr>HDL: Lenguaje de descripción de HARDWARE</vt:lpstr>
      <vt:lpstr>HDL: Lenguaje de descripción de HARDWARE</vt:lpstr>
      <vt:lpstr>HDL: Lenguaje de descripción de HARDWARE</vt:lpstr>
      <vt:lpstr>IDE de diseño para FPGAs</vt:lpstr>
      <vt:lpstr>Toy example</vt:lpstr>
      <vt:lpstr>Ejemplo sencillo: activación en un clúster de energía</vt:lpstr>
      <vt:lpstr>Presentación de PowerPoint</vt:lpstr>
      <vt:lpstr>Presentación de PowerPoint</vt:lpstr>
      <vt:lpstr>Presentación de PowerPoint</vt:lpstr>
      <vt:lpstr>Presentación de PowerPoint</vt:lpstr>
      <vt:lpstr>Presentación de PowerPoint</vt:lpstr>
      <vt:lpstr>Mismo ejemplo</vt:lpstr>
      <vt:lpstr>Presentación de PowerPoint</vt:lpstr>
      <vt:lpstr>Design workflow</vt:lpstr>
      <vt:lpstr>FPGA Design Workflow</vt:lpstr>
      <vt:lpstr>FPGA Design Workflow</vt:lpstr>
      <vt:lpstr>¿Y después…?</vt:lpstr>
      <vt:lpstr>FPGAs en CMS, CERN</vt:lpstr>
      <vt:lpstr>El objetivo: Trigger en el LHC</vt:lpstr>
      <vt:lpstr>Sistema de Trigger</vt:lpstr>
      <vt:lpstr>Sistema de Trigger </vt:lpstr>
      <vt:lpstr>Fase-II del sistema de Trigger: HL-LHC</vt:lpstr>
      <vt:lpstr>Custom boards</vt:lpstr>
      <vt:lpstr>Presentación de PowerPoint</vt:lpstr>
      <vt:lpstr>FPGAs en el trigger</vt:lpstr>
      <vt:lpstr>Ejemplos de diseños utilizados en trigger</vt:lpstr>
      <vt:lpstr>Muchas mas cosas!!</vt:lpstr>
      <vt:lpstr>Radiation tolerant electronics</vt:lpstr>
      <vt:lpstr>Presentación de PowerPoint</vt:lpstr>
      <vt:lpstr>ML &amp; FPGAs</vt:lpstr>
      <vt:lpstr>Machine learning</vt:lpstr>
      <vt:lpstr>Dataflow architectures</vt:lpstr>
      <vt:lpstr>Entrenamiento eficiente: prunning</vt:lpstr>
      <vt:lpstr>Entrenamiento eficiente: quantization</vt:lpstr>
      <vt:lpstr>Presentación de PowerPoint</vt:lpstr>
      <vt:lpstr>Presentación de PowerPoint</vt:lpstr>
      <vt:lpstr>Implementacion de CNN full VHDL</vt:lpstr>
      <vt:lpstr>GPU vs FPGA</vt:lpstr>
      <vt:lpstr>Presentación de PowerPoint</vt:lpstr>
      <vt:lpstr>Presentación de PowerPoint</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Pelayo Leguina</dc:creator>
  <cp:lastModifiedBy>PELAYO LEGUINA LOPEZ</cp:lastModifiedBy>
  <cp:revision>25</cp:revision>
  <cp:lastPrinted>2026-01-22T10:32:40Z</cp:lastPrinted>
  <dcterms:modified xsi:type="dcterms:W3CDTF">2026-01-22T10:35:08Z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0x010100FB57AAB1A9F3A44A94BC3C20A0E3D73D</vt:lpwstr>
  </property>
</Properties>
</file>