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F6B9888-0262-46BF-92CF-F9ED0FC1A56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707400"/>
            <a:ext cx="10969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 title text </a:t>
            </a: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26190D3-75E0-4472-A3FC-FB26370AFA1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D5983D2-8747-429D-8121-CA5EBCC7B6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EC65BD4-4DA7-4C7C-82D5-68D6A7E5BB2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/>
        </p:nvSpPr>
        <p:spPr>
          <a:xfrm>
            <a:off x="0" y="0"/>
            <a:ext cx="12188520" cy="4248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0" y="0"/>
            <a:ext cx="12188520" cy="316800"/>
          </a:xfrm>
          <a:prstGeom prst="rect">
            <a:avLst/>
          </a:prstGeom>
          <a:solidFill>
            <a:srgbClr val="1b283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" name="Oval 3"/>
          <p:cNvSpPr/>
          <p:nvPr/>
        </p:nvSpPr>
        <p:spPr>
          <a:xfrm>
            <a:off x="9601200" y="-1097280"/>
            <a:ext cx="4111560" cy="4111560"/>
          </a:xfrm>
          <a:prstGeom prst="ellipse">
            <a:avLst/>
          </a:prstGeom>
          <a:solidFill>
            <a:srgbClr val="12254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" name="Oval 4"/>
          <p:cNvSpPr/>
          <p:nvPr/>
        </p:nvSpPr>
        <p:spPr>
          <a:xfrm>
            <a:off x="10515600" y="4572000"/>
            <a:ext cx="2739960" cy="2739960"/>
          </a:xfrm>
          <a:prstGeom prst="ellipse">
            <a:avLst/>
          </a:prstGeom>
          <a:solidFill>
            <a:srgbClr val="102038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" name="TextBox 5"/>
          <p:cNvSpPr/>
          <p:nvPr/>
        </p:nvSpPr>
        <p:spPr>
          <a:xfrm>
            <a:off x="1097280" y="1463040"/>
            <a:ext cx="9140760" cy="12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8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FPGA-ACCELERATED EDGE AI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4200" b="1" u="none" strike="noStrike">
                <a:solidFill>
                  <a:srgbClr val="ffffff"/>
                </a:solidFill>
                <a:effectLst/>
                <a:uFillTx/>
                <a:latin typeface="Calibri Light"/>
                <a:ea typeface="DejaVu Sans"/>
              </a:rPr>
              <a:t>SUNRISE: Edge AI for Real-Time Solar Energy Nowcasting</a:t>
            </a:r>
            <a:endParaRPr lang="en-US" sz="4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097280" y="3017520"/>
            <a:ext cx="3197160" cy="33480"/>
          </a:xfrm>
          <a:prstGeom prst="rect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8280" bIns="-828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3" name="TextBox 7"/>
          <p:cNvSpPr/>
          <p:nvPr/>
        </p:nvSpPr>
        <p:spPr>
          <a:xfrm>
            <a:off x="1097280" y="3291840"/>
            <a:ext cx="822636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7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A Deep Learning-Based Approach for Real-Time Solar Energy Estimation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7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using Computer Vision and AMD Kria KV260 FPGA Acceleration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Rounded Rectangle 8"/>
          <p:cNvSpPr/>
          <p:nvPr/>
        </p:nvSpPr>
        <p:spPr>
          <a:xfrm>
            <a:off x="1097280" y="4754880"/>
            <a:ext cx="1368360" cy="4082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Edge AI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Rounded Rectangle 9"/>
          <p:cNvSpPr/>
          <p:nvPr/>
        </p:nvSpPr>
        <p:spPr>
          <a:xfrm>
            <a:off x="2651760" y="4754880"/>
            <a:ext cx="1368360" cy="4082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Computer Vision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Rounded Rectangle 10"/>
          <p:cNvSpPr/>
          <p:nvPr/>
        </p:nvSpPr>
        <p:spPr>
          <a:xfrm>
            <a:off x="4206240" y="4754880"/>
            <a:ext cx="1368360" cy="4082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Deep Learning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Rounded Rectangle 11"/>
          <p:cNvSpPr/>
          <p:nvPr/>
        </p:nvSpPr>
        <p:spPr>
          <a:xfrm>
            <a:off x="5760720" y="4754880"/>
            <a:ext cx="1368360" cy="4082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FPGA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Rounded Rectangle 12"/>
          <p:cNvSpPr/>
          <p:nvPr/>
        </p:nvSpPr>
        <p:spPr>
          <a:xfrm>
            <a:off x="7315200" y="4754880"/>
            <a:ext cx="1368360" cy="4082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Vitis AI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8869680" y="4754880"/>
            <a:ext cx="1368360" cy="4082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AMD/Xilinx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TextBox 14"/>
          <p:cNvSpPr/>
          <p:nvPr/>
        </p:nvSpPr>
        <p:spPr>
          <a:xfrm>
            <a:off x="1097280" y="5486400"/>
            <a:ext cx="914076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3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M. Daniel González · Research Project · SUNRISE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200" b="0" u="none" strike="noStrike">
                <a:solidFill>
                  <a:srgbClr val="8eb5d4"/>
                </a:solidFill>
                <a:effectLst/>
                <a:uFillTx/>
                <a:latin typeface="Calibri"/>
                <a:ea typeface="DejaVu Sans"/>
              </a:rPr>
              <a:t>Universidad de Oviedo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25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61" name="Rectangle 26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62" name="TextBox 39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MODEL ADAPTATION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TextBox 46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DDUNet Architecture for Cloud Segmentation for FPGA Deployment 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TextBox 203"/>
          <p:cNvSpPr/>
          <p:nvPr/>
        </p:nvSpPr>
        <p:spPr>
          <a:xfrm>
            <a:off x="1371600" y="1737360"/>
            <a:ext cx="4111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Original DDUNet Architecture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Rounded Rectangle 79"/>
          <p:cNvSpPr/>
          <p:nvPr/>
        </p:nvSpPr>
        <p:spPr>
          <a:xfrm>
            <a:off x="1371600" y="2194560"/>
            <a:ext cx="4385880" cy="383724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66" name="TextBox 204"/>
          <p:cNvSpPr/>
          <p:nvPr/>
        </p:nvSpPr>
        <p:spPr>
          <a:xfrm>
            <a:off x="1554480" y="237744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•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TextBox 205"/>
          <p:cNvSpPr/>
          <p:nvPr/>
        </p:nvSpPr>
        <p:spPr>
          <a:xfrm>
            <a:off x="1920240" y="237744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Double U-Net with skip connections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TextBox 206"/>
          <p:cNvSpPr/>
          <p:nvPr/>
        </p:nvSpPr>
        <p:spPr>
          <a:xfrm>
            <a:off x="1554480" y="278892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TextBox 207"/>
          <p:cNvSpPr/>
          <p:nvPr/>
        </p:nvSpPr>
        <p:spPr>
          <a:xfrm>
            <a:off x="1920240" y="278892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Standard convolution layers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TextBox 208"/>
          <p:cNvSpPr/>
          <p:nvPr/>
        </p:nvSpPr>
        <p:spPr>
          <a:xfrm>
            <a:off x="1554480" y="32004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TextBox 209"/>
          <p:cNvSpPr/>
          <p:nvPr/>
        </p:nvSpPr>
        <p:spPr>
          <a:xfrm>
            <a:off x="1920240" y="320040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ReLU activations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TextBox 210"/>
          <p:cNvSpPr/>
          <p:nvPr/>
        </p:nvSpPr>
        <p:spPr>
          <a:xfrm>
            <a:off x="1554480" y="36118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TextBox 211"/>
          <p:cNvSpPr/>
          <p:nvPr/>
        </p:nvSpPr>
        <p:spPr>
          <a:xfrm>
            <a:off x="1920240" y="361188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Batch normalization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TextBox 212"/>
          <p:cNvSpPr/>
          <p:nvPr/>
        </p:nvSpPr>
        <p:spPr>
          <a:xfrm>
            <a:off x="1554480" y="402336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TextBox 213"/>
          <p:cNvSpPr/>
          <p:nvPr/>
        </p:nvSpPr>
        <p:spPr>
          <a:xfrm>
            <a:off x="1920240" y="402336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Max-pooling + upsampling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TextBox 214"/>
          <p:cNvSpPr/>
          <p:nvPr/>
        </p:nvSpPr>
        <p:spPr>
          <a:xfrm>
            <a:off x="1554480" y="443484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❌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TextBox 215"/>
          <p:cNvSpPr/>
          <p:nvPr/>
        </p:nvSpPr>
        <p:spPr>
          <a:xfrm>
            <a:off x="1920240" y="443484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Operations not in DPU op list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TextBox 216"/>
          <p:cNvSpPr/>
          <p:nvPr/>
        </p:nvSpPr>
        <p:spPr>
          <a:xfrm>
            <a:off x="1554480" y="484632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❌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TextBox 217"/>
          <p:cNvSpPr/>
          <p:nvPr/>
        </p:nvSpPr>
        <p:spPr>
          <a:xfrm>
            <a:off x="1920240" y="484632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Custom/Variable padding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TextBox 218"/>
          <p:cNvSpPr/>
          <p:nvPr/>
        </p:nvSpPr>
        <p:spPr>
          <a:xfrm>
            <a:off x="1554480" y="52578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TextBox 219"/>
          <p:cNvSpPr/>
          <p:nvPr/>
        </p:nvSpPr>
        <p:spPr>
          <a:xfrm>
            <a:off x="1920240" y="5257800"/>
            <a:ext cx="3654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Excessive depth channels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Right Arrow 5"/>
          <p:cNvSpPr/>
          <p:nvPr/>
        </p:nvSpPr>
        <p:spPr>
          <a:xfrm>
            <a:off x="5943600" y="3474720"/>
            <a:ext cx="5454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83" name="TextBox 220"/>
          <p:cNvSpPr/>
          <p:nvPr/>
        </p:nvSpPr>
        <p:spPr>
          <a:xfrm>
            <a:off x="5852160" y="3840480"/>
            <a:ext cx="72828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Adapt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TextBox 221"/>
          <p:cNvSpPr/>
          <p:nvPr/>
        </p:nvSpPr>
        <p:spPr>
          <a:xfrm>
            <a:off x="6675120" y="17373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FPGA-Optimized Version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" name="Rounded Rectangle 80"/>
          <p:cNvSpPr/>
          <p:nvPr/>
        </p:nvSpPr>
        <p:spPr>
          <a:xfrm>
            <a:off x="6675120" y="2194560"/>
            <a:ext cx="4751640" cy="383724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2da04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86" name="TextBox 222"/>
          <p:cNvSpPr/>
          <p:nvPr/>
        </p:nvSpPr>
        <p:spPr>
          <a:xfrm>
            <a:off x="6858000" y="237744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TextBox 223"/>
          <p:cNvSpPr/>
          <p:nvPr/>
        </p:nvSpPr>
        <p:spPr>
          <a:xfrm>
            <a:off x="7223760" y="237744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Layer compatibility analysis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TextBox 224"/>
          <p:cNvSpPr/>
          <p:nvPr/>
        </p:nvSpPr>
        <p:spPr>
          <a:xfrm>
            <a:off x="6858000" y="278892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❌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TextBox 225"/>
          <p:cNvSpPr/>
          <p:nvPr/>
        </p:nvSpPr>
        <p:spPr>
          <a:xfrm>
            <a:off x="7223760" y="278892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Replaced unsupported operations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TextBox 226"/>
          <p:cNvSpPr/>
          <p:nvPr/>
        </p:nvSpPr>
        <p:spPr>
          <a:xfrm>
            <a:off x="6858000" y="32004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TextBox 227"/>
          <p:cNvSpPr/>
          <p:nvPr/>
        </p:nvSpPr>
        <p:spPr>
          <a:xfrm>
            <a:off x="7223760" y="320040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Adjusted padding for DPU constraints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TextBox 228"/>
          <p:cNvSpPr/>
          <p:nvPr/>
        </p:nvSpPr>
        <p:spPr>
          <a:xfrm>
            <a:off x="6858000" y="36118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TextBox 229"/>
          <p:cNvSpPr/>
          <p:nvPr/>
        </p:nvSpPr>
        <p:spPr>
          <a:xfrm>
            <a:off x="7223760" y="361188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Verified DPU op list compliance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TextBox 230"/>
          <p:cNvSpPr/>
          <p:nvPr/>
        </p:nvSpPr>
        <p:spPr>
          <a:xfrm>
            <a:off x="6858000" y="402336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TextBox 231"/>
          <p:cNvSpPr/>
          <p:nvPr/>
        </p:nvSpPr>
        <p:spPr>
          <a:xfrm>
            <a:off x="7223760" y="402336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Channel dimension optimization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TextBox 232"/>
          <p:cNvSpPr/>
          <p:nvPr/>
        </p:nvSpPr>
        <p:spPr>
          <a:xfrm>
            <a:off x="6858000" y="443484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TextBox 233"/>
          <p:cNvSpPr/>
          <p:nvPr/>
        </p:nvSpPr>
        <p:spPr>
          <a:xfrm>
            <a:off x="7223760" y="443484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Stride handling configuration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TextBox 234"/>
          <p:cNvSpPr/>
          <p:nvPr/>
        </p:nvSpPr>
        <p:spPr>
          <a:xfrm>
            <a:off x="6858000" y="484632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TextBox 235"/>
          <p:cNvSpPr/>
          <p:nvPr/>
        </p:nvSpPr>
        <p:spPr>
          <a:xfrm>
            <a:off x="7223760" y="484632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Reduced model depth where possible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TextBox 236"/>
          <p:cNvSpPr/>
          <p:nvPr/>
        </p:nvSpPr>
        <p:spPr>
          <a:xfrm>
            <a:off x="6858000" y="52578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TextBox 237"/>
          <p:cNvSpPr/>
          <p:nvPr/>
        </p:nvSpPr>
        <p:spPr>
          <a:xfrm>
            <a:off x="7223760" y="525780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Validated with Vitis AI analyzer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Rounded Rectangle 81"/>
          <p:cNvSpPr/>
          <p:nvPr/>
        </p:nvSpPr>
        <p:spPr>
          <a:xfrm>
            <a:off x="1371600" y="6217920"/>
            <a:ext cx="10055160" cy="453960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03" name="TextBox 238"/>
          <p:cNvSpPr/>
          <p:nvPr/>
        </p:nvSpPr>
        <p:spPr>
          <a:xfrm>
            <a:off x="1554480" y="6236280"/>
            <a:ext cx="968940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💡 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The DDUNet architecture required significant adaptation — not all layers are supported by the DPU. Unsupported operations were replaced or refactored to ensure compatibility.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"/>
          <p:cNvSpPr/>
          <p:nvPr/>
        </p:nvSpPr>
        <p:spPr>
          <a:xfrm>
            <a:off x="117198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FB482EAC-F78A-4152-934C-27D2D09DB0E2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22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06" name="Rectangle 24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07" name="TextBox 165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MODEL ADAPTATION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TextBox 166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DDUNet Architecture for Cloud Segmentation for FPGA Deployment 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Rounded Rectangle 4"/>
          <p:cNvSpPr/>
          <p:nvPr/>
        </p:nvSpPr>
        <p:spPr>
          <a:xfrm>
            <a:off x="1371600" y="2194560"/>
            <a:ext cx="4343400" cy="38372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10" name="TextBox 172"/>
          <p:cNvSpPr/>
          <p:nvPr/>
        </p:nvSpPr>
        <p:spPr>
          <a:xfrm>
            <a:off x="1554480" y="32004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1" name="TextBox 174"/>
          <p:cNvSpPr/>
          <p:nvPr/>
        </p:nvSpPr>
        <p:spPr>
          <a:xfrm>
            <a:off x="1554480" y="36118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2" name="Right Arrow 4"/>
          <p:cNvSpPr/>
          <p:nvPr/>
        </p:nvSpPr>
        <p:spPr>
          <a:xfrm>
            <a:off x="5943600" y="3474720"/>
            <a:ext cx="545400" cy="316800"/>
          </a:xfrm>
          <a:prstGeom prst="rightArrow">
            <a:avLst>
              <a:gd name="adj1" fmla="val 57321"/>
              <a:gd name="adj2" fmla="val 50000"/>
            </a:avLst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13" name="TextBox 184"/>
          <p:cNvSpPr/>
          <p:nvPr/>
        </p:nvSpPr>
        <p:spPr>
          <a:xfrm>
            <a:off x="5852160" y="3840480"/>
            <a:ext cx="72828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Result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TextBox 185"/>
          <p:cNvSpPr/>
          <p:nvPr/>
        </p:nvSpPr>
        <p:spPr>
          <a:xfrm>
            <a:off x="6675120" y="17373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FPGA-Optimized Version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Rounded Rectangle 7"/>
          <p:cNvSpPr/>
          <p:nvPr/>
        </p:nvSpPr>
        <p:spPr>
          <a:xfrm>
            <a:off x="6675120" y="2194560"/>
            <a:ext cx="4751640" cy="383724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2da04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16" name="TextBox 186"/>
          <p:cNvSpPr/>
          <p:nvPr/>
        </p:nvSpPr>
        <p:spPr>
          <a:xfrm>
            <a:off x="6858000" y="237744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TextBox 187"/>
          <p:cNvSpPr/>
          <p:nvPr/>
        </p:nvSpPr>
        <p:spPr>
          <a:xfrm>
            <a:off x="7223760" y="237744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Layer compatibility analysis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TextBox 188"/>
          <p:cNvSpPr/>
          <p:nvPr/>
        </p:nvSpPr>
        <p:spPr>
          <a:xfrm>
            <a:off x="6858000" y="278892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❌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TextBox 189"/>
          <p:cNvSpPr/>
          <p:nvPr/>
        </p:nvSpPr>
        <p:spPr>
          <a:xfrm>
            <a:off x="7223760" y="278892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Replaced unsupported operations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TextBox 190"/>
          <p:cNvSpPr/>
          <p:nvPr/>
        </p:nvSpPr>
        <p:spPr>
          <a:xfrm>
            <a:off x="6858000" y="32004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TextBox 191"/>
          <p:cNvSpPr/>
          <p:nvPr/>
        </p:nvSpPr>
        <p:spPr>
          <a:xfrm>
            <a:off x="7223760" y="320040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Adjusted padding for DPU constraints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TextBox 192"/>
          <p:cNvSpPr/>
          <p:nvPr/>
        </p:nvSpPr>
        <p:spPr>
          <a:xfrm>
            <a:off x="6858000" y="36118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TextBox 193"/>
          <p:cNvSpPr/>
          <p:nvPr/>
        </p:nvSpPr>
        <p:spPr>
          <a:xfrm>
            <a:off x="7223760" y="361188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Verified DPU op list compliance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" name="TextBox 194"/>
          <p:cNvSpPr/>
          <p:nvPr/>
        </p:nvSpPr>
        <p:spPr>
          <a:xfrm>
            <a:off x="6858000" y="402336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TextBox 195"/>
          <p:cNvSpPr/>
          <p:nvPr/>
        </p:nvSpPr>
        <p:spPr>
          <a:xfrm>
            <a:off x="7223760" y="402336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Channel dimension optimization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TextBox 196"/>
          <p:cNvSpPr/>
          <p:nvPr/>
        </p:nvSpPr>
        <p:spPr>
          <a:xfrm>
            <a:off x="6858000" y="443484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TextBox 197"/>
          <p:cNvSpPr/>
          <p:nvPr/>
        </p:nvSpPr>
        <p:spPr>
          <a:xfrm>
            <a:off x="7223760" y="443484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Stride handling configuration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TextBox 198"/>
          <p:cNvSpPr/>
          <p:nvPr/>
        </p:nvSpPr>
        <p:spPr>
          <a:xfrm>
            <a:off x="6858000" y="484632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TextBox 199"/>
          <p:cNvSpPr/>
          <p:nvPr/>
        </p:nvSpPr>
        <p:spPr>
          <a:xfrm>
            <a:off x="7223760" y="484632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Reduced model depth where possible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TextBox 200"/>
          <p:cNvSpPr/>
          <p:nvPr/>
        </p:nvSpPr>
        <p:spPr>
          <a:xfrm>
            <a:off x="6858000" y="525780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TextBox 201"/>
          <p:cNvSpPr/>
          <p:nvPr/>
        </p:nvSpPr>
        <p:spPr>
          <a:xfrm>
            <a:off x="7223760" y="5257800"/>
            <a:ext cx="3928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Validated with Vitis AI analyzer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Rounded Rectangle 19"/>
          <p:cNvSpPr/>
          <p:nvPr/>
        </p:nvSpPr>
        <p:spPr>
          <a:xfrm>
            <a:off x="1371600" y="6217920"/>
            <a:ext cx="10055160" cy="453960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33" name="TextBox 202"/>
          <p:cNvSpPr/>
          <p:nvPr/>
        </p:nvSpPr>
        <p:spPr>
          <a:xfrm>
            <a:off x="1554480" y="6236280"/>
            <a:ext cx="968940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💡 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The DDUNet architecture required significant adaptation — not all layers are supported by the DPU. Unsupported operations were replaced or refactored to ensure compatibility.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4" name=""/>
          <p:cNvPicPr/>
          <p:nvPr/>
        </p:nvPicPr>
        <p:blipFill>
          <a:blip r:embed="rId1"/>
          <a:stretch/>
        </p:blipFill>
        <p:spPr>
          <a:xfrm>
            <a:off x="1776960" y="2286000"/>
            <a:ext cx="3572280" cy="36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5" name=""/>
          <p:cNvSpPr/>
          <p:nvPr/>
        </p:nvSpPr>
        <p:spPr>
          <a:xfrm>
            <a:off x="117198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05B7E763-963C-4B7B-8331-4DDDE2E7517C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37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38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QUANTIZATION STRATEGIES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Post-Training Quantization vs Quantization-Aware Training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Rounded Rectangle 5"/>
          <p:cNvSpPr/>
          <p:nvPr/>
        </p:nvSpPr>
        <p:spPr>
          <a:xfrm>
            <a:off x="731520" y="1737360"/>
            <a:ext cx="5025960" cy="4111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1" name="Rectangle 6"/>
          <p:cNvSpPr/>
          <p:nvPr/>
        </p:nvSpPr>
        <p:spPr>
          <a:xfrm>
            <a:off x="731520" y="1737360"/>
            <a:ext cx="5025960" cy="51480"/>
          </a:xfrm>
          <a:prstGeom prst="rect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2" name="TextBox 7"/>
          <p:cNvSpPr/>
          <p:nvPr/>
        </p:nvSpPr>
        <p:spPr>
          <a:xfrm>
            <a:off x="914400" y="1965960"/>
            <a:ext cx="46602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Post-Training Quantization (PTQ)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TextBox 8"/>
          <p:cNvSpPr/>
          <p:nvPr/>
        </p:nvSpPr>
        <p:spPr>
          <a:xfrm>
            <a:off x="1005840" y="24688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457b9d"/>
                </a:solidFill>
                <a:effectLst/>
                <a:uFillTx/>
                <a:latin typeface="Calibri"/>
                <a:ea typeface="DejaVu Sans"/>
              </a:rPr>
              <a:t>Concept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TextBox 9"/>
          <p:cNvSpPr/>
          <p:nvPr/>
        </p:nvSpPr>
        <p:spPr>
          <a:xfrm>
            <a:off x="2286000" y="2468880"/>
            <a:ext cx="3288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Convert FP32 weights to INT8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after training is complete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TextBox 10"/>
          <p:cNvSpPr/>
          <p:nvPr/>
        </p:nvSpPr>
        <p:spPr>
          <a:xfrm>
            <a:off x="1005840" y="31546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457b9d"/>
                </a:solidFill>
                <a:effectLst/>
                <a:uFillTx/>
                <a:latin typeface="Calibri"/>
                <a:ea typeface="DejaVu Sans"/>
              </a:rPr>
              <a:t>Process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TextBox 11"/>
          <p:cNvSpPr/>
          <p:nvPr/>
        </p:nvSpPr>
        <p:spPr>
          <a:xfrm>
            <a:off x="2286000" y="3154680"/>
            <a:ext cx="3288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1. Load trained FP32 model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2. Run calibration with sample data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3. Quantize weights &amp; activations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TextBox 12"/>
          <p:cNvSpPr/>
          <p:nvPr/>
        </p:nvSpPr>
        <p:spPr>
          <a:xfrm>
            <a:off x="1005840" y="38404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457b9d"/>
                </a:solidFill>
                <a:effectLst/>
                <a:uFillTx/>
                <a:latin typeface="Calibri"/>
                <a:ea typeface="DejaVu Sans"/>
              </a:rPr>
              <a:t>Advantages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8" name="TextBox 13"/>
          <p:cNvSpPr/>
          <p:nvPr/>
        </p:nvSpPr>
        <p:spPr>
          <a:xfrm>
            <a:off x="2286000" y="3840480"/>
            <a:ext cx="3288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 Fast — no retraining required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 Simple workflow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 Good starting point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TextBox 14"/>
          <p:cNvSpPr/>
          <p:nvPr/>
        </p:nvSpPr>
        <p:spPr>
          <a:xfrm>
            <a:off x="1005840" y="45262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457b9d"/>
                </a:solidFill>
                <a:effectLst/>
                <a:uFillTx/>
                <a:latin typeface="Calibri"/>
                <a:ea typeface="DejaVu Sans"/>
              </a:rPr>
              <a:t>Trade-offs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TextBox 15"/>
          <p:cNvSpPr/>
          <p:nvPr/>
        </p:nvSpPr>
        <p:spPr>
          <a:xfrm>
            <a:off x="2286000" y="4526280"/>
            <a:ext cx="3288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 Potential accuracy loss (2-5%)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 Sensitive to distribution shifts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TextBox 16"/>
          <p:cNvSpPr/>
          <p:nvPr/>
        </p:nvSpPr>
        <p:spPr>
          <a:xfrm>
            <a:off x="1005840" y="52120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457b9d"/>
                </a:solidFill>
                <a:effectLst/>
                <a:uFillTx/>
                <a:latin typeface="Calibri"/>
                <a:ea typeface="DejaVu Sans"/>
              </a:rPr>
              <a:t>When to use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TextBox 17"/>
          <p:cNvSpPr/>
          <p:nvPr/>
        </p:nvSpPr>
        <p:spPr>
          <a:xfrm>
            <a:off x="2286000" y="5212080"/>
            <a:ext cx="3288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When accuracy loss is acceptable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or as a baseline comparison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Rounded Rectangle 18"/>
          <p:cNvSpPr/>
          <p:nvPr/>
        </p:nvSpPr>
        <p:spPr>
          <a:xfrm>
            <a:off x="6217920" y="1737360"/>
            <a:ext cx="5025960" cy="4111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54" name="Rectangle 19"/>
          <p:cNvSpPr/>
          <p:nvPr/>
        </p:nvSpPr>
        <p:spPr>
          <a:xfrm>
            <a:off x="6217920" y="1737360"/>
            <a:ext cx="5025960" cy="51480"/>
          </a:xfrm>
          <a:prstGeom prst="rect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55" name="TextBox 20"/>
          <p:cNvSpPr/>
          <p:nvPr/>
        </p:nvSpPr>
        <p:spPr>
          <a:xfrm>
            <a:off x="6400800" y="1965960"/>
            <a:ext cx="46602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Quantization-Aware Training (QAT)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TextBox 21"/>
          <p:cNvSpPr/>
          <p:nvPr/>
        </p:nvSpPr>
        <p:spPr>
          <a:xfrm>
            <a:off x="6400800" y="24688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Concept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TextBox 22"/>
          <p:cNvSpPr/>
          <p:nvPr/>
        </p:nvSpPr>
        <p:spPr>
          <a:xfrm>
            <a:off x="7680960" y="2468880"/>
            <a:ext cx="338004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Simulate quantization effects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during training to recover accuracy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" name="TextBox 23"/>
          <p:cNvSpPr/>
          <p:nvPr/>
        </p:nvSpPr>
        <p:spPr>
          <a:xfrm>
            <a:off x="6400800" y="31546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Process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TextBox 24"/>
          <p:cNvSpPr/>
          <p:nvPr/>
        </p:nvSpPr>
        <p:spPr>
          <a:xfrm>
            <a:off x="7680960" y="3154680"/>
            <a:ext cx="338004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1. Start from trained FP32 model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2. Insert fake quantization nodes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3. Fine-tune with quantization simulation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" name="TextBox 25"/>
          <p:cNvSpPr/>
          <p:nvPr/>
        </p:nvSpPr>
        <p:spPr>
          <a:xfrm>
            <a:off x="6400800" y="38404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Advantages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TextBox 26"/>
          <p:cNvSpPr/>
          <p:nvPr/>
        </p:nvSpPr>
        <p:spPr>
          <a:xfrm>
            <a:off x="7680960" y="3840480"/>
            <a:ext cx="338004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 Higher accuracy retention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 Better handling of outliers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✅ Robust to calibration data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TextBox 27"/>
          <p:cNvSpPr/>
          <p:nvPr/>
        </p:nvSpPr>
        <p:spPr>
          <a:xfrm>
            <a:off x="6400800" y="45262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Trade-offs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TextBox 28"/>
          <p:cNvSpPr/>
          <p:nvPr/>
        </p:nvSpPr>
        <p:spPr>
          <a:xfrm>
            <a:off x="7680960" y="4526280"/>
            <a:ext cx="338004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 Requires retraining (longer)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 More complex pipeline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⚠️ Needs original training setup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TextBox 29"/>
          <p:cNvSpPr/>
          <p:nvPr/>
        </p:nvSpPr>
        <p:spPr>
          <a:xfrm>
            <a:off x="6400800" y="5212080"/>
            <a:ext cx="11854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When to use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TextBox 30"/>
          <p:cNvSpPr/>
          <p:nvPr/>
        </p:nvSpPr>
        <p:spPr>
          <a:xfrm>
            <a:off x="7680960" y="5212080"/>
            <a:ext cx="338004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When accuracy is critical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or PTQ results are unsatisfactory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Rounded Rectangle 31"/>
          <p:cNvSpPr/>
          <p:nvPr/>
        </p:nvSpPr>
        <p:spPr>
          <a:xfrm>
            <a:off x="731520" y="6035040"/>
            <a:ext cx="10512360" cy="636840"/>
          </a:xfrm>
          <a:prstGeom prst="roundRect">
            <a:avLst>
              <a:gd name="adj" fmla="val 16667"/>
            </a:avLst>
          </a:prstGeom>
          <a:solidFill>
            <a:srgbClr val="1d3557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67" name="TextBox 32"/>
          <p:cNvSpPr/>
          <p:nvPr/>
        </p:nvSpPr>
        <p:spPr>
          <a:xfrm>
            <a:off x="914400" y="6126480"/>
            <a:ext cx="101466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☑ 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100" b="0" u="none" strike="noStrike">
                <a:solidFill>
                  <a:srgbClr val="a8dadc"/>
                </a:solidFill>
                <a:effectLst/>
                <a:uFillTx/>
                <a:latin typeface="Calibri"/>
                <a:ea typeface="DejaVu Sans"/>
              </a:rPr>
              <a:t>Both strategies are evaluated to determine the optimal balance between inference speed, FPGA resource utilization, and prediction accuracy for the cloud segmentation task.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1170072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069E57FA-AA6B-4D37-A6B2-2BE0A4EAAA18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0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1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MODEL COMPILATION &amp; RESULTS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From .xmodel Generation to Performance Evaluation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TextBox 5"/>
          <p:cNvSpPr/>
          <p:nvPr/>
        </p:nvSpPr>
        <p:spPr>
          <a:xfrm>
            <a:off x="1371600" y="17373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Compilation Pipeline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Rounded Rectangle 6"/>
          <p:cNvSpPr/>
          <p:nvPr/>
        </p:nvSpPr>
        <p:spPr>
          <a:xfrm>
            <a:off x="1371600" y="2194560"/>
            <a:ext cx="1459800" cy="81972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5" name="TextBox 7"/>
          <p:cNvSpPr/>
          <p:nvPr/>
        </p:nvSpPr>
        <p:spPr>
          <a:xfrm>
            <a:off x="1417320" y="2240280"/>
            <a:ext cx="136836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Quantized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Model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" name="Right Arrow 8"/>
          <p:cNvSpPr/>
          <p:nvPr/>
        </p:nvSpPr>
        <p:spPr>
          <a:xfrm>
            <a:off x="2880360" y="2423160"/>
            <a:ext cx="362520" cy="1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7" name="Rounded Rectangle 9"/>
          <p:cNvSpPr/>
          <p:nvPr/>
        </p:nvSpPr>
        <p:spPr>
          <a:xfrm>
            <a:off x="3337560" y="2194560"/>
            <a:ext cx="1459800" cy="81972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2980b9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8" name="TextBox 10"/>
          <p:cNvSpPr/>
          <p:nvPr/>
        </p:nvSpPr>
        <p:spPr>
          <a:xfrm>
            <a:off x="3383280" y="2240280"/>
            <a:ext cx="136836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XIR Graph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Representation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Right Arrow 11"/>
          <p:cNvSpPr/>
          <p:nvPr/>
        </p:nvSpPr>
        <p:spPr>
          <a:xfrm>
            <a:off x="4846320" y="2423160"/>
            <a:ext cx="362520" cy="1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0" name="Rounded Rectangle 12"/>
          <p:cNvSpPr/>
          <p:nvPr/>
        </p:nvSpPr>
        <p:spPr>
          <a:xfrm>
            <a:off x="5303520" y="2194560"/>
            <a:ext cx="1459800" cy="81972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1" name="TextBox 13"/>
          <p:cNvSpPr/>
          <p:nvPr/>
        </p:nvSpPr>
        <p:spPr>
          <a:xfrm>
            <a:off x="5349240" y="2240280"/>
            <a:ext cx="136836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DPU Compiler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vai_c_xir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Right Arrow 14"/>
          <p:cNvSpPr/>
          <p:nvPr/>
        </p:nvSpPr>
        <p:spPr>
          <a:xfrm>
            <a:off x="6812280" y="2423160"/>
            <a:ext cx="362520" cy="1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3" name="Rounded Rectangle 15"/>
          <p:cNvSpPr/>
          <p:nvPr/>
        </p:nvSpPr>
        <p:spPr>
          <a:xfrm>
            <a:off x="7269480" y="2194560"/>
            <a:ext cx="1459800" cy="81972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e6394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4" name="TextBox 16"/>
          <p:cNvSpPr/>
          <p:nvPr/>
        </p:nvSpPr>
        <p:spPr>
          <a:xfrm>
            <a:off x="7315200" y="2240280"/>
            <a:ext cx="136836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.xmodel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File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Right Arrow 17"/>
          <p:cNvSpPr/>
          <p:nvPr/>
        </p:nvSpPr>
        <p:spPr>
          <a:xfrm>
            <a:off x="8778240" y="2423160"/>
            <a:ext cx="362520" cy="1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6" name="Rounded Rectangle 18"/>
          <p:cNvSpPr/>
          <p:nvPr/>
        </p:nvSpPr>
        <p:spPr>
          <a:xfrm>
            <a:off x="9235440" y="2194560"/>
            <a:ext cx="1459800" cy="81972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2da04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7" name="TextBox 19"/>
          <p:cNvSpPr/>
          <p:nvPr/>
        </p:nvSpPr>
        <p:spPr>
          <a:xfrm>
            <a:off x="9281160" y="2240280"/>
            <a:ext cx="136836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KV260</a:t>
            </a:r>
            <a:br>
              <a:rPr sz="1000"/>
            </a:b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Runtime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8" name="TextBox 20"/>
          <p:cNvSpPr/>
          <p:nvPr/>
        </p:nvSpPr>
        <p:spPr>
          <a:xfrm>
            <a:off x="1371600" y="329184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Performance Results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Rounded Rectangle 21"/>
          <p:cNvSpPr/>
          <p:nvPr/>
        </p:nvSpPr>
        <p:spPr>
          <a:xfrm>
            <a:off x="1371600" y="37033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Metric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0" name="Rounded Rectangle 22"/>
          <p:cNvSpPr/>
          <p:nvPr/>
        </p:nvSpPr>
        <p:spPr>
          <a:xfrm>
            <a:off x="3017520" y="37033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FP32 (Baseline)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1" name="Rounded Rectangle 23"/>
          <p:cNvSpPr/>
          <p:nvPr/>
        </p:nvSpPr>
        <p:spPr>
          <a:xfrm>
            <a:off x="4663440" y="37033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PTQ (INT8)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2" name="Rounded Rectangle 24"/>
          <p:cNvSpPr/>
          <p:nvPr/>
        </p:nvSpPr>
        <p:spPr>
          <a:xfrm>
            <a:off x="6309360" y="37033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QAT (INT8)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3" name="Rounded Rectangle 25"/>
          <p:cNvSpPr/>
          <p:nvPr/>
        </p:nvSpPr>
        <p:spPr>
          <a:xfrm>
            <a:off x="1371600" y="40507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Accuracy (IoU)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Rounded Rectangle 26"/>
          <p:cNvSpPr/>
          <p:nvPr/>
        </p:nvSpPr>
        <p:spPr>
          <a:xfrm>
            <a:off x="3017520" y="40507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93.2%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" name="Rounded Rectangle 27"/>
          <p:cNvSpPr/>
          <p:nvPr/>
        </p:nvSpPr>
        <p:spPr>
          <a:xfrm>
            <a:off x="4663440" y="40507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90.2%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Rounded Rectangle 28"/>
          <p:cNvSpPr/>
          <p:nvPr/>
        </p:nvSpPr>
        <p:spPr>
          <a:xfrm>
            <a:off x="6309360" y="40507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91.8%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" name="Rounded Rectangle 29"/>
          <p:cNvSpPr/>
          <p:nvPr/>
        </p:nvSpPr>
        <p:spPr>
          <a:xfrm>
            <a:off x="1371600" y="43981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Relative error coverage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" name="Rounded Rectangle 30"/>
          <p:cNvSpPr/>
          <p:nvPr/>
        </p:nvSpPr>
        <p:spPr>
          <a:xfrm>
            <a:off x="3017520" y="43981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-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" name="Rounded Rectangle 31"/>
          <p:cNvSpPr/>
          <p:nvPr/>
        </p:nvSpPr>
        <p:spPr>
          <a:xfrm>
            <a:off x="4663440" y="43981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~ 6.83%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" name="Rounded Rectangle 32"/>
          <p:cNvSpPr/>
          <p:nvPr/>
        </p:nvSpPr>
        <p:spPr>
          <a:xfrm>
            <a:off x="6309360" y="439812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~ 1.09%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" name="Rounded Rectangle 33"/>
          <p:cNvSpPr/>
          <p:nvPr/>
        </p:nvSpPr>
        <p:spPr>
          <a:xfrm>
            <a:off x="1371600" y="47458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Model Size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" name="Rounded Rectangle 34"/>
          <p:cNvSpPr/>
          <p:nvPr/>
        </p:nvSpPr>
        <p:spPr>
          <a:xfrm>
            <a:off x="3017520" y="47458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24.7 MB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Rounded Rectangle 35"/>
          <p:cNvSpPr/>
          <p:nvPr/>
        </p:nvSpPr>
        <p:spPr>
          <a:xfrm>
            <a:off x="4663440" y="47458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6.4 MB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Rounded Rectangle 36"/>
          <p:cNvSpPr/>
          <p:nvPr/>
        </p:nvSpPr>
        <p:spPr>
          <a:xfrm>
            <a:off x="6309360" y="47458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6.4 MB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Rounded Rectangle 37"/>
          <p:cNvSpPr/>
          <p:nvPr/>
        </p:nvSpPr>
        <p:spPr>
          <a:xfrm>
            <a:off x="1371600" y="50932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Inference Time*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Rounded Rectangle 38"/>
          <p:cNvSpPr/>
          <p:nvPr/>
        </p:nvSpPr>
        <p:spPr>
          <a:xfrm>
            <a:off x="3017520" y="50932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127 ms (CPU)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" name="Rounded Rectangle 39"/>
          <p:cNvSpPr/>
          <p:nvPr/>
        </p:nvSpPr>
        <p:spPr>
          <a:xfrm>
            <a:off x="4663440" y="50932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42 ms (DPU)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" name="Rounded Rectangle 40"/>
          <p:cNvSpPr/>
          <p:nvPr/>
        </p:nvSpPr>
        <p:spPr>
          <a:xfrm>
            <a:off x="6309360" y="50932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42 ms (DPU)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Rounded Rectangle 41"/>
          <p:cNvSpPr/>
          <p:nvPr/>
        </p:nvSpPr>
        <p:spPr>
          <a:xfrm>
            <a:off x="1371600" y="54406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Speedup vs CPU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Rounded Rectangle 42"/>
          <p:cNvSpPr/>
          <p:nvPr/>
        </p:nvSpPr>
        <p:spPr>
          <a:xfrm>
            <a:off x="3017520" y="54406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1×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Rounded Rectangle 43"/>
          <p:cNvSpPr/>
          <p:nvPr/>
        </p:nvSpPr>
        <p:spPr>
          <a:xfrm>
            <a:off x="4663440" y="54406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3×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Rounded Rectangle 44"/>
          <p:cNvSpPr/>
          <p:nvPr/>
        </p:nvSpPr>
        <p:spPr>
          <a:xfrm>
            <a:off x="6309360" y="54406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3×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" name="Rounded Rectangle 45"/>
          <p:cNvSpPr/>
          <p:nvPr/>
        </p:nvSpPr>
        <p:spPr>
          <a:xfrm>
            <a:off x="1371600" y="57880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Power Estimate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" name="Rounded Rectangle 46"/>
          <p:cNvSpPr/>
          <p:nvPr/>
        </p:nvSpPr>
        <p:spPr>
          <a:xfrm>
            <a:off x="3017520" y="57880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~15W (CPU)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" name="Rounded Rectangle 47"/>
          <p:cNvSpPr/>
          <p:nvPr/>
        </p:nvSpPr>
        <p:spPr>
          <a:xfrm>
            <a:off x="4663440" y="57880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~8W (KV260)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" name="Rounded Rectangle 48"/>
          <p:cNvSpPr/>
          <p:nvPr/>
        </p:nvSpPr>
        <p:spPr>
          <a:xfrm>
            <a:off x="6309360" y="5788080"/>
            <a:ext cx="1642680" cy="307800"/>
          </a:xfrm>
          <a:prstGeom prst="roundRect">
            <a:avLst>
              <a:gd name="adj" fmla="val 16667"/>
            </a:avLst>
          </a:prstGeom>
          <a:solidFill>
            <a:srgbClr val="e8f8e8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~8W (KV260)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" name="TextBox 49"/>
          <p:cNvSpPr/>
          <p:nvPr/>
        </p:nvSpPr>
        <p:spPr>
          <a:xfrm>
            <a:off x="1371600" y="6263640"/>
            <a:ext cx="73119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* Inference time measured on AMD Kria KV260 with DPU (B512 architecture)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" name="Rounded Rectangle 50"/>
          <p:cNvSpPr/>
          <p:nvPr/>
        </p:nvSpPr>
        <p:spPr>
          <a:xfrm>
            <a:off x="7772400" y="3703320"/>
            <a:ext cx="3654360" cy="2465640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19" name="TextBox 51"/>
          <p:cNvSpPr/>
          <p:nvPr/>
        </p:nvSpPr>
        <p:spPr>
          <a:xfrm>
            <a:off x="7955280" y="3794760"/>
            <a:ext cx="328860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Key Observations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" name="TextBox 52"/>
          <p:cNvSpPr/>
          <p:nvPr/>
        </p:nvSpPr>
        <p:spPr>
          <a:xfrm>
            <a:off x="8138160" y="4206240"/>
            <a:ext cx="3105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▸ QAT recovers ~1.5% IoU over PTQ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" name="TextBox 53"/>
          <p:cNvSpPr/>
          <p:nvPr/>
        </p:nvSpPr>
        <p:spPr>
          <a:xfrm>
            <a:off x="8138160" y="4572000"/>
            <a:ext cx="3105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▸ 4× model size reduction via INT8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" name="TextBox 54"/>
          <p:cNvSpPr/>
          <p:nvPr/>
        </p:nvSpPr>
        <p:spPr>
          <a:xfrm>
            <a:off x="8138160" y="4937760"/>
            <a:ext cx="3105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▸ 3× faster inference on DPU vs CPU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" name="TextBox 55"/>
          <p:cNvSpPr/>
          <p:nvPr/>
        </p:nvSpPr>
        <p:spPr>
          <a:xfrm>
            <a:off x="8138160" y="5303520"/>
            <a:ext cx="3105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▸ FPGA power consumption &lt; 10W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" name="TextBox 56"/>
          <p:cNvSpPr/>
          <p:nvPr/>
        </p:nvSpPr>
        <p:spPr>
          <a:xfrm>
            <a:off x="8138160" y="5669280"/>
            <a:ext cx="3105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▸ Real-time inference achievable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" name=""/>
          <p:cNvSpPr/>
          <p:nvPr/>
        </p:nvSpPr>
        <p:spPr>
          <a:xfrm>
            <a:off x="117198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1075CA84-6CCA-4A06-8F91-1EDC55DAD1BF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27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28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FUTURE WORK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Roadmap Toward Solar Irradiance Prediction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Oval 5"/>
          <p:cNvSpPr/>
          <p:nvPr/>
        </p:nvSpPr>
        <p:spPr>
          <a:xfrm>
            <a:off x="1783080" y="1783080"/>
            <a:ext cx="316800" cy="316800"/>
          </a:xfrm>
          <a:prstGeom prst="ellipse">
            <a:avLst/>
          </a:prstGeom>
          <a:solidFill>
            <a:srgbClr val="1d3557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1" name="TextBox 6"/>
          <p:cNvSpPr/>
          <p:nvPr/>
        </p:nvSpPr>
        <p:spPr>
          <a:xfrm>
            <a:off x="1783080" y="17830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●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Rectangle 7"/>
          <p:cNvSpPr/>
          <p:nvPr/>
        </p:nvSpPr>
        <p:spPr>
          <a:xfrm>
            <a:off x="2103120" y="1920240"/>
            <a:ext cx="1825560" cy="2412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7640" bIns="-1764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3" name="Rounded Rectangle 8"/>
          <p:cNvSpPr/>
          <p:nvPr/>
        </p:nvSpPr>
        <p:spPr>
          <a:xfrm>
            <a:off x="731520" y="2286000"/>
            <a:ext cx="2557080" cy="3471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1d3557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4" name="Rectangle 9"/>
          <p:cNvSpPr/>
          <p:nvPr/>
        </p:nvSpPr>
        <p:spPr>
          <a:xfrm>
            <a:off x="731520" y="2286000"/>
            <a:ext cx="2557080" cy="42480"/>
          </a:xfrm>
          <a:prstGeom prst="rect">
            <a:avLst/>
          </a:prstGeom>
          <a:solidFill>
            <a:srgbClr val="1d3557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5" name="TextBox 10"/>
          <p:cNvSpPr/>
          <p:nvPr/>
        </p:nvSpPr>
        <p:spPr>
          <a:xfrm>
            <a:off x="822960" y="2423160"/>
            <a:ext cx="237420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Q1: Camera Integration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Rounded Rectangle 11"/>
          <p:cNvSpPr/>
          <p:nvPr/>
        </p:nvSpPr>
        <p:spPr>
          <a:xfrm>
            <a:off x="868680" y="28346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7" name="TextBox 12"/>
          <p:cNvSpPr/>
          <p:nvPr/>
        </p:nvSpPr>
        <p:spPr>
          <a:xfrm>
            <a:off x="1005840" y="288036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MIPI camera interface on KV260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Rounded Rectangle 13"/>
          <p:cNvSpPr/>
          <p:nvPr/>
        </p:nvSpPr>
        <p:spPr>
          <a:xfrm>
            <a:off x="868680" y="32918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9" name="TextBox 14"/>
          <p:cNvSpPr/>
          <p:nvPr/>
        </p:nvSpPr>
        <p:spPr>
          <a:xfrm>
            <a:off x="1005840" y="333756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Real-time image acquisition driver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Rounded Rectangle 15"/>
          <p:cNvSpPr/>
          <p:nvPr/>
        </p:nvSpPr>
        <p:spPr>
          <a:xfrm>
            <a:off x="868680" y="37490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1" name="TextBox 16"/>
          <p:cNvSpPr/>
          <p:nvPr/>
        </p:nvSpPr>
        <p:spPr>
          <a:xfrm>
            <a:off x="1005840" y="379476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Frame buffer optimization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" name="Oval 17"/>
          <p:cNvSpPr/>
          <p:nvPr/>
        </p:nvSpPr>
        <p:spPr>
          <a:xfrm>
            <a:off x="4617720" y="1783080"/>
            <a:ext cx="316800" cy="31680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3" name="TextBox 18"/>
          <p:cNvSpPr/>
          <p:nvPr/>
        </p:nvSpPr>
        <p:spPr>
          <a:xfrm>
            <a:off x="4617720" y="17830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●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4" name="Rectangle 19"/>
          <p:cNvSpPr/>
          <p:nvPr/>
        </p:nvSpPr>
        <p:spPr>
          <a:xfrm>
            <a:off x="4937760" y="1920240"/>
            <a:ext cx="1825560" cy="2412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7640" bIns="-1764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5" name="Rounded Rectangle 20"/>
          <p:cNvSpPr/>
          <p:nvPr/>
        </p:nvSpPr>
        <p:spPr>
          <a:xfrm>
            <a:off x="3566160" y="2286000"/>
            <a:ext cx="2557080" cy="3471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6" name="Rectangle 21"/>
          <p:cNvSpPr/>
          <p:nvPr/>
        </p:nvSpPr>
        <p:spPr>
          <a:xfrm>
            <a:off x="3566160" y="2286000"/>
            <a:ext cx="2557080" cy="42480"/>
          </a:xfrm>
          <a:prstGeom prst="rect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7" name="TextBox 22"/>
          <p:cNvSpPr/>
          <p:nvPr/>
        </p:nvSpPr>
        <p:spPr>
          <a:xfrm>
            <a:off x="3657600" y="2423160"/>
            <a:ext cx="237420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Q2: Irradiance Model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Rounded Rectangle 23"/>
          <p:cNvSpPr/>
          <p:nvPr/>
        </p:nvSpPr>
        <p:spPr>
          <a:xfrm>
            <a:off x="3703320" y="28346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9" name="TextBox 24"/>
          <p:cNvSpPr/>
          <p:nvPr/>
        </p:nvSpPr>
        <p:spPr>
          <a:xfrm>
            <a:off x="3840480" y="283464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Correlation: cloud coverage → irradiance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Rounded Rectangle 25"/>
          <p:cNvSpPr/>
          <p:nvPr/>
        </p:nvSpPr>
        <p:spPr>
          <a:xfrm>
            <a:off x="3703320" y="32918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1" name="TextBox 26"/>
          <p:cNvSpPr/>
          <p:nvPr/>
        </p:nvSpPr>
        <p:spPr>
          <a:xfrm>
            <a:off x="3840480" y="329184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Train regression model on sky images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" name="Rounded Rectangle 27"/>
          <p:cNvSpPr/>
          <p:nvPr/>
        </p:nvSpPr>
        <p:spPr>
          <a:xfrm>
            <a:off x="3703320" y="37490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3" name="TextBox 28"/>
          <p:cNvSpPr/>
          <p:nvPr/>
        </p:nvSpPr>
        <p:spPr>
          <a:xfrm>
            <a:off x="3840480" y="374904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Validate against pyranometer ground truth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4" name="Oval 29"/>
          <p:cNvSpPr/>
          <p:nvPr/>
        </p:nvSpPr>
        <p:spPr>
          <a:xfrm>
            <a:off x="7452360" y="1783080"/>
            <a:ext cx="316800" cy="316800"/>
          </a:xfrm>
          <a:prstGeom prst="ellipse">
            <a:avLst/>
          </a:prstGeom>
          <a:solidFill>
            <a:srgbClr val="2980b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5" name="TextBox 30"/>
          <p:cNvSpPr/>
          <p:nvPr/>
        </p:nvSpPr>
        <p:spPr>
          <a:xfrm>
            <a:off x="7452360" y="17830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●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6" name="Rectangle 31"/>
          <p:cNvSpPr/>
          <p:nvPr/>
        </p:nvSpPr>
        <p:spPr>
          <a:xfrm>
            <a:off x="7772400" y="1920240"/>
            <a:ext cx="1825560" cy="2412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7640" bIns="-1764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7" name="Rounded Rectangle 32"/>
          <p:cNvSpPr/>
          <p:nvPr/>
        </p:nvSpPr>
        <p:spPr>
          <a:xfrm>
            <a:off x="6400800" y="2286000"/>
            <a:ext cx="2557080" cy="3471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2980b9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8" name="Rectangle 33"/>
          <p:cNvSpPr/>
          <p:nvPr/>
        </p:nvSpPr>
        <p:spPr>
          <a:xfrm>
            <a:off x="6400800" y="2286000"/>
            <a:ext cx="2557080" cy="42480"/>
          </a:xfrm>
          <a:prstGeom prst="rect">
            <a:avLst/>
          </a:prstGeom>
          <a:solidFill>
            <a:srgbClr val="2980b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9" name="TextBox 34"/>
          <p:cNvSpPr/>
          <p:nvPr/>
        </p:nvSpPr>
        <p:spPr>
          <a:xfrm>
            <a:off x="6492240" y="2423160"/>
            <a:ext cx="237420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Q3: End-to-End System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Rounded Rectangle 35"/>
          <p:cNvSpPr/>
          <p:nvPr/>
        </p:nvSpPr>
        <p:spPr>
          <a:xfrm>
            <a:off x="6537960" y="28346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1" name="TextBox 36"/>
          <p:cNvSpPr/>
          <p:nvPr/>
        </p:nvSpPr>
        <p:spPr>
          <a:xfrm>
            <a:off x="6675120" y="283032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Full pipeline: camera → DPU → prediction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2" name="Rounded Rectangle 37"/>
          <p:cNvSpPr/>
          <p:nvPr/>
        </p:nvSpPr>
        <p:spPr>
          <a:xfrm>
            <a:off x="6537960" y="32918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3" name="TextBox 38"/>
          <p:cNvSpPr/>
          <p:nvPr/>
        </p:nvSpPr>
        <p:spPr>
          <a:xfrm>
            <a:off x="6675840" y="329184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Dashboard for real-time visualization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4" name="Rounded Rectangle 39"/>
          <p:cNvSpPr/>
          <p:nvPr/>
        </p:nvSpPr>
        <p:spPr>
          <a:xfrm>
            <a:off x="6537960" y="37490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5" name="TextBox 40"/>
          <p:cNvSpPr/>
          <p:nvPr/>
        </p:nvSpPr>
        <p:spPr>
          <a:xfrm>
            <a:off x="6665400" y="374472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Power generation estimation module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6" name="Oval 41"/>
          <p:cNvSpPr/>
          <p:nvPr/>
        </p:nvSpPr>
        <p:spPr>
          <a:xfrm>
            <a:off x="10287000" y="1783080"/>
            <a:ext cx="316800" cy="316800"/>
          </a:xfrm>
          <a:prstGeom prst="ellipse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7" name="TextBox 42"/>
          <p:cNvSpPr/>
          <p:nvPr/>
        </p:nvSpPr>
        <p:spPr>
          <a:xfrm>
            <a:off x="10287000" y="1783080"/>
            <a:ext cx="316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●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8" name="Rounded Rectangle 43"/>
          <p:cNvSpPr/>
          <p:nvPr/>
        </p:nvSpPr>
        <p:spPr>
          <a:xfrm>
            <a:off x="9235440" y="2286000"/>
            <a:ext cx="2557080" cy="3471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9" name="Rectangle 44"/>
          <p:cNvSpPr/>
          <p:nvPr/>
        </p:nvSpPr>
        <p:spPr>
          <a:xfrm>
            <a:off x="9235440" y="2286000"/>
            <a:ext cx="2557080" cy="42480"/>
          </a:xfrm>
          <a:prstGeom prst="rect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0" name="TextBox 45"/>
          <p:cNvSpPr/>
          <p:nvPr/>
        </p:nvSpPr>
        <p:spPr>
          <a:xfrm>
            <a:off x="9326880" y="2423160"/>
            <a:ext cx="237420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Q4: Optimization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Rounded Rectangle 46"/>
          <p:cNvSpPr/>
          <p:nvPr/>
        </p:nvSpPr>
        <p:spPr>
          <a:xfrm>
            <a:off x="9372600" y="28346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2" name="TextBox 47"/>
          <p:cNvSpPr/>
          <p:nvPr/>
        </p:nvSpPr>
        <p:spPr>
          <a:xfrm>
            <a:off x="9509760" y="283464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Model pruning &amp; further quantization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" name="Rounded Rectangle 48"/>
          <p:cNvSpPr/>
          <p:nvPr/>
        </p:nvSpPr>
        <p:spPr>
          <a:xfrm>
            <a:off x="9372600" y="32918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4" name="TextBox 49"/>
          <p:cNvSpPr/>
          <p:nvPr/>
        </p:nvSpPr>
        <p:spPr>
          <a:xfrm>
            <a:off x="9509760" y="333756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Multi-location validation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5" name="Rounded Rectangle 50"/>
          <p:cNvSpPr/>
          <p:nvPr/>
        </p:nvSpPr>
        <p:spPr>
          <a:xfrm>
            <a:off x="9372600" y="3749040"/>
            <a:ext cx="2282760" cy="36252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6" name="TextBox 51"/>
          <p:cNvSpPr/>
          <p:nvPr/>
        </p:nvSpPr>
        <p:spPr>
          <a:xfrm>
            <a:off x="9509760" y="3749040"/>
            <a:ext cx="20084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Performance benchmarking &amp; publication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Rounded Rectangle 52"/>
          <p:cNvSpPr/>
          <p:nvPr/>
        </p:nvSpPr>
        <p:spPr>
          <a:xfrm>
            <a:off x="731520" y="5943600"/>
            <a:ext cx="10695240" cy="636840"/>
          </a:xfrm>
          <a:prstGeom prst="roundRect">
            <a:avLst>
              <a:gd name="adj" fmla="val 16667"/>
            </a:avLst>
          </a:prstGeom>
          <a:solidFill>
            <a:srgbClr val="1b283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8" name="TextBox 53"/>
          <p:cNvSpPr/>
          <p:nvPr/>
        </p:nvSpPr>
        <p:spPr>
          <a:xfrm>
            <a:off x="914400" y="5989320"/>
            <a:ext cx="1032948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3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Ultimate Goal  →  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 complete FPGA-accelerated edge AI system that estimates solar irradiance and predicts photovoltaic energy generation using only a camera as input.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"/>
          <p:cNvSpPr/>
          <p:nvPr/>
        </p:nvSpPr>
        <p:spPr>
          <a:xfrm>
            <a:off x="117198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4CA04418-D21D-4279-A172-BEEC20298E47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Rectangle 1"/>
          <p:cNvSpPr/>
          <p:nvPr/>
        </p:nvSpPr>
        <p:spPr>
          <a:xfrm>
            <a:off x="0" y="0"/>
            <a:ext cx="12188520" cy="4248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81" name="Rectangle 2"/>
          <p:cNvSpPr/>
          <p:nvPr/>
        </p:nvSpPr>
        <p:spPr>
          <a:xfrm>
            <a:off x="0" y="0"/>
            <a:ext cx="12188520" cy="316800"/>
          </a:xfrm>
          <a:prstGeom prst="rect">
            <a:avLst/>
          </a:prstGeom>
          <a:solidFill>
            <a:srgbClr val="1b283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82" name="TextBox 3"/>
          <p:cNvSpPr/>
          <p:nvPr/>
        </p:nvSpPr>
        <p:spPr>
          <a:xfrm>
            <a:off x="1371600" y="45720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CONCLUSIONS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" name="TextBox 4"/>
          <p:cNvSpPr/>
          <p:nvPr/>
        </p:nvSpPr>
        <p:spPr>
          <a:xfrm>
            <a:off x="1371600" y="86868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ffffff"/>
                </a:solidFill>
                <a:effectLst/>
                <a:uFillTx/>
                <a:latin typeface="Calibri Light"/>
                <a:ea typeface="DejaVu Sans"/>
              </a:rPr>
              <a:t>What We Achieved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" name="Rounded Rectangle 5"/>
          <p:cNvSpPr/>
          <p:nvPr/>
        </p:nvSpPr>
        <p:spPr>
          <a:xfrm>
            <a:off x="640080" y="1828800"/>
            <a:ext cx="2557080" cy="3654360"/>
          </a:xfrm>
          <a:prstGeom prst="roundRect">
            <a:avLst>
              <a:gd name="adj" fmla="val 16667"/>
            </a:avLst>
          </a:prstGeom>
          <a:solidFill>
            <a:srgbClr val="12253f"/>
          </a:solidFill>
          <a:ln w="19080">
            <a:solidFill>
              <a:srgbClr val="2e4a6a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85" name="Oval 6"/>
          <p:cNvSpPr/>
          <p:nvPr/>
        </p:nvSpPr>
        <p:spPr>
          <a:xfrm>
            <a:off x="1554480" y="2011680"/>
            <a:ext cx="591120" cy="5911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01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6" name="TextBox 7"/>
          <p:cNvSpPr/>
          <p:nvPr/>
        </p:nvSpPr>
        <p:spPr>
          <a:xfrm>
            <a:off x="777240" y="2743200"/>
            <a:ext cx="2282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Cloud Segmentation</a:t>
            </a:r>
            <a:br>
              <a:rPr sz="1400"/>
            </a:b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on FPGA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" name="TextBox 8"/>
          <p:cNvSpPr/>
          <p:nvPr/>
        </p:nvSpPr>
        <p:spPr>
          <a:xfrm>
            <a:off x="777240" y="3383280"/>
            <a:ext cx="228276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Successfully deployed a DDUNet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model for cloud segmentation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on the AMD Kria KV260 platform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" name="Rounded Rectangle 9"/>
          <p:cNvSpPr/>
          <p:nvPr/>
        </p:nvSpPr>
        <p:spPr>
          <a:xfrm>
            <a:off x="3474720" y="1828800"/>
            <a:ext cx="2557080" cy="3654360"/>
          </a:xfrm>
          <a:prstGeom prst="roundRect">
            <a:avLst>
              <a:gd name="adj" fmla="val 16667"/>
            </a:avLst>
          </a:prstGeom>
          <a:solidFill>
            <a:srgbClr val="12253f"/>
          </a:solidFill>
          <a:ln w="19080">
            <a:solidFill>
              <a:srgbClr val="2e4a6a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89" name="Oval 10"/>
          <p:cNvSpPr/>
          <p:nvPr/>
        </p:nvSpPr>
        <p:spPr>
          <a:xfrm>
            <a:off x="4389120" y="2011680"/>
            <a:ext cx="591120" cy="591120"/>
          </a:xfrm>
          <a:prstGeom prst="ellipse">
            <a:avLst/>
          </a:prstGeom>
          <a:solidFill>
            <a:srgbClr val="2980b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02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" name="TextBox 11"/>
          <p:cNvSpPr/>
          <p:nvPr/>
        </p:nvSpPr>
        <p:spPr>
          <a:xfrm>
            <a:off x="3611880" y="2743200"/>
            <a:ext cx="2282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Vitis AI Ecosystem</a:t>
            </a:r>
            <a:br>
              <a:rPr sz="1400"/>
            </a:b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Mastery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" name="TextBox 12"/>
          <p:cNvSpPr/>
          <p:nvPr/>
        </p:nvSpPr>
        <p:spPr>
          <a:xfrm>
            <a:off x="3611880" y="3383280"/>
            <a:ext cx="228276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Full workflow understanding: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Training → Quantization →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Compilation → Deployment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" name="Rounded Rectangle 13"/>
          <p:cNvSpPr/>
          <p:nvPr/>
        </p:nvSpPr>
        <p:spPr>
          <a:xfrm>
            <a:off x="6309360" y="1828800"/>
            <a:ext cx="2557080" cy="3654360"/>
          </a:xfrm>
          <a:prstGeom prst="roundRect">
            <a:avLst>
              <a:gd name="adj" fmla="val 16667"/>
            </a:avLst>
          </a:prstGeom>
          <a:solidFill>
            <a:srgbClr val="12253f"/>
          </a:solidFill>
          <a:ln w="19080">
            <a:solidFill>
              <a:srgbClr val="2e4a6a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93" name="Oval 14"/>
          <p:cNvSpPr/>
          <p:nvPr/>
        </p:nvSpPr>
        <p:spPr>
          <a:xfrm>
            <a:off x="7223760" y="2011680"/>
            <a:ext cx="591120" cy="591120"/>
          </a:xfrm>
          <a:prstGeom prst="ellipse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03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4" name="TextBox 15"/>
          <p:cNvSpPr/>
          <p:nvPr/>
        </p:nvSpPr>
        <p:spPr>
          <a:xfrm>
            <a:off x="6446520" y="2743200"/>
            <a:ext cx="2282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PTQ vs QAT</a:t>
            </a:r>
            <a:br>
              <a:rPr sz="1400"/>
            </a:b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Evaluation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" name="TextBox 16"/>
          <p:cNvSpPr/>
          <p:nvPr/>
        </p:nvSpPr>
        <p:spPr>
          <a:xfrm>
            <a:off x="6446520" y="3383280"/>
            <a:ext cx="228276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Systematic comparison of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quantization strategies with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quantified accuracy impact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" name="Rounded Rectangle 17"/>
          <p:cNvSpPr/>
          <p:nvPr/>
        </p:nvSpPr>
        <p:spPr>
          <a:xfrm>
            <a:off x="9144000" y="1828800"/>
            <a:ext cx="2557080" cy="3654360"/>
          </a:xfrm>
          <a:prstGeom prst="roundRect">
            <a:avLst>
              <a:gd name="adj" fmla="val 16667"/>
            </a:avLst>
          </a:prstGeom>
          <a:solidFill>
            <a:srgbClr val="12253f"/>
          </a:solidFill>
          <a:ln w="19080">
            <a:solidFill>
              <a:srgbClr val="2e4a6a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97" name="Oval 18"/>
          <p:cNvSpPr/>
          <p:nvPr/>
        </p:nvSpPr>
        <p:spPr>
          <a:xfrm>
            <a:off x="10058400" y="2011680"/>
            <a:ext cx="591120" cy="591120"/>
          </a:xfrm>
          <a:prstGeom prst="ellipse">
            <a:avLst/>
          </a:prstGeom>
          <a:solidFill>
            <a:srgbClr val="2da04f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04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" name="TextBox 19"/>
          <p:cNvSpPr/>
          <p:nvPr/>
        </p:nvSpPr>
        <p:spPr>
          <a:xfrm>
            <a:off x="9281160" y="2743200"/>
            <a:ext cx="2282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Platform</a:t>
            </a:r>
            <a:br>
              <a:rPr sz="1400"/>
            </a:b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Foundation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" name="TextBox 20"/>
          <p:cNvSpPr/>
          <p:nvPr/>
        </p:nvSpPr>
        <p:spPr>
          <a:xfrm>
            <a:off x="9281160" y="3383280"/>
            <a:ext cx="228276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Established the hardware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and software infrastructure</a:t>
            </a:r>
            <a:br>
              <a:rPr sz="1100"/>
            </a:br>
            <a:r>
              <a:rPr lang="en-US" sz="11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for future irradiance prediction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0" name="Rounded Rectangle 21"/>
          <p:cNvSpPr/>
          <p:nvPr/>
        </p:nvSpPr>
        <p:spPr>
          <a:xfrm>
            <a:off x="1371600" y="5760720"/>
            <a:ext cx="9415080" cy="728280"/>
          </a:xfrm>
          <a:prstGeom prst="roundRect">
            <a:avLst>
              <a:gd name="adj" fmla="val 16667"/>
            </a:avLst>
          </a:prstGeom>
          <a:solidFill>
            <a:srgbClr val="0f2038"/>
          </a:solidFill>
          <a:ln w="19080">
            <a:solidFill>
              <a:srgbClr val="e6394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01" name="TextBox 22"/>
          <p:cNvSpPr/>
          <p:nvPr/>
        </p:nvSpPr>
        <p:spPr>
          <a:xfrm>
            <a:off x="1554480" y="5806440"/>
            <a:ext cx="904932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  <a:spcAft>
                <a:spcPts val="300"/>
              </a:spcAft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This project lays the technological foundation for an FPGA-accelerated Edge AI system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Aft>
                <a:spcPts val="300"/>
              </a:spcAft>
            </a:pPr>
            <a:r>
              <a:rPr lang="en-US" sz="1400" b="0" u="none" strike="noStrike">
                <a:solidFill>
                  <a:srgbClr val="bbd5ed"/>
                </a:solidFill>
                <a:effectLst/>
                <a:uFillTx/>
                <a:latin typeface="Calibri"/>
                <a:ea typeface="DejaVu Sans"/>
              </a:rPr>
              <a:t>capable of estimating solar irradiance and photovoltaic energy production using only visual information.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2" name=""/>
          <p:cNvSpPr/>
          <p:nvPr/>
        </p:nvSpPr>
        <p:spPr>
          <a:xfrm>
            <a:off x="117198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F14D7AE6-F132-4FA3-B462-741A264988EC}" type="slidenum"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5"/>
          <p:cNvSpPr/>
          <p:nvPr/>
        </p:nvSpPr>
        <p:spPr>
          <a:xfrm>
            <a:off x="0" y="0"/>
            <a:ext cx="107280" cy="685548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" name="Rectangle 17"/>
          <p:cNvSpPr/>
          <p:nvPr/>
        </p:nvSpPr>
        <p:spPr>
          <a:xfrm>
            <a:off x="0" y="0"/>
            <a:ext cx="12189600" cy="2952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" name="TextBox 122"/>
          <p:cNvSpPr/>
          <p:nvPr/>
        </p:nvSpPr>
        <p:spPr>
          <a:xfrm>
            <a:off x="1371600" y="457200"/>
            <a:ext cx="456948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AGENDA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TextBox 123"/>
          <p:cNvSpPr/>
          <p:nvPr/>
        </p:nvSpPr>
        <p:spPr>
          <a:xfrm>
            <a:off x="1371600" y="868680"/>
            <a:ext cx="914184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Presentation Outline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Oval 9"/>
          <p:cNvSpPr/>
          <p:nvPr/>
        </p:nvSpPr>
        <p:spPr>
          <a:xfrm>
            <a:off x="1371600" y="184716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6" name="TextBox 124"/>
          <p:cNvSpPr/>
          <p:nvPr/>
        </p:nvSpPr>
        <p:spPr>
          <a:xfrm>
            <a:off x="1371600" y="184716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1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TextBox 125"/>
          <p:cNvSpPr/>
          <p:nvPr/>
        </p:nvSpPr>
        <p:spPr>
          <a:xfrm>
            <a:off x="1828800" y="181044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Motivation &amp; Problem Statement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TextBox 126"/>
          <p:cNvSpPr/>
          <p:nvPr/>
        </p:nvSpPr>
        <p:spPr>
          <a:xfrm>
            <a:off x="1828800" y="201168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Cloud impact on solar energy and limitations of current approaches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Oval 13"/>
          <p:cNvSpPr/>
          <p:nvPr/>
        </p:nvSpPr>
        <p:spPr>
          <a:xfrm>
            <a:off x="1371600" y="236844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0" name="TextBox 127"/>
          <p:cNvSpPr/>
          <p:nvPr/>
        </p:nvSpPr>
        <p:spPr>
          <a:xfrm>
            <a:off x="1371600" y="236844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2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TextBox 128"/>
          <p:cNvSpPr/>
          <p:nvPr/>
        </p:nvSpPr>
        <p:spPr>
          <a:xfrm>
            <a:off x="1828800" y="233172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Why Edge AI?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TextBox 129"/>
          <p:cNvSpPr/>
          <p:nvPr/>
        </p:nvSpPr>
        <p:spPr>
          <a:xfrm>
            <a:off x="1828800" y="253296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CPU vs GPU vs FPGA comparison for deep learning inference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Oval 15"/>
          <p:cNvSpPr/>
          <p:nvPr/>
        </p:nvSpPr>
        <p:spPr>
          <a:xfrm>
            <a:off x="1371600" y="288936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" name="TextBox 130"/>
          <p:cNvSpPr/>
          <p:nvPr/>
        </p:nvSpPr>
        <p:spPr>
          <a:xfrm>
            <a:off x="1371600" y="288936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3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TextBox 131"/>
          <p:cNvSpPr/>
          <p:nvPr/>
        </p:nvSpPr>
        <p:spPr>
          <a:xfrm>
            <a:off x="1828800" y="285300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Kria KV260 Platform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TextBox 132"/>
          <p:cNvSpPr/>
          <p:nvPr/>
        </p:nvSpPr>
        <p:spPr>
          <a:xfrm>
            <a:off x="1828800" y="305424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Heterogeneous architecture: Processing System and Programmable Logic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Oval 20"/>
          <p:cNvSpPr/>
          <p:nvPr/>
        </p:nvSpPr>
        <p:spPr>
          <a:xfrm>
            <a:off x="1371600" y="341064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" name="TextBox 133"/>
          <p:cNvSpPr/>
          <p:nvPr/>
        </p:nvSpPr>
        <p:spPr>
          <a:xfrm>
            <a:off x="1371600" y="341064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4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TextBox 134"/>
          <p:cNvSpPr/>
          <p:nvPr/>
        </p:nvSpPr>
        <p:spPr>
          <a:xfrm>
            <a:off x="1828800" y="337428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Deep Learning Processing Unit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TextBox 135"/>
          <p:cNvSpPr/>
          <p:nvPr/>
        </p:nvSpPr>
        <p:spPr>
          <a:xfrm>
            <a:off x="1828800" y="357516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DPU architecture and hardware-accelerated neural network execution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Oval 22"/>
          <p:cNvSpPr/>
          <p:nvPr/>
        </p:nvSpPr>
        <p:spPr>
          <a:xfrm>
            <a:off x="1371600" y="393192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2" name="TextBox 136"/>
          <p:cNvSpPr/>
          <p:nvPr/>
        </p:nvSpPr>
        <p:spPr>
          <a:xfrm>
            <a:off x="1371600" y="393192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5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TextBox 137"/>
          <p:cNvSpPr/>
          <p:nvPr/>
        </p:nvSpPr>
        <p:spPr>
          <a:xfrm>
            <a:off x="1828800" y="389520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Vitis AI Workflow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TextBox 138"/>
          <p:cNvSpPr/>
          <p:nvPr/>
        </p:nvSpPr>
        <p:spPr>
          <a:xfrm>
            <a:off x="1828800" y="409644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End-to-end deployment pipeline: training to runtime inference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Oval 23"/>
          <p:cNvSpPr/>
          <p:nvPr/>
        </p:nvSpPr>
        <p:spPr>
          <a:xfrm>
            <a:off x="1371600" y="445320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" name="TextBox 139"/>
          <p:cNvSpPr/>
          <p:nvPr/>
        </p:nvSpPr>
        <p:spPr>
          <a:xfrm>
            <a:off x="1371600" y="445320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6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TextBox 140"/>
          <p:cNvSpPr/>
          <p:nvPr/>
        </p:nvSpPr>
        <p:spPr>
          <a:xfrm>
            <a:off x="1828800" y="441648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Platform Preparation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TextBox 141"/>
          <p:cNvSpPr/>
          <p:nvPr/>
        </p:nvSpPr>
        <p:spPr>
          <a:xfrm>
            <a:off x="1828800" y="461772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Engineering challenges during KV260 development environment setup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Oval 25"/>
          <p:cNvSpPr/>
          <p:nvPr/>
        </p:nvSpPr>
        <p:spPr>
          <a:xfrm>
            <a:off x="6858000" y="184716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0" name="TextBox 142"/>
          <p:cNvSpPr/>
          <p:nvPr/>
        </p:nvSpPr>
        <p:spPr>
          <a:xfrm>
            <a:off x="6858000" y="184716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7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TextBox 143"/>
          <p:cNvSpPr/>
          <p:nvPr/>
        </p:nvSpPr>
        <p:spPr>
          <a:xfrm>
            <a:off x="7315200" y="181044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DDUNet Adaptation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TextBox 144"/>
          <p:cNvSpPr/>
          <p:nvPr/>
        </p:nvSpPr>
        <p:spPr>
          <a:xfrm>
            <a:off x="7315200" y="201168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Model modifications required for FPGA and DPU compatibility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Oval 27"/>
          <p:cNvSpPr/>
          <p:nvPr/>
        </p:nvSpPr>
        <p:spPr>
          <a:xfrm>
            <a:off x="6858000" y="236844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4" name="TextBox 145"/>
          <p:cNvSpPr/>
          <p:nvPr/>
        </p:nvSpPr>
        <p:spPr>
          <a:xfrm>
            <a:off x="6858000" y="236844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8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TextBox 146"/>
          <p:cNvSpPr/>
          <p:nvPr/>
        </p:nvSpPr>
        <p:spPr>
          <a:xfrm>
            <a:off x="7315200" y="233172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Quantization Strategies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TextBox 147"/>
          <p:cNvSpPr/>
          <p:nvPr/>
        </p:nvSpPr>
        <p:spPr>
          <a:xfrm>
            <a:off x="7315200" y="253296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Post-Training Quantization vs Quantization-Aware Training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Oval 28"/>
          <p:cNvSpPr/>
          <p:nvPr/>
        </p:nvSpPr>
        <p:spPr>
          <a:xfrm>
            <a:off x="6858000" y="288936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8" name="TextBox 148"/>
          <p:cNvSpPr/>
          <p:nvPr/>
        </p:nvSpPr>
        <p:spPr>
          <a:xfrm>
            <a:off x="6858000" y="2889360"/>
            <a:ext cx="3175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9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TextBox 149"/>
          <p:cNvSpPr/>
          <p:nvPr/>
        </p:nvSpPr>
        <p:spPr>
          <a:xfrm>
            <a:off x="7315200" y="285300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Compilation &amp; Results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extBox 150"/>
          <p:cNvSpPr/>
          <p:nvPr/>
        </p:nvSpPr>
        <p:spPr>
          <a:xfrm>
            <a:off x="7315200" y="305424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Performance evaluation: accuracy, speed, and power consumption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Oval 30"/>
          <p:cNvSpPr/>
          <p:nvPr/>
        </p:nvSpPr>
        <p:spPr>
          <a:xfrm>
            <a:off x="6858000" y="341064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72" name="TextBox 151"/>
          <p:cNvSpPr/>
          <p:nvPr/>
        </p:nvSpPr>
        <p:spPr>
          <a:xfrm>
            <a:off x="6739200" y="3410640"/>
            <a:ext cx="5461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10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Box 152"/>
          <p:cNvSpPr/>
          <p:nvPr/>
        </p:nvSpPr>
        <p:spPr>
          <a:xfrm>
            <a:off x="7315200" y="337428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Future Work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TextBox 153"/>
          <p:cNvSpPr/>
          <p:nvPr/>
        </p:nvSpPr>
        <p:spPr>
          <a:xfrm>
            <a:off x="7315200" y="357516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Roadmap toward full solar irradiance prediction system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Oval 31"/>
          <p:cNvSpPr/>
          <p:nvPr/>
        </p:nvSpPr>
        <p:spPr>
          <a:xfrm>
            <a:off x="6858000" y="3931920"/>
            <a:ext cx="317520" cy="31752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76" name="TextBox 154"/>
          <p:cNvSpPr/>
          <p:nvPr/>
        </p:nvSpPr>
        <p:spPr>
          <a:xfrm>
            <a:off x="6739200" y="3931920"/>
            <a:ext cx="5461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11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TextBox 155"/>
          <p:cNvSpPr/>
          <p:nvPr/>
        </p:nvSpPr>
        <p:spPr>
          <a:xfrm>
            <a:off x="7315200" y="3895200"/>
            <a:ext cx="4386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Conclusions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Box 156"/>
          <p:cNvSpPr/>
          <p:nvPr/>
        </p:nvSpPr>
        <p:spPr>
          <a:xfrm>
            <a:off x="7315200" y="4096440"/>
            <a:ext cx="4386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Key achievements and impact of this research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Rounded Rectangle 2"/>
          <p:cNvSpPr/>
          <p:nvPr/>
        </p:nvSpPr>
        <p:spPr>
          <a:xfrm>
            <a:off x="1371600" y="5943600"/>
            <a:ext cx="9416160" cy="45468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0" name="TextBox 157"/>
          <p:cNvSpPr/>
          <p:nvPr/>
        </p:nvSpPr>
        <p:spPr>
          <a:xfrm>
            <a:off x="1554480" y="5989320"/>
            <a:ext cx="905040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Total duration: ~12 minutes  ·  Q&amp;A session after presentation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advTm="0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2" name="Rectangle 11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3" name="TextBox 48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MOTIVATION &amp; PROBLEM STATEMENT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50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Why Accurate Solar Energy Prediction Matters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TextBox 58"/>
          <p:cNvSpPr/>
          <p:nvPr/>
        </p:nvSpPr>
        <p:spPr>
          <a:xfrm>
            <a:off x="1371600" y="1737360"/>
            <a:ext cx="50259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2000" b="1" u="none" strike="noStrike">
                <a:solidFill>
                  <a:srgbClr val="1b283a"/>
                </a:solidFill>
                <a:effectLst/>
                <a:uFillTx/>
                <a:latin typeface="Calibri"/>
                <a:ea typeface="DejaVu Sans"/>
              </a:rPr>
              <a:t>The Challenge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Rounded Rectangle 53"/>
          <p:cNvSpPr/>
          <p:nvPr/>
        </p:nvSpPr>
        <p:spPr>
          <a:xfrm>
            <a:off x="1371600" y="2286000"/>
            <a:ext cx="53002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7" name="TextBox 59"/>
          <p:cNvSpPr/>
          <p:nvPr/>
        </p:nvSpPr>
        <p:spPr>
          <a:xfrm>
            <a:off x="1554480" y="2359080"/>
            <a:ext cx="3625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☁️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TextBox 60"/>
          <p:cNvSpPr/>
          <p:nvPr/>
        </p:nvSpPr>
        <p:spPr>
          <a:xfrm>
            <a:off x="2095200" y="2302920"/>
            <a:ext cx="43858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Cloud coverage is the primary factor affecting photovoltaic generation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Rounded Rectangle 55"/>
          <p:cNvSpPr/>
          <p:nvPr/>
        </p:nvSpPr>
        <p:spPr>
          <a:xfrm>
            <a:off x="1371600" y="2880360"/>
            <a:ext cx="53002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0" name="TextBox 61"/>
          <p:cNvSpPr/>
          <p:nvPr/>
        </p:nvSpPr>
        <p:spPr>
          <a:xfrm>
            <a:off x="1554480" y="2953440"/>
            <a:ext cx="3625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⚡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Box 62"/>
          <p:cNvSpPr/>
          <p:nvPr/>
        </p:nvSpPr>
        <p:spPr>
          <a:xfrm>
            <a:off x="2113200" y="3003480"/>
            <a:ext cx="43858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Solar power can drop within seconds under heavy cloud cover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Rounded Rectangle 57"/>
          <p:cNvSpPr/>
          <p:nvPr/>
        </p:nvSpPr>
        <p:spPr>
          <a:xfrm>
            <a:off x="1371600" y="3474720"/>
            <a:ext cx="53002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3" name="TextBox 63"/>
          <p:cNvSpPr/>
          <p:nvPr/>
        </p:nvSpPr>
        <p:spPr>
          <a:xfrm>
            <a:off x="1554480" y="3547800"/>
            <a:ext cx="3625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4" name="TextBox 64"/>
          <p:cNvSpPr/>
          <p:nvPr/>
        </p:nvSpPr>
        <p:spPr>
          <a:xfrm>
            <a:off x="2103120" y="3584520"/>
            <a:ext cx="43858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Grid instability requires accurate short-term production forecasts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Rounded Rectangle 58"/>
          <p:cNvSpPr/>
          <p:nvPr/>
        </p:nvSpPr>
        <p:spPr>
          <a:xfrm>
            <a:off x="1371600" y="4069080"/>
            <a:ext cx="53002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6" name="TextBox 70"/>
          <p:cNvSpPr/>
          <p:nvPr/>
        </p:nvSpPr>
        <p:spPr>
          <a:xfrm>
            <a:off x="1554480" y="4142160"/>
            <a:ext cx="3625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7" name="TextBox 71"/>
          <p:cNvSpPr/>
          <p:nvPr/>
        </p:nvSpPr>
        <p:spPr>
          <a:xfrm>
            <a:off x="2113200" y="4102200"/>
            <a:ext cx="43858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Meteorological sensors are expensive and require regular maintenance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Rounded Rectangle 59"/>
          <p:cNvSpPr/>
          <p:nvPr/>
        </p:nvSpPr>
        <p:spPr>
          <a:xfrm>
            <a:off x="1371600" y="4663440"/>
            <a:ext cx="5300280" cy="499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9" name="TextBox 72"/>
          <p:cNvSpPr/>
          <p:nvPr/>
        </p:nvSpPr>
        <p:spPr>
          <a:xfrm>
            <a:off x="2103120" y="4736520"/>
            <a:ext cx="43858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Local microclimates make general weather models unreliable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Rounded Rectangle 63"/>
          <p:cNvSpPr/>
          <p:nvPr/>
        </p:nvSpPr>
        <p:spPr>
          <a:xfrm>
            <a:off x="7132320" y="1737360"/>
            <a:ext cx="4385880" cy="4111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01" name="TextBox 73"/>
          <p:cNvSpPr/>
          <p:nvPr/>
        </p:nvSpPr>
        <p:spPr>
          <a:xfrm>
            <a:off x="7315200" y="1920240"/>
            <a:ext cx="4020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500" b="1" u="none" strike="noStrike">
                <a:solidFill>
                  <a:srgbClr val="1b283a"/>
                </a:solidFill>
                <a:effectLst/>
                <a:uFillTx/>
                <a:latin typeface="Calibri"/>
                <a:ea typeface="DejaVu Sans"/>
              </a:rPr>
              <a:t>Impact of Clouds on Solar Generation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Box 74"/>
          <p:cNvSpPr/>
          <p:nvPr/>
        </p:nvSpPr>
        <p:spPr>
          <a:xfrm>
            <a:off x="7498080" y="2377440"/>
            <a:ext cx="10940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Clear sky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Rounded Rectangle 64"/>
          <p:cNvSpPr/>
          <p:nvPr/>
        </p:nvSpPr>
        <p:spPr>
          <a:xfrm>
            <a:off x="8686800" y="2423160"/>
            <a:ext cx="2557080" cy="316800"/>
          </a:xfrm>
          <a:prstGeom prst="roundRect">
            <a:avLst>
              <a:gd name="adj" fmla="val 16667"/>
            </a:avLst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04" name="TextBox 75"/>
          <p:cNvSpPr/>
          <p:nvPr/>
        </p:nvSpPr>
        <p:spPr>
          <a:xfrm>
            <a:off x="8686800" y="2423160"/>
            <a:ext cx="25570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5" name="TextBox 76"/>
          <p:cNvSpPr/>
          <p:nvPr/>
        </p:nvSpPr>
        <p:spPr>
          <a:xfrm>
            <a:off x="7498080" y="2834640"/>
            <a:ext cx="10940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Light clouds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Rounded Rectangle 65"/>
          <p:cNvSpPr/>
          <p:nvPr/>
        </p:nvSpPr>
        <p:spPr>
          <a:xfrm>
            <a:off x="8686800" y="2880360"/>
            <a:ext cx="1642680" cy="316800"/>
          </a:xfrm>
          <a:prstGeom prst="roundRect">
            <a:avLst>
              <a:gd name="adj" fmla="val 16667"/>
            </a:avLst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07" name="TextBox 77"/>
          <p:cNvSpPr/>
          <p:nvPr/>
        </p:nvSpPr>
        <p:spPr>
          <a:xfrm>
            <a:off x="8686800" y="2880360"/>
            <a:ext cx="1642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8" name="TextBox 78"/>
          <p:cNvSpPr/>
          <p:nvPr/>
        </p:nvSpPr>
        <p:spPr>
          <a:xfrm>
            <a:off x="7498080" y="3291840"/>
            <a:ext cx="10940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Heavy clouds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Rounded Rectangle 66"/>
          <p:cNvSpPr/>
          <p:nvPr/>
        </p:nvSpPr>
        <p:spPr>
          <a:xfrm>
            <a:off x="8686800" y="3337560"/>
            <a:ext cx="545400" cy="316800"/>
          </a:xfrm>
          <a:prstGeom prst="roundRect">
            <a:avLst>
              <a:gd name="adj" fmla="val 16667"/>
            </a:avLst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10" name="TextBox 79"/>
          <p:cNvSpPr/>
          <p:nvPr/>
        </p:nvSpPr>
        <p:spPr>
          <a:xfrm>
            <a:off x="8686800" y="3337560"/>
            <a:ext cx="5454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1" name="TextBox 80"/>
          <p:cNvSpPr/>
          <p:nvPr/>
        </p:nvSpPr>
        <p:spPr>
          <a:xfrm>
            <a:off x="7498080" y="3840480"/>
            <a:ext cx="109404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Overcast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Rounded Rectangle 67"/>
          <p:cNvSpPr/>
          <p:nvPr/>
        </p:nvSpPr>
        <p:spPr>
          <a:xfrm>
            <a:off x="8686800" y="3886200"/>
            <a:ext cx="271080" cy="316800"/>
          </a:xfrm>
          <a:prstGeom prst="roundRect">
            <a:avLst>
              <a:gd name="adj" fmla="val 16667"/>
            </a:avLst>
          </a:prstGeom>
          <a:solidFill>
            <a:srgbClr val="8e4444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13" name="TextBox 81"/>
          <p:cNvSpPr/>
          <p:nvPr/>
        </p:nvSpPr>
        <p:spPr>
          <a:xfrm>
            <a:off x="8686800" y="3886200"/>
            <a:ext cx="2710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4" name="Rounded Rectangle 68"/>
          <p:cNvSpPr/>
          <p:nvPr/>
        </p:nvSpPr>
        <p:spPr>
          <a:xfrm>
            <a:off x="7315200" y="4480560"/>
            <a:ext cx="4020120" cy="1094040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15" name="TextBox 97"/>
          <p:cNvSpPr/>
          <p:nvPr/>
        </p:nvSpPr>
        <p:spPr>
          <a:xfrm>
            <a:off x="7498080" y="4572000"/>
            <a:ext cx="365436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  <a:spcAft>
                <a:spcPts val="300"/>
              </a:spcAft>
            </a:pPr>
            <a:r>
              <a:rPr lang="en-US" sz="1200" b="1" u="none" strike="noStrike">
                <a:solidFill>
                  <a:srgbClr val="457b9d"/>
                </a:solidFill>
                <a:effectLst/>
                <a:uFillTx/>
                <a:latin typeface="Calibri"/>
                <a:ea typeface="DejaVu Sans"/>
              </a:rPr>
              <a:t>Key Insight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Aft>
                <a:spcPts val="300"/>
              </a:spcAft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Real-time cloud assessment enables</a:t>
            </a:r>
            <a:br>
              <a:rPr sz="1200"/>
            </a:b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accurate solar energy forecasting</a:t>
            </a:r>
            <a:br>
              <a:rPr sz="1200"/>
            </a:b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without expensive hardware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Rounded Rectangle 69"/>
          <p:cNvSpPr/>
          <p:nvPr/>
        </p:nvSpPr>
        <p:spPr>
          <a:xfrm>
            <a:off x="1371600" y="5303520"/>
            <a:ext cx="5300280" cy="819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17" name="TextBox 98"/>
          <p:cNvSpPr/>
          <p:nvPr/>
        </p:nvSpPr>
        <p:spPr>
          <a:xfrm>
            <a:off x="1554480" y="5394960"/>
            <a:ext cx="493452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3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Our Solution: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 low-cost camera + FPGA-accelerated AI to estimate irradiance</a:t>
            </a:r>
            <a:br>
              <a:rPr sz="1200"/>
            </a:br>
            <a:r>
              <a:rPr lang="en-US" sz="12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from sky images in real time — no meteorological sensors required.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8C448027-2BB2-484D-AAD4-B50AADA0D0AA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0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1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WHY EDGE AI?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Deploying Deep Learning on the Edge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Rounded Rectangle 5"/>
          <p:cNvSpPr/>
          <p:nvPr/>
        </p:nvSpPr>
        <p:spPr>
          <a:xfrm>
            <a:off x="822960" y="1645920"/>
            <a:ext cx="3288600" cy="45687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4" name="Rectangle 6"/>
          <p:cNvSpPr/>
          <p:nvPr/>
        </p:nvSpPr>
        <p:spPr>
          <a:xfrm>
            <a:off x="822960" y="1645920"/>
            <a:ext cx="3288600" cy="5148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5" name="Oval 7"/>
          <p:cNvSpPr/>
          <p:nvPr/>
        </p:nvSpPr>
        <p:spPr>
          <a:xfrm>
            <a:off x="2011680" y="1828800"/>
            <a:ext cx="911880" cy="9118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e6394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6" name="TextBox 8"/>
          <p:cNvSpPr/>
          <p:nvPr/>
        </p:nvSpPr>
        <p:spPr>
          <a:xfrm>
            <a:off x="1005840" y="2743200"/>
            <a:ext cx="292284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CPU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Box 9"/>
          <p:cNvSpPr/>
          <p:nvPr/>
        </p:nvSpPr>
        <p:spPr>
          <a:xfrm>
            <a:off x="1005840" y="3063240"/>
            <a:ext cx="2922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General-Purpose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Processor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Rounded Rectangle 10"/>
          <p:cNvSpPr/>
          <p:nvPr/>
        </p:nvSpPr>
        <p:spPr>
          <a:xfrm>
            <a:off x="960120" y="352044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9" name="TextBox 11"/>
          <p:cNvSpPr/>
          <p:nvPr/>
        </p:nvSpPr>
        <p:spPr>
          <a:xfrm>
            <a:off x="1097280" y="353880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Sequential execution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Rounded Rectangle 12"/>
          <p:cNvSpPr/>
          <p:nvPr/>
        </p:nvSpPr>
        <p:spPr>
          <a:xfrm>
            <a:off x="960120" y="393192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1" name="TextBox 13"/>
          <p:cNvSpPr/>
          <p:nvPr/>
        </p:nvSpPr>
        <p:spPr>
          <a:xfrm>
            <a:off x="1097280" y="395028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Limited parallelism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ounded Rectangle 14"/>
          <p:cNvSpPr/>
          <p:nvPr/>
        </p:nvSpPr>
        <p:spPr>
          <a:xfrm>
            <a:off x="960120" y="434340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3" name="TextBox 15"/>
          <p:cNvSpPr/>
          <p:nvPr/>
        </p:nvSpPr>
        <p:spPr>
          <a:xfrm>
            <a:off x="1097280" y="436176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High latency for CNNs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Rounded Rectangle 16"/>
          <p:cNvSpPr/>
          <p:nvPr/>
        </p:nvSpPr>
        <p:spPr>
          <a:xfrm>
            <a:off x="960120" y="475488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5" name="TextBox 17"/>
          <p:cNvSpPr/>
          <p:nvPr/>
        </p:nvSpPr>
        <p:spPr>
          <a:xfrm>
            <a:off x="1097280" y="477324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Not designed for DL inference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Rounded Rectangle 18"/>
          <p:cNvSpPr/>
          <p:nvPr/>
        </p:nvSpPr>
        <p:spPr>
          <a:xfrm>
            <a:off x="960120" y="516636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7" name="TextBox 19"/>
          <p:cNvSpPr/>
          <p:nvPr/>
        </p:nvSpPr>
        <p:spPr>
          <a:xfrm>
            <a:off x="1097280" y="518472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Power: ~15-65W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Rounded Rectangle 20"/>
          <p:cNvSpPr/>
          <p:nvPr/>
        </p:nvSpPr>
        <p:spPr>
          <a:xfrm>
            <a:off x="960120" y="557784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9" name="TextBox 21"/>
          <p:cNvSpPr/>
          <p:nvPr/>
        </p:nvSpPr>
        <p:spPr>
          <a:xfrm>
            <a:off x="1097280" y="559620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Ideal for: control logic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Rounded Rectangle 22"/>
          <p:cNvSpPr/>
          <p:nvPr/>
        </p:nvSpPr>
        <p:spPr>
          <a:xfrm>
            <a:off x="4480560" y="1645920"/>
            <a:ext cx="3288600" cy="45687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1" name="Rectangle 23"/>
          <p:cNvSpPr/>
          <p:nvPr/>
        </p:nvSpPr>
        <p:spPr>
          <a:xfrm>
            <a:off x="4480560" y="1645920"/>
            <a:ext cx="3288600" cy="51480"/>
          </a:xfrm>
          <a:prstGeom prst="rect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2" name="Oval 24"/>
          <p:cNvSpPr/>
          <p:nvPr/>
        </p:nvSpPr>
        <p:spPr>
          <a:xfrm>
            <a:off x="5623560" y="1828800"/>
            <a:ext cx="911880" cy="9118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3" name="TextBox 25"/>
          <p:cNvSpPr/>
          <p:nvPr/>
        </p:nvSpPr>
        <p:spPr>
          <a:xfrm>
            <a:off x="4599360" y="2743200"/>
            <a:ext cx="292284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GPU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Box 26"/>
          <p:cNvSpPr/>
          <p:nvPr/>
        </p:nvSpPr>
        <p:spPr>
          <a:xfrm>
            <a:off x="4599360" y="3063240"/>
            <a:ext cx="2922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Graphics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Processing Unit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Rounded Rectangle 27"/>
          <p:cNvSpPr/>
          <p:nvPr/>
        </p:nvSpPr>
        <p:spPr>
          <a:xfrm>
            <a:off x="4617720" y="352044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6" name="TextBox 28"/>
          <p:cNvSpPr/>
          <p:nvPr/>
        </p:nvSpPr>
        <p:spPr>
          <a:xfrm>
            <a:off x="4754880" y="353880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Massive parallelism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Rounded Rectangle 29"/>
          <p:cNvSpPr/>
          <p:nvPr/>
        </p:nvSpPr>
        <p:spPr>
          <a:xfrm>
            <a:off x="4617720" y="393192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8" name="TextBox 30"/>
          <p:cNvSpPr/>
          <p:nvPr/>
        </p:nvSpPr>
        <p:spPr>
          <a:xfrm>
            <a:off x="4754880" y="395028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High throughput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Rounded Rectangle 31"/>
          <p:cNvSpPr/>
          <p:nvPr/>
        </p:nvSpPr>
        <p:spPr>
          <a:xfrm>
            <a:off x="4617720" y="434340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0" name="TextBox 32"/>
          <p:cNvSpPr/>
          <p:nvPr/>
        </p:nvSpPr>
        <p:spPr>
          <a:xfrm>
            <a:off x="4754880" y="436176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High power consumption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Rounded Rectangle 33"/>
          <p:cNvSpPr/>
          <p:nvPr/>
        </p:nvSpPr>
        <p:spPr>
          <a:xfrm>
            <a:off x="4617720" y="475488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2" name="TextBox 34"/>
          <p:cNvSpPr/>
          <p:nvPr/>
        </p:nvSpPr>
        <p:spPr>
          <a:xfrm>
            <a:off x="4754880" y="477324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Bulkier form factor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Rounded Rectangle 35"/>
          <p:cNvSpPr/>
          <p:nvPr/>
        </p:nvSpPr>
        <p:spPr>
          <a:xfrm>
            <a:off x="4617720" y="516636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4" name="TextBox 36"/>
          <p:cNvSpPr/>
          <p:nvPr/>
        </p:nvSpPr>
        <p:spPr>
          <a:xfrm>
            <a:off x="4754880" y="518472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Power: ~150-400W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ounded Rectangle 37"/>
          <p:cNvSpPr/>
          <p:nvPr/>
        </p:nvSpPr>
        <p:spPr>
          <a:xfrm>
            <a:off x="4617720" y="557784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6" name="TextBox 38"/>
          <p:cNvSpPr/>
          <p:nvPr/>
        </p:nvSpPr>
        <p:spPr>
          <a:xfrm>
            <a:off x="4754880" y="559620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Ideal for: training clusters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Rounded Rectangle 39"/>
          <p:cNvSpPr/>
          <p:nvPr/>
        </p:nvSpPr>
        <p:spPr>
          <a:xfrm>
            <a:off x="8138160" y="1645920"/>
            <a:ext cx="3288600" cy="45687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8" name="Rectangle 40"/>
          <p:cNvSpPr/>
          <p:nvPr/>
        </p:nvSpPr>
        <p:spPr>
          <a:xfrm>
            <a:off x="8138160" y="1645920"/>
            <a:ext cx="3288600" cy="51480"/>
          </a:xfrm>
          <a:prstGeom prst="rect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9" name="Oval 41"/>
          <p:cNvSpPr/>
          <p:nvPr/>
        </p:nvSpPr>
        <p:spPr>
          <a:xfrm>
            <a:off x="9372600" y="1828800"/>
            <a:ext cx="911880" cy="9118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0" name="TextBox 42"/>
          <p:cNvSpPr/>
          <p:nvPr/>
        </p:nvSpPr>
        <p:spPr>
          <a:xfrm>
            <a:off x="8321040" y="2743200"/>
            <a:ext cx="292284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FPGA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43"/>
          <p:cNvSpPr/>
          <p:nvPr/>
        </p:nvSpPr>
        <p:spPr>
          <a:xfrm>
            <a:off x="8321040" y="3063240"/>
            <a:ext cx="2922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Field-Programmable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Gate Array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Rounded Rectangle 44"/>
          <p:cNvSpPr/>
          <p:nvPr/>
        </p:nvSpPr>
        <p:spPr>
          <a:xfrm>
            <a:off x="8275320" y="352044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3" name="TextBox 45"/>
          <p:cNvSpPr/>
          <p:nvPr/>
        </p:nvSpPr>
        <p:spPr>
          <a:xfrm>
            <a:off x="8412480" y="353880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Reconfigurable hardware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Rounded Rectangle 46"/>
          <p:cNvSpPr/>
          <p:nvPr/>
        </p:nvSpPr>
        <p:spPr>
          <a:xfrm>
            <a:off x="8275320" y="393192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5" name="TextBox 47"/>
          <p:cNvSpPr/>
          <p:nvPr/>
        </p:nvSpPr>
        <p:spPr>
          <a:xfrm>
            <a:off x="8412480" y="395028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Custom data paths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Rounded Rectangle 48"/>
          <p:cNvSpPr/>
          <p:nvPr/>
        </p:nvSpPr>
        <p:spPr>
          <a:xfrm>
            <a:off x="8275320" y="434340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7" name="TextBox 49"/>
          <p:cNvSpPr/>
          <p:nvPr/>
        </p:nvSpPr>
        <p:spPr>
          <a:xfrm>
            <a:off x="8412480" y="436176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Low latency, deterministic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Rounded Rectangle 50"/>
          <p:cNvSpPr/>
          <p:nvPr/>
        </p:nvSpPr>
        <p:spPr>
          <a:xfrm>
            <a:off x="8275320" y="475488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9" name="TextBox 51"/>
          <p:cNvSpPr/>
          <p:nvPr/>
        </p:nvSpPr>
        <p:spPr>
          <a:xfrm>
            <a:off x="8412480" y="477324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Low power consumption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Rounded Rectangle 52"/>
          <p:cNvSpPr/>
          <p:nvPr/>
        </p:nvSpPr>
        <p:spPr>
          <a:xfrm>
            <a:off x="8275320" y="516636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1" name="TextBox 53"/>
          <p:cNvSpPr/>
          <p:nvPr/>
        </p:nvSpPr>
        <p:spPr>
          <a:xfrm>
            <a:off x="8412480" y="518472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Power: ~5-20W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ounded Rectangle 54"/>
          <p:cNvSpPr/>
          <p:nvPr/>
        </p:nvSpPr>
        <p:spPr>
          <a:xfrm>
            <a:off x="8275320" y="5577840"/>
            <a:ext cx="3014280" cy="3441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3" name="TextBox 55"/>
          <p:cNvSpPr/>
          <p:nvPr/>
        </p:nvSpPr>
        <p:spPr>
          <a:xfrm>
            <a:off x="8412480" y="5596200"/>
            <a:ext cx="2739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Ideal for: Edge AI inference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ounded Rectangle 56"/>
          <p:cNvSpPr/>
          <p:nvPr/>
        </p:nvSpPr>
        <p:spPr>
          <a:xfrm>
            <a:off x="822960" y="6309360"/>
            <a:ext cx="10512360" cy="317520"/>
          </a:xfrm>
          <a:prstGeom prst="roundRect">
            <a:avLst>
              <a:gd name="adj" fmla="val 16667"/>
            </a:avLst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5" name="TextBox 57"/>
          <p:cNvSpPr/>
          <p:nvPr/>
        </p:nvSpPr>
        <p:spPr>
          <a:xfrm>
            <a:off x="1097280" y="6329160"/>
            <a:ext cx="1005516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FPGAs offer the best balance of performance, power efficiency, and flexibility for real-time Edge AI inference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"/>
          <p:cNvPicPr/>
          <p:nvPr/>
        </p:nvPicPr>
        <p:blipFill>
          <a:blip r:embed="rId1"/>
          <a:stretch/>
        </p:blipFill>
        <p:spPr>
          <a:xfrm>
            <a:off x="2127240" y="2057400"/>
            <a:ext cx="677160" cy="4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" name=""/>
          <p:cNvPicPr/>
          <p:nvPr/>
        </p:nvPicPr>
        <p:blipFill>
          <a:blip r:embed="rId2"/>
          <a:stretch/>
        </p:blipFill>
        <p:spPr>
          <a:xfrm>
            <a:off x="5717160" y="2057400"/>
            <a:ext cx="681120" cy="4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"/>
          <p:cNvPicPr/>
          <p:nvPr/>
        </p:nvPicPr>
        <p:blipFill>
          <a:blip r:embed="rId3"/>
          <a:stretch/>
        </p:blipFill>
        <p:spPr>
          <a:xfrm>
            <a:off x="9464040" y="2011680"/>
            <a:ext cx="711720" cy="5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FC19902-0007-4686-8392-429D04A7E4EF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1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2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HARDWARE PLATFORM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AMD Kria KV260 Vision AI Starter Kit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Rounded Rectangle 43"/>
          <p:cNvSpPr/>
          <p:nvPr/>
        </p:nvSpPr>
        <p:spPr>
          <a:xfrm rot="21594000">
            <a:off x="1101600" y="1590120"/>
            <a:ext cx="10055160" cy="502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pic>
        <p:nvPicPr>
          <p:cNvPr id="185" name=""/>
          <p:cNvPicPr/>
          <p:nvPr/>
        </p:nvPicPr>
        <p:blipFill>
          <a:blip r:embed="rId1"/>
          <a:stretch/>
        </p:blipFill>
        <p:spPr>
          <a:xfrm>
            <a:off x="6629400" y="2057400"/>
            <a:ext cx="4350960" cy="402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"/>
          <p:cNvPicPr/>
          <p:nvPr/>
        </p:nvPicPr>
        <p:blipFill>
          <a:blip r:embed="rId2"/>
          <a:stretch/>
        </p:blipFill>
        <p:spPr>
          <a:xfrm>
            <a:off x="1143360" y="2286000"/>
            <a:ext cx="5713560" cy="377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AE821695-E183-416B-9E6A-3A2F3D1B973A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2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9" name="Rectangle 13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0" name="TextBox 99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HARDWARE PLATFORM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TextBox 100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AMD Kria KV260 Vision AI Starter Kit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Rectangle 18"/>
          <p:cNvSpPr/>
          <p:nvPr/>
        </p:nvSpPr>
        <p:spPr>
          <a:xfrm>
            <a:off x="1097280" y="1828800"/>
            <a:ext cx="33480" cy="4111560"/>
          </a:xfrm>
          <a:prstGeom prst="rect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3" name="TextBox 101"/>
          <p:cNvSpPr/>
          <p:nvPr/>
        </p:nvSpPr>
        <p:spPr>
          <a:xfrm>
            <a:off x="1371600" y="1828800"/>
            <a:ext cx="2282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Processing System (PS)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Rounded Rectangle 70"/>
          <p:cNvSpPr/>
          <p:nvPr/>
        </p:nvSpPr>
        <p:spPr>
          <a:xfrm>
            <a:off x="1371600" y="233172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5" name="TextBox 102"/>
          <p:cNvSpPr/>
          <p:nvPr/>
        </p:nvSpPr>
        <p:spPr>
          <a:xfrm>
            <a:off x="1554480" y="237744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6" name="TextBox 103"/>
          <p:cNvSpPr/>
          <p:nvPr/>
        </p:nvSpPr>
        <p:spPr>
          <a:xfrm>
            <a:off x="2011680" y="237744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ARM Cortex-A53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Box 104"/>
          <p:cNvSpPr/>
          <p:nvPr/>
        </p:nvSpPr>
        <p:spPr>
          <a:xfrm>
            <a:off x="2011680" y="265176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Quad-core, 1.5 GHz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Rounded Rectangle 71"/>
          <p:cNvSpPr/>
          <p:nvPr/>
        </p:nvSpPr>
        <p:spPr>
          <a:xfrm>
            <a:off x="1371600" y="310896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9" name="TextBox 105"/>
          <p:cNvSpPr/>
          <p:nvPr/>
        </p:nvSpPr>
        <p:spPr>
          <a:xfrm>
            <a:off x="1554480" y="315468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0" name="TextBox 106"/>
          <p:cNvSpPr/>
          <p:nvPr/>
        </p:nvSpPr>
        <p:spPr>
          <a:xfrm>
            <a:off x="2011680" y="315468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DDR4 Memory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Box 107"/>
          <p:cNvSpPr/>
          <p:nvPr/>
        </p:nvSpPr>
        <p:spPr>
          <a:xfrm>
            <a:off x="2011680" y="342900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4 GB, 64-bit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Rounded Rectangle 72"/>
          <p:cNvSpPr/>
          <p:nvPr/>
        </p:nvSpPr>
        <p:spPr>
          <a:xfrm>
            <a:off x="1371600" y="388620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3" name="TextBox 108"/>
          <p:cNvSpPr/>
          <p:nvPr/>
        </p:nvSpPr>
        <p:spPr>
          <a:xfrm>
            <a:off x="1554480" y="393192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4" name="TextBox 109"/>
          <p:cNvSpPr/>
          <p:nvPr/>
        </p:nvSpPr>
        <p:spPr>
          <a:xfrm>
            <a:off x="2011680" y="393192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Peripherals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TextBox 110"/>
          <p:cNvSpPr/>
          <p:nvPr/>
        </p:nvSpPr>
        <p:spPr>
          <a:xfrm>
            <a:off x="2011680" y="420624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USB, Ethernet, DisplayPort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Rounded Rectangle 73"/>
          <p:cNvSpPr/>
          <p:nvPr/>
        </p:nvSpPr>
        <p:spPr>
          <a:xfrm>
            <a:off x="1371600" y="466344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7" name="TextBox 111"/>
          <p:cNvSpPr/>
          <p:nvPr/>
        </p:nvSpPr>
        <p:spPr>
          <a:xfrm>
            <a:off x="1554480" y="470916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⏱️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TextBox 112"/>
          <p:cNvSpPr/>
          <p:nvPr/>
        </p:nvSpPr>
        <p:spPr>
          <a:xfrm>
            <a:off x="2011680" y="470916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Real-Time Unit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Box 113"/>
          <p:cNvSpPr/>
          <p:nvPr/>
        </p:nvSpPr>
        <p:spPr>
          <a:xfrm>
            <a:off x="2011680" y="498348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RPU for control tasks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Right Arrow 3"/>
          <p:cNvSpPr/>
          <p:nvPr/>
        </p:nvSpPr>
        <p:spPr>
          <a:xfrm>
            <a:off x="4846320" y="3474720"/>
            <a:ext cx="72828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1" name="TextBox 114"/>
          <p:cNvSpPr/>
          <p:nvPr/>
        </p:nvSpPr>
        <p:spPr>
          <a:xfrm>
            <a:off x="4937760" y="3840480"/>
            <a:ext cx="54540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8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AXI Bus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Rectangle 20"/>
          <p:cNvSpPr/>
          <p:nvPr/>
        </p:nvSpPr>
        <p:spPr>
          <a:xfrm>
            <a:off x="5760720" y="1828800"/>
            <a:ext cx="33480" cy="4111560"/>
          </a:xfrm>
          <a:prstGeom prst="rect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3" name="TextBox 115"/>
          <p:cNvSpPr/>
          <p:nvPr/>
        </p:nvSpPr>
        <p:spPr>
          <a:xfrm>
            <a:off x="6035040" y="1828800"/>
            <a:ext cx="27399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Programmable Logic (PL)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Rounded Rectangle 74"/>
          <p:cNvSpPr/>
          <p:nvPr/>
        </p:nvSpPr>
        <p:spPr>
          <a:xfrm>
            <a:off x="6035040" y="233172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5" name="TextBox 116"/>
          <p:cNvSpPr/>
          <p:nvPr/>
        </p:nvSpPr>
        <p:spPr>
          <a:xfrm>
            <a:off x="6217920" y="237744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16" name="TextBox 117"/>
          <p:cNvSpPr/>
          <p:nvPr/>
        </p:nvSpPr>
        <p:spPr>
          <a:xfrm>
            <a:off x="6675120" y="237744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FPGA Fabric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Box 118"/>
          <p:cNvSpPr/>
          <p:nvPr/>
        </p:nvSpPr>
        <p:spPr>
          <a:xfrm>
            <a:off x="6675120" y="265176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Custom hardware logic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ounded Rectangle 75"/>
          <p:cNvSpPr/>
          <p:nvPr/>
        </p:nvSpPr>
        <p:spPr>
          <a:xfrm>
            <a:off x="6035040" y="310896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9" name="TextBox 119"/>
          <p:cNvSpPr/>
          <p:nvPr/>
        </p:nvSpPr>
        <p:spPr>
          <a:xfrm>
            <a:off x="6217920" y="315468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20" name="TextBox 120"/>
          <p:cNvSpPr/>
          <p:nvPr/>
        </p:nvSpPr>
        <p:spPr>
          <a:xfrm>
            <a:off x="6675120" y="315468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DPU IP Core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TextBox 121"/>
          <p:cNvSpPr/>
          <p:nvPr/>
        </p:nvSpPr>
        <p:spPr>
          <a:xfrm>
            <a:off x="6675120" y="342900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Deep Learning Processing Unit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Rounded Rectangle 76"/>
          <p:cNvSpPr/>
          <p:nvPr/>
        </p:nvSpPr>
        <p:spPr>
          <a:xfrm>
            <a:off x="6035040" y="388620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23" name="TextBox 158"/>
          <p:cNvSpPr/>
          <p:nvPr/>
        </p:nvSpPr>
        <p:spPr>
          <a:xfrm>
            <a:off x="6217920" y="393192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24" name="TextBox 159"/>
          <p:cNvSpPr/>
          <p:nvPr/>
        </p:nvSpPr>
        <p:spPr>
          <a:xfrm>
            <a:off x="6675120" y="393192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Video Pipeline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Box 160"/>
          <p:cNvSpPr/>
          <p:nvPr/>
        </p:nvSpPr>
        <p:spPr>
          <a:xfrm>
            <a:off x="6675120" y="420624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MIPI, ISP, HDMI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Rounded Rectangle 77"/>
          <p:cNvSpPr/>
          <p:nvPr/>
        </p:nvSpPr>
        <p:spPr>
          <a:xfrm>
            <a:off x="6035040" y="4663440"/>
            <a:ext cx="319716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27" name="TextBox 161"/>
          <p:cNvSpPr/>
          <p:nvPr/>
        </p:nvSpPr>
        <p:spPr>
          <a:xfrm>
            <a:off x="6217920" y="4709160"/>
            <a:ext cx="362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⚡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TextBox 162"/>
          <p:cNvSpPr/>
          <p:nvPr/>
        </p:nvSpPr>
        <p:spPr>
          <a:xfrm>
            <a:off x="6675120" y="470916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Custom Accelerators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Box 163"/>
          <p:cNvSpPr/>
          <p:nvPr/>
        </p:nvSpPr>
        <p:spPr>
          <a:xfrm>
            <a:off x="6675120" y="4983480"/>
            <a:ext cx="22827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User-defined RTL/IP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Rounded Rectangle 78"/>
          <p:cNvSpPr/>
          <p:nvPr/>
        </p:nvSpPr>
        <p:spPr>
          <a:xfrm>
            <a:off x="1097280" y="6126480"/>
            <a:ext cx="10055160" cy="54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31" name="TextBox 164"/>
          <p:cNvSpPr/>
          <p:nvPr/>
        </p:nvSpPr>
        <p:spPr>
          <a:xfrm>
            <a:off x="1280160" y="6172200"/>
            <a:ext cx="96894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4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💡 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1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The KV260 is designed for Smart Vision and AI applications. The PS handles control and data movement while the PL provides purpose-built hardware acceleration.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2" name=""/>
          <p:cNvPicPr/>
          <p:nvPr/>
        </p:nvPicPr>
        <p:blipFill>
          <a:blip r:embed="rId1"/>
          <a:stretch/>
        </p:blipFill>
        <p:spPr>
          <a:xfrm>
            <a:off x="6217920" y="2514600"/>
            <a:ext cx="435960" cy="29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"/>
          <p:cNvPicPr/>
          <p:nvPr/>
        </p:nvPicPr>
        <p:blipFill>
          <a:blip r:embed="rId2"/>
          <a:stretch/>
        </p:blipFill>
        <p:spPr>
          <a:xfrm>
            <a:off x="6199560" y="3247560"/>
            <a:ext cx="380880" cy="40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"/>
          <p:cNvPicPr/>
          <p:nvPr/>
        </p:nvPicPr>
        <p:blipFill>
          <a:blip r:embed="rId3"/>
          <a:stretch/>
        </p:blipFill>
        <p:spPr>
          <a:xfrm>
            <a:off x="6217920" y="3959280"/>
            <a:ext cx="383040" cy="38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"/>
          <p:cNvPicPr/>
          <p:nvPr/>
        </p:nvPicPr>
        <p:blipFill>
          <a:blip r:embed="rId4"/>
          <a:stretch/>
        </p:blipFill>
        <p:spPr>
          <a:xfrm>
            <a:off x="1513080" y="4063320"/>
            <a:ext cx="497520" cy="27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"/>
          <p:cNvPicPr/>
          <p:nvPr/>
        </p:nvPicPr>
        <p:blipFill>
          <a:blip r:embed="rId5"/>
          <a:stretch/>
        </p:blipFill>
        <p:spPr>
          <a:xfrm>
            <a:off x="1554480" y="3230640"/>
            <a:ext cx="395280" cy="42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"/>
          <p:cNvPicPr/>
          <p:nvPr/>
        </p:nvPicPr>
        <p:blipFill>
          <a:blip r:embed="rId6"/>
          <a:stretch/>
        </p:blipFill>
        <p:spPr>
          <a:xfrm>
            <a:off x="1463040" y="2479680"/>
            <a:ext cx="547560" cy="27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CCFE248-011A-447F-A612-5E3992566DF4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8"/>
          <p:cNvSpPr/>
          <p:nvPr/>
        </p:nvSpPr>
        <p:spPr>
          <a:xfrm>
            <a:off x="0" y="0"/>
            <a:ext cx="12188520" cy="4248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0" name="Rectangle 10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1" name="TextBox 65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DEEP LEARNING PROCESSING UNIT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Box 66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ffffff"/>
                </a:solidFill>
                <a:effectLst/>
                <a:uFillTx/>
                <a:latin typeface="Calibri Light"/>
                <a:ea typeface="DejaVu Sans"/>
              </a:rPr>
              <a:t>Understanding the DPU Architecture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3" name="Rounded Rectangle 49"/>
          <p:cNvSpPr/>
          <p:nvPr/>
        </p:nvSpPr>
        <p:spPr>
          <a:xfrm>
            <a:off x="1097280" y="1645920"/>
            <a:ext cx="6901200" cy="1324080"/>
          </a:xfrm>
          <a:prstGeom prst="roundRect">
            <a:avLst>
              <a:gd name="adj" fmla="val 16667"/>
            </a:avLst>
          </a:prstGeom>
          <a:solidFill>
            <a:srgbClr val="12253f"/>
          </a:solidFill>
          <a:ln w="19080">
            <a:solidFill>
              <a:srgbClr val="2e4a6a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4" name="TextBox 67"/>
          <p:cNvSpPr/>
          <p:nvPr/>
        </p:nvSpPr>
        <p:spPr>
          <a:xfrm>
            <a:off x="1280160" y="1737360"/>
            <a:ext cx="3105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What is a DPU?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5" name="TextBox 68"/>
          <p:cNvSpPr/>
          <p:nvPr/>
        </p:nvSpPr>
        <p:spPr>
          <a:xfrm>
            <a:off x="1371600" y="2057400"/>
            <a:ext cx="310572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The DPU is a specialized IP core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implemented in the FPGA logic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designed specifically for neural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network inference acceleration.</a:t>
            </a:r>
            <a:br>
              <a:rPr sz="1100"/>
            </a:br>
            <a:br>
              <a:rPr sz="1100"/>
            </a:b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6" name="Rounded Rectangle 51"/>
          <p:cNvSpPr/>
          <p:nvPr/>
        </p:nvSpPr>
        <p:spPr>
          <a:xfrm>
            <a:off x="1143000" y="3155400"/>
            <a:ext cx="6855480" cy="3242880"/>
          </a:xfrm>
          <a:prstGeom prst="roundRect">
            <a:avLst>
              <a:gd name="adj" fmla="val 16667"/>
            </a:avLst>
          </a:prstGeom>
          <a:solidFill>
            <a:srgbClr val="152842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7" name="TextBox 69"/>
          <p:cNvSpPr/>
          <p:nvPr/>
        </p:nvSpPr>
        <p:spPr>
          <a:xfrm>
            <a:off x="3291840" y="3200400"/>
            <a:ext cx="28314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DPU Inside the FPGA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8" name="Rounded Rectangle 60"/>
          <p:cNvSpPr/>
          <p:nvPr/>
        </p:nvSpPr>
        <p:spPr>
          <a:xfrm>
            <a:off x="8686800" y="1645920"/>
            <a:ext cx="3014280" cy="4751640"/>
          </a:xfrm>
          <a:prstGeom prst="roundRect">
            <a:avLst>
              <a:gd name="adj" fmla="val 16667"/>
            </a:avLst>
          </a:prstGeom>
          <a:solidFill>
            <a:srgbClr val="12253f"/>
          </a:solidFill>
          <a:ln w="19080">
            <a:solidFill>
              <a:srgbClr val="2e4a6a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9" name="TextBox 82"/>
          <p:cNvSpPr/>
          <p:nvPr/>
        </p:nvSpPr>
        <p:spPr>
          <a:xfrm>
            <a:off x="8869680" y="1737360"/>
            <a:ext cx="2648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f4a261"/>
                </a:solidFill>
                <a:effectLst/>
                <a:uFillTx/>
                <a:latin typeface="Calibri"/>
                <a:ea typeface="DejaVu Sans"/>
              </a:rPr>
              <a:t>CPU  vs  DPU Execution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Rounded Rectangle 61"/>
          <p:cNvSpPr/>
          <p:nvPr/>
        </p:nvSpPr>
        <p:spPr>
          <a:xfrm>
            <a:off x="8869680" y="2194560"/>
            <a:ext cx="2648520" cy="1459800"/>
          </a:xfrm>
          <a:prstGeom prst="roundRect">
            <a:avLst>
              <a:gd name="adj" fmla="val 16667"/>
            </a:avLst>
          </a:prstGeom>
          <a:solidFill>
            <a:srgbClr val="1e3a5a"/>
          </a:solidFill>
          <a:ln w="19080">
            <a:solidFill>
              <a:srgbClr val="8e4444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51" name="TextBox 83"/>
          <p:cNvSpPr/>
          <p:nvPr/>
        </p:nvSpPr>
        <p:spPr>
          <a:xfrm>
            <a:off x="9052560" y="22402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🖥️  CPU Execution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2" name="TextBox 84"/>
          <p:cNvSpPr/>
          <p:nvPr/>
        </p:nvSpPr>
        <p:spPr>
          <a:xfrm>
            <a:off x="9144000" y="2514600"/>
            <a:ext cx="22827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1. Load instruction from memory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3" name="TextBox 85"/>
          <p:cNvSpPr/>
          <p:nvPr/>
        </p:nvSpPr>
        <p:spPr>
          <a:xfrm>
            <a:off x="9144000" y="2697480"/>
            <a:ext cx="22827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2. Decode instruction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4" name="TextBox 86"/>
          <p:cNvSpPr/>
          <p:nvPr/>
        </p:nvSpPr>
        <p:spPr>
          <a:xfrm>
            <a:off x="9144000" y="2880360"/>
            <a:ext cx="22827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3. Fetch data from memory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" name="TextBox 87"/>
          <p:cNvSpPr/>
          <p:nvPr/>
        </p:nvSpPr>
        <p:spPr>
          <a:xfrm>
            <a:off x="9144000" y="3063240"/>
            <a:ext cx="22827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4. Execute ALU operation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" name="TextBox 88"/>
          <p:cNvSpPr/>
          <p:nvPr/>
        </p:nvSpPr>
        <p:spPr>
          <a:xfrm>
            <a:off x="9144000" y="3246120"/>
            <a:ext cx="22827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5. Write result back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" name="TextBox 89"/>
          <p:cNvSpPr/>
          <p:nvPr/>
        </p:nvSpPr>
        <p:spPr>
          <a:xfrm>
            <a:off x="9144000" y="3429000"/>
            <a:ext cx="22827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→ Sequential, one at a time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" name="Right Arrow 2"/>
          <p:cNvSpPr/>
          <p:nvPr/>
        </p:nvSpPr>
        <p:spPr>
          <a:xfrm>
            <a:off x="9601200" y="3840480"/>
            <a:ext cx="453960" cy="271080"/>
          </a:xfrm>
          <a:prstGeom prst="rightArrow">
            <a:avLst>
              <a:gd name="adj1" fmla="val 50000"/>
              <a:gd name="adj2" fmla="val 40867"/>
            </a:avLst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59" name="Rounded Rectangle 62"/>
          <p:cNvSpPr/>
          <p:nvPr/>
        </p:nvSpPr>
        <p:spPr>
          <a:xfrm>
            <a:off x="8869680" y="4206240"/>
            <a:ext cx="2648520" cy="1825560"/>
          </a:xfrm>
          <a:prstGeom prst="roundRect">
            <a:avLst>
              <a:gd name="adj" fmla="val 16667"/>
            </a:avLst>
          </a:prstGeom>
          <a:solidFill>
            <a:srgbClr val="1e3a5a"/>
          </a:solidFill>
          <a:ln w="19080">
            <a:solidFill>
              <a:srgbClr val="27ae6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60" name="TextBox 90"/>
          <p:cNvSpPr/>
          <p:nvPr/>
        </p:nvSpPr>
        <p:spPr>
          <a:xfrm>
            <a:off x="9052560" y="425196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2da04f"/>
                </a:solidFill>
                <a:effectLst/>
                <a:uFillTx/>
                <a:latin typeface="Calibri"/>
                <a:ea typeface="DejaVu Sans"/>
              </a:rPr>
              <a:t>🧠  DPU Execution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TextBox 91"/>
          <p:cNvSpPr/>
          <p:nvPr/>
        </p:nvSpPr>
        <p:spPr>
          <a:xfrm>
            <a:off x="9144000" y="45262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1. Load input feature map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TextBox 92"/>
          <p:cNvSpPr/>
          <p:nvPr/>
        </p:nvSpPr>
        <p:spPr>
          <a:xfrm>
            <a:off x="9144000" y="47548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2. Stream through hardware pipeline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3" name="TextBox 93"/>
          <p:cNvSpPr/>
          <p:nvPr/>
        </p:nvSpPr>
        <p:spPr>
          <a:xfrm>
            <a:off x="9144000" y="49834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3. Parallel operations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4" name="TextBox 94"/>
          <p:cNvSpPr/>
          <p:nvPr/>
        </p:nvSpPr>
        <p:spPr>
          <a:xfrm>
            <a:off x="9144000" y="52120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4. Accumulate in dedicated registers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5" name="TextBox 95"/>
          <p:cNvSpPr/>
          <p:nvPr/>
        </p:nvSpPr>
        <p:spPr>
          <a:xfrm>
            <a:off x="9144000" y="54406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5. Activate &amp; store output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TextBox 96"/>
          <p:cNvSpPr/>
          <p:nvPr/>
        </p:nvSpPr>
        <p:spPr>
          <a:xfrm>
            <a:off x="9144000" y="5669280"/>
            <a:ext cx="2282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8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→ 10-100× faster than CPU</a:t>
            </a:r>
            <a:endParaRPr lang="en-US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67" name=""/>
          <p:cNvPicPr/>
          <p:nvPr/>
        </p:nvPicPr>
        <p:blipFill>
          <a:blip r:embed="rId1"/>
          <a:stretch/>
        </p:blipFill>
        <p:spPr>
          <a:xfrm>
            <a:off x="1755720" y="3618720"/>
            <a:ext cx="5724720" cy="25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"/>
          <p:cNvSpPr/>
          <p:nvPr/>
        </p:nvSpPr>
        <p:spPr>
          <a:xfrm>
            <a:off x="4845600" y="1673280"/>
            <a:ext cx="2697120" cy="12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Key characteristics: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▪ Convolution engine with pipelining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▪ Parallel MAC operations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▪ Layer-by-layer processing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▪ Fixed-point integer arithmetic</a:t>
            </a:r>
            <a:br>
              <a:rPr sz="1100"/>
            </a:br>
            <a:r>
              <a:rPr lang="en-US" sz="1100" b="0" u="none" strike="noStrike">
                <a:solidFill>
                  <a:srgbClr val="ccddee"/>
                </a:solidFill>
                <a:effectLst/>
                <a:uFillTx/>
                <a:latin typeface="Calibri"/>
                <a:ea typeface="DejaVu Sans"/>
              </a:rPr>
              <a:t>▪ Configurable architecture size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1600200" y="6536880"/>
            <a:ext cx="5941080" cy="43200"/>
          </a:xfrm>
          <a:prstGeom prst="rect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7640" bIns="-1764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0" name="TextBox 1"/>
          <p:cNvSpPr/>
          <p:nvPr/>
        </p:nvSpPr>
        <p:spPr>
          <a:xfrm>
            <a:off x="1600200" y="6581160"/>
            <a:ext cx="5941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Implemented as a soft IP core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inside the FPGA fabric via Vitis AI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1" name="Rectangle 5"/>
          <p:cNvSpPr/>
          <p:nvPr/>
        </p:nvSpPr>
        <p:spPr>
          <a:xfrm>
            <a:off x="1371600" y="4114800"/>
            <a:ext cx="5941080" cy="1141920"/>
          </a:xfrm>
          <a:prstGeom prst="rect">
            <a:avLst/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7640" bIns="-1764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2" name=""/>
          <p:cNvSpPr/>
          <p:nvPr/>
        </p:nvSpPr>
        <p:spPr>
          <a:xfrm>
            <a:off x="4114800" y="4572000"/>
            <a:ext cx="337320" cy="6847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73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AE47B6CE-09CE-426E-A310-D69A32F8F265}" type="slidenum"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5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6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PLATFORM PREPARATION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Engineering the KV260 Development Environment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Oval 5"/>
          <p:cNvSpPr/>
          <p:nvPr/>
        </p:nvSpPr>
        <p:spPr>
          <a:xfrm>
            <a:off x="1508760" y="1828800"/>
            <a:ext cx="408240" cy="40824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9" name="TextBox 6"/>
          <p:cNvSpPr/>
          <p:nvPr/>
        </p:nvSpPr>
        <p:spPr>
          <a:xfrm>
            <a:off x="1508760" y="1828800"/>
            <a:ext cx="4082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1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Rectangle 7"/>
          <p:cNvSpPr/>
          <p:nvPr/>
        </p:nvSpPr>
        <p:spPr>
          <a:xfrm>
            <a:off x="1920240" y="2011680"/>
            <a:ext cx="1414080" cy="2880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1" name="Rounded Rectangle 8"/>
          <p:cNvSpPr/>
          <p:nvPr/>
        </p:nvSpPr>
        <p:spPr>
          <a:xfrm>
            <a:off x="731520" y="2468880"/>
            <a:ext cx="2008440" cy="2282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2" name="Rectangle 9"/>
          <p:cNvSpPr/>
          <p:nvPr/>
        </p:nvSpPr>
        <p:spPr>
          <a:xfrm>
            <a:off x="731520" y="2468880"/>
            <a:ext cx="2008440" cy="42480"/>
          </a:xfrm>
          <a:prstGeom prst="rect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3" name="TextBox 10"/>
          <p:cNvSpPr/>
          <p:nvPr/>
        </p:nvSpPr>
        <p:spPr>
          <a:xfrm>
            <a:off x="868680" y="2651760"/>
            <a:ext cx="17341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Initial Setup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TextBox 11"/>
          <p:cNvSpPr/>
          <p:nvPr/>
        </p:nvSpPr>
        <p:spPr>
          <a:xfrm>
            <a:off x="868680" y="3017520"/>
            <a:ext cx="173412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Board initialization and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firmware verification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Out-of-box experience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Oval 12"/>
          <p:cNvSpPr/>
          <p:nvPr/>
        </p:nvSpPr>
        <p:spPr>
          <a:xfrm>
            <a:off x="3749040" y="1828800"/>
            <a:ext cx="408240" cy="408240"/>
          </a:xfrm>
          <a:prstGeom prst="ellipse">
            <a:avLst/>
          </a:prstGeom>
          <a:solidFill>
            <a:srgbClr val="1d3557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6" name="TextBox 13"/>
          <p:cNvSpPr/>
          <p:nvPr/>
        </p:nvSpPr>
        <p:spPr>
          <a:xfrm>
            <a:off x="3749040" y="1828800"/>
            <a:ext cx="4082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2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Rectangle 14"/>
          <p:cNvSpPr/>
          <p:nvPr/>
        </p:nvSpPr>
        <p:spPr>
          <a:xfrm>
            <a:off x="4160520" y="2011680"/>
            <a:ext cx="1414080" cy="2880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8" name="Rounded Rectangle 15"/>
          <p:cNvSpPr/>
          <p:nvPr/>
        </p:nvSpPr>
        <p:spPr>
          <a:xfrm>
            <a:off x="2971800" y="2468880"/>
            <a:ext cx="2008440" cy="2282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9" name="Rectangle 16"/>
          <p:cNvSpPr/>
          <p:nvPr/>
        </p:nvSpPr>
        <p:spPr>
          <a:xfrm>
            <a:off x="2971800" y="2468880"/>
            <a:ext cx="2008440" cy="42480"/>
          </a:xfrm>
          <a:prstGeom prst="rect">
            <a:avLst/>
          </a:prstGeom>
          <a:solidFill>
            <a:srgbClr val="1d3557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0" name="TextBox 17"/>
          <p:cNvSpPr/>
          <p:nvPr/>
        </p:nvSpPr>
        <p:spPr>
          <a:xfrm>
            <a:off x="3108960" y="2651760"/>
            <a:ext cx="17341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Firmware Update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TextBox 18"/>
          <p:cNvSpPr/>
          <p:nvPr/>
        </p:nvSpPr>
        <p:spPr>
          <a:xfrm>
            <a:off x="3108960" y="3017520"/>
            <a:ext cx="173412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Latest AMD firmware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flashing and bootloader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configuration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Oval 19"/>
          <p:cNvSpPr/>
          <p:nvPr/>
        </p:nvSpPr>
        <p:spPr>
          <a:xfrm>
            <a:off x="5989320" y="1828800"/>
            <a:ext cx="408240" cy="408240"/>
          </a:xfrm>
          <a:prstGeom prst="ellipse">
            <a:avLst/>
          </a:prstGeom>
          <a:solidFill>
            <a:srgbClr val="2980b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3" name="TextBox 20"/>
          <p:cNvSpPr/>
          <p:nvPr/>
        </p:nvSpPr>
        <p:spPr>
          <a:xfrm>
            <a:off x="5989320" y="1828800"/>
            <a:ext cx="4082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3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Rectangle 21"/>
          <p:cNvSpPr/>
          <p:nvPr/>
        </p:nvSpPr>
        <p:spPr>
          <a:xfrm>
            <a:off x="6400800" y="2011680"/>
            <a:ext cx="1414080" cy="2880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5" name="Rounded Rectangle 22"/>
          <p:cNvSpPr/>
          <p:nvPr/>
        </p:nvSpPr>
        <p:spPr>
          <a:xfrm>
            <a:off x="5212080" y="2468880"/>
            <a:ext cx="2008440" cy="2282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6" name="Rectangle 23"/>
          <p:cNvSpPr/>
          <p:nvPr/>
        </p:nvSpPr>
        <p:spPr>
          <a:xfrm>
            <a:off x="5212080" y="2468880"/>
            <a:ext cx="2008440" cy="42480"/>
          </a:xfrm>
          <a:prstGeom prst="rect">
            <a:avLst/>
          </a:prstGeom>
          <a:solidFill>
            <a:srgbClr val="2980b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7" name="TextBox 24"/>
          <p:cNvSpPr/>
          <p:nvPr/>
        </p:nvSpPr>
        <p:spPr>
          <a:xfrm>
            <a:off x="5349240" y="2651760"/>
            <a:ext cx="17341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Ubuntu Migration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TextBox 25"/>
          <p:cNvSpPr/>
          <p:nvPr/>
        </p:nvSpPr>
        <p:spPr>
          <a:xfrm>
            <a:off x="5349240" y="3017520"/>
            <a:ext cx="173412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Decision: Ubuntu 22.04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Stock Ubuntu vs Canonical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LTS support assessment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Oval 26"/>
          <p:cNvSpPr/>
          <p:nvPr/>
        </p:nvSpPr>
        <p:spPr>
          <a:xfrm>
            <a:off x="8229600" y="1828800"/>
            <a:ext cx="408240" cy="408240"/>
          </a:xfrm>
          <a:prstGeom prst="ellipse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0" name="TextBox 27"/>
          <p:cNvSpPr/>
          <p:nvPr/>
        </p:nvSpPr>
        <p:spPr>
          <a:xfrm>
            <a:off x="8229600" y="1828800"/>
            <a:ext cx="4082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4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Rectangle 28"/>
          <p:cNvSpPr/>
          <p:nvPr/>
        </p:nvSpPr>
        <p:spPr>
          <a:xfrm>
            <a:off x="8641080" y="2011680"/>
            <a:ext cx="1414080" cy="28800"/>
          </a:xfrm>
          <a:prstGeom prst="rect">
            <a:avLst/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2" name="Rounded Rectangle 29"/>
          <p:cNvSpPr/>
          <p:nvPr/>
        </p:nvSpPr>
        <p:spPr>
          <a:xfrm>
            <a:off x="7452360" y="2468880"/>
            <a:ext cx="2008440" cy="2282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3" name="Rectangle 30"/>
          <p:cNvSpPr/>
          <p:nvPr/>
        </p:nvSpPr>
        <p:spPr>
          <a:xfrm>
            <a:off x="7452360" y="2468880"/>
            <a:ext cx="2008440" cy="42480"/>
          </a:xfrm>
          <a:prstGeom prst="rect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4" name="TextBox 31"/>
          <p:cNvSpPr/>
          <p:nvPr/>
        </p:nvSpPr>
        <p:spPr>
          <a:xfrm>
            <a:off x="7589520" y="2651760"/>
            <a:ext cx="17341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USB Detection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TextBox 32"/>
          <p:cNvSpPr/>
          <p:nvPr/>
        </p:nvSpPr>
        <p:spPr>
          <a:xfrm>
            <a:off x="7589520" y="3017520"/>
            <a:ext cx="173412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Driver configuration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Peripheral enumeration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Power distribution fix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Oval 33"/>
          <p:cNvSpPr/>
          <p:nvPr/>
        </p:nvSpPr>
        <p:spPr>
          <a:xfrm>
            <a:off x="10469880" y="1828800"/>
            <a:ext cx="408240" cy="408240"/>
          </a:xfrm>
          <a:prstGeom prst="ellipse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7" name="TextBox 34"/>
          <p:cNvSpPr/>
          <p:nvPr/>
        </p:nvSpPr>
        <p:spPr>
          <a:xfrm>
            <a:off x="10469880" y="1828800"/>
            <a:ext cx="4082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5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Rounded Rectangle 35"/>
          <p:cNvSpPr/>
          <p:nvPr/>
        </p:nvSpPr>
        <p:spPr>
          <a:xfrm>
            <a:off x="9692640" y="2468880"/>
            <a:ext cx="2008440" cy="2282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9" name="Rectangle 36"/>
          <p:cNvSpPr/>
          <p:nvPr/>
        </p:nvSpPr>
        <p:spPr>
          <a:xfrm>
            <a:off x="9692640" y="2468880"/>
            <a:ext cx="2008440" cy="4248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0" name="TextBox 37"/>
          <p:cNvSpPr/>
          <p:nvPr/>
        </p:nvSpPr>
        <p:spPr>
          <a:xfrm>
            <a:off x="9829800" y="2651760"/>
            <a:ext cx="17341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Power Issues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TextBox 38"/>
          <p:cNvSpPr/>
          <p:nvPr/>
        </p:nvSpPr>
        <p:spPr>
          <a:xfrm>
            <a:off x="9829800" y="3017520"/>
            <a:ext cx="173412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Current budget analysis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External power source</a:t>
            </a:r>
            <a:br>
              <a:rPr sz="1100"/>
            </a:b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Stability testing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Rounded Rectangle 39"/>
          <p:cNvSpPr/>
          <p:nvPr/>
        </p:nvSpPr>
        <p:spPr>
          <a:xfrm>
            <a:off x="731520" y="5120640"/>
            <a:ext cx="10695240" cy="1002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3" name="TextBox 40"/>
          <p:cNvSpPr/>
          <p:nvPr/>
        </p:nvSpPr>
        <p:spPr>
          <a:xfrm>
            <a:off x="914400" y="5212080"/>
            <a:ext cx="103294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Engineering Perspective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300"/>
              </a:spcAft>
            </a:pPr>
            <a:r>
              <a:rPr lang="en-US" sz="11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Platform setup proved non-trivial: documentation gaps, peripheral detection issues, and power delivery constraints required systematic debugging. These challenges are typical when working with cutting-edge embedded AI platforms and provided valuable hands-on experience.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9339C7F6-90A9-4D80-9912-AA297B3F012E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1"/>
          <p:cNvSpPr/>
          <p:nvPr/>
        </p:nvSpPr>
        <p:spPr>
          <a:xfrm>
            <a:off x="0" y="0"/>
            <a:ext cx="106560" cy="685476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6" name="Rectangle 2"/>
          <p:cNvSpPr/>
          <p:nvPr/>
        </p:nvSpPr>
        <p:spPr>
          <a:xfrm>
            <a:off x="0" y="0"/>
            <a:ext cx="12188520" cy="28800"/>
          </a:xfrm>
          <a:prstGeom prst="rect">
            <a:avLst/>
          </a:prstGeom>
          <a:solidFill>
            <a:srgbClr val="e6394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7" name="TextBox 3"/>
          <p:cNvSpPr/>
          <p:nvPr/>
        </p:nvSpPr>
        <p:spPr>
          <a:xfrm>
            <a:off x="1371600" y="365760"/>
            <a:ext cx="4568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100" b="1" u="none" strike="noStrike">
                <a:solidFill>
                  <a:srgbClr val="e63946"/>
                </a:solidFill>
                <a:effectLst/>
                <a:uFillTx/>
                <a:latin typeface="Calibri"/>
                <a:ea typeface="DejaVu Sans"/>
              </a:rPr>
              <a:t>VITIS AI DEPLOYMENT WORKFLOW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TextBox 4"/>
          <p:cNvSpPr/>
          <p:nvPr/>
        </p:nvSpPr>
        <p:spPr>
          <a:xfrm>
            <a:off x="1371600" y="777240"/>
            <a:ext cx="914076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3000" b="1" u="none" strike="noStrike">
                <a:solidFill>
                  <a:srgbClr val="1d3557"/>
                </a:solidFill>
                <a:effectLst/>
                <a:uFillTx/>
                <a:latin typeface="Calibri Light"/>
                <a:ea typeface="DejaVu Sans"/>
              </a:rPr>
              <a:t>From PyTorch Model to FPGA Inference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Rounded Rectangle 5"/>
          <p:cNvSpPr/>
          <p:nvPr/>
        </p:nvSpPr>
        <p:spPr>
          <a:xfrm>
            <a:off x="1143720" y="1737360"/>
            <a:ext cx="1825560" cy="292284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1d3557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0" name="Oval 6"/>
          <p:cNvSpPr/>
          <p:nvPr/>
        </p:nvSpPr>
        <p:spPr>
          <a:xfrm>
            <a:off x="1738080" y="1920240"/>
            <a:ext cx="499680" cy="499680"/>
          </a:xfrm>
          <a:prstGeom prst="ellipse">
            <a:avLst/>
          </a:prstGeom>
          <a:solidFill>
            <a:srgbClr val="1d3557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1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1" name="TextBox 7"/>
          <p:cNvSpPr/>
          <p:nvPr/>
        </p:nvSpPr>
        <p:spPr>
          <a:xfrm>
            <a:off x="1235160" y="2560320"/>
            <a:ext cx="1642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Model Training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TextBox 8"/>
          <p:cNvSpPr/>
          <p:nvPr/>
        </p:nvSpPr>
        <p:spPr>
          <a:xfrm>
            <a:off x="1235160" y="2926080"/>
            <a:ext cx="16426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PyTorch / TensorFlow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Train DDUNet for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cloud segmentation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Right Arrow 9"/>
          <p:cNvSpPr/>
          <p:nvPr/>
        </p:nvSpPr>
        <p:spPr>
          <a:xfrm>
            <a:off x="2990880" y="3017520"/>
            <a:ext cx="179640" cy="22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4" name="Rounded Rectangle 10"/>
          <p:cNvSpPr/>
          <p:nvPr/>
        </p:nvSpPr>
        <p:spPr>
          <a:xfrm>
            <a:off x="3201120" y="1737360"/>
            <a:ext cx="1825560" cy="292284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5" name="Oval 11"/>
          <p:cNvSpPr/>
          <p:nvPr/>
        </p:nvSpPr>
        <p:spPr>
          <a:xfrm>
            <a:off x="3795480" y="1920240"/>
            <a:ext cx="499680" cy="499680"/>
          </a:xfrm>
          <a:prstGeom prst="ellipse">
            <a:avLst/>
          </a:prstGeom>
          <a:solidFill>
            <a:srgbClr val="457b9d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2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6" name="TextBox 12"/>
          <p:cNvSpPr/>
          <p:nvPr/>
        </p:nvSpPr>
        <p:spPr>
          <a:xfrm>
            <a:off x="3292560" y="2560320"/>
            <a:ext cx="1642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Quantization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TextBox 13"/>
          <p:cNvSpPr/>
          <p:nvPr/>
        </p:nvSpPr>
        <p:spPr>
          <a:xfrm>
            <a:off x="3292560" y="2926080"/>
            <a:ext cx="16426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PTQ or QAT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Reduce precision to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INT8 for efficiency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Right Arrow 14"/>
          <p:cNvSpPr/>
          <p:nvPr/>
        </p:nvSpPr>
        <p:spPr>
          <a:xfrm>
            <a:off x="5048280" y="3017520"/>
            <a:ext cx="179640" cy="22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9" name="Rounded Rectangle 15"/>
          <p:cNvSpPr/>
          <p:nvPr/>
        </p:nvSpPr>
        <p:spPr>
          <a:xfrm>
            <a:off x="5258520" y="1737360"/>
            <a:ext cx="1825560" cy="292284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2980b9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0" name="Oval 16"/>
          <p:cNvSpPr/>
          <p:nvPr/>
        </p:nvSpPr>
        <p:spPr>
          <a:xfrm>
            <a:off x="5852880" y="1920240"/>
            <a:ext cx="499680" cy="499680"/>
          </a:xfrm>
          <a:prstGeom prst="ellipse">
            <a:avLst/>
          </a:prstGeom>
          <a:solidFill>
            <a:srgbClr val="2980b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1" name="TextBox 17"/>
          <p:cNvSpPr/>
          <p:nvPr/>
        </p:nvSpPr>
        <p:spPr>
          <a:xfrm>
            <a:off x="5349960" y="2560320"/>
            <a:ext cx="1642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Compilation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TextBox 18"/>
          <p:cNvSpPr/>
          <p:nvPr/>
        </p:nvSpPr>
        <p:spPr>
          <a:xfrm>
            <a:off x="5349960" y="2926080"/>
            <a:ext cx="16426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Vitis AI Compiler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Generate .xmodel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for DPU target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Right Arrow 19"/>
          <p:cNvSpPr/>
          <p:nvPr/>
        </p:nvSpPr>
        <p:spPr>
          <a:xfrm>
            <a:off x="7105680" y="3017520"/>
            <a:ext cx="179640" cy="22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4" name="Rounded Rectangle 20"/>
          <p:cNvSpPr/>
          <p:nvPr/>
        </p:nvSpPr>
        <p:spPr>
          <a:xfrm>
            <a:off x="7315920" y="1737360"/>
            <a:ext cx="1825560" cy="292284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5" name="Oval 21"/>
          <p:cNvSpPr/>
          <p:nvPr/>
        </p:nvSpPr>
        <p:spPr>
          <a:xfrm>
            <a:off x="7910280" y="1920240"/>
            <a:ext cx="499680" cy="499680"/>
          </a:xfrm>
          <a:prstGeom prst="ellipse">
            <a:avLst/>
          </a:prstGeom>
          <a:solidFill>
            <a:srgbClr val="f4a261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4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TextBox 22"/>
          <p:cNvSpPr/>
          <p:nvPr/>
        </p:nvSpPr>
        <p:spPr>
          <a:xfrm>
            <a:off x="7407360" y="2560320"/>
            <a:ext cx="1642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Deployment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TextBox 23"/>
          <p:cNvSpPr/>
          <p:nvPr/>
        </p:nvSpPr>
        <p:spPr>
          <a:xfrm>
            <a:off x="7407360" y="2926080"/>
            <a:ext cx="16426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Load .xmodel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onto KV260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Initialize DPU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Right Arrow 24"/>
          <p:cNvSpPr/>
          <p:nvPr/>
        </p:nvSpPr>
        <p:spPr>
          <a:xfrm>
            <a:off x="9163080" y="3017520"/>
            <a:ext cx="179640" cy="22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9" name="Rounded Rectangle 25"/>
          <p:cNvSpPr/>
          <p:nvPr/>
        </p:nvSpPr>
        <p:spPr>
          <a:xfrm>
            <a:off x="9373320" y="1737360"/>
            <a:ext cx="1825560" cy="2922840"/>
          </a:xfrm>
          <a:prstGeom prst="roundRect">
            <a:avLst>
              <a:gd name="adj" fmla="val 16667"/>
            </a:avLst>
          </a:prstGeom>
          <a:solidFill>
            <a:srgbClr val="fdfdfd"/>
          </a:solidFill>
          <a:ln w="19080">
            <a:solidFill>
              <a:srgbClr val="2da04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0" name="Oval 26"/>
          <p:cNvSpPr/>
          <p:nvPr/>
        </p:nvSpPr>
        <p:spPr>
          <a:xfrm>
            <a:off x="9967680" y="1920240"/>
            <a:ext cx="499680" cy="499680"/>
          </a:xfrm>
          <a:prstGeom prst="ellipse">
            <a:avLst/>
          </a:prstGeom>
          <a:solidFill>
            <a:srgbClr val="2da04f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5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1" name="TextBox 27"/>
          <p:cNvSpPr/>
          <p:nvPr/>
        </p:nvSpPr>
        <p:spPr>
          <a:xfrm>
            <a:off x="9464760" y="2560320"/>
            <a:ext cx="16426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3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Runtime Inference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TextBox 28"/>
          <p:cNvSpPr/>
          <p:nvPr/>
        </p:nvSpPr>
        <p:spPr>
          <a:xfrm>
            <a:off x="9464760" y="2926080"/>
            <a:ext cx="16426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Capture images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Run inference</a:t>
            </a:r>
            <a:br>
              <a:rPr sz="1000"/>
            </a:br>
            <a:r>
              <a:rPr lang="en-US" sz="1000" b="0" u="none" strike="noStrike">
                <a:solidFill>
                  <a:srgbClr val="6c757d"/>
                </a:solidFill>
                <a:effectLst/>
                <a:uFillTx/>
                <a:latin typeface="Calibri"/>
                <a:ea typeface="DejaVu Sans"/>
              </a:rPr>
              <a:t>Get predictions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Rounded Rectangle 29"/>
          <p:cNvSpPr/>
          <p:nvPr/>
        </p:nvSpPr>
        <p:spPr>
          <a:xfrm>
            <a:off x="594360" y="5029200"/>
            <a:ext cx="10969560" cy="1368360"/>
          </a:xfrm>
          <a:prstGeom prst="roundRect">
            <a:avLst>
              <a:gd name="adj" fmla="val 16667"/>
            </a:avLst>
          </a:prstGeom>
          <a:solidFill>
            <a:srgbClr val="f5f7fa"/>
          </a:solidFill>
          <a:ln w="19080">
            <a:solidFill>
              <a:srgbClr val="dee2e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4" name="TextBox 30"/>
          <p:cNvSpPr/>
          <p:nvPr/>
        </p:nvSpPr>
        <p:spPr>
          <a:xfrm>
            <a:off x="822960" y="5120640"/>
            <a:ext cx="273996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lang="en-US" sz="1400" b="1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Key Output: .xmodel file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Rounded Rectangle 31"/>
          <p:cNvSpPr/>
          <p:nvPr/>
        </p:nvSpPr>
        <p:spPr>
          <a:xfrm>
            <a:off x="1097280" y="5486400"/>
            <a:ext cx="155124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1d3557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6" name="TextBox 32"/>
          <p:cNvSpPr/>
          <p:nvPr/>
        </p:nvSpPr>
        <p:spPr>
          <a:xfrm>
            <a:off x="1143000" y="5504760"/>
            <a:ext cx="145980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Floating-Point</a:t>
            </a:r>
            <a:br>
              <a:rPr sz="900"/>
            </a:b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Model (.pth)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Right Arrow 33"/>
          <p:cNvSpPr/>
          <p:nvPr/>
        </p:nvSpPr>
        <p:spPr>
          <a:xfrm>
            <a:off x="2697480" y="5715000"/>
            <a:ext cx="316800" cy="17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8" name="Rounded Rectangle 34"/>
          <p:cNvSpPr/>
          <p:nvPr/>
        </p:nvSpPr>
        <p:spPr>
          <a:xfrm>
            <a:off x="3108960" y="5486400"/>
            <a:ext cx="155124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457b9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9" name="TextBox 35"/>
          <p:cNvSpPr/>
          <p:nvPr/>
        </p:nvSpPr>
        <p:spPr>
          <a:xfrm>
            <a:off x="3154680" y="5504760"/>
            <a:ext cx="145980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Calibration</a:t>
            </a:r>
            <a:br>
              <a:rPr sz="900"/>
            </a:b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Dataset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Right Arrow 36"/>
          <p:cNvSpPr/>
          <p:nvPr/>
        </p:nvSpPr>
        <p:spPr>
          <a:xfrm>
            <a:off x="4709160" y="5715000"/>
            <a:ext cx="316800" cy="17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1" name="Rounded Rectangle 37"/>
          <p:cNvSpPr/>
          <p:nvPr/>
        </p:nvSpPr>
        <p:spPr>
          <a:xfrm>
            <a:off x="5120640" y="5486400"/>
            <a:ext cx="155124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2980b9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2" name="TextBox 38"/>
          <p:cNvSpPr/>
          <p:nvPr/>
        </p:nvSpPr>
        <p:spPr>
          <a:xfrm>
            <a:off x="5166360" y="5504760"/>
            <a:ext cx="145980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Quantized</a:t>
            </a:r>
            <a:br>
              <a:rPr sz="900"/>
            </a:b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Model (INT8)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Right Arrow 39"/>
          <p:cNvSpPr/>
          <p:nvPr/>
        </p:nvSpPr>
        <p:spPr>
          <a:xfrm>
            <a:off x="6720840" y="5715000"/>
            <a:ext cx="316800" cy="17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4" name="Rounded Rectangle 40"/>
          <p:cNvSpPr/>
          <p:nvPr/>
        </p:nvSpPr>
        <p:spPr>
          <a:xfrm>
            <a:off x="7132320" y="5486400"/>
            <a:ext cx="155124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4a26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5" name="TextBox 41"/>
          <p:cNvSpPr/>
          <p:nvPr/>
        </p:nvSpPr>
        <p:spPr>
          <a:xfrm>
            <a:off x="7178040" y="5504760"/>
            <a:ext cx="145980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DPU Compiler</a:t>
            </a:r>
            <a:br>
              <a:rPr sz="900"/>
            </a:b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(vai_c_xir)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Right Arrow 42"/>
          <p:cNvSpPr/>
          <p:nvPr/>
        </p:nvSpPr>
        <p:spPr>
          <a:xfrm>
            <a:off x="8732520" y="5715000"/>
            <a:ext cx="316800" cy="17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e2e6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7" name="Rounded Rectangle 43"/>
          <p:cNvSpPr/>
          <p:nvPr/>
        </p:nvSpPr>
        <p:spPr>
          <a:xfrm>
            <a:off x="9144000" y="5486400"/>
            <a:ext cx="1551240" cy="63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e6394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8" name="TextBox 44"/>
          <p:cNvSpPr/>
          <p:nvPr/>
        </p:nvSpPr>
        <p:spPr>
          <a:xfrm>
            <a:off x="9189720" y="5504760"/>
            <a:ext cx="145980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.xmodel</a:t>
            </a:r>
            <a:br>
              <a:rPr sz="900"/>
            </a:br>
            <a:r>
              <a:rPr lang="en-US" sz="900" b="0" u="none" strike="noStrike">
                <a:solidFill>
                  <a:srgbClr val="1d3557"/>
                </a:solidFill>
                <a:effectLst/>
                <a:uFillTx/>
                <a:latin typeface="Calibri"/>
                <a:ea typeface="DejaVu Sans"/>
              </a:rPr>
              <a:t>File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11887200" y="6430680"/>
            <a:ext cx="3824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A5E66FF-45B9-438F-AD5D-524EC3FEF13E}" type="slidenum"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Application>LibreOffice/25.8.5.2$Linux_X86_64 LibreOffice_project/580$Build-2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en-US</dc:language>
  <cp:lastModifiedBy/>
  <dcterms:modified xsi:type="dcterms:W3CDTF">2026-06-01T11:35:36Z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