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4" r:id="rId2"/>
    <p:sldId id="417" r:id="rId3"/>
    <p:sldId id="451" r:id="rId4"/>
    <p:sldId id="450" r:id="rId5"/>
    <p:sldId id="435" r:id="rId6"/>
    <p:sldId id="420" r:id="rId7"/>
    <p:sldId id="438" r:id="rId8"/>
    <p:sldId id="449" r:id="rId9"/>
    <p:sldId id="430" r:id="rId10"/>
    <p:sldId id="448" r:id="rId11"/>
    <p:sldId id="439" r:id="rId12"/>
    <p:sldId id="447" r:id="rId13"/>
    <p:sldId id="446" r:id="rId14"/>
    <p:sldId id="433" r:id="rId15"/>
    <p:sldId id="418" r:id="rId16"/>
    <p:sldId id="444" r:id="rId17"/>
    <p:sldId id="427" r:id="rId18"/>
    <p:sldId id="431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C9241-A340-E042-9D23-FAEF7999301A}" v="1" dt="2022-11-16T17:44:11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7"/>
    <p:restoredTop sz="96327"/>
  </p:normalViewPr>
  <p:slideViewPr>
    <p:cSldViewPr snapToGrid="0" snapToObjects="1">
      <p:cViewPr>
        <p:scale>
          <a:sx n="90" d="100"/>
          <a:sy n="90" d="100"/>
        </p:scale>
        <p:origin x="-3496" y="-1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O JAVIER DE COS JUEZ" userId="9547a19c-b9c9-4244-bede-dac22693bfe6" providerId="ADAL" clId="{4C2C9241-A340-E042-9D23-FAEF7999301A}"/>
    <pc:docChg chg="custSel addSld modSld">
      <pc:chgData name="FRANCISCO JAVIER DE COS JUEZ" userId="9547a19c-b9c9-4244-bede-dac22693bfe6" providerId="ADAL" clId="{4C2C9241-A340-E042-9D23-FAEF7999301A}" dt="2022-11-16T17:53:12.702" v="44" actId="27636"/>
      <pc:docMkLst>
        <pc:docMk/>
      </pc:docMkLst>
      <pc:sldChg chg="delSp modSp add mod setBg delDesignElem">
        <pc:chgData name="FRANCISCO JAVIER DE COS JUEZ" userId="9547a19c-b9c9-4244-bede-dac22693bfe6" providerId="ADAL" clId="{4C2C9241-A340-E042-9D23-FAEF7999301A}" dt="2022-11-16T17:53:12.702" v="44" actId="27636"/>
        <pc:sldMkLst>
          <pc:docMk/>
          <pc:sldMk cId="3260282301" sldId="257"/>
        </pc:sldMkLst>
        <pc:spChg chg="mod">
          <ac:chgData name="FRANCISCO JAVIER DE COS JUEZ" userId="9547a19c-b9c9-4244-bede-dac22693bfe6" providerId="ADAL" clId="{4C2C9241-A340-E042-9D23-FAEF7999301A}" dt="2022-11-16T17:44:30.521" v="4" actId="1076"/>
          <ac:spMkLst>
            <pc:docMk/>
            <pc:sldMk cId="3260282301" sldId="257"/>
            <ac:spMk id="2" creationId="{156B06A3-FC1E-49D4-F253-8DF9673E214C}"/>
          </ac:spMkLst>
        </pc:spChg>
        <pc:spChg chg="mod">
          <ac:chgData name="FRANCISCO JAVIER DE COS JUEZ" userId="9547a19c-b9c9-4244-bede-dac22693bfe6" providerId="ADAL" clId="{4C2C9241-A340-E042-9D23-FAEF7999301A}" dt="2022-11-16T17:53:12.702" v="44" actId="27636"/>
          <ac:spMkLst>
            <pc:docMk/>
            <pc:sldMk cId="3260282301" sldId="257"/>
            <ac:spMk id="3" creationId="{2800DD2A-9582-E853-3AE4-31AEE2756B12}"/>
          </ac:spMkLst>
        </pc:spChg>
        <pc:spChg chg="del">
          <ac:chgData name="FRANCISCO JAVIER DE COS JUEZ" userId="9547a19c-b9c9-4244-bede-dac22693bfe6" providerId="ADAL" clId="{4C2C9241-A340-E042-9D23-FAEF7999301A}" dt="2022-11-16T17:44:11.659" v="1"/>
          <ac:spMkLst>
            <pc:docMk/>
            <pc:sldMk cId="3260282301" sldId="257"/>
            <ac:spMk id="6" creationId="{201CC55D-ED54-4C5C-95E6-10947BD1103B}"/>
          </ac:spMkLst>
        </pc:spChg>
        <pc:spChg chg="del">
          <ac:chgData name="FRANCISCO JAVIER DE COS JUEZ" userId="9547a19c-b9c9-4244-bede-dac22693bfe6" providerId="ADAL" clId="{4C2C9241-A340-E042-9D23-FAEF7999301A}" dt="2022-11-16T17:44:11.659" v="1"/>
          <ac:spMkLst>
            <pc:docMk/>
            <pc:sldMk cId="3260282301" sldId="257"/>
            <ac:spMk id="14" creationId="{3873B707-463F-40B0-8227-E8CC6C67EB25}"/>
          </ac:spMkLst>
        </pc:spChg>
        <pc:spChg chg="del">
          <ac:chgData name="FRANCISCO JAVIER DE COS JUEZ" userId="9547a19c-b9c9-4244-bede-dac22693bfe6" providerId="ADAL" clId="{4C2C9241-A340-E042-9D23-FAEF7999301A}" dt="2022-11-16T17:44:11.659" v="1"/>
          <ac:spMkLst>
            <pc:docMk/>
            <pc:sldMk cId="3260282301" sldId="257"/>
            <ac:spMk id="16" creationId="{C13237C8-E62C-4F0D-A318-BD6FB6C2D138}"/>
          </ac:spMkLst>
        </pc:spChg>
        <pc:spChg chg="del">
          <ac:chgData name="FRANCISCO JAVIER DE COS JUEZ" userId="9547a19c-b9c9-4244-bede-dac22693bfe6" providerId="ADAL" clId="{4C2C9241-A340-E042-9D23-FAEF7999301A}" dt="2022-11-16T17:44:11.659" v="1"/>
          <ac:spMkLst>
            <pc:docMk/>
            <pc:sldMk cId="3260282301" sldId="257"/>
            <ac:spMk id="18" creationId="{19C9EAEA-39D0-4B0E-A0EB-51E7B26740B1}"/>
          </ac:spMkLst>
        </pc:spChg>
        <pc:grpChg chg="del">
          <ac:chgData name="FRANCISCO JAVIER DE COS JUEZ" userId="9547a19c-b9c9-4244-bede-dac22693bfe6" providerId="ADAL" clId="{4C2C9241-A340-E042-9D23-FAEF7999301A}" dt="2022-11-16T17:44:11.659" v="1"/>
          <ac:grpSpMkLst>
            <pc:docMk/>
            <pc:sldMk cId="3260282301" sldId="257"/>
            <ac:grpSpMk id="7" creationId="{1DE889C7-FAD6-4397-98E2-05D503484459}"/>
          </ac:grpSpMkLst>
        </pc:grpChg>
      </pc:sldChg>
      <pc:sldChg chg="modSp mod">
        <pc:chgData name="FRANCISCO JAVIER DE COS JUEZ" userId="9547a19c-b9c9-4244-bede-dac22693bfe6" providerId="ADAL" clId="{4C2C9241-A340-E042-9D23-FAEF7999301A}" dt="2022-11-16T17:48:32.443" v="16" actId="20577"/>
        <pc:sldMkLst>
          <pc:docMk/>
          <pc:sldMk cId="2725804441" sldId="401"/>
        </pc:sldMkLst>
        <pc:spChg chg="mod">
          <ac:chgData name="FRANCISCO JAVIER DE COS JUEZ" userId="9547a19c-b9c9-4244-bede-dac22693bfe6" providerId="ADAL" clId="{4C2C9241-A340-E042-9D23-FAEF7999301A}" dt="2022-11-16T17:48:32.443" v="16" actId="20577"/>
          <ac:spMkLst>
            <pc:docMk/>
            <pc:sldMk cId="2725804441" sldId="401"/>
            <ac:spMk id="5" creationId="{8AB83887-6758-7BF4-F51A-A484543477C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21CC59-5C01-954A-801F-BB4953140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1D0C695-97A9-A545-9E1D-79FAD7167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4E7391-3716-0F46-A25D-0C02F06D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3480CF0-A085-7848-A7D4-E741507F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A0FA4B-B838-3F4A-8378-97669EF3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382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C33317-ADB4-9F4B-97D6-BB09FE84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3BF0658-95F5-9742-997D-B781BA560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5EA9B-A46D-CD49-8F75-600BD894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A67CC5B-569B-1F40-99BA-A2F0F9D5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0FD4120-D4F1-2E46-BD01-82F33396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870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44B5A79-BD44-6641-B897-BBCE39864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53228E5-38C0-8449-ACC8-A5B1CB651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672A72-ABDE-AA45-8398-3B68A763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F44E91A-F610-BB4E-B68C-C9CF8886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422927F-4DCD-A342-83D8-DE58C88A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257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2FD63C-8AFA-884F-8E04-783ECDFF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69A89C7-0391-4445-B504-F6AC2627F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27824E2-41EC-6F45-9B1B-CB303407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FDCCDE1-2F7C-BB42-8928-2D6F9E0B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F7DA083-76DE-E14A-A50F-D7FFAED1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119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9910A6-0DD2-E840-B3E5-BDA77125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1C1AE4C-38B0-0645-99AF-CFD9D3123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BECF5A3-43EF-3948-98E6-DAD2E617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68E24AE-D6A5-4546-8BA8-A95554C9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EAAD688-82C5-7347-8B8E-1AD1AD95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654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73E36D-35E2-A14B-9E77-4B4D4F3B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0395389-AD21-6E42-9903-6CD2F47BF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3DF749F-6325-5643-8A26-CFA9988EF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C79D2A0-9F05-BA4C-AAF1-C975F2FA2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8EB494D-8DA9-E24E-99C8-5E545B01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2261F18-C9A5-1841-8CE8-A3FE1FF1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457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40BEDD-8920-DA4E-B497-EC8B64BE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05307BF-6ECC-2642-BDF7-9A6B862FE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B73426-4294-DE45-A7D3-1C248A682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FD79A8E-9A21-0449-9BB8-2BEB188A8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20C7A57-D8A5-9248-A862-9A4D33A23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61C3CBD-9639-6841-9373-C5A3614A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901A9D5-ED9B-C841-98E2-12D98A60F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DF0A7C2-EFC5-0643-B569-3CBE1D82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497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55677D-3BCF-E04D-A70F-724C246B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9BA692E-E6B4-5D49-A3FF-E4F9BEEE6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2BBD403-647C-3D4D-B87F-EDB84F64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2498C74-44C4-E940-8BC9-C53D9CB5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412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65946F7-7E2C-C543-9F44-8418624E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0A71156-C0AF-D849-9CBE-BC38863D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93B713B-CFB9-7A43-B5E1-3544D303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401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05ABC1-76CE-114A-AE8D-39789D67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D0ACE0B-C4E0-3A47-B902-EFEB04443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7342AD3-1C80-C345-966A-EFCFBDA0C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C3CEEC1-3FF4-DD41-955A-33B4FDC2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6823A0E-B499-C64B-9D23-C8785199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A735BA7-B844-C349-A89E-4C860684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649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3109B4-B8B3-2F40-97AC-F8DD9A7AE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2086536-99FA-B14C-A94A-0EBB074AC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0F5767B-D29E-7A4D-8B52-A2C5E435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8026BF1-2380-DF44-8F3D-05726C56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EB7C493-E05F-B340-BC40-3FD97909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1754DA8-5B56-A542-A1DE-B790BAF2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18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286F8F5-C8D0-034F-894C-520FE0E5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2E47366-3E3A-614E-9DD8-47EBBDC2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9BABB71-B33F-8942-91F6-7FBF9A028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9D740-4EAF-6F49-BD53-7A231C0ED57F}" type="datetimeFigureOut">
              <a:rPr lang="es-ES_tradnl" smtClean="0"/>
              <a:t>01/06/2026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28E57AC-8E54-5E4F-91DF-5F0757FE2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8C16D89-B094-2946-8713-583D5E837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E0BDB-43BF-8C4A-BD38-0EDD4F7AED1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893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AZOR\Desktop\275185393_10158347445856036_215924707038859118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26" y="-1"/>
            <a:ext cx="7073153" cy="68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DD1EDF-7866-4EC5-9478-46BF1187F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286" y="5305207"/>
            <a:ext cx="7834193" cy="1264588"/>
          </a:xfrm>
        </p:spPr>
        <p:txBody>
          <a:bodyPr anchor="ctr">
            <a:noAutofit/>
          </a:bodyPr>
          <a:lstStyle/>
          <a:p>
            <a:pPr algn="l"/>
            <a:r>
              <a:rPr lang="es-ES" sz="2800" dirty="0"/>
              <a:t/>
            </a:r>
            <a:br>
              <a:rPr lang="es-ES" sz="2800" dirty="0"/>
            </a:br>
            <a:r>
              <a:rPr lang="es-ES" sz="2000" dirty="0"/>
              <a:t>AUTOMATION OF DETECTION, LOCALIZATION AND CLASIFICATION OF ARTIFICIAL OBJECTS IN EARTH ORBIT USING </a:t>
            </a:r>
            <a:r>
              <a:rPr lang="es-ES" sz="2000"/>
              <a:t>SMALL </a:t>
            </a:r>
            <a:r>
              <a:rPr lang="es-ES" sz="2000" smtClean="0"/>
              <a:t>TELESCOPES.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FE1C99-B584-4758-B945-1512026C2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127675"/>
            <a:ext cx="3501048" cy="1445792"/>
          </a:xfrm>
        </p:spPr>
        <p:txBody>
          <a:bodyPr anchor="ctr">
            <a:normAutofit fontScale="70000" lnSpcReduction="20000"/>
          </a:bodyPr>
          <a:lstStyle/>
          <a:p>
            <a:pPr algn="l"/>
            <a:r>
              <a:rPr lang="en-GB" sz="2000" dirty="0" smtClean="0"/>
              <a:t>PROGRAMA DE DOCTORADO DE CIENCIAS Y TECNOLOGIAS DEL ESPACIO Y LA MATERIA</a:t>
            </a:r>
          </a:p>
          <a:p>
            <a:pPr algn="l"/>
            <a:r>
              <a:rPr lang="en-GB" sz="2000" dirty="0" smtClean="0"/>
              <a:t>June 2026</a:t>
            </a:r>
          </a:p>
          <a:p>
            <a:pPr algn="l"/>
            <a:r>
              <a:rPr lang="en-GB" sz="1600" dirty="0" smtClean="0"/>
              <a:t>Ramón </a:t>
            </a:r>
            <a:r>
              <a:rPr lang="en-GB" sz="1600" dirty="0" err="1" smtClean="0"/>
              <a:t>Hevia</a:t>
            </a:r>
            <a:r>
              <a:rPr lang="en-GB" sz="1600" dirty="0" smtClean="0"/>
              <a:t> </a:t>
            </a:r>
            <a:r>
              <a:rPr lang="en-GB" sz="1600" dirty="0" err="1" smtClean="0"/>
              <a:t>Díaz</a:t>
            </a:r>
            <a:r>
              <a:rPr lang="en-GB" sz="1600" dirty="0" smtClean="0"/>
              <a:t>.</a:t>
            </a:r>
          </a:p>
          <a:p>
            <a:pPr algn="l"/>
            <a:r>
              <a:rPr lang="en-GB" sz="1600" dirty="0" smtClean="0"/>
              <a:t>Santiago Iglesias </a:t>
            </a:r>
            <a:r>
              <a:rPr lang="en-GB" sz="1600" dirty="0" err="1" smtClean="0"/>
              <a:t>Álvarez</a:t>
            </a:r>
            <a:r>
              <a:rPr lang="en-GB" sz="1600" dirty="0" smtClean="0"/>
              <a:t>.</a:t>
            </a:r>
            <a:endParaRPr lang="en-GB" sz="1600" dirty="0"/>
          </a:p>
          <a:p>
            <a:pPr algn="l"/>
            <a:r>
              <a:rPr lang="es-ES" sz="1600" dirty="0"/>
              <a:t>Enrique Díez </a:t>
            </a:r>
            <a:r>
              <a:rPr lang="es-ES" sz="1600" dirty="0" smtClean="0"/>
              <a:t>Alonso.</a:t>
            </a:r>
            <a:endParaRPr lang="es-ES" sz="1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322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" y="-13296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METHODOLOGY</a:t>
            </a:r>
            <a:endParaRPr lang="es-ES" sz="4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59184" y="1427302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REAL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9184" y="4575491"/>
            <a:ext cx="1645920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SIMULATION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2341462" y="605410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4221545" y="1215116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9" name="8 Rectángulo redondeado"/>
          <p:cNvSpPr/>
          <p:nvPr/>
        </p:nvSpPr>
        <p:spPr>
          <a:xfrm>
            <a:off x="4225886" y="485692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5369416" y="1099571"/>
            <a:ext cx="1000193" cy="7807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DATA BASE</a:t>
            </a:r>
            <a:endParaRPr lang="es-E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663800" y="726163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7705146" y="726163"/>
            <a:ext cx="132325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ARIANE 5 RB 28499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6663800" y="1611634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7698944" y="1516204"/>
            <a:ext cx="968225" cy="7795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9098740" y="1309936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9098739" y="1992809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11001131" y="169617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11001131" y="2466214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2341462" y="2160608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4240223" y="2030068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4221545" y="2688146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6379440" y="2400138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6379440" y="314309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cxnSp>
        <p:nvCxnSpPr>
          <p:cNvPr id="35" name="34 Conector recto de flecha"/>
          <p:cNvCxnSpPr>
            <a:stCxn id="4" idx="3"/>
            <a:endCxn id="7" idx="1"/>
          </p:cNvCxnSpPr>
          <p:nvPr/>
        </p:nvCxnSpPr>
        <p:spPr>
          <a:xfrm flipV="1">
            <a:off x="1572988" y="1132949"/>
            <a:ext cx="768474" cy="8218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4" idx="3"/>
            <a:endCxn id="21" idx="1"/>
          </p:cNvCxnSpPr>
          <p:nvPr/>
        </p:nvCxnSpPr>
        <p:spPr>
          <a:xfrm>
            <a:off x="1572988" y="1954841"/>
            <a:ext cx="768474" cy="7333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7" idx="3"/>
            <a:endCxn id="9" idx="1"/>
          </p:cNvCxnSpPr>
          <p:nvPr/>
        </p:nvCxnSpPr>
        <p:spPr>
          <a:xfrm flipV="1">
            <a:off x="3755266" y="760526"/>
            <a:ext cx="470620" cy="37242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stCxn id="7" idx="3"/>
            <a:endCxn id="8" idx="1"/>
          </p:cNvCxnSpPr>
          <p:nvPr/>
        </p:nvCxnSpPr>
        <p:spPr>
          <a:xfrm>
            <a:off x="3755266" y="1132949"/>
            <a:ext cx="466279" cy="3570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endCxn id="22" idx="1"/>
          </p:cNvCxnSpPr>
          <p:nvPr/>
        </p:nvCxnSpPr>
        <p:spPr>
          <a:xfrm flipV="1">
            <a:off x="3765097" y="2304601"/>
            <a:ext cx="475126" cy="37677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endCxn id="23" idx="1"/>
          </p:cNvCxnSpPr>
          <p:nvPr/>
        </p:nvCxnSpPr>
        <p:spPr>
          <a:xfrm>
            <a:off x="3765097" y="2681373"/>
            <a:ext cx="456448" cy="38413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>
            <a:stCxn id="8" idx="3"/>
            <a:endCxn id="11" idx="1"/>
          </p:cNvCxnSpPr>
          <p:nvPr/>
        </p:nvCxnSpPr>
        <p:spPr>
          <a:xfrm>
            <a:off x="4928447" y="1489950"/>
            <a:ext cx="440969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>
            <a:stCxn id="11" idx="3"/>
            <a:endCxn id="12" idx="1"/>
          </p:cNvCxnSpPr>
          <p:nvPr/>
        </p:nvCxnSpPr>
        <p:spPr>
          <a:xfrm flipV="1">
            <a:off x="6369609" y="1025936"/>
            <a:ext cx="294191" cy="46401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11" idx="3"/>
            <a:endCxn id="14" idx="1"/>
          </p:cNvCxnSpPr>
          <p:nvPr/>
        </p:nvCxnSpPr>
        <p:spPr>
          <a:xfrm>
            <a:off x="6369609" y="1489950"/>
            <a:ext cx="294191" cy="42145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12" idx="3"/>
            <a:endCxn id="13" idx="1"/>
          </p:cNvCxnSpPr>
          <p:nvPr/>
        </p:nvCxnSpPr>
        <p:spPr>
          <a:xfrm>
            <a:off x="7419586" y="1025936"/>
            <a:ext cx="28556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>
            <a:stCxn id="14" idx="3"/>
            <a:endCxn id="15" idx="1"/>
          </p:cNvCxnSpPr>
          <p:nvPr/>
        </p:nvCxnSpPr>
        <p:spPr>
          <a:xfrm flipV="1">
            <a:off x="7419586" y="1905960"/>
            <a:ext cx="279358" cy="544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15" idx="3"/>
            <a:endCxn id="16" idx="1"/>
          </p:cNvCxnSpPr>
          <p:nvPr/>
        </p:nvCxnSpPr>
        <p:spPr>
          <a:xfrm flipV="1">
            <a:off x="8667169" y="1584469"/>
            <a:ext cx="431571" cy="3214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>
            <a:stCxn id="15" idx="3"/>
            <a:endCxn id="17" idx="1"/>
          </p:cNvCxnSpPr>
          <p:nvPr/>
        </p:nvCxnSpPr>
        <p:spPr>
          <a:xfrm>
            <a:off x="8667169" y="1905960"/>
            <a:ext cx="431570" cy="46420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>
            <a:stCxn id="17" idx="3"/>
            <a:endCxn id="19" idx="1"/>
          </p:cNvCxnSpPr>
          <p:nvPr/>
        </p:nvCxnSpPr>
        <p:spPr>
          <a:xfrm flipV="1">
            <a:off x="10709426" y="1995943"/>
            <a:ext cx="291705" cy="3742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>
            <a:stCxn id="17" idx="3"/>
            <a:endCxn id="20" idx="1"/>
          </p:cNvCxnSpPr>
          <p:nvPr/>
        </p:nvCxnSpPr>
        <p:spPr>
          <a:xfrm>
            <a:off x="10709426" y="2370168"/>
            <a:ext cx="291705" cy="39581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>
            <a:stCxn id="23" idx="3"/>
            <a:endCxn id="24" idx="1"/>
          </p:cNvCxnSpPr>
          <p:nvPr/>
        </p:nvCxnSpPr>
        <p:spPr>
          <a:xfrm flipV="1">
            <a:off x="5832232" y="2699911"/>
            <a:ext cx="547208" cy="36559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>
            <a:stCxn id="23" idx="3"/>
            <a:endCxn id="25" idx="1"/>
          </p:cNvCxnSpPr>
          <p:nvPr/>
        </p:nvCxnSpPr>
        <p:spPr>
          <a:xfrm>
            <a:off x="5832232" y="3065505"/>
            <a:ext cx="547208" cy="37735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6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52078" cy="9823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LIGHT CURVE</a:t>
            </a:r>
            <a:endParaRPr lang="es-ES" sz="4000" dirty="0"/>
          </a:p>
        </p:txBody>
      </p:sp>
      <p:pic>
        <p:nvPicPr>
          <p:cNvPr id="3074" name="Picture 2" descr="D:\RAZOR\HEVIA\TRABAJOS\ASTRONOMIA\DOCTORADO\RESUMEN_2023_2024\2026-03-16_21-26-55_Sloan r (G)_5.52_2.00s_001739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4" y="1550961"/>
            <a:ext cx="7965547" cy="530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RAZOR\HEVIA\TRABAJOS\ASTRONOMIA\DOCTORADO\RESUMEN_2023_2024\oko_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7" y="4677508"/>
            <a:ext cx="3354602" cy="21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 txBox="1">
            <a:spLocks/>
          </p:cNvSpPr>
          <p:nvPr/>
        </p:nvSpPr>
        <p:spPr>
          <a:xfrm>
            <a:off x="7951323" y="0"/>
            <a:ext cx="4357908" cy="396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/>
              <a:t>COSMOS 2084 20663</a:t>
            </a:r>
            <a:endParaRPr lang="es-ES" sz="2400" b="1" dirty="0" smtClean="0"/>
          </a:p>
          <a:p>
            <a:endParaRPr lang="es-ES" sz="2000" b="1" dirty="0" smtClean="0"/>
          </a:p>
          <a:p>
            <a:r>
              <a:rPr lang="es-ES" sz="2000" b="1" dirty="0" smtClean="0"/>
              <a:t>NORAD </a:t>
            </a:r>
            <a:r>
              <a:rPr lang="es-ES" sz="2000" b="1" dirty="0"/>
              <a:t>ID</a:t>
            </a:r>
            <a:r>
              <a:rPr lang="es-ES" sz="2000" dirty="0"/>
              <a:t>: 20663 </a:t>
            </a:r>
            <a:br>
              <a:rPr lang="es-ES" sz="2000" dirty="0"/>
            </a:br>
            <a:r>
              <a:rPr lang="es-ES" sz="2000" b="1" dirty="0" err="1"/>
              <a:t>Int'l</a:t>
            </a:r>
            <a:r>
              <a:rPr lang="es-ES" sz="2000" b="1" dirty="0"/>
              <a:t> </a:t>
            </a:r>
            <a:r>
              <a:rPr lang="es-ES" sz="2000" b="1" dirty="0" err="1"/>
              <a:t>Code</a:t>
            </a:r>
            <a:r>
              <a:rPr lang="es-ES" sz="2000" dirty="0"/>
              <a:t>: 1990-055A </a:t>
            </a:r>
            <a:br>
              <a:rPr lang="es-ES" sz="2000" dirty="0"/>
            </a:br>
            <a:r>
              <a:rPr lang="es-ES" sz="2000" b="1" dirty="0" err="1"/>
              <a:t>Perigee</a:t>
            </a:r>
            <a:r>
              <a:rPr lang="es-ES" sz="2000" dirty="0"/>
              <a:t>: 551.4 km </a:t>
            </a:r>
            <a:br>
              <a:rPr lang="es-ES" sz="2000" dirty="0"/>
            </a:br>
            <a:r>
              <a:rPr lang="es-ES" sz="2000" b="1" dirty="0" err="1"/>
              <a:t>Apogee</a:t>
            </a:r>
            <a:r>
              <a:rPr lang="es-ES" sz="2000" dirty="0"/>
              <a:t>: 559.6 km </a:t>
            </a:r>
            <a:br>
              <a:rPr lang="es-ES" sz="2000" dirty="0"/>
            </a:br>
            <a:r>
              <a:rPr lang="es-ES" sz="2000" b="1" dirty="0" err="1"/>
              <a:t>Inclination</a:t>
            </a:r>
            <a:r>
              <a:rPr lang="es-ES" sz="2000" dirty="0"/>
              <a:t>: 62.8 ° </a:t>
            </a:r>
            <a:br>
              <a:rPr lang="es-ES" sz="2000" dirty="0"/>
            </a:br>
            <a:r>
              <a:rPr lang="es-ES" sz="2000" b="1" dirty="0" err="1"/>
              <a:t>Period</a:t>
            </a:r>
            <a:r>
              <a:rPr lang="es-ES" sz="2000" dirty="0"/>
              <a:t>: 95.6 minutes </a:t>
            </a:r>
            <a:br>
              <a:rPr lang="es-ES" sz="2000" dirty="0"/>
            </a:br>
            <a:r>
              <a:rPr lang="es-ES" sz="2000" b="1" dirty="0" err="1"/>
              <a:t>Semi</a:t>
            </a:r>
            <a:r>
              <a:rPr lang="es-ES" sz="2000" b="1" dirty="0"/>
              <a:t> </a:t>
            </a:r>
            <a:r>
              <a:rPr lang="es-ES" sz="2000" b="1" dirty="0" err="1"/>
              <a:t>major</a:t>
            </a:r>
            <a:r>
              <a:rPr lang="es-ES" sz="2000" b="1" dirty="0"/>
              <a:t> </a:t>
            </a:r>
            <a:r>
              <a:rPr lang="es-ES" sz="2000" b="1" dirty="0" smtClean="0"/>
              <a:t>axis</a:t>
            </a:r>
            <a:r>
              <a:rPr lang="es-ES" sz="2000" dirty="0"/>
              <a:t>: 6926 km </a:t>
            </a:r>
            <a:br>
              <a:rPr lang="es-ES" sz="2000" dirty="0"/>
            </a:br>
            <a:r>
              <a:rPr lang="es-ES" sz="2000" b="1" dirty="0"/>
              <a:t>RCS</a:t>
            </a:r>
            <a:r>
              <a:rPr lang="es-ES" sz="2000" dirty="0"/>
              <a:t>: 8.1009 m</a:t>
            </a:r>
            <a:r>
              <a:rPr lang="es-ES" sz="2000" baseline="30000" dirty="0"/>
              <a:t>2</a:t>
            </a:r>
            <a:r>
              <a:rPr lang="es-ES" sz="2000" dirty="0"/>
              <a:t> (</a:t>
            </a:r>
            <a:r>
              <a:rPr lang="es-ES" sz="2000" dirty="0" err="1"/>
              <a:t>large</a:t>
            </a:r>
            <a:r>
              <a:rPr lang="es-ES" sz="2000" dirty="0"/>
              <a:t>) </a:t>
            </a:r>
            <a:br>
              <a:rPr lang="es-ES" sz="2000" dirty="0"/>
            </a:br>
            <a:r>
              <a:rPr lang="es-ES" sz="2000" b="1" dirty="0" err="1"/>
              <a:t>Launch</a:t>
            </a:r>
            <a:r>
              <a:rPr lang="es-ES" sz="2000" b="1" dirty="0"/>
              <a:t> date</a:t>
            </a:r>
            <a:r>
              <a:rPr lang="es-ES" sz="2000" dirty="0"/>
              <a:t>: </a:t>
            </a:r>
            <a:r>
              <a:rPr lang="es-ES" sz="2000" dirty="0" smtClean="0"/>
              <a:t>June 21, 1990 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b="1" dirty="0" err="1"/>
              <a:t>Source</a:t>
            </a:r>
            <a:r>
              <a:rPr lang="es-ES" sz="2000" dirty="0"/>
              <a:t>: </a:t>
            </a:r>
            <a:r>
              <a:rPr lang="es-ES" sz="2000" dirty="0" smtClean="0"/>
              <a:t>USSR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b="1" dirty="0" err="1"/>
              <a:t>Launch</a:t>
            </a:r>
            <a:r>
              <a:rPr lang="es-ES" sz="2000" b="1" dirty="0"/>
              <a:t> </a:t>
            </a:r>
            <a:r>
              <a:rPr lang="es-ES" sz="2000" b="1" dirty="0" err="1"/>
              <a:t>site</a:t>
            </a:r>
            <a:r>
              <a:rPr lang="es-ES" sz="2000" dirty="0"/>
              <a:t>: PLESETSK </a:t>
            </a:r>
            <a:r>
              <a:rPr lang="es-ES" sz="2000" dirty="0" smtClean="0"/>
              <a:t>MISSILE COMPLEX</a:t>
            </a:r>
            <a:endParaRPr lang="es-ES" sz="2000" dirty="0"/>
          </a:p>
        </p:txBody>
      </p:sp>
      <p:pic>
        <p:nvPicPr>
          <p:cNvPr id="1026" name="Picture 2" descr="D:\RAZOR\HEVIA\TRABAJOS\ASTRONOMIA\DOCTORADO\EXPOSICION_ICTEA_2026\LIGHT_COSM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39" y="4061605"/>
            <a:ext cx="2880801" cy="288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7711" y="766689"/>
            <a:ext cx="780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cs typeface="Calibri" panose="020F0502020204030204"/>
              </a:rPr>
              <a:t>Satellite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database</a:t>
            </a:r>
            <a:r>
              <a:rPr lang="es-ES" dirty="0" smtClean="0">
                <a:cs typeface="Calibri" panose="020F0502020204030204"/>
              </a:rPr>
              <a:t> (</a:t>
            </a:r>
            <a:r>
              <a:rPr lang="es-ES" dirty="0" err="1" smtClean="0">
                <a:cs typeface="Calibri" panose="020F0502020204030204"/>
              </a:rPr>
              <a:t>TLEs</a:t>
            </a:r>
            <a:r>
              <a:rPr lang="es-ES" dirty="0" smtClean="0">
                <a:cs typeface="Calibri" panose="020F0502020204030204"/>
              </a:rPr>
              <a:t>) </a:t>
            </a:r>
            <a:r>
              <a:rPr lang="es-ES" dirty="0" err="1" smtClean="0">
                <a:cs typeface="Calibri" panose="020F0502020204030204"/>
              </a:rPr>
              <a:t>used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for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mount</a:t>
            </a:r>
            <a:r>
              <a:rPr lang="es-ES" dirty="0" smtClean="0">
                <a:cs typeface="Calibri" panose="020F0502020204030204"/>
              </a:rPr>
              <a:t> tracking, and </a:t>
            </a:r>
            <a:r>
              <a:rPr lang="es-ES" dirty="0" err="1" smtClean="0">
                <a:cs typeface="Calibri" panose="020F0502020204030204"/>
              </a:rPr>
              <a:t>during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the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transit</a:t>
            </a:r>
            <a:r>
              <a:rPr lang="es-ES" dirty="0" smtClean="0">
                <a:cs typeface="Calibri" panose="020F0502020204030204"/>
              </a:rPr>
              <a:t>, 2-second </a:t>
            </a:r>
            <a:r>
              <a:rPr lang="es-ES" dirty="0" err="1" smtClean="0">
                <a:cs typeface="Calibri" panose="020F0502020204030204"/>
              </a:rPr>
              <a:t>exposure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images</a:t>
            </a:r>
            <a:r>
              <a:rPr lang="es-ES" dirty="0" smtClean="0">
                <a:cs typeface="Calibri" panose="020F0502020204030204"/>
              </a:rPr>
              <a:t> are </a:t>
            </a:r>
            <a:r>
              <a:rPr lang="es-ES" dirty="0" err="1" smtClean="0">
                <a:cs typeface="Calibri" panose="020F0502020204030204"/>
              </a:rPr>
              <a:t>adquired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for</a:t>
            </a:r>
            <a:r>
              <a:rPr lang="es-ES" dirty="0" smtClean="0">
                <a:cs typeface="Calibri" panose="020F0502020204030204"/>
              </a:rPr>
              <a:t> light curve </a:t>
            </a:r>
            <a:r>
              <a:rPr lang="es-ES" dirty="0" err="1" smtClean="0">
                <a:cs typeface="Calibri" panose="020F0502020204030204"/>
              </a:rPr>
              <a:t>extraction</a:t>
            </a:r>
            <a:r>
              <a:rPr lang="es-ES" dirty="0" smtClean="0">
                <a:cs typeface="Calibri" panose="020F0502020204030204"/>
              </a:rPr>
              <a:t> and </a:t>
            </a:r>
            <a:r>
              <a:rPr lang="es-ES" dirty="0" err="1" smtClean="0">
                <a:cs typeface="Calibri" panose="020F0502020204030204"/>
              </a:rPr>
              <a:t>analisys</a:t>
            </a:r>
            <a:r>
              <a:rPr lang="es-ES" dirty="0" smtClean="0">
                <a:cs typeface="Calibri" panose="020F0502020204030204"/>
              </a:rPr>
              <a:t>.</a:t>
            </a:r>
            <a:endParaRPr lang="es-ES" dirty="0">
              <a:cs typeface="Calibri" panose="020F0502020204030204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26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" y="-13296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METHODOLOGY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800DD2A-9582-E853-3AE4-31AEE275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330186" y="582567"/>
            <a:ext cx="6673969" cy="5696174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La metodología de trabajo se plantea desde dos </a:t>
            </a:r>
            <a:r>
              <a:rPr lang="es-ES" sz="1600" dirty="0" err="1" smtClean="0">
                <a:cs typeface="Calibri" panose="020F0502020204030204"/>
              </a:rPr>
              <a:t>vias</a:t>
            </a:r>
            <a:r>
              <a:rPr lang="es-ES" sz="1600" dirty="0" smtClean="0">
                <a:cs typeface="Calibri" panose="020F0502020204030204"/>
              </a:rPr>
              <a:t> principales: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La adquisición real de imágenes y la generación </a:t>
            </a:r>
            <a:r>
              <a:rPr lang="es-ES" sz="1600" dirty="0" err="1" smtClean="0">
                <a:cs typeface="Calibri" panose="020F0502020204030204"/>
              </a:rPr>
              <a:t>artifical</a:t>
            </a:r>
            <a:r>
              <a:rPr lang="es-ES" sz="1600" dirty="0" smtClean="0">
                <a:cs typeface="Calibri" panose="020F0502020204030204"/>
              </a:rPr>
              <a:t> de las mismas.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En la adquisición real obtenemos dos tipos de imágenes, unas en las que aleatoriamente buscamos trazas de objetos y otra en la que hacemos seguimiento de objetos conocidos para capturar sus curvas de luz.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En las simulaciones realizamos el mismo procedimiento, generamos trazas sobre campos simulados, y por otro lado, simulamos curvas de luz de diversos objetos como etapas de cohetes, satélites artificiales (operativos o no).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9184" y="1427302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REAL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9184" y="4575491"/>
            <a:ext cx="1645920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SIMULATION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2341462" y="605410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4221545" y="1215116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9" name="8 Rectángulo redondeado"/>
          <p:cNvSpPr/>
          <p:nvPr/>
        </p:nvSpPr>
        <p:spPr>
          <a:xfrm>
            <a:off x="4225886" y="485692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5369416" y="1099571"/>
            <a:ext cx="1000193" cy="7807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DATA BASE</a:t>
            </a:r>
            <a:endParaRPr lang="es-E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663800" y="726163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7705146" y="726163"/>
            <a:ext cx="132325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ARIANE 5 RB 28499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6663800" y="1611634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7698944" y="1516204"/>
            <a:ext cx="968225" cy="7795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9098740" y="1309936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9098739" y="1992809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11001131" y="169617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11001131" y="2466214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2341462" y="2160608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4240223" y="2030068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4221545" y="2688146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6379440" y="2400138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6379440" y="314309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6" name="25 Rectángulo redondeado"/>
          <p:cNvSpPr/>
          <p:nvPr/>
        </p:nvSpPr>
        <p:spPr>
          <a:xfrm>
            <a:off x="2341494" y="3829995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27" name="26 Rectángulo redondeado"/>
          <p:cNvSpPr/>
          <p:nvPr/>
        </p:nvSpPr>
        <p:spPr>
          <a:xfrm>
            <a:off x="2341462" y="5275586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cxnSp>
        <p:nvCxnSpPr>
          <p:cNvPr id="35" name="34 Conector recto de flecha"/>
          <p:cNvCxnSpPr>
            <a:stCxn id="4" idx="3"/>
            <a:endCxn id="7" idx="1"/>
          </p:cNvCxnSpPr>
          <p:nvPr/>
        </p:nvCxnSpPr>
        <p:spPr>
          <a:xfrm flipV="1">
            <a:off x="1572988" y="1132949"/>
            <a:ext cx="768474" cy="8218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4" idx="3"/>
            <a:endCxn id="21" idx="1"/>
          </p:cNvCxnSpPr>
          <p:nvPr/>
        </p:nvCxnSpPr>
        <p:spPr>
          <a:xfrm>
            <a:off x="1572988" y="1954841"/>
            <a:ext cx="768474" cy="7333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7" idx="3"/>
            <a:endCxn id="9" idx="1"/>
          </p:cNvCxnSpPr>
          <p:nvPr/>
        </p:nvCxnSpPr>
        <p:spPr>
          <a:xfrm flipV="1">
            <a:off x="3755266" y="760526"/>
            <a:ext cx="470620" cy="37242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stCxn id="7" idx="3"/>
            <a:endCxn id="8" idx="1"/>
          </p:cNvCxnSpPr>
          <p:nvPr/>
        </p:nvCxnSpPr>
        <p:spPr>
          <a:xfrm>
            <a:off x="3755266" y="1132949"/>
            <a:ext cx="466279" cy="3570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endCxn id="22" idx="1"/>
          </p:cNvCxnSpPr>
          <p:nvPr/>
        </p:nvCxnSpPr>
        <p:spPr>
          <a:xfrm flipV="1">
            <a:off x="3765097" y="2304601"/>
            <a:ext cx="475126" cy="37677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endCxn id="23" idx="1"/>
          </p:cNvCxnSpPr>
          <p:nvPr/>
        </p:nvCxnSpPr>
        <p:spPr>
          <a:xfrm>
            <a:off x="3765097" y="2681373"/>
            <a:ext cx="456448" cy="38413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>
            <a:stCxn id="8" idx="3"/>
            <a:endCxn id="11" idx="1"/>
          </p:cNvCxnSpPr>
          <p:nvPr/>
        </p:nvCxnSpPr>
        <p:spPr>
          <a:xfrm>
            <a:off x="4928447" y="1489950"/>
            <a:ext cx="440969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>
            <a:stCxn id="11" idx="3"/>
            <a:endCxn id="12" idx="1"/>
          </p:cNvCxnSpPr>
          <p:nvPr/>
        </p:nvCxnSpPr>
        <p:spPr>
          <a:xfrm flipV="1">
            <a:off x="6369609" y="1025936"/>
            <a:ext cx="294191" cy="46401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11" idx="3"/>
            <a:endCxn id="14" idx="1"/>
          </p:cNvCxnSpPr>
          <p:nvPr/>
        </p:nvCxnSpPr>
        <p:spPr>
          <a:xfrm>
            <a:off x="6369609" y="1489950"/>
            <a:ext cx="294191" cy="42145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12" idx="3"/>
            <a:endCxn id="13" idx="1"/>
          </p:cNvCxnSpPr>
          <p:nvPr/>
        </p:nvCxnSpPr>
        <p:spPr>
          <a:xfrm>
            <a:off x="7419586" y="1025936"/>
            <a:ext cx="28556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>
            <a:stCxn id="14" idx="3"/>
            <a:endCxn id="15" idx="1"/>
          </p:cNvCxnSpPr>
          <p:nvPr/>
        </p:nvCxnSpPr>
        <p:spPr>
          <a:xfrm flipV="1">
            <a:off x="7419586" y="1905960"/>
            <a:ext cx="279358" cy="544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15" idx="3"/>
            <a:endCxn id="16" idx="1"/>
          </p:cNvCxnSpPr>
          <p:nvPr/>
        </p:nvCxnSpPr>
        <p:spPr>
          <a:xfrm flipV="1">
            <a:off x="8667169" y="1584469"/>
            <a:ext cx="431571" cy="3214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>
            <a:stCxn id="15" idx="3"/>
            <a:endCxn id="17" idx="1"/>
          </p:cNvCxnSpPr>
          <p:nvPr/>
        </p:nvCxnSpPr>
        <p:spPr>
          <a:xfrm>
            <a:off x="8667169" y="1905960"/>
            <a:ext cx="431570" cy="46420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>
            <a:stCxn id="17" idx="3"/>
            <a:endCxn id="19" idx="1"/>
          </p:cNvCxnSpPr>
          <p:nvPr/>
        </p:nvCxnSpPr>
        <p:spPr>
          <a:xfrm flipV="1">
            <a:off x="10709426" y="1995943"/>
            <a:ext cx="291705" cy="3742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>
            <a:stCxn id="17" idx="3"/>
            <a:endCxn id="20" idx="1"/>
          </p:cNvCxnSpPr>
          <p:nvPr/>
        </p:nvCxnSpPr>
        <p:spPr>
          <a:xfrm>
            <a:off x="10709426" y="2370168"/>
            <a:ext cx="291705" cy="39581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>
            <a:stCxn id="23" idx="3"/>
            <a:endCxn id="24" idx="1"/>
          </p:cNvCxnSpPr>
          <p:nvPr/>
        </p:nvCxnSpPr>
        <p:spPr>
          <a:xfrm flipV="1">
            <a:off x="5832232" y="2699911"/>
            <a:ext cx="547208" cy="36559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>
            <a:stCxn id="23" idx="3"/>
            <a:endCxn id="25" idx="1"/>
          </p:cNvCxnSpPr>
          <p:nvPr/>
        </p:nvCxnSpPr>
        <p:spPr>
          <a:xfrm>
            <a:off x="5832232" y="3065505"/>
            <a:ext cx="547208" cy="37735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>
            <a:stCxn id="6" idx="3"/>
            <a:endCxn id="26" idx="1"/>
          </p:cNvCxnSpPr>
          <p:nvPr/>
        </p:nvCxnSpPr>
        <p:spPr>
          <a:xfrm flipV="1">
            <a:off x="1805104" y="4357534"/>
            <a:ext cx="536390" cy="74549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 de flecha"/>
          <p:cNvCxnSpPr>
            <a:stCxn id="6" idx="3"/>
            <a:endCxn id="27" idx="1"/>
          </p:cNvCxnSpPr>
          <p:nvPr/>
        </p:nvCxnSpPr>
        <p:spPr>
          <a:xfrm>
            <a:off x="1805104" y="5103030"/>
            <a:ext cx="536358" cy="70009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9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" y="-13296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METHODOLOGY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800DD2A-9582-E853-3AE4-31AEE275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330186" y="582567"/>
            <a:ext cx="6673969" cy="5696174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La metodología de trabajo se plantea desde dos </a:t>
            </a:r>
            <a:r>
              <a:rPr lang="es-ES" sz="1600" dirty="0" err="1" smtClean="0">
                <a:cs typeface="Calibri" panose="020F0502020204030204"/>
              </a:rPr>
              <a:t>vias</a:t>
            </a:r>
            <a:r>
              <a:rPr lang="es-ES" sz="1600" dirty="0" smtClean="0">
                <a:cs typeface="Calibri" panose="020F0502020204030204"/>
              </a:rPr>
              <a:t> principales: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La adquisición real de imágenes y la generación </a:t>
            </a:r>
            <a:r>
              <a:rPr lang="es-ES" sz="1600" dirty="0" err="1" smtClean="0">
                <a:cs typeface="Calibri" panose="020F0502020204030204"/>
              </a:rPr>
              <a:t>artifical</a:t>
            </a:r>
            <a:r>
              <a:rPr lang="es-ES" sz="1600" dirty="0" smtClean="0">
                <a:cs typeface="Calibri" panose="020F0502020204030204"/>
              </a:rPr>
              <a:t> de las mismas.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En la adquisición real obtenemos dos tipos de imágenes, unas en las que aleatoriamente buscamos trazas de objetos y otra en la que hacemos seguimiento de objetos conocidos para capturar sus curvas de luz.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En las simulaciones realizamos el mismo procedimiento, generamos trazas sobre campos simulados, y por otro lado, simulamos curvas de luz de diversos objetos como etapas de cohetes, satélites artificiales (operativos o no).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9184" y="1427302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REAL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9184" y="4575491"/>
            <a:ext cx="1645920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SIMULATION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2341462" y="605410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4221545" y="1215116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9" name="8 Rectángulo redondeado"/>
          <p:cNvSpPr/>
          <p:nvPr/>
        </p:nvSpPr>
        <p:spPr>
          <a:xfrm>
            <a:off x="4225886" y="485692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5369416" y="1099571"/>
            <a:ext cx="1000193" cy="7807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DATA BASE</a:t>
            </a:r>
            <a:endParaRPr lang="es-E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663800" y="726163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7705146" y="726163"/>
            <a:ext cx="132325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ARIANE 5 RB 28499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6663800" y="1611634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7698944" y="1516204"/>
            <a:ext cx="968225" cy="7795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9098740" y="1309936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9098739" y="1992809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11001131" y="169617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11001131" y="2466214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2341462" y="2160608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4240223" y="2030068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4221545" y="2688146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6379440" y="2400138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6379440" y="314309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6" name="25 Rectángulo redondeado"/>
          <p:cNvSpPr/>
          <p:nvPr/>
        </p:nvSpPr>
        <p:spPr>
          <a:xfrm>
            <a:off x="2341494" y="3829995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27" name="26 Rectángulo redondeado"/>
          <p:cNvSpPr/>
          <p:nvPr/>
        </p:nvSpPr>
        <p:spPr>
          <a:xfrm>
            <a:off x="2341462" y="5275586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28" name="27 Rectángulo redondeado"/>
          <p:cNvSpPr/>
          <p:nvPr/>
        </p:nvSpPr>
        <p:spPr>
          <a:xfrm>
            <a:off x="4211714" y="3645498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9" name="28 Rectángulo redondeado"/>
          <p:cNvSpPr/>
          <p:nvPr/>
        </p:nvSpPr>
        <p:spPr>
          <a:xfrm>
            <a:off x="4225886" y="4437587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30" name="29 Rectángulo redondeado"/>
          <p:cNvSpPr/>
          <p:nvPr/>
        </p:nvSpPr>
        <p:spPr>
          <a:xfrm>
            <a:off x="5401384" y="4323518"/>
            <a:ext cx="968225" cy="7795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cxnSp>
        <p:nvCxnSpPr>
          <p:cNvPr id="35" name="34 Conector recto de flecha"/>
          <p:cNvCxnSpPr>
            <a:stCxn id="4" idx="3"/>
            <a:endCxn id="7" idx="1"/>
          </p:cNvCxnSpPr>
          <p:nvPr/>
        </p:nvCxnSpPr>
        <p:spPr>
          <a:xfrm flipV="1">
            <a:off x="1572988" y="1132949"/>
            <a:ext cx="768474" cy="8218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4" idx="3"/>
            <a:endCxn id="21" idx="1"/>
          </p:cNvCxnSpPr>
          <p:nvPr/>
        </p:nvCxnSpPr>
        <p:spPr>
          <a:xfrm>
            <a:off x="1572988" y="1954841"/>
            <a:ext cx="768474" cy="7333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7" idx="3"/>
            <a:endCxn id="9" idx="1"/>
          </p:cNvCxnSpPr>
          <p:nvPr/>
        </p:nvCxnSpPr>
        <p:spPr>
          <a:xfrm flipV="1">
            <a:off x="3755266" y="760526"/>
            <a:ext cx="470620" cy="37242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stCxn id="7" idx="3"/>
            <a:endCxn id="8" idx="1"/>
          </p:cNvCxnSpPr>
          <p:nvPr/>
        </p:nvCxnSpPr>
        <p:spPr>
          <a:xfrm>
            <a:off x="3755266" y="1132949"/>
            <a:ext cx="466279" cy="3570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endCxn id="22" idx="1"/>
          </p:cNvCxnSpPr>
          <p:nvPr/>
        </p:nvCxnSpPr>
        <p:spPr>
          <a:xfrm flipV="1">
            <a:off x="3765097" y="2304601"/>
            <a:ext cx="475126" cy="37677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endCxn id="23" idx="1"/>
          </p:cNvCxnSpPr>
          <p:nvPr/>
        </p:nvCxnSpPr>
        <p:spPr>
          <a:xfrm>
            <a:off x="3765097" y="2681373"/>
            <a:ext cx="456448" cy="38413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>
            <a:stCxn id="8" idx="3"/>
            <a:endCxn id="11" idx="1"/>
          </p:cNvCxnSpPr>
          <p:nvPr/>
        </p:nvCxnSpPr>
        <p:spPr>
          <a:xfrm>
            <a:off x="4928447" y="1489950"/>
            <a:ext cx="440969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>
            <a:stCxn id="11" idx="3"/>
            <a:endCxn id="12" idx="1"/>
          </p:cNvCxnSpPr>
          <p:nvPr/>
        </p:nvCxnSpPr>
        <p:spPr>
          <a:xfrm flipV="1">
            <a:off x="6369609" y="1025936"/>
            <a:ext cx="294191" cy="46401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11" idx="3"/>
            <a:endCxn id="14" idx="1"/>
          </p:cNvCxnSpPr>
          <p:nvPr/>
        </p:nvCxnSpPr>
        <p:spPr>
          <a:xfrm>
            <a:off x="6369609" y="1489950"/>
            <a:ext cx="294191" cy="42145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12" idx="3"/>
            <a:endCxn id="13" idx="1"/>
          </p:cNvCxnSpPr>
          <p:nvPr/>
        </p:nvCxnSpPr>
        <p:spPr>
          <a:xfrm>
            <a:off x="7419586" y="1025936"/>
            <a:ext cx="28556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>
            <a:stCxn id="14" idx="3"/>
            <a:endCxn id="15" idx="1"/>
          </p:cNvCxnSpPr>
          <p:nvPr/>
        </p:nvCxnSpPr>
        <p:spPr>
          <a:xfrm flipV="1">
            <a:off x="7419586" y="1905960"/>
            <a:ext cx="279358" cy="544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15" idx="3"/>
            <a:endCxn id="16" idx="1"/>
          </p:cNvCxnSpPr>
          <p:nvPr/>
        </p:nvCxnSpPr>
        <p:spPr>
          <a:xfrm flipV="1">
            <a:off x="8667169" y="1584469"/>
            <a:ext cx="431571" cy="3214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>
            <a:stCxn id="15" idx="3"/>
            <a:endCxn id="17" idx="1"/>
          </p:cNvCxnSpPr>
          <p:nvPr/>
        </p:nvCxnSpPr>
        <p:spPr>
          <a:xfrm>
            <a:off x="8667169" y="1905960"/>
            <a:ext cx="431570" cy="46420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>
            <a:stCxn id="17" idx="3"/>
            <a:endCxn id="19" idx="1"/>
          </p:cNvCxnSpPr>
          <p:nvPr/>
        </p:nvCxnSpPr>
        <p:spPr>
          <a:xfrm flipV="1">
            <a:off x="10709426" y="1995943"/>
            <a:ext cx="291705" cy="3742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>
            <a:stCxn id="17" idx="3"/>
            <a:endCxn id="20" idx="1"/>
          </p:cNvCxnSpPr>
          <p:nvPr/>
        </p:nvCxnSpPr>
        <p:spPr>
          <a:xfrm>
            <a:off x="10709426" y="2370168"/>
            <a:ext cx="291705" cy="39581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>
            <a:stCxn id="23" idx="3"/>
            <a:endCxn id="24" idx="1"/>
          </p:cNvCxnSpPr>
          <p:nvPr/>
        </p:nvCxnSpPr>
        <p:spPr>
          <a:xfrm flipV="1">
            <a:off x="5832232" y="2699911"/>
            <a:ext cx="547208" cy="36559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>
            <a:stCxn id="23" idx="3"/>
            <a:endCxn id="25" idx="1"/>
          </p:cNvCxnSpPr>
          <p:nvPr/>
        </p:nvCxnSpPr>
        <p:spPr>
          <a:xfrm>
            <a:off x="5832232" y="3065505"/>
            <a:ext cx="547208" cy="37735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>
            <a:stCxn id="26" idx="3"/>
            <a:endCxn id="28" idx="1"/>
          </p:cNvCxnSpPr>
          <p:nvPr/>
        </p:nvCxnSpPr>
        <p:spPr>
          <a:xfrm flipV="1">
            <a:off x="3755298" y="3920332"/>
            <a:ext cx="456416" cy="43720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 de flecha"/>
          <p:cNvCxnSpPr>
            <a:stCxn id="26" idx="3"/>
            <a:endCxn id="29" idx="1"/>
          </p:cNvCxnSpPr>
          <p:nvPr/>
        </p:nvCxnSpPr>
        <p:spPr>
          <a:xfrm>
            <a:off x="3755298" y="4357534"/>
            <a:ext cx="470588" cy="35488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 de flecha"/>
          <p:cNvCxnSpPr>
            <a:stCxn id="29" idx="3"/>
            <a:endCxn id="30" idx="1"/>
          </p:cNvCxnSpPr>
          <p:nvPr/>
        </p:nvCxnSpPr>
        <p:spPr>
          <a:xfrm>
            <a:off x="4932788" y="4712421"/>
            <a:ext cx="468596" cy="85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>
            <a:stCxn id="6" idx="3"/>
            <a:endCxn id="26" idx="1"/>
          </p:cNvCxnSpPr>
          <p:nvPr/>
        </p:nvCxnSpPr>
        <p:spPr>
          <a:xfrm flipV="1">
            <a:off x="1805104" y="4357534"/>
            <a:ext cx="536390" cy="74549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 de flecha"/>
          <p:cNvCxnSpPr>
            <a:stCxn id="6" idx="3"/>
            <a:endCxn id="27" idx="1"/>
          </p:cNvCxnSpPr>
          <p:nvPr/>
        </p:nvCxnSpPr>
        <p:spPr>
          <a:xfrm>
            <a:off x="1805104" y="5103030"/>
            <a:ext cx="536358" cy="70009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5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3">
            <a:extLst>
              <a:ext uri="{FF2B5EF4-FFF2-40B4-BE49-F238E27FC236}">
                <a16:creationId xmlns="" xmlns:a16="http://schemas.microsoft.com/office/drawing/2014/main" id="{A8827DCB-37B8-00DF-399D-D14868177D75}"/>
              </a:ext>
            </a:extLst>
          </p:cNvPr>
          <p:cNvSpPr txBox="1"/>
          <p:nvPr/>
        </p:nvSpPr>
        <p:spPr>
          <a:xfrm>
            <a:off x="161193" y="814125"/>
            <a:ext cx="339089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sz="1800" dirty="0" smtClean="0">
                <a:cs typeface="Calibri" panose="020F0502020204030204"/>
              </a:rPr>
              <a:t>-Machine </a:t>
            </a:r>
            <a:r>
              <a:rPr lang="es-ES" sz="1800" dirty="0" err="1" smtClean="0">
                <a:cs typeface="Calibri" panose="020F0502020204030204"/>
              </a:rPr>
              <a:t>Learning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to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detect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trails</a:t>
            </a:r>
            <a:r>
              <a:rPr lang="es-ES" sz="1800" dirty="0" smtClean="0">
                <a:cs typeface="Calibri" panose="020F0502020204030204"/>
              </a:rPr>
              <a:t> in </a:t>
            </a:r>
            <a:r>
              <a:rPr lang="es-ES" sz="1800" dirty="0" err="1" smtClean="0">
                <a:cs typeface="Calibri" panose="020F0502020204030204"/>
              </a:rPr>
              <a:t>astronomical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images</a:t>
            </a:r>
            <a:r>
              <a:rPr lang="es-ES" sz="1800" dirty="0" smtClean="0">
                <a:cs typeface="Calibri" panose="020F0502020204030204"/>
              </a:rPr>
              <a:t>.</a:t>
            </a:r>
          </a:p>
          <a:p>
            <a:pPr marL="0" indent="0" algn="just">
              <a:buNone/>
            </a:pPr>
            <a:endParaRPr lang="es-ES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800" dirty="0" smtClean="0">
                <a:cs typeface="Calibri" panose="020F0502020204030204"/>
              </a:rPr>
              <a:t>-</a:t>
            </a:r>
            <a:r>
              <a:rPr lang="es-ES" dirty="0" err="1">
                <a:cs typeface="Calibri" panose="020F0502020204030204"/>
              </a:rPr>
              <a:t>B</a:t>
            </a:r>
            <a:r>
              <a:rPr lang="es-ES" sz="1800" dirty="0" err="1" smtClean="0">
                <a:cs typeface="Calibri" panose="020F0502020204030204"/>
              </a:rPr>
              <a:t>ased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on</a:t>
            </a:r>
            <a:r>
              <a:rPr lang="es-ES" sz="1800" dirty="0" smtClean="0">
                <a:cs typeface="Calibri" panose="020F0502020204030204"/>
              </a:rPr>
              <a:t> a wavelet-</a:t>
            </a:r>
            <a:r>
              <a:rPr lang="es-ES" sz="1800" dirty="0" err="1" smtClean="0">
                <a:cs typeface="Calibri" panose="020F0502020204030204"/>
              </a:rPr>
              <a:t>transform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encoder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that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feeds</a:t>
            </a:r>
            <a:r>
              <a:rPr lang="es-ES" sz="1800" dirty="0" smtClean="0">
                <a:cs typeface="Calibri" panose="020F0502020204030204"/>
              </a:rPr>
              <a:t> a </a:t>
            </a:r>
            <a:r>
              <a:rPr lang="es-ES" sz="1800" dirty="0" err="1" smtClean="0">
                <a:cs typeface="Calibri" panose="020F0502020204030204"/>
              </a:rPr>
              <a:t>Random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Forest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binary</a:t>
            </a:r>
            <a:r>
              <a:rPr lang="es-ES" sz="1800" dirty="0" smtClean="0">
                <a:cs typeface="Calibri" panose="020F0502020204030204"/>
              </a:rPr>
              <a:t> </a:t>
            </a:r>
            <a:r>
              <a:rPr lang="es-ES" sz="1800" dirty="0" err="1" smtClean="0">
                <a:cs typeface="Calibri" panose="020F0502020204030204"/>
              </a:rPr>
              <a:t>classifier</a:t>
            </a:r>
            <a:r>
              <a:rPr lang="es-ES" sz="1800" dirty="0" smtClean="0">
                <a:cs typeface="Calibri" panose="020F0502020204030204"/>
              </a:rPr>
              <a:t>.</a:t>
            </a:r>
          </a:p>
          <a:p>
            <a:pPr marL="0" indent="0" algn="just">
              <a:buNone/>
            </a:pPr>
            <a:endParaRPr lang="es-ES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dirty="0" smtClean="0">
                <a:cs typeface="Calibri" panose="020F0502020204030204"/>
              </a:rPr>
              <a:t>-</a:t>
            </a:r>
            <a:r>
              <a:rPr lang="es-ES" dirty="0" err="1" smtClean="0">
                <a:cs typeface="Calibri" panose="020F0502020204030204"/>
              </a:rPr>
              <a:t>Using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both</a:t>
            </a:r>
            <a:r>
              <a:rPr lang="es-ES" dirty="0" smtClean="0">
                <a:cs typeface="Calibri" panose="020F0502020204030204"/>
              </a:rPr>
              <a:t> real and </a:t>
            </a:r>
            <a:r>
              <a:rPr lang="es-ES" dirty="0" err="1" smtClean="0">
                <a:cs typeface="Calibri" panose="020F0502020204030204"/>
              </a:rPr>
              <a:t>simulated</a:t>
            </a:r>
            <a:r>
              <a:rPr lang="es-ES" dirty="0" smtClean="0">
                <a:cs typeface="Calibri" panose="020F0502020204030204"/>
              </a:rPr>
              <a:t> data.</a:t>
            </a:r>
            <a:endParaRPr lang="es-ES" dirty="0">
              <a:cs typeface="Calibri" panose="020F0502020204030204"/>
            </a:endParaRPr>
          </a:p>
          <a:p>
            <a:pPr marL="0" indent="0" algn="just">
              <a:buNone/>
            </a:pPr>
            <a:endParaRPr lang="es-ES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dirty="0" smtClean="0">
                <a:cs typeface="Calibri" panose="020F0502020204030204"/>
              </a:rPr>
              <a:t>-</a:t>
            </a:r>
            <a:r>
              <a:rPr lang="es-ES" dirty="0" err="1" smtClean="0">
                <a:cs typeface="Calibri" panose="020F0502020204030204"/>
              </a:rPr>
              <a:t>Injection</a:t>
            </a:r>
            <a:r>
              <a:rPr lang="es-ES" dirty="0" smtClean="0">
                <a:cs typeface="Calibri" panose="020F0502020204030204"/>
              </a:rPr>
              <a:t> of </a:t>
            </a:r>
            <a:r>
              <a:rPr lang="es-ES" dirty="0" err="1" smtClean="0">
                <a:cs typeface="Calibri" panose="020F0502020204030204"/>
              </a:rPr>
              <a:t>synthetic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stars</a:t>
            </a:r>
            <a:r>
              <a:rPr lang="es-ES" dirty="0" smtClean="0">
                <a:cs typeface="Calibri" panose="020F0502020204030204"/>
              </a:rPr>
              <a:t> circular </a:t>
            </a:r>
            <a:r>
              <a:rPr lang="es-ES" dirty="0" err="1" smtClean="0">
                <a:cs typeface="Calibri" panose="020F0502020204030204"/>
              </a:rPr>
              <a:t>Gaussian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PSFs</a:t>
            </a:r>
            <a:r>
              <a:rPr lang="es-ES" dirty="0" smtClean="0">
                <a:cs typeface="Calibri" panose="020F0502020204030204"/>
              </a:rPr>
              <a:t>.</a:t>
            </a:r>
          </a:p>
          <a:p>
            <a:pPr marL="0" indent="0" algn="just">
              <a:buNone/>
            </a:pPr>
            <a:endParaRPr lang="es-ES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dirty="0" smtClean="0">
                <a:cs typeface="Calibri" panose="020F0502020204030204"/>
              </a:rPr>
              <a:t>-</a:t>
            </a:r>
            <a:r>
              <a:rPr lang="es-ES" dirty="0" err="1" smtClean="0">
                <a:cs typeface="Calibri" panose="020F0502020204030204"/>
              </a:rPr>
              <a:t>Synthetic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trail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generation</a:t>
            </a:r>
            <a:r>
              <a:rPr lang="es-ES" dirty="0" smtClean="0">
                <a:cs typeface="Calibri" panose="020F0502020204030204"/>
              </a:rPr>
              <a:t>. </a:t>
            </a:r>
            <a:r>
              <a:rPr lang="es-ES" i="1" dirty="0" smtClean="0">
                <a:cs typeface="Calibri" panose="020F0502020204030204"/>
              </a:rPr>
              <a:t>Position, </a:t>
            </a:r>
            <a:r>
              <a:rPr lang="es-ES" i="1" dirty="0" err="1" smtClean="0">
                <a:cs typeface="Calibri" panose="020F0502020204030204"/>
              </a:rPr>
              <a:t>orientation</a:t>
            </a:r>
            <a:r>
              <a:rPr lang="es-ES" i="1" dirty="0" smtClean="0">
                <a:cs typeface="Calibri" panose="020F0502020204030204"/>
              </a:rPr>
              <a:t>, </a:t>
            </a:r>
            <a:r>
              <a:rPr lang="es-ES" i="1" dirty="0" err="1" smtClean="0">
                <a:cs typeface="Calibri" panose="020F0502020204030204"/>
              </a:rPr>
              <a:t>lenght</a:t>
            </a:r>
            <a:r>
              <a:rPr lang="es-ES" i="1" dirty="0" smtClean="0">
                <a:cs typeface="Calibri" panose="020F0502020204030204"/>
              </a:rPr>
              <a:t> and </a:t>
            </a:r>
            <a:r>
              <a:rPr lang="es-ES" i="1" dirty="0" err="1" smtClean="0">
                <a:cs typeface="Calibri" panose="020F0502020204030204"/>
              </a:rPr>
              <a:t>intensity</a:t>
            </a:r>
            <a:r>
              <a:rPr lang="es-ES" i="1" dirty="0">
                <a:cs typeface="Calibri" panose="020F0502020204030204"/>
              </a:rPr>
              <a:t> </a:t>
            </a:r>
            <a:r>
              <a:rPr lang="es-ES" i="1" dirty="0" smtClean="0">
                <a:cs typeface="Calibri" panose="020F0502020204030204"/>
              </a:rPr>
              <a:t>are </a:t>
            </a:r>
            <a:r>
              <a:rPr lang="es-ES" i="1" dirty="0" err="1" smtClean="0">
                <a:cs typeface="Calibri" panose="020F0502020204030204"/>
              </a:rPr>
              <a:t>all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random</a:t>
            </a:r>
            <a:r>
              <a:rPr lang="es-ES" i="1" dirty="0" smtClean="0">
                <a:cs typeface="Calibri" panose="020F0502020204030204"/>
              </a:rPr>
              <a:t>.</a:t>
            </a:r>
            <a:endParaRPr lang="es-ES" i="1" dirty="0">
              <a:cs typeface="Calibri" panose="020F0502020204030204"/>
            </a:endParaRPr>
          </a:p>
          <a:p>
            <a:pPr marL="0" indent="0" algn="just">
              <a:buNone/>
            </a:pPr>
            <a:endParaRPr lang="es-ES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dirty="0" smtClean="0">
                <a:cs typeface="Calibri" panose="020F0502020204030204"/>
              </a:rPr>
              <a:t>-</a:t>
            </a:r>
            <a:r>
              <a:rPr lang="es-ES" dirty="0" err="1" smtClean="0">
                <a:cs typeface="Calibri" panose="020F0502020204030204"/>
              </a:rPr>
              <a:t>Preservation</a:t>
            </a:r>
            <a:r>
              <a:rPr lang="es-ES" dirty="0" smtClean="0">
                <a:cs typeface="Calibri" panose="020F0502020204030204"/>
              </a:rPr>
              <a:t> de real </a:t>
            </a:r>
            <a:r>
              <a:rPr lang="es-ES" dirty="0" err="1" smtClean="0">
                <a:cs typeface="Calibri" panose="020F0502020204030204"/>
              </a:rPr>
              <a:t>noise</a:t>
            </a:r>
            <a:r>
              <a:rPr lang="es-ES" dirty="0" smtClean="0">
                <a:cs typeface="Calibri" panose="020F0502020204030204"/>
              </a:rPr>
              <a:t> and </a:t>
            </a:r>
            <a:r>
              <a:rPr lang="es-ES" dirty="0" err="1" smtClean="0">
                <a:cs typeface="Calibri" panose="020F0502020204030204"/>
              </a:rPr>
              <a:t>sky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background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structure</a:t>
            </a:r>
            <a:r>
              <a:rPr lang="es-ES" dirty="0" smtClean="0">
                <a:cs typeface="Calibri" panose="020F0502020204030204"/>
              </a:rPr>
              <a:t>.</a:t>
            </a:r>
          </a:p>
        </p:txBody>
      </p:sp>
      <p:pic>
        <p:nvPicPr>
          <p:cNvPr id="1026" name="Picture 2" descr="D:\Descargas\output_traza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43" y="1244991"/>
            <a:ext cx="8433968" cy="56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4" y="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TRAILS DETECTION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633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AZOR\HEVIA\TRABAJOS\ASTRONOMIA\DOCTORADO\EXPOSICION_ICTEA_2026\imagen_4_traz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92" y="229331"/>
            <a:ext cx="5668962" cy="37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RAZOR\HEVIA\TRABAJOS\ASTRONOMIA\DOCTORADO\EXPOSICION_ICTEA_2026\imagen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2" y="229331"/>
            <a:ext cx="5668963" cy="37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3">
            <a:extLst>
              <a:ext uri="{FF2B5EF4-FFF2-40B4-BE49-F238E27FC236}">
                <a16:creationId xmlns="" xmlns:a16="http://schemas.microsoft.com/office/drawing/2014/main" id="{A8827DCB-37B8-00DF-399D-D14868177D75}"/>
              </a:ext>
            </a:extLst>
          </p:cNvPr>
          <p:cNvSpPr txBox="1"/>
          <p:nvPr/>
        </p:nvSpPr>
        <p:spPr>
          <a:xfrm>
            <a:off x="281841" y="4272677"/>
            <a:ext cx="111059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cs typeface="Calibri" panose="020F0502020204030204"/>
              </a:rPr>
              <a:t>-Real </a:t>
            </a:r>
            <a:r>
              <a:rPr lang="es-ES" dirty="0" err="1" smtClean="0">
                <a:cs typeface="Calibri" panose="020F0502020204030204"/>
              </a:rPr>
              <a:t>dataset</a:t>
            </a:r>
            <a:r>
              <a:rPr lang="es-ES" dirty="0" smtClean="0">
                <a:cs typeface="Calibri" panose="020F0502020204030204"/>
              </a:rPr>
              <a:t>: </a:t>
            </a:r>
            <a:r>
              <a:rPr lang="es-ES" dirty="0">
                <a:cs typeface="Calibri" panose="020F0502020204030204"/>
              </a:rPr>
              <a:t>5097 </a:t>
            </a:r>
            <a:r>
              <a:rPr lang="es-ES" dirty="0" err="1">
                <a:cs typeface="Calibri" panose="020F0502020204030204"/>
              </a:rPr>
              <a:t>images</a:t>
            </a:r>
            <a:r>
              <a:rPr lang="es-ES" dirty="0">
                <a:cs typeface="Calibri" panose="020F0502020204030204"/>
              </a:rPr>
              <a:t>, 792 </a:t>
            </a:r>
            <a:r>
              <a:rPr lang="es-ES" dirty="0" err="1">
                <a:cs typeface="Calibri" panose="020F0502020204030204"/>
              </a:rPr>
              <a:t>with</a:t>
            </a:r>
            <a:r>
              <a:rPr lang="es-ES" dirty="0">
                <a:cs typeface="Calibri" panose="020F0502020204030204"/>
              </a:rPr>
              <a:t> </a:t>
            </a:r>
            <a:r>
              <a:rPr lang="es-ES" dirty="0" err="1">
                <a:cs typeface="Calibri" panose="020F0502020204030204"/>
              </a:rPr>
              <a:t>trails</a:t>
            </a:r>
            <a:r>
              <a:rPr lang="es-ES" dirty="0">
                <a:cs typeface="Calibri" panose="020F0502020204030204"/>
              </a:rPr>
              <a:t> and 4305 do </a:t>
            </a:r>
            <a:r>
              <a:rPr lang="es-ES" dirty="0" err="1">
                <a:cs typeface="Calibri" panose="020F0502020204030204"/>
              </a:rPr>
              <a:t>not</a:t>
            </a:r>
            <a:r>
              <a:rPr lang="es-ES" dirty="0">
                <a:cs typeface="Calibri" panose="020F0502020204030204"/>
              </a:rPr>
              <a:t>.</a:t>
            </a:r>
          </a:p>
          <a:p>
            <a:pPr algn="just"/>
            <a:endParaRPr lang="es-ES" dirty="0" smtClean="0">
              <a:cs typeface="Calibri" panose="020F0502020204030204"/>
            </a:endParaRPr>
          </a:p>
          <a:p>
            <a:pPr algn="just"/>
            <a:r>
              <a:rPr lang="es-ES" i="1" dirty="0" smtClean="0">
                <a:cs typeface="Calibri" panose="020F0502020204030204"/>
              </a:rPr>
              <a:t>NOTE: </a:t>
            </a:r>
            <a:r>
              <a:rPr lang="es-ES" i="1" dirty="0" err="1" smtClean="0">
                <a:cs typeface="Calibri" panose="020F0502020204030204"/>
              </a:rPr>
              <a:t>Images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used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to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generate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the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simulated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samples</a:t>
            </a:r>
            <a:r>
              <a:rPr lang="es-ES" i="1" dirty="0" smtClean="0">
                <a:cs typeface="Calibri" panose="020F0502020204030204"/>
              </a:rPr>
              <a:t> – </a:t>
            </a:r>
            <a:r>
              <a:rPr lang="es-ES" i="1" dirty="0" err="1" smtClean="0">
                <a:cs typeface="Calibri" panose="020F0502020204030204"/>
              </a:rPr>
              <a:t>not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included</a:t>
            </a:r>
            <a:r>
              <a:rPr lang="es-ES" i="1" dirty="0" smtClean="0">
                <a:cs typeface="Calibri" panose="020F0502020204030204"/>
              </a:rPr>
              <a:t> in training </a:t>
            </a:r>
            <a:r>
              <a:rPr lang="es-ES" i="1" dirty="0" err="1" smtClean="0">
                <a:cs typeface="Calibri" panose="020F0502020204030204"/>
              </a:rPr>
              <a:t>process</a:t>
            </a:r>
            <a:r>
              <a:rPr lang="es-ES" i="1" dirty="0" smtClean="0">
                <a:cs typeface="Calibri" panose="020F0502020204030204"/>
              </a:rPr>
              <a:t> (</a:t>
            </a:r>
            <a:r>
              <a:rPr lang="es-ES" i="1" dirty="0" err="1" smtClean="0">
                <a:cs typeface="Calibri" panose="020F0502020204030204"/>
              </a:rPr>
              <a:t>overfitting</a:t>
            </a:r>
            <a:r>
              <a:rPr lang="es-ES" i="1" dirty="0" smtClean="0">
                <a:cs typeface="Calibri" panose="020F0502020204030204"/>
              </a:rPr>
              <a:t>).</a:t>
            </a:r>
          </a:p>
          <a:p>
            <a:pPr algn="just"/>
            <a:r>
              <a:rPr lang="es-ES" i="1" dirty="0" err="1" smtClean="0">
                <a:cs typeface="Calibri" panose="020F0502020204030204"/>
              </a:rPr>
              <a:t>Additional</a:t>
            </a:r>
            <a:r>
              <a:rPr lang="es-ES" i="1" dirty="0" smtClean="0">
                <a:cs typeface="Calibri" panose="020F0502020204030204"/>
              </a:rPr>
              <a:t> set of 1366 real </a:t>
            </a:r>
            <a:r>
              <a:rPr lang="es-ES" i="1" dirty="0" err="1" smtClean="0">
                <a:cs typeface="Calibri" panose="020F0502020204030204"/>
              </a:rPr>
              <a:t>images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from</a:t>
            </a:r>
            <a:r>
              <a:rPr lang="es-ES" i="1" dirty="0" smtClean="0">
                <a:cs typeface="Calibri" panose="020F0502020204030204"/>
              </a:rPr>
              <a:t> a </a:t>
            </a:r>
            <a:r>
              <a:rPr lang="es-ES" i="1" dirty="0" err="1" smtClean="0">
                <a:cs typeface="Calibri" panose="020F0502020204030204"/>
              </a:rPr>
              <a:t>separated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observing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used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for</a:t>
            </a:r>
            <a:r>
              <a:rPr lang="es-ES" i="1" dirty="0" smtClean="0">
                <a:cs typeface="Calibri" panose="020F0502020204030204"/>
              </a:rPr>
              <a:t> </a:t>
            </a:r>
            <a:r>
              <a:rPr lang="es-ES" i="1" dirty="0" err="1" smtClean="0">
                <a:cs typeface="Calibri" panose="020F0502020204030204"/>
              </a:rPr>
              <a:t>simulations</a:t>
            </a:r>
            <a:r>
              <a:rPr lang="es-ES" i="1" dirty="0" smtClean="0">
                <a:cs typeface="Calibri" panose="020F0502020204030204"/>
              </a:rPr>
              <a:t>.</a:t>
            </a:r>
          </a:p>
          <a:p>
            <a:pPr algn="just"/>
            <a:endParaRPr lang="es-ES" dirty="0" smtClean="0">
              <a:cs typeface="Calibri" panose="020F0502020204030204"/>
            </a:endParaRPr>
          </a:p>
          <a:p>
            <a:pPr algn="just"/>
            <a:r>
              <a:rPr lang="es-ES" dirty="0" err="1" smtClean="0">
                <a:cs typeface="Calibri" panose="020F0502020204030204"/>
              </a:rPr>
              <a:t>Random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Forest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Model</a:t>
            </a:r>
            <a:r>
              <a:rPr lang="es-ES" dirty="0" smtClean="0">
                <a:cs typeface="Calibri" panose="020F0502020204030204"/>
              </a:rPr>
              <a:t>:</a:t>
            </a:r>
          </a:p>
          <a:p>
            <a:pPr algn="just"/>
            <a:r>
              <a:rPr lang="es-ES" dirty="0">
                <a:cs typeface="Calibri" panose="020F0502020204030204"/>
              </a:rPr>
              <a:t>-</a:t>
            </a:r>
            <a:r>
              <a:rPr lang="es-ES" dirty="0" err="1">
                <a:cs typeface="Calibri" panose="020F0502020204030204"/>
              </a:rPr>
              <a:t>Accuracy</a:t>
            </a:r>
            <a:r>
              <a:rPr lang="es-ES" dirty="0">
                <a:cs typeface="Calibri" panose="020F0502020204030204"/>
              </a:rPr>
              <a:t> of 0.9716</a:t>
            </a:r>
          </a:p>
          <a:p>
            <a:pPr algn="just"/>
            <a:r>
              <a:rPr lang="es-ES" dirty="0">
                <a:cs typeface="Calibri" panose="020F0502020204030204"/>
              </a:rPr>
              <a:t>-False positive </a:t>
            </a:r>
            <a:r>
              <a:rPr lang="es-ES" dirty="0" err="1">
                <a:cs typeface="Calibri" panose="020F0502020204030204"/>
              </a:rPr>
              <a:t>rate</a:t>
            </a:r>
            <a:r>
              <a:rPr lang="es-ES" dirty="0">
                <a:cs typeface="Calibri" panose="020F0502020204030204"/>
              </a:rPr>
              <a:t> 0.0093</a:t>
            </a:r>
          </a:p>
          <a:p>
            <a:pPr marL="0" indent="0" algn="just">
              <a:buNone/>
            </a:pPr>
            <a:endParaRPr lang="es-ES" sz="1800" dirty="0" smtClean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87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" y="-13296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METHODOLOGY</a:t>
            </a:r>
            <a:endParaRPr lang="es-ES" sz="4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59184" y="1427302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REAL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9184" y="4575491"/>
            <a:ext cx="1645920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SIMULATION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2341462" y="605410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4221545" y="1215116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9" name="8 Rectángulo redondeado"/>
          <p:cNvSpPr/>
          <p:nvPr/>
        </p:nvSpPr>
        <p:spPr>
          <a:xfrm>
            <a:off x="4225886" y="485692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5369416" y="1099571"/>
            <a:ext cx="1000193" cy="7807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DATA BASE</a:t>
            </a:r>
            <a:endParaRPr lang="es-E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663800" y="726163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7705146" y="726163"/>
            <a:ext cx="132325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ARIANE 5 RB 28499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6663800" y="1611634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7698944" y="1516204"/>
            <a:ext cx="968225" cy="7795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9098740" y="1309936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9098739" y="1992809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11001131" y="169617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11001131" y="2466214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2341462" y="2160608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4240223" y="2030068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4221545" y="2688146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6379440" y="2400138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6379440" y="314309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6" name="25 Rectángulo redondeado"/>
          <p:cNvSpPr/>
          <p:nvPr/>
        </p:nvSpPr>
        <p:spPr>
          <a:xfrm>
            <a:off x="2341494" y="3829995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27" name="26 Rectángulo redondeado"/>
          <p:cNvSpPr/>
          <p:nvPr/>
        </p:nvSpPr>
        <p:spPr>
          <a:xfrm>
            <a:off x="2341462" y="5275586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28" name="27 Rectángulo redondeado"/>
          <p:cNvSpPr/>
          <p:nvPr/>
        </p:nvSpPr>
        <p:spPr>
          <a:xfrm>
            <a:off x="4211714" y="3645498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9" name="28 Rectángulo redondeado"/>
          <p:cNvSpPr/>
          <p:nvPr/>
        </p:nvSpPr>
        <p:spPr>
          <a:xfrm>
            <a:off x="4225886" y="4437587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30" name="29 Rectángulo redondeado"/>
          <p:cNvSpPr/>
          <p:nvPr/>
        </p:nvSpPr>
        <p:spPr>
          <a:xfrm>
            <a:off x="5401384" y="4323518"/>
            <a:ext cx="968225" cy="7795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31" name="30 Rectángulo redondeado"/>
          <p:cNvSpPr/>
          <p:nvPr/>
        </p:nvSpPr>
        <p:spPr>
          <a:xfrm>
            <a:off x="4214677" y="5157666"/>
            <a:ext cx="1059418" cy="54906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32" name="31 Rectángulo redondeado"/>
          <p:cNvSpPr/>
          <p:nvPr/>
        </p:nvSpPr>
        <p:spPr>
          <a:xfrm>
            <a:off x="4197916" y="5805739"/>
            <a:ext cx="1610687" cy="75471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33" name="32 Rectángulo redondeado"/>
          <p:cNvSpPr/>
          <p:nvPr/>
        </p:nvSpPr>
        <p:spPr>
          <a:xfrm>
            <a:off x="6379440" y="6183097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34" name="33 Rectángulo redondeado"/>
          <p:cNvSpPr/>
          <p:nvPr/>
        </p:nvSpPr>
        <p:spPr>
          <a:xfrm>
            <a:off x="6369609" y="5453077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cxnSp>
        <p:nvCxnSpPr>
          <p:cNvPr id="35" name="34 Conector recto de flecha"/>
          <p:cNvCxnSpPr>
            <a:stCxn id="4" idx="3"/>
            <a:endCxn id="7" idx="1"/>
          </p:cNvCxnSpPr>
          <p:nvPr/>
        </p:nvCxnSpPr>
        <p:spPr>
          <a:xfrm flipV="1">
            <a:off x="1572988" y="1132949"/>
            <a:ext cx="768474" cy="8218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4" idx="3"/>
            <a:endCxn id="21" idx="1"/>
          </p:cNvCxnSpPr>
          <p:nvPr/>
        </p:nvCxnSpPr>
        <p:spPr>
          <a:xfrm>
            <a:off x="1572988" y="1954841"/>
            <a:ext cx="768474" cy="7333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7" idx="3"/>
            <a:endCxn id="9" idx="1"/>
          </p:cNvCxnSpPr>
          <p:nvPr/>
        </p:nvCxnSpPr>
        <p:spPr>
          <a:xfrm flipV="1">
            <a:off x="3755266" y="760526"/>
            <a:ext cx="470620" cy="37242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stCxn id="7" idx="3"/>
            <a:endCxn id="8" idx="1"/>
          </p:cNvCxnSpPr>
          <p:nvPr/>
        </p:nvCxnSpPr>
        <p:spPr>
          <a:xfrm>
            <a:off x="3755266" y="1132949"/>
            <a:ext cx="466279" cy="3570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endCxn id="22" idx="1"/>
          </p:cNvCxnSpPr>
          <p:nvPr/>
        </p:nvCxnSpPr>
        <p:spPr>
          <a:xfrm flipV="1">
            <a:off x="3765097" y="2304601"/>
            <a:ext cx="475126" cy="37677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endCxn id="23" idx="1"/>
          </p:cNvCxnSpPr>
          <p:nvPr/>
        </p:nvCxnSpPr>
        <p:spPr>
          <a:xfrm>
            <a:off x="3765097" y="2681373"/>
            <a:ext cx="456448" cy="38413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>
            <a:stCxn id="8" idx="3"/>
            <a:endCxn id="11" idx="1"/>
          </p:cNvCxnSpPr>
          <p:nvPr/>
        </p:nvCxnSpPr>
        <p:spPr>
          <a:xfrm>
            <a:off x="4928447" y="1489950"/>
            <a:ext cx="440969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>
            <a:stCxn id="11" idx="3"/>
            <a:endCxn id="12" idx="1"/>
          </p:cNvCxnSpPr>
          <p:nvPr/>
        </p:nvCxnSpPr>
        <p:spPr>
          <a:xfrm flipV="1">
            <a:off x="6369609" y="1025936"/>
            <a:ext cx="294191" cy="46401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11" idx="3"/>
            <a:endCxn id="14" idx="1"/>
          </p:cNvCxnSpPr>
          <p:nvPr/>
        </p:nvCxnSpPr>
        <p:spPr>
          <a:xfrm>
            <a:off x="6369609" y="1489950"/>
            <a:ext cx="294191" cy="42145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12" idx="3"/>
            <a:endCxn id="13" idx="1"/>
          </p:cNvCxnSpPr>
          <p:nvPr/>
        </p:nvCxnSpPr>
        <p:spPr>
          <a:xfrm>
            <a:off x="7419586" y="1025936"/>
            <a:ext cx="28556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>
            <a:stCxn id="14" idx="3"/>
            <a:endCxn id="15" idx="1"/>
          </p:cNvCxnSpPr>
          <p:nvPr/>
        </p:nvCxnSpPr>
        <p:spPr>
          <a:xfrm flipV="1">
            <a:off x="7419586" y="1905960"/>
            <a:ext cx="279358" cy="544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15" idx="3"/>
            <a:endCxn id="16" idx="1"/>
          </p:cNvCxnSpPr>
          <p:nvPr/>
        </p:nvCxnSpPr>
        <p:spPr>
          <a:xfrm flipV="1">
            <a:off x="8667169" y="1584469"/>
            <a:ext cx="431571" cy="3214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>
            <a:stCxn id="15" idx="3"/>
            <a:endCxn id="17" idx="1"/>
          </p:cNvCxnSpPr>
          <p:nvPr/>
        </p:nvCxnSpPr>
        <p:spPr>
          <a:xfrm>
            <a:off x="8667169" y="1905960"/>
            <a:ext cx="431570" cy="46420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>
            <a:stCxn id="17" idx="3"/>
            <a:endCxn id="19" idx="1"/>
          </p:cNvCxnSpPr>
          <p:nvPr/>
        </p:nvCxnSpPr>
        <p:spPr>
          <a:xfrm flipV="1">
            <a:off x="10709426" y="1995943"/>
            <a:ext cx="291705" cy="3742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>
            <a:stCxn id="17" idx="3"/>
            <a:endCxn id="20" idx="1"/>
          </p:cNvCxnSpPr>
          <p:nvPr/>
        </p:nvCxnSpPr>
        <p:spPr>
          <a:xfrm>
            <a:off x="10709426" y="2370168"/>
            <a:ext cx="291705" cy="39581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>
            <a:stCxn id="23" idx="3"/>
            <a:endCxn id="24" idx="1"/>
          </p:cNvCxnSpPr>
          <p:nvPr/>
        </p:nvCxnSpPr>
        <p:spPr>
          <a:xfrm flipV="1">
            <a:off x="5832232" y="2699911"/>
            <a:ext cx="547208" cy="36559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>
            <a:stCxn id="23" idx="3"/>
            <a:endCxn id="25" idx="1"/>
          </p:cNvCxnSpPr>
          <p:nvPr/>
        </p:nvCxnSpPr>
        <p:spPr>
          <a:xfrm>
            <a:off x="5832232" y="3065505"/>
            <a:ext cx="547208" cy="37735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>
            <a:stCxn id="26" idx="3"/>
            <a:endCxn id="28" idx="1"/>
          </p:cNvCxnSpPr>
          <p:nvPr/>
        </p:nvCxnSpPr>
        <p:spPr>
          <a:xfrm flipV="1">
            <a:off x="3755298" y="3920332"/>
            <a:ext cx="456416" cy="43720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 de flecha"/>
          <p:cNvCxnSpPr>
            <a:stCxn id="26" idx="3"/>
            <a:endCxn id="29" idx="1"/>
          </p:cNvCxnSpPr>
          <p:nvPr/>
        </p:nvCxnSpPr>
        <p:spPr>
          <a:xfrm>
            <a:off x="3755298" y="4357534"/>
            <a:ext cx="470588" cy="35488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 de flecha"/>
          <p:cNvCxnSpPr>
            <a:stCxn id="29" idx="3"/>
            <a:endCxn id="30" idx="1"/>
          </p:cNvCxnSpPr>
          <p:nvPr/>
        </p:nvCxnSpPr>
        <p:spPr>
          <a:xfrm>
            <a:off x="4932788" y="4712421"/>
            <a:ext cx="468596" cy="85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 de flecha"/>
          <p:cNvCxnSpPr>
            <a:stCxn id="27" idx="3"/>
            <a:endCxn id="31" idx="1"/>
          </p:cNvCxnSpPr>
          <p:nvPr/>
        </p:nvCxnSpPr>
        <p:spPr>
          <a:xfrm flipV="1">
            <a:off x="3755266" y="5432199"/>
            <a:ext cx="459411" cy="37092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>
            <a:stCxn id="27" idx="3"/>
            <a:endCxn id="32" idx="1"/>
          </p:cNvCxnSpPr>
          <p:nvPr/>
        </p:nvCxnSpPr>
        <p:spPr>
          <a:xfrm>
            <a:off x="3755266" y="5803125"/>
            <a:ext cx="442650" cy="37997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 de flecha"/>
          <p:cNvCxnSpPr>
            <a:stCxn id="32" idx="3"/>
            <a:endCxn id="34" idx="1"/>
          </p:cNvCxnSpPr>
          <p:nvPr/>
        </p:nvCxnSpPr>
        <p:spPr>
          <a:xfrm flipV="1">
            <a:off x="5808603" y="5752850"/>
            <a:ext cx="561006" cy="43024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>
            <a:stCxn id="32" idx="3"/>
            <a:endCxn id="33" idx="1"/>
          </p:cNvCxnSpPr>
          <p:nvPr/>
        </p:nvCxnSpPr>
        <p:spPr>
          <a:xfrm>
            <a:off x="5808603" y="6183098"/>
            <a:ext cx="570837" cy="29977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>
            <a:stCxn id="6" idx="3"/>
            <a:endCxn id="26" idx="1"/>
          </p:cNvCxnSpPr>
          <p:nvPr/>
        </p:nvCxnSpPr>
        <p:spPr>
          <a:xfrm flipV="1">
            <a:off x="1805104" y="4357534"/>
            <a:ext cx="536390" cy="74549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 de flecha"/>
          <p:cNvCxnSpPr>
            <a:stCxn id="6" idx="3"/>
            <a:endCxn id="27" idx="1"/>
          </p:cNvCxnSpPr>
          <p:nvPr/>
        </p:nvCxnSpPr>
        <p:spPr>
          <a:xfrm>
            <a:off x="1805104" y="5103030"/>
            <a:ext cx="536358" cy="70009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7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RAZOR\HEVIA\TRABAJOS\ASTRONOMIA\DOCTORADO\EXPOSICION_ICTEA_2026\CubeSat_Su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82" y="3318922"/>
            <a:ext cx="6999799" cy="177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RAZOR\HEVIA\TRABAJOS\ASTRONOMIA\DOCTORADO\EXPOSICION_ICTEA_2026\Satellite_Tumbl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83" y="-53425"/>
            <a:ext cx="6999799" cy="17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RAZOR\HEVIA\TRABAJOS\ASTRONOMIA\DOCTORADO\EXPOSICION_ICTEA_2026\CubeSat_Nadir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83" y="1571028"/>
            <a:ext cx="6999799" cy="18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RAZOR\HEVIA\TRABAJOS\ASTRONOMIA\DOCTORADO\EXPOSICION_ICTEA_2026\CubeSat_Star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84" y="4938714"/>
            <a:ext cx="6999798" cy="200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00" y="797488"/>
            <a:ext cx="4207949" cy="9823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1800" b="1" dirty="0" smtClean="0"/>
              <a:t>CUBESAT </a:t>
            </a:r>
            <a:r>
              <a:rPr lang="es-ES" sz="1800" b="1" dirty="0" err="1" smtClean="0"/>
              <a:t>Tumbling</a:t>
            </a:r>
            <a:r>
              <a:rPr lang="es-ES" sz="1800" b="1" dirty="0" smtClean="0"/>
              <a:t> (non-</a:t>
            </a:r>
            <a:r>
              <a:rPr lang="es-ES" sz="1800" b="1" dirty="0" err="1" smtClean="0"/>
              <a:t>operational</a:t>
            </a:r>
            <a:r>
              <a:rPr lang="es-ES" sz="1800" b="1" dirty="0" smtClean="0"/>
              <a:t>)</a:t>
            </a:r>
            <a:endParaRPr lang="es-ES" sz="1800" b="1" dirty="0"/>
          </a:p>
        </p:txBody>
      </p:sp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 txBox="1">
            <a:spLocks/>
          </p:cNvSpPr>
          <p:nvPr/>
        </p:nvSpPr>
        <p:spPr>
          <a:xfrm>
            <a:off x="624296" y="2370708"/>
            <a:ext cx="4207949" cy="982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/>
              <a:t>CUBESAT Nadir (</a:t>
            </a:r>
            <a:r>
              <a:rPr lang="es-ES" sz="1800" b="1" dirty="0" err="1" smtClean="0"/>
              <a:t>Earth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pointing</a:t>
            </a:r>
            <a:r>
              <a:rPr lang="es-ES" sz="1800" b="1" dirty="0" smtClean="0"/>
              <a:t>)</a:t>
            </a:r>
            <a:endParaRPr lang="es-ES" sz="1800" b="1" dirty="0"/>
          </a:p>
        </p:txBody>
      </p: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 txBox="1">
            <a:spLocks/>
          </p:cNvSpPr>
          <p:nvPr/>
        </p:nvSpPr>
        <p:spPr>
          <a:xfrm>
            <a:off x="624297" y="4099678"/>
            <a:ext cx="4207949" cy="982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/>
              <a:t>CUBESAT </a:t>
            </a:r>
            <a:r>
              <a:rPr lang="es-ES" sz="1800" b="1" dirty="0" err="1" smtClean="0"/>
              <a:t>Sun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pointing</a:t>
            </a:r>
            <a:endParaRPr lang="es-ES" sz="1800" b="1" dirty="0"/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 txBox="1">
            <a:spLocks/>
          </p:cNvSpPr>
          <p:nvPr/>
        </p:nvSpPr>
        <p:spPr>
          <a:xfrm>
            <a:off x="624300" y="5646342"/>
            <a:ext cx="4207949" cy="982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 smtClean="0"/>
              <a:t>CUBESAT </a:t>
            </a:r>
            <a:r>
              <a:rPr lang="es-ES" sz="1800" b="1" dirty="0" err="1" smtClean="0"/>
              <a:t>stars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pointing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99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RAZOR\HEVIA\TRABAJOS\ASTRONOMIA\DOCTORADO\AIRBUS\posi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5" y="752623"/>
            <a:ext cx="12197875" cy="610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85" y="72748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ABSTRACT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800DD2A-9582-E853-3AE4-31AEE275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34" y="941294"/>
            <a:ext cx="6577151" cy="5696174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s-ES" sz="1600" dirty="0" err="1" smtClean="0">
                <a:cs typeface="Calibri" panose="020F0502020204030204"/>
              </a:rPr>
              <a:t>Since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launch</a:t>
            </a:r>
            <a:r>
              <a:rPr lang="es-ES" sz="1600" dirty="0" smtClean="0">
                <a:cs typeface="Calibri" panose="020F0502020204030204"/>
              </a:rPr>
              <a:t> of </a:t>
            </a:r>
            <a:r>
              <a:rPr lang="es-ES" sz="1600" dirty="0" err="1" smtClean="0">
                <a:cs typeface="Calibri" panose="020F0502020204030204"/>
              </a:rPr>
              <a:t>Sputnik</a:t>
            </a:r>
            <a:r>
              <a:rPr lang="es-ES" sz="1600" dirty="0" smtClean="0">
                <a:cs typeface="Calibri" panose="020F0502020204030204"/>
              </a:rPr>
              <a:t> in 1957, </a:t>
            </a: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number</a:t>
            </a:r>
            <a:r>
              <a:rPr lang="es-ES" sz="1600" dirty="0" smtClean="0">
                <a:cs typeface="Calibri" panose="020F0502020204030204"/>
              </a:rPr>
              <a:t> of </a:t>
            </a:r>
            <a:r>
              <a:rPr lang="es-ES" sz="1600" dirty="0" err="1" smtClean="0">
                <a:cs typeface="Calibri" panose="020F0502020204030204"/>
              </a:rPr>
              <a:t>satellites</a:t>
            </a:r>
            <a:r>
              <a:rPr lang="es-ES" sz="1600" dirty="0" smtClean="0">
                <a:cs typeface="Calibri" panose="020F0502020204030204"/>
              </a:rPr>
              <a:t> in </a:t>
            </a:r>
            <a:r>
              <a:rPr lang="es-ES" sz="1600" dirty="0" err="1" smtClean="0">
                <a:cs typeface="Calibri" panose="020F0502020204030204"/>
              </a:rPr>
              <a:t>orbit</a:t>
            </a:r>
            <a:r>
              <a:rPr lang="es-ES" sz="1600" dirty="0" smtClean="0">
                <a:cs typeface="Calibri" panose="020F0502020204030204"/>
              </a:rPr>
              <a:t> has </a:t>
            </a:r>
            <a:r>
              <a:rPr lang="es-ES" sz="1600" dirty="0" err="1" smtClean="0">
                <a:cs typeface="Calibri" panose="020F0502020204030204"/>
              </a:rPr>
              <a:t>increased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exponentially</a:t>
            </a:r>
            <a:r>
              <a:rPr lang="es-ES" sz="1600" dirty="0" smtClean="0">
                <a:cs typeface="Calibri" panose="020F0502020204030204"/>
              </a:rPr>
              <a:t>. </a:t>
            </a: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recent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deployment</a:t>
            </a:r>
            <a:r>
              <a:rPr lang="es-ES" sz="1600" dirty="0" smtClean="0">
                <a:cs typeface="Calibri" panose="020F0502020204030204"/>
              </a:rPr>
              <a:t> of </a:t>
            </a:r>
            <a:r>
              <a:rPr lang="es-ES" sz="1600" dirty="0" err="1" smtClean="0">
                <a:cs typeface="Calibri" panose="020F0502020204030204"/>
              </a:rPr>
              <a:t>satellites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constellations</a:t>
            </a:r>
            <a:r>
              <a:rPr lang="es-ES" sz="1600" dirty="0" smtClean="0">
                <a:cs typeface="Calibri" panose="020F0502020204030204"/>
              </a:rPr>
              <a:t>, </a:t>
            </a:r>
            <a:r>
              <a:rPr lang="es-ES" sz="1600" dirty="0" err="1" smtClean="0">
                <a:cs typeface="Calibri" panose="020F0502020204030204"/>
              </a:rPr>
              <a:t>like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Starlink</a:t>
            </a:r>
            <a:r>
              <a:rPr lang="es-ES" sz="1600" dirty="0" smtClean="0">
                <a:cs typeface="Calibri" panose="020F0502020204030204"/>
              </a:rPr>
              <a:t>, has </a:t>
            </a:r>
            <a:r>
              <a:rPr lang="es-ES" sz="1600" dirty="0" err="1" smtClean="0">
                <a:cs typeface="Calibri" panose="020F0502020204030204"/>
              </a:rPr>
              <a:t>intensified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impact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on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astronomical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observations</a:t>
            </a:r>
            <a:r>
              <a:rPr lang="es-ES" sz="1600" dirty="0" smtClean="0">
                <a:cs typeface="Calibri" panose="020F0502020204030204"/>
              </a:rPr>
              <a:t> and </a:t>
            </a:r>
            <a:r>
              <a:rPr lang="es-ES" sz="1600" dirty="0" err="1" smtClean="0">
                <a:cs typeface="Calibri" panose="020F0502020204030204"/>
              </a:rPr>
              <a:t>on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space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travels</a:t>
            </a:r>
            <a:r>
              <a:rPr lang="es-ES" sz="1600" dirty="0" smtClean="0">
                <a:cs typeface="Calibri" panose="020F0502020204030204"/>
              </a:rPr>
              <a:t>, </a:t>
            </a:r>
            <a:r>
              <a:rPr lang="es-ES" sz="1600" dirty="0" err="1" smtClean="0">
                <a:cs typeface="Calibri" panose="020F0502020204030204"/>
              </a:rPr>
              <a:t>due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to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increase</a:t>
            </a:r>
            <a:r>
              <a:rPr lang="es-ES" sz="1600" dirty="0" smtClean="0">
                <a:cs typeface="Calibri" panose="020F0502020204030204"/>
              </a:rPr>
              <a:t> in </a:t>
            </a:r>
            <a:r>
              <a:rPr lang="es-ES" sz="1600" dirty="0" err="1" smtClean="0">
                <a:cs typeface="Calibri" panose="020F0502020204030204"/>
              </a:rPr>
              <a:t>space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debris</a:t>
            </a:r>
            <a:r>
              <a:rPr lang="es-ES" sz="1600" dirty="0" smtClean="0">
                <a:cs typeface="Calibri" panose="020F0502020204030204"/>
              </a:rPr>
              <a:t> and </a:t>
            </a:r>
            <a:r>
              <a:rPr lang="es-ES" sz="1600" dirty="0" err="1" smtClean="0">
                <a:cs typeface="Calibri" panose="020F0502020204030204"/>
              </a:rPr>
              <a:t>its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uncontrolled</a:t>
            </a:r>
            <a:r>
              <a:rPr lang="es-ES" sz="1600" dirty="0" smtClean="0">
                <a:cs typeface="Calibri" panose="020F0502020204030204"/>
              </a:rPr>
              <a:t> re-</a:t>
            </a:r>
            <a:r>
              <a:rPr lang="es-ES" sz="1600" dirty="0" err="1" smtClean="0">
                <a:cs typeface="Calibri" panose="020F0502020204030204"/>
              </a:rPr>
              <a:t>entry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into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atmosphere</a:t>
            </a:r>
            <a:r>
              <a:rPr lang="es-ES" sz="1600" dirty="0" smtClean="0">
                <a:cs typeface="Calibri" panose="020F0502020204030204"/>
              </a:rPr>
              <a:t>.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n-US" sz="1600" dirty="0"/>
              <a:t>The objective of this project is the development of a self-detection system for Near-Earth Objects within the framework of SST/SSA (Space Surveillance and Tracking / Space Situational Awareness) programs, focusing on artificial satellites/space debris and Near-Earth Asteroids (NEOs), using optical instrumentation and machine learning techniques</a:t>
            </a:r>
            <a:r>
              <a:rPr lang="en-US" sz="1600" dirty="0" smtClean="0"/>
              <a:t>.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err="1" smtClean="0">
                <a:cs typeface="Calibri" panose="020F0502020204030204"/>
              </a:rPr>
              <a:t>The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automation</a:t>
            </a:r>
            <a:r>
              <a:rPr lang="es-ES" sz="1600" dirty="0" smtClean="0">
                <a:cs typeface="Calibri" panose="020F0502020204030204"/>
              </a:rPr>
              <a:t> and </a:t>
            </a:r>
            <a:r>
              <a:rPr lang="es-ES" sz="1600" dirty="0" err="1" smtClean="0">
                <a:cs typeface="Calibri" panose="020F0502020204030204"/>
              </a:rPr>
              <a:t>application</a:t>
            </a:r>
            <a:r>
              <a:rPr lang="es-ES" sz="1600" dirty="0" smtClean="0">
                <a:cs typeface="Calibri" panose="020F0502020204030204"/>
              </a:rPr>
              <a:t> of Artificial </a:t>
            </a:r>
            <a:r>
              <a:rPr lang="es-ES" sz="1600" dirty="0" err="1" smtClean="0">
                <a:cs typeface="Calibri" panose="020F0502020204030204"/>
              </a:rPr>
              <a:t>Intelligence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techniques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will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provide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an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easily</a:t>
            </a:r>
            <a:r>
              <a:rPr lang="es-ES" sz="1600" dirty="0" smtClean="0">
                <a:cs typeface="Calibri" panose="020F0502020204030204"/>
              </a:rPr>
              <a:t> replicable and </a:t>
            </a:r>
            <a:r>
              <a:rPr lang="es-ES" sz="1600" dirty="0" err="1" smtClean="0">
                <a:cs typeface="Calibri" panose="020F0502020204030204"/>
              </a:rPr>
              <a:t>network-coordinate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system</a:t>
            </a:r>
            <a:r>
              <a:rPr lang="es-ES" sz="1600" dirty="0" smtClean="0">
                <a:cs typeface="Calibri" panose="020F0502020204030204"/>
              </a:rPr>
              <a:t>, </a:t>
            </a:r>
            <a:r>
              <a:rPr lang="es-ES" sz="1600" dirty="0" err="1" smtClean="0">
                <a:cs typeface="Calibri" panose="020F0502020204030204"/>
              </a:rPr>
              <a:t>with</a:t>
            </a:r>
            <a:r>
              <a:rPr lang="es-ES" sz="1600" dirty="0" smtClean="0">
                <a:cs typeface="Calibri" panose="020F0502020204030204"/>
              </a:rPr>
              <a:t> real-time data </a:t>
            </a:r>
            <a:r>
              <a:rPr lang="es-ES" sz="1600" dirty="0" err="1" smtClean="0">
                <a:cs typeface="Calibri" panose="020F0502020204030204"/>
              </a:rPr>
              <a:t>adquisition</a:t>
            </a:r>
            <a:r>
              <a:rPr lang="es-ES" sz="1600" dirty="0" smtClean="0">
                <a:cs typeface="Calibri" panose="020F0502020204030204"/>
              </a:rPr>
              <a:t>, </a:t>
            </a:r>
            <a:r>
              <a:rPr lang="es-ES" sz="1600" dirty="0" err="1" smtClean="0">
                <a:cs typeface="Calibri" panose="020F0502020204030204"/>
              </a:rPr>
              <a:t>wich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offers</a:t>
            </a:r>
            <a:r>
              <a:rPr lang="es-ES" sz="1600" dirty="0" smtClean="0">
                <a:cs typeface="Calibri" panose="020F0502020204030204"/>
              </a:rPr>
              <a:t> and </a:t>
            </a:r>
            <a:r>
              <a:rPr lang="es-ES" sz="1600" dirty="0" err="1" smtClean="0">
                <a:cs typeface="Calibri" panose="020F0502020204030204"/>
              </a:rPr>
              <a:t>early-warning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advantage</a:t>
            </a:r>
            <a:r>
              <a:rPr lang="es-ES" sz="1600" dirty="0" smtClean="0">
                <a:cs typeface="Calibri" panose="020F0502020204030204"/>
              </a:rPr>
              <a:t> in </a:t>
            </a:r>
            <a:r>
              <a:rPr lang="es-ES" sz="1600" dirty="0" err="1" smtClean="0">
                <a:cs typeface="Calibri" panose="020F0502020204030204"/>
              </a:rPr>
              <a:t>certain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risk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situations</a:t>
            </a:r>
            <a:r>
              <a:rPr lang="es-ES" sz="1600" dirty="0" smtClean="0">
                <a:cs typeface="Calibri" panose="020F0502020204030204"/>
              </a:rPr>
              <a:t>.</a:t>
            </a:r>
            <a:endParaRPr lang="es-ES" sz="1600" dirty="0">
              <a:cs typeface="Calibri" panose="020F0502020204030204"/>
            </a:endParaRPr>
          </a:p>
        </p:txBody>
      </p:sp>
      <p:pic>
        <p:nvPicPr>
          <p:cNvPr id="17" name="Picture 6" descr="X:\ASTRO\1106_194005_204733_b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40" y="3312942"/>
            <a:ext cx="5324259" cy="35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4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" y="-13296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METHODOLOGY</a:t>
            </a:r>
            <a:endParaRPr lang="es-ES" sz="4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59184" y="1427302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REAL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9184" y="4575491"/>
            <a:ext cx="1645920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SIMULATION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73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" y="-13296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METHODOLOGY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800DD2A-9582-E853-3AE4-31AEE275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330186" y="582567"/>
            <a:ext cx="6673969" cy="5696174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La metodología de trabajo se plantea desde dos </a:t>
            </a:r>
            <a:r>
              <a:rPr lang="es-ES" sz="1600" dirty="0" err="1" smtClean="0">
                <a:cs typeface="Calibri" panose="020F0502020204030204"/>
              </a:rPr>
              <a:t>vias</a:t>
            </a:r>
            <a:r>
              <a:rPr lang="es-ES" sz="1600" dirty="0" smtClean="0">
                <a:cs typeface="Calibri" panose="020F0502020204030204"/>
              </a:rPr>
              <a:t> principales: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La adquisición real de imágenes y la generación </a:t>
            </a:r>
            <a:r>
              <a:rPr lang="es-ES" sz="1600" dirty="0" err="1" smtClean="0">
                <a:cs typeface="Calibri" panose="020F0502020204030204"/>
              </a:rPr>
              <a:t>artifical</a:t>
            </a:r>
            <a:r>
              <a:rPr lang="es-ES" sz="1600" dirty="0" smtClean="0">
                <a:cs typeface="Calibri" panose="020F0502020204030204"/>
              </a:rPr>
              <a:t> de las mismas.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En la adquisición real obtenemos dos tipos de imágenes, unas en las que aleatoriamente buscamos trazas de objetos y otra en la que hacemos seguimiento de objetos conocidos para capturar sus curvas de luz.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En las simulaciones realizamos el mismo procedimiento, generamos trazas sobre campos simulados, y por otro lado, simulamos curvas de luz de diversos objetos como etapas de cohetes, satélites artificiales (operativos o no).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9184" y="1427302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REAL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9184" y="4575491"/>
            <a:ext cx="1645920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SIMULATION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2341462" y="605410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2341462" y="2160608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cxnSp>
        <p:nvCxnSpPr>
          <p:cNvPr id="35" name="34 Conector recto de flecha"/>
          <p:cNvCxnSpPr>
            <a:stCxn id="4" idx="3"/>
            <a:endCxn id="7" idx="1"/>
          </p:cNvCxnSpPr>
          <p:nvPr/>
        </p:nvCxnSpPr>
        <p:spPr>
          <a:xfrm flipV="1">
            <a:off x="1572988" y="1132949"/>
            <a:ext cx="768474" cy="8218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4" idx="3"/>
            <a:endCxn id="21" idx="1"/>
          </p:cNvCxnSpPr>
          <p:nvPr/>
        </p:nvCxnSpPr>
        <p:spPr>
          <a:xfrm>
            <a:off x="1572988" y="1954841"/>
            <a:ext cx="768474" cy="7333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 redondeado"/>
          <p:cNvSpPr/>
          <p:nvPr/>
        </p:nvSpPr>
        <p:spPr>
          <a:xfrm>
            <a:off x="2341494" y="3829995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2341462" y="5275586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cxnSp>
        <p:nvCxnSpPr>
          <p:cNvPr id="12" name="11 Conector recto de flecha"/>
          <p:cNvCxnSpPr>
            <a:endCxn id="10" idx="1"/>
          </p:cNvCxnSpPr>
          <p:nvPr/>
        </p:nvCxnSpPr>
        <p:spPr>
          <a:xfrm flipV="1">
            <a:off x="1805104" y="4357534"/>
            <a:ext cx="536390" cy="74549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endCxn id="11" idx="1"/>
          </p:cNvCxnSpPr>
          <p:nvPr/>
        </p:nvCxnSpPr>
        <p:spPr>
          <a:xfrm>
            <a:off x="1805104" y="5103030"/>
            <a:ext cx="536358" cy="70009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6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34" y="-138267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EQUIPMENT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800DD2A-9582-E853-3AE4-31AEE2756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97" y="604912"/>
            <a:ext cx="6673969" cy="6187302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es-ES" sz="1600" dirty="0" err="1" smtClean="0">
                <a:cs typeface="Calibri" panose="020F0502020204030204"/>
              </a:rPr>
              <a:t>Pillarno</a:t>
            </a:r>
            <a:r>
              <a:rPr lang="es-ES" sz="1600" dirty="0">
                <a:cs typeface="Calibri" panose="020F0502020204030204"/>
              </a:rPr>
              <a:t> </a:t>
            </a:r>
            <a:r>
              <a:rPr lang="es-ES" sz="1600" dirty="0" err="1">
                <a:cs typeface="Calibri" panose="020F0502020204030204"/>
              </a:rPr>
              <a:t>Observatory</a:t>
            </a:r>
            <a:r>
              <a:rPr lang="es-ES" sz="1600" dirty="0">
                <a:cs typeface="Calibri" panose="020F0502020204030204"/>
              </a:rPr>
              <a:t> (</a:t>
            </a:r>
            <a:r>
              <a:rPr lang="es-ES" sz="1600" dirty="0" smtClean="0">
                <a:cs typeface="Calibri" panose="020F0502020204030204"/>
              </a:rPr>
              <a:t>Avilés, Asturias</a:t>
            </a:r>
            <a:r>
              <a:rPr lang="es-ES" sz="1600" dirty="0">
                <a:cs typeface="Calibri" panose="020F0502020204030204"/>
              </a:rPr>
              <a:t>) 43° </a:t>
            </a:r>
            <a:r>
              <a:rPr lang="es-ES" sz="1600" dirty="0" smtClean="0">
                <a:cs typeface="Calibri" panose="020F0502020204030204"/>
              </a:rPr>
              <a:t>31´N</a:t>
            </a:r>
            <a:r>
              <a:rPr lang="es-ES" sz="1600" dirty="0">
                <a:cs typeface="Calibri" panose="020F0502020204030204"/>
              </a:rPr>
              <a:t>, 005° </a:t>
            </a:r>
            <a:r>
              <a:rPr lang="es-ES" sz="1600" dirty="0" smtClean="0">
                <a:cs typeface="Calibri" panose="020F0502020204030204"/>
              </a:rPr>
              <a:t>59´W</a:t>
            </a:r>
          </a:p>
          <a:p>
            <a:pPr marL="0" indent="0" algn="just">
              <a:buNone/>
            </a:pP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-400 mm </a:t>
            </a:r>
            <a:r>
              <a:rPr lang="es-ES" sz="1600" dirty="0" err="1" smtClean="0">
                <a:cs typeface="Calibri" panose="020F0502020204030204"/>
              </a:rPr>
              <a:t>Ritchey-Chrétien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telescope</a:t>
            </a:r>
            <a:r>
              <a:rPr lang="es-ES" sz="1600" dirty="0" smtClean="0">
                <a:cs typeface="Calibri" panose="020F0502020204030204"/>
              </a:rPr>
              <a:t>, focal </a:t>
            </a:r>
            <a:r>
              <a:rPr lang="es-ES" sz="1600" dirty="0" err="1" smtClean="0">
                <a:cs typeface="Calibri" panose="020F0502020204030204"/>
              </a:rPr>
              <a:t>length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>
                <a:cs typeface="Calibri" panose="020F0502020204030204"/>
              </a:rPr>
              <a:t>3200mm (</a:t>
            </a:r>
            <a:r>
              <a:rPr lang="es-ES" sz="1600" dirty="0" smtClean="0">
                <a:cs typeface="Calibri" panose="020F0502020204030204"/>
              </a:rPr>
              <a:t>FOV: </a:t>
            </a:r>
            <a:r>
              <a:rPr lang="es-ES" sz="1600" dirty="0">
                <a:cs typeface="Calibri" panose="020F0502020204030204"/>
              </a:rPr>
              <a:t>0,64°x0,43</a:t>
            </a:r>
            <a:r>
              <a:rPr lang="es-ES" sz="1600" dirty="0" smtClean="0">
                <a:cs typeface="Calibri" panose="020F0502020204030204"/>
              </a:rPr>
              <a:t>°).</a:t>
            </a: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	-</a:t>
            </a:r>
            <a:r>
              <a:rPr lang="es-ES" sz="1600" dirty="0" err="1" smtClean="0">
                <a:cs typeface="Calibri" panose="020F0502020204030204"/>
              </a:rPr>
              <a:t>Starlink</a:t>
            </a:r>
            <a:r>
              <a:rPr lang="es-ES" sz="1600" dirty="0" smtClean="0">
                <a:cs typeface="Calibri" panose="020F0502020204030204"/>
              </a:rPr>
              <a:t>&lt;1s</a:t>
            </a:r>
            <a:r>
              <a:rPr lang="es-ES" sz="1600" dirty="0">
                <a:cs typeface="Calibri" panose="020F0502020204030204"/>
              </a:rPr>
              <a:t>, GPS =</a:t>
            </a:r>
            <a:r>
              <a:rPr lang="es-ES" sz="1600" dirty="0" smtClean="0">
                <a:cs typeface="Calibri" panose="020F0502020204030204"/>
              </a:rPr>
              <a:t>77s.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-107 refractor, focal </a:t>
            </a:r>
            <a:r>
              <a:rPr lang="es-ES" sz="1600" dirty="0" err="1" smtClean="0">
                <a:cs typeface="Calibri" panose="020F0502020204030204"/>
              </a:rPr>
              <a:t>length</a:t>
            </a:r>
            <a:r>
              <a:rPr lang="es-ES" sz="1600" dirty="0" smtClean="0">
                <a:cs typeface="Calibri" panose="020F0502020204030204"/>
              </a:rPr>
              <a:t> 524 </a:t>
            </a:r>
            <a:r>
              <a:rPr lang="es-ES" sz="1600" dirty="0" err="1" smtClean="0">
                <a:cs typeface="Calibri" panose="020F0502020204030204"/>
              </a:rPr>
              <a:t>mm.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>
                <a:cs typeface="Calibri" panose="020F0502020204030204"/>
              </a:rPr>
              <a:t>(</a:t>
            </a:r>
            <a:r>
              <a:rPr lang="es-ES" sz="1600" dirty="0" smtClean="0">
                <a:cs typeface="Calibri" panose="020F0502020204030204"/>
              </a:rPr>
              <a:t>FOV:  </a:t>
            </a:r>
            <a:r>
              <a:rPr lang="es-ES" sz="1600" dirty="0">
                <a:cs typeface="Calibri" panose="020F0502020204030204"/>
              </a:rPr>
              <a:t>4,0°x2,68°). </a:t>
            </a:r>
            <a:endParaRPr lang="es-ES" sz="1600" dirty="0" smtClean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	-</a:t>
            </a:r>
            <a:r>
              <a:rPr lang="es-ES" sz="1600" dirty="0" err="1" smtClean="0">
                <a:cs typeface="Calibri" panose="020F0502020204030204"/>
              </a:rPr>
              <a:t>Starlink</a:t>
            </a:r>
            <a:r>
              <a:rPr lang="es-ES" sz="1600" dirty="0">
                <a:cs typeface="Calibri" panose="020F0502020204030204"/>
              </a:rPr>
              <a:t>= 5s, GPS= </a:t>
            </a:r>
            <a:r>
              <a:rPr lang="es-ES" sz="1600" dirty="0" smtClean="0">
                <a:cs typeface="Calibri" panose="020F0502020204030204"/>
              </a:rPr>
              <a:t>300s.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-10 </a:t>
            </a:r>
            <a:r>
              <a:rPr lang="es-ES" sz="1600" dirty="0" err="1">
                <a:cs typeface="Calibri" panose="020F0502020204030204"/>
              </a:rPr>
              <a:t>Micron</a:t>
            </a:r>
            <a:r>
              <a:rPr lang="es-ES" sz="1600" dirty="0">
                <a:cs typeface="Calibri" panose="020F0502020204030204"/>
              </a:rPr>
              <a:t> </a:t>
            </a:r>
            <a:r>
              <a:rPr lang="es-ES" sz="1600" dirty="0" smtClean="0">
                <a:cs typeface="Calibri" panose="020F0502020204030204"/>
              </a:rPr>
              <a:t>3000HPS II </a:t>
            </a:r>
            <a:r>
              <a:rPr lang="es-ES" sz="1600" dirty="0" err="1" smtClean="0">
                <a:cs typeface="Calibri" panose="020F0502020204030204"/>
              </a:rPr>
              <a:t>mount</a:t>
            </a:r>
            <a:r>
              <a:rPr lang="es-ES" sz="1600" dirty="0" smtClean="0">
                <a:cs typeface="Calibri" panose="020F0502020204030204"/>
              </a:rPr>
              <a:t>, (Tracking </a:t>
            </a:r>
            <a:r>
              <a:rPr lang="es-ES" sz="1600" dirty="0" err="1" smtClean="0">
                <a:cs typeface="Calibri" panose="020F0502020204030204"/>
              </a:rPr>
              <a:t>speed</a:t>
            </a:r>
            <a:r>
              <a:rPr lang="es-ES" sz="1600" dirty="0" smtClean="0">
                <a:cs typeface="Calibri" panose="020F0502020204030204"/>
              </a:rPr>
              <a:t>: 10°/s and </a:t>
            </a:r>
            <a:r>
              <a:rPr lang="es-ES" sz="1600" dirty="0" err="1" smtClean="0">
                <a:cs typeface="Calibri" panose="020F0502020204030204"/>
              </a:rPr>
              <a:t>satellite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database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configuration</a:t>
            </a:r>
            <a:r>
              <a:rPr lang="es-ES" sz="1600" dirty="0" smtClean="0">
                <a:cs typeface="Calibri" panose="020F0502020204030204"/>
              </a:rPr>
              <a:t>).</a:t>
            </a: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>
                <a:cs typeface="Calibri" panose="020F0502020204030204"/>
              </a:rPr>
              <a:t>	</a:t>
            </a:r>
            <a:r>
              <a:rPr lang="es-ES" sz="1600" dirty="0" smtClean="0">
                <a:cs typeface="Calibri" panose="020F0502020204030204"/>
              </a:rPr>
              <a:t>-</a:t>
            </a:r>
            <a:r>
              <a:rPr lang="es-ES" sz="1600" dirty="0" err="1" smtClean="0">
                <a:cs typeface="Calibri" panose="020F0502020204030204"/>
              </a:rPr>
              <a:t>Low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Earth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Orbit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>
                <a:cs typeface="Calibri" panose="020F0502020204030204"/>
              </a:rPr>
              <a:t>(</a:t>
            </a:r>
            <a:r>
              <a:rPr lang="es-ES" sz="1600" dirty="0" smtClean="0">
                <a:cs typeface="Calibri" panose="020F0502020204030204"/>
              </a:rPr>
              <a:t>LEO) </a:t>
            </a:r>
            <a:r>
              <a:rPr lang="es-ES" sz="1600" dirty="0" err="1" smtClean="0">
                <a:cs typeface="Calibri" panose="020F0502020204030204"/>
              </a:rPr>
              <a:t>satellites</a:t>
            </a:r>
            <a:r>
              <a:rPr lang="es-ES" sz="1600" dirty="0" smtClean="0">
                <a:cs typeface="Calibri" panose="020F0502020204030204"/>
              </a:rPr>
              <a:t> (300-700km </a:t>
            </a:r>
            <a:r>
              <a:rPr lang="es-ES" sz="1600" dirty="0" err="1" smtClean="0">
                <a:cs typeface="Calibri" panose="020F0502020204030204"/>
              </a:rPr>
              <a:t>altitude</a:t>
            </a:r>
            <a:r>
              <a:rPr lang="es-ES" sz="1600" dirty="0" smtClean="0">
                <a:cs typeface="Calibri" panose="020F0502020204030204"/>
              </a:rPr>
              <a:t>), </a:t>
            </a:r>
            <a:r>
              <a:rPr lang="es-ES" sz="1600" dirty="0" err="1" smtClean="0">
                <a:cs typeface="Calibri" panose="020F0502020204030204"/>
              </a:rPr>
              <a:t>typical</a:t>
            </a:r>
            <a:r>
              <a:rPr lang="es-ES" sz="1600" dirty="0" smtClean="0">
                <a:cs typeface="Calibri" panose="020F0502020204030204"/>
              </a:rPr>
              <a:t> 	angular </a:t>
            </a:r>
            <a:r>
              <a:rPr lang="es-ES" sz="1600" dirty="0" err="1" smtClean="0">
                <a:cs typeface="Calibri" panose="020F0502020204030204"/>
              </a:rPr>
              <a:t>velocity</a:t>
            </a:r>
            <a:r>
              <a:rPr lang="es-ES" sz="1600" dirty="0" smtClean="0">
                <a:cs typeface="Calibri" panose="020F0502020204030204"/>
              </a:rPr>
              <a:t> 1°/s.</a:t>
            </a: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>
                <a:cs typeface="Calibri" panose="020F0502020204030204"/>
              </a:rPr>
              <a:t>	</a:t>
            </a:r>
            <a:r>
              <a:rPr lang="es-ES" sz="1600" dirty="0" smtClean="0">
                <a:cs typeface="Calibri" panose="020F0502020204030204"/>
              </a:rPr>
              <a:t>-Medium </a:t>
            </a:r>
            <a:r>
              <a:rPr lang="es-ES" sz="1600" dirty="0" err="1" smtClean="0">
                <a:cs typeface="Calibri" panose="020F0502020204030204"/>
              </a:rPr>
              <a:t>Earth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Orbit</a:t>
            </a:r>
            <a:r>
              <a:rPr lang="es-ES" sz="1600" dirty="0" smtClean="0">
                <a:cs typeface="Calibri" panose="020F0502020204030204"/>
              </a:rPr>
              <a:t> (MEO) </a:t>
            </a:r>
            <a:r>
              <a:rPr lang="es-ES" sz="1600" dirty="0" err="1" smtClean="0">
                <a:cs typeface="Calibri" panose="020F0502020204030204"/>
              </a:rPr>
              <a:t>satellites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>
                <a:cs typeface="Calibri" panose="020F0502020204030204"/>
              </a:rPr>
              <a:t>(</a:t>
            </a:r>
            <a:r>
              <a:rPr lang="es-ES" sz="1600" dirty="0" smtClean="0">
                <a:cs typeface="Calibri" panose="020F0502020204030204"/>
              </a:rPr>
              <a:t>2000-35000km </a:t>
            </a:r>
            <a:r>
              <a:rPr lang="es-ES" sz="1600" dirty="0" err="1" smtClean="0">
                <a:cs typeface="Calibri" panose="020F0502020204030204"/>
              </a:rPr>
              <a:t>altitude</a:t>
            </a:r>
            <a:r>
              <a:rPr lang="es-ES" sz="1600" dirty="0" smtClean="0">
                <a:cs typeface="Calibri" panose="020F0502020204030204"/>
              </a:rPr>
              <a:t>), 	</a:t>
            </a:r>
            <a:r>
              <a:rPr lang="es-ES" sz="1600" dirty="0" err="1" smtClean="0">
                <a:cs typeface="Calibri" panose="020F0502020204030204"/>
              </a:rPr>
              <a:t>typical</a:t>
            </a:r>
            <a:r>
              <a:rPr lang="es-ES" sz="1600" dirty="0" smtClean="0">
                <a:cs typeface="Calibri" panose="020F0502020204030204"/>
              </a:rPr>
              <a:t> angular </a:t>
            </a:r>
            <a:r>
              <a:rPr lang="es-ES" sz="1600" dirty="0" err="1" smtClean="0">
                <a:cs typeface="Calibri" panose="020F0502020204030204"/>
              </a:rPr>
              <a:t>velocity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>
                <a:cs typeface="Calibri" panose="020F0502020204030204"/>
              </a:rPr>
              <a:t>30 </a:t>
            </a:r>
            <a:r>
              <a:rPr lang="es-ES" sz="1600" dirty="0" err="1" smtClean="0">
                <a:cs typeface="Calibri" panose="020F0502020204030204"/>
              </a:rPr>
              <a:t>arcsec</a:t>
            </a:r>
            <a:r>
              <a:rPr lang="es-ES" sz="1600" dirty="0" smtClean="0">
                <a:cs typeface="Calibri" panose="020F0502020204030204"/>
              </a:rPr>
              <a:t>/s.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-APX60 CMOS camera, </a:t>
            </a:r>
            <a:r>
              <a:rPr lang="es-ES" sz="1600" dirty="0" err="1" smtClean="0">
                <a:cs typeface="Calibri" panose="020F0502020204030204"/>
              </a:rPr>
              <a:t>quatum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efficiency</a:t>
            </a:r>
            <a:r>
              <a:rPr lang="es-ES" sz="1600" dirty="0" smtClean="0">
                <a:cs typeface="Calibri" panose="020F0502020204030204"/>
              </a:rPr>
              <a:t> of </a:t>
            </a:r>
            <a:r>
              <a:rPr lang="es-ES" sz="1600" dirty="0">
                <a:cs typeface="Calibri" panose="020F0502020204030204"/>
              </a:rPr>
              <a:t>80% </a:t>
            </a:r>
            <a:r>
              <a:rPr lang="es-ES" sz="1600" dirty="0" smtClean="0">
                <a:cs typeface="Calibri" panose="020F0502020204030204"/>
              </a:rPr>
              <a:t>at </a:t>
            </a:r>
            <a:r>
              <a:rPr lang="es-ES" sz="1600" dirty="0">
                <a:cs typeface="Calibri" panose="020F0502020204030204"/>
              </a:rPr>
              <a:t>600 </a:t>
            </a:r>
            <a:r>
              <a:rPr lang="es-ES" sz="1600" dirty="0" err="1" smtClean="0">
                <a:cs typeface="Calibri" panose="020F0502020204030204"/>
              </a:rPr>
              <a:t>nm</a:t>
            </a:r>
            <a:r>
              <a:rPr lang="es-ES" sz="1600" dirty="0" smtClean="0">
                <a:cs typeface="Calibri" panose="020F0502020204030204"/>
              </a:rPr>
              <a:t>, </a:t>
            </a:r>
          </a:p>
          <a:p>
            <a:pPr marL="0" indent="0" algn="just">
              <a:buNone/>
            </a:pPr>
            <a:r>
              <a:rPr lang="es-ES" sz="1600" dirty="0">
                <a:cs typeface="Calibri" panose="020F0502020204030204"/>
              </a:rPr>
              <a:t>	</a:t>
            </a:r>
            <a:r>
              <a:rPr lang="es-ES" sz="1600" dirty="0" smtClean="0">
                <a:cs typeface="Calibri" panose="020F0502020204030204"/>
              </a:rPr>
              <a:t>-</a:t>
            </a:r>
            <a:r>
              <a:rPr lang="es-ES" sz="1600" dirty="0" err="1" smtClean="0">
                <a:cs typeface="Calibri" panose="020F0502020204030204"/>
              </a:rPr>
              <a:t>low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read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noise</a:t>
            </a:r>
            <a:r>
              <a:rPr lang="es-ES" sz="1600" dirty="0" smtClean="0">
                <a:cs typeface="Calibri" panose="020F0502020204030204"/>
              </a:rPr>
              <a:t>: 1,2 </a:t>
            </a:r>
            <a:r>
              <a:rPr lang="es-ES" sz="1600" dirty="0"/>
              <a:t>e</a:t>
            </a:r>
            <a:r>
              <a:rPr lang="es-ES" sz="1600" dirty="0" smtClean="0"/>
              <a:t>⁻.</a:t>
            </a: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s-ES" sz="1600" dirty="0" smtClean="0">
                <a:cs typeface="Calibri" panose="020F0502020204030204"/>
              </a:rPr>
              <a:t>-SLOAN </a:t>
            </a:r>
            <a:r>
              <a:rPr lang="es-ES" sz="1600" dirty="0" err="1" smtClean="0">
                <a:cs typeface="Calibri" panose="020F0502020204030204"/>
              </a:rPr>
              <a:t>photometric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filters</a:t>
            </a:r>
            <a:r>
              <a:rPr lang="es-ES" sz="1600" dirty="0">
                <a:cs typeface="Calibri" panose="020F0502020204030204"/>
              </a:rPr>
              <a:t>: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>
                <a:cs typeface="Calibri" panose="020F0502020204030204"/>
              </a:rPr>
              <a:t>Sloan</a:t>
            </a:r>
            <a:r>
              <a:rPr lang="es-ES" sz="1600" dirty="0">
                <a:cs typeface="Calibri" panose="020F0502020204030204"/>
              </a:rPr>
              <a:t> </a:t>
            </a:r>
            <a:r>
              <a:rPr lang="es-ES" sz="1600" dirty="0" smtClean="0">
                <a:cs typeface="Calibri" panose="020F0502020204030204"/>
              </a:rPr>
              <a:t>r’ </a:t>
            </a:r>
            <a:r>
              <a:rPr lang="es-ES" sz="1600" dirty="0" err="1" smtClean="0">
                <a:cs typeface="Calibri" panose="020F0502020204030204"/>
              </a:rPr>
              <a:t>filter</a:t>
            </a:r>
            <a:r>
              <a:rPr lang="es-ES" sz="1600" dirty="0" smtClean="0">
                <a:cs typeface="Calibri" panose="020F0502020204030204"/>
              </a:rPr>
              <a:t> (</a:t>
            </a:r>
            <a:r>
              <a:rPr lang="es-ES" sz="1600" dirty="0">
                <a:cs typeface="Calibri" panose="020F0502020204030204"/>
              </a:rPr>
              <a:t>560-700nm</a:t>
            </a:r>
            <a:r>
              <a:rPr lang="es-ES" sz="1600" dirty="0" smtClean="0">
                <a:cs typeface="Calibri" panose="020F0502020204030204"/>
              </a:rPr>
              <a:t>) = </a:t>
            </a:r>
            <a:r>
              <a:rPr lang="es-ES" sz="1600" dirty="0" smtClean="0">
                <a:cs typeface="Calibri" panose="020F0502020204030204"/>
              </a:rPr>
              <a:t>Block </a:t>
            </a:r>
            <a:r>
              <a:rPr lang="es-ES" sz="1600" dirty="0" err="1" smtClean="0">
                <a:cs typeface="Calibri" panose="020F0502020204030204"/>
              </a:rPr>
              <a:t>atmospheric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smtClean="0">
                <a:cs typeface="Calibri" panose="020F0502020204030204"/>
              </a:rPr>
              <a:t>	</a:t>
            </a:r>
            <a:r>
              <a:rPr lang="es-ES" sz="1600" dirty="0" err="1" smtClean="0">
                <a:cs typeface="Calibri" panose="020F0502020204030204"/>
              </a:rPr>
              <a:t>oxygen</a:t>
            </a:r>
            <a:r>
              <a:rPr lang="es-ES" sz="1600" dirty="0" smtClean="0">
                <a:cs typeface="Calibri" panose="020F0502020204030204"/>
              </a:rPr>
              <a:t> </a:t>
            </a:r>
            <a:r>
              <a:rPr lang="es-ES" sz="1600" dirty="0" err="1" smtClean="0">
                <a:cs typeface="Calibri" panose="020F0502020204030204"/>
              </a:rPr>
              <a:t>emission</a:t>
            </a:r>
            <a:r>
              <a:rPr lang="es-ES" sz="1600" dirty="0" smtClean="0">
                <a:cs typeface="Calibri" panose="020F0502020204030204"/>
              </a:rPr>
              <a:t> line at  557,7nm.</a:t>
            </a:r>
            <a:endParaRPr lang="es-ES" sz="1600" dirty="0">
              <a:cs typeface="Calibri" panose="020F0502020204030204"/>
            </a:endParaRPr>
          </a:p>
          <a:p>
            <a:pPr marL="0" indent="0" algn="just">
              <a:buNone/>
            </a:pPr>
            <a:endParaRPr lang="es-ES" sz="1600" dirty="0">
              <a:cs typeface="Calibri" panose="020F0502020204030204"/>
            </a:endParaRPr>
          </a:p>
        </p:txBody>
      </p:sp>
      <p:pic>
        <p:nvPicPr>
          <p:cNvPr id="10" name="Picture 3" descr="D:\Descargas\AIRDroid\IMG_20221207_135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2610" y="0"/>
            <a:ext cx="5179390" cy="69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4" y="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TRAILS DETECTION</a:t>
            </a:r>
            <a:endParaRPr lang="es-ES" sz="4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4404" y="1146519"/>
            <a:ext cx="41851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cs typeface="Calibri" panose="020F0502020204030204"/>
              </a:rPr>
              <a:t>20</a:t>
            </a:r>
            <a:r>
              <a:rPr lang="es-ES" dirty="0" smtClean="0">
                <a:cs typeface="Calibri" panose="020F0502020204030204"/>
              </a:rPr>
              <a:t>0.000 </a:t>
            </a:r>
            <a:r>
              <a:rPr lang="es-ES" dirty="0" err="1" smtClean="0">
                <a:cs typeface="Calibri" panose="020F0502020204030204"/>
              </a:rPr>
              <a:t>images</a:t>
            </a:r>
            <a:r>
              <a:rPr lang="es-ES" dirty="0" smtClean="0">
                <a:cs typeface="Calibri" panose="020F0502020204030204"/>
              </a:rPr>
              <a:t>.</a:t>
            </a:r>
          </a:p>
          <a:p>
            <a:pPr algn="just"/>
            <a:endParaRPr lang="es-ES" dirty="0" smtClean="0">
              <a:cs typeface="Calibri" panose="020F0502020204030204"/>
            </a:endParaRPr>
          </a:p>
          <a:p>
            <a:pPr algn="just"/>
            <a:r>
              <a:rPr lang="es-ES" dirty="0" err="1" smtClean="0">
                <a:cs typeface="Calibri" panose="020F0502020204030204"/>
              </a:rPr>
              <a:t>Random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pointing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without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stellar</a:t>
            </a:r>
            <a:r>
              <a:rPr lang="es-ES" dirty="0" smtClean="0">
                <a:cs typeface="Calibri" panose="020F0502020204030204"/>
              </a:rPr>
              <a:t> tracking.</a:t>
            </a:r>
          </a:p>
          <a:p>
            <a:pPr algn="just"/>
            <a:endParaRPr lang="es-ES" dirty="0" smtClean="0">
              <a:cs typeface="Calibri" panose="020F0502020204030204"/>
            </a:endParaRPr>
          </a:p>
          <a:p>
            <a:pPr algn="just"/>
            <a:r>
              <a:rPr lang="es-ES" dirty="0" err="1" smtClean="0">
                <a:cs typeface="Calibri" panose="020F0502020204030204"/>
              </a:rPr>
              <a:t>Allows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have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random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star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>
                <a:cs typeface="Calibri" panose="020F0502020204030204"/>
              </a:rPr>
              <a:t>f</a:t>
            </a:r>
            <a:r>
              <a:rPr lang="es-ES" dirty="0" err="1" smtClean="0">
                <a:cs typeface="Calibri" panose="020F0502020204030204"/>
              </a:rPr>
              <a:t>ields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for</a:t>
            </a:r>
            <a:r>
              <a:rPr lang="es-ES" dirty="0" smtClean="0">
                <a:cs typeface="Calibri" panose="020F0502020204030204"/>
              </a:rPr>
              <a:t> AI training. </a:t>
            </a:r>
          </a:p>
          <a:p>
            <a:pPr algn="just"/>
            <a:endParaRPr lang="es-ES" dirty="0">
              <a:cs typeface="Calibri" panose="020F0502020204030204"/>
            </a:endParaRPr>
          </a:p>
          <a:p>
            <a:pPr algn="just"/>
            <a:r>
              <a:rPr lang="es-ES" dirty="0" err="1" smtClean="0">
                <a:cs typeface="Calibri" panose="020F0502020204030204"/>
              </a:rPr>
              <a:t>With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the</a:t>
            </a:r>
            <a:r>
              <a:rPr lang="es-ES" dirty="0" smtClean="0">
                <a:cs typeface="Calibri" panose="020F0502020204030204"/>
              </a:rPr>
              <a:t> 512mm focal </a:t>
            </a:r>
            <a:r>
              <a:rPr lang="es-ES" dirty="0" err="1" smtClean="0">
                <a:cs typeface="Calibri" panose="020F0502020204030204"/>
              </a:rPr>
              <a:t>length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configuration</a:t>
            </a:r>
            <a:r>
              <a:rPr lang="es-ES" dirty="0" smtClean="0">
                <a:cs typeface="Calibri" panose="020F0502020204030204"/>
              </a:rPr>
              <a:t> (</a:t>
            </a:r>
            <a:r>
              <a:rPr lang="es-ES" dirty="0">
                <a:cs typeface="Calibri" panose="020F0502020204030204"/>
              </a:rPr>
              <a:t>FOV  4,0</a:t>
            </a:r>
            <a:r>
              <a:rPr lang="es-ES" b="1" dirty="0">
                <a:latin typeface="Adobe Caslon Pro"/>
                <a:cs typeface="Calibri" panose="020F0502020204030204"/>
              </a:rPr>
              <a:t>°</a:t>
            </a:r>
            <a:r>
              <a:rPr lang="es-ES" dirty="0">
                <a:cs typeface="Calibri" panose="020F0502020204030204"/>
              </a:rPr>
              <a:t>x2,68</a:t>
            </a:r>
            <a:r>
              <a:rPr lang="es-ES" b="1" dirty="0">
                <a:latin typeface="Adobe Caslon Pro"/>
                <a:cs typeface="Calibri" panose="020F0502020204030204"/>
              </a:rPr>
              <a:t>°)</a:t>
            </a:r>
            <a:r>
              <a:rPr lang="es-ES" dirty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the</a:t>
            </a:r>
            <a:r>
              <a:rPr lang="es-ES" dirty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exposure</a:t>
            </a:r>
            <a:r>
              <a:rPr lang="es-ES" dirty="0" smtClean="0">
                <a:cs typeface="Calibri" panose="020F0502020204030204"/>
              </a:rPr>
              <a:t> time </a:t>
            </a:r>
            <a:r>
              <a:rPr lang="es-ES" dirty="0" err="1" smtClean="0">
                <a:cs typeface="Calibri" panose="020F0502020204030204"/>
              </a:rPr>
              <a:t>must</a:t>
            </a:r>
            <a:r>
              <a:rPr lang="es-ES" dirty="0" smtClean="0">
                <a:cs typeface="Calibri" panose="020F0502020204030204"/>
              </a:rPr>
              <a:t> be </a:t>
            </a:r>
            <a:r>
              <a:rPr lang="es-ES" dirty="0" err="1" smtClean="0">
                <a:cs typeface="Calibri" panose="020F0502020204030204"/>
              </a:rPr>
              <a:t>around</a:t>
            </a:r>
            <a:r>
              <a:rPr lang="es-ES" dirty="0" smtClean="0">
                <a:cs typeface="Calibri" panose="020F0502020204030204"/>
              </a:rPr>
              <a:t> 2-second  </a:t>
            </a:r>
            <a:r>
              <a:rPr lang="es-ES" dirty="0" err="1" smtClean="0">
                <a:cs typeface="Calibri" panose="020F0502020204030204"/>
              </a:rPr>
              <a:t>keep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the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stars</a:t>
            </a:r>
            <a:r>
              <a:rPr lang="es-ES" dirty="0" smtClean="0">
                <a:cs typeface="Calibri" panose="020F0502020204030204"/>
              </a:rPr>
              <a:t> as </a:t>
            </a:r>
            <a:r>
              <a:rPr lang="es-ES" dirty="0" err="1" smtClean="0">
                <a:cs typeface="Calibri" panose="020F0502020204030204"/>
              </a:rPr>
              <a:t>point</a:t>
            </a:r>
            <a:r>
              <a:rPr lang="es-ES" dirty="0" smtClean="0">
                <a:cs typeface="Calibri" panose="020F0502020204030204"/>
              </a:rPr>
              <a:t> </a:t>
            </a:r>
            <a:r>
              <a:rPr lang="es-ES" dirty="0" err="1" smtClean="0">
                <a:cs typeface="Calibri" panose="020F0502020204030204"/>
              </a:rPr>
              <a:t>soucers</a:t>
            </a:r>
            <a:r>
              <a:rPr lang="es-ES" dirty="0">
                <a:cs typeface="Calibri" panose="020F0502020204030204"/>
              </a:rPr>
              <a:t>.</a:t>
            </a:r>
          </a:p>
          <a:p>
            <a:pPr algn="just"/>
            <a:endParaRPr lang="es-ES" dirty="0">
              <a:cs typeface="Calibri" panose="020F0502020204030204"/>
            </a:endParaRPr>
          </a:p>
          <a:p>
            <a:pPr algn="just"/>
            <a:endParaRPr lang="es-ES" dirty="0">
              <a:cs typeface="Calibri" panose="020F0502020204030204"/>
            </a:endParaRPr>
          </a:p>
          <a:p>
            <a:r>
              <a:rPr lang="es-ES" dirty="0" err="1" smtClean="0"/>
              <a:t>Each</a:t>
            </a:r>
            <a:r>
              <a:rPr lang="es-ES" dirty="0" smtClean="0"/>
              <a:t> </a:t>
            </a:r>
            <a:r>
              <a:rPr lang="es-ES" dirty="0" err="1" smtClean="0"/>
              <a:t>observed</a:t>
            </a:r>
            <a:r>
              <a:rPr lang="es-ES" dirty="0" smtClean="0"/>
              <a:t> </a:t>
            </a:r>
            <a:r>
              <a:rPr lang="es-ES" dirty="0" err="1" smtClean="0"/>
              <a:t>track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2-second </a:t>
            </a:r>
            <a:r>
              <a:rPr lang="es-ES" dirty="0" err="1" smtClean="0"/>
              <a:t>transit</a:t>
            </a:r>
            <a:r>
              <a:rPr lang="es-ES" dirty="0" smtClean="0"/>
              <a:t> </a:t>
            </a:r>
            <a:r>
              <a:rPr lang="es-ES" dirty="0" err="1" smtClean="0"/>
              <a:t>duration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026" name="Picture 2" descr="D:\RAZOR\HEVIA\TRABAJOS\ASTRONOMIA\DOCTORADO\RESUMEN_2023_2024\2022-11-05_06-18-09__-10.00_2.00s_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34" y="691153"/>
            <a:ext cx="7894166" cy="52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RAZOR\HEVIA\TRABAJOS\ASTRONOMIA\DOCTORADO\RESUMEN_2023_2024\integ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6" y="-1"/>
            <a:ext cx="102934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6B06A3-FC1E-49D4-F253-8DF9673E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" y="-132960"/>
            <a:ext cx="4560584" cy="868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4000" dirty="0" smtClean="0"/>
              <a:t>METHODOLOGY</a:t>
            </a:r>
            <a:endParaRPr lang="es-ES" sz="4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59184" y="1427302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REAL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59184" y="4575491"/>
            <a:ext cx="1645920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SIMULATION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2341462" y="605410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TRAILS DETECTION</a:t>
            </a:r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4221545" y="1215116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9" name="8 Rectángulo redondeado"/>
          <p:cNvSpPr/>
          <p:nvPr/>
        </p:nvSpPr>
        <p:spPr>
          <a:xfrm>
            <a:off x="4225886" y="485692"/>
            <a:ext cx="706902" cy="5496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5369416" y="1099571"/>
            <a:ext cx="1000193" cy="7807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DATA BASE</a:t>
            </a:r>
            <a:endParaRPr lang="es-E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663800" y="726163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7705146" y="726163"/>
            <a:ext cx="132325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ARIANE 5 RB 28499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6663800" y="1611634"/>
            <a:ext cx="755786" cy="5995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7698944" y="1516204"/>
            <a:ext cx="968225" cy="7795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9098740" y="1309936"/>
            <a:ext cx="1059418" cy="549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ROCKET</a:t>
            </a:r>
            <a:endParaRPr lang="es-ES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9098739" y="1992809"/>
            <a:ext cx="1610687" cy="75471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SATELLITE</a:t>
            </a:r>
          </a:p>
          <a:p>
            <a:pPr algn="ctr"/>
            <a:r>
              <a:rPr lang="es-ES" dirty="0" smtClean="0"/>
              <a:t>STATUS</a:t>
            </a:r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11001131" y="1696170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YES</a:t>
            </a:r>
            <a:endParaRPr lang="es-ES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11001131" y="2466214"/>
            <a:ext cx="755786" cy="5995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s-ES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2341462" y="2160608"/>
            <a:ext cx="1413804" cy="105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LIGHT CURVE</a:t>
            </a:r>
            <a:endParaRPr lang="es-ES" dirty="0"/>
          </a:p>
        </p:txBody>
      </p:sp>
      <p:cxnSp>
        <p:nvCxnSpPr>
          <p:cNvPr id="35" name="34 Conector recto de flecha"/>
          <p:cNvCxnSpPr>
            <a:stCxn id="4" idx="3"/>
            <a:endCxn id="7" idx="1"/>
          </p:cNvCxnSpPr>
          <p:nvPr/>
        </p:nvCxnSpPr>
        <p:spPr>
          <a:xfrm flipV="1">
            <a:off x="1572988" y="1132949"/>
            <a:ext cx="768474" cy="8218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stCxn id="4" idx="3"/>
            <a:endCxn id="21" idx="1"/>
          </p:cNvCxnSpPr>
          <p:nvPr/>
        </p:nvCxnSpPr>
        <p:spPr>
          <a:xfrm>
            <a:off x="1572988" y="1954841"/>
            <a:ext cx="768474" cy="7333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7" idx="3"/>
            <a:endCxn id="9" idx="1"/>
          </p:cNvCxnSpPr>
          <p:nvPr/>
        </p:nvCxnSpPr>
        <p:spPr>
          <a:xfrm flipV="1">
            <a:off x="3755266" y="760526"/>
            <a:ext cx="470620" cy="37242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stCxn id="7" idx="3"/>
            <a:endCxn id="8" idx="1"/>
          </p:cNvCxnSpPr>
          <p:nvPr/>
        </p:nvCxnSpPr>
        <p:spPr>
          <a:xfrm>
            <a:off x="3755266" y="1132949"/>
            <a:ext cx="466279" cy="3570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>
            <a:stCxn id="8" idx="3"/>
            <a:endCxn id="11" idx="1"/>
          </p:cNvCxnSpPr>
          <p:nvPr/>
        </p:nvCxnSpPr>
        <p:spPr>
          <a:xfrm>
            <a:off x="4928447" y="1489950"/>
            <a:ext cx="440969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>
            <a:stCxn id="11" idx="3"/>
            <a:endCxn id="12" idx="1"/>
          </p:cNvCxnSpPr>
          <p:nvPr/>
        </p:nvCxnSpPr>
        <p:spPr>
          <a:xfrm flipV="1">
            <a:off x="6369609" y="1025936"/>
            <a:ext cx="294191" cy="46401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11" idx="3"/>
            <a:endCxn id="14" idx="1"/>
          </p:cNvCxnSpPr>
          <p:nvPr/>
        </p:nvCxnSpPr>
        <p:spPr>
          <a:xfrm>
            <a:off x="6369609" y="1489950"/>
            <a:ext cx="294191" cy="42145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>
            <a:stCxn id="12" idx="3"/>
            <a:endCxn id="13" idx="1"/>
          </p:cNvCxnSpPr>
          <p:nvPr/>
        </p:nvCxnSpPr>
        <p:spPr>
          <a:xfrm>
            <a:off x="7419586" y="1025936"/>
            <a:ext cx="28556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>
            <a:stCxn id="14" idx="3"/>
            <a:endCxn id="15" idx="1"/>
          </p:cNvCxnSpPr>
          <p:nvPr/>
        </p:nvCxnSpPr>
        <p:spPr>
          <a:xfrm flipV="1">
            <a:off x="7419586" y="1905960"/>
            <a:ext cx="279358" cy="544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15" idx="3"/>
            <a:endCxn id="16" idx="1"/>
          </p:cNvCxnSpPr>
          <p:nvPr/>
        </p:nvCxnSpPr>
        <p:spPr>
          <a:xfrm flipV="1">
            <a:off x="8667169" y="1584469"/>
            <a:ext cx="431571" cy="32149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>
            <a:stCxn id="15" idx="3"/>
            <a:endCxn id="17" idx="1"/>
          </p:cNvCxnSpPr>
          <p:nvPr/>
        </p:nvCxnSpPr>
        <p:spPr>
          <a:xfrm>
            <a:off x="8667169" y="1905960"/>
            <a:ext cx="431570" cy="46420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>
            <a:stCxn id="17" idx="3"/>
            <a:endCxn id="19" idx="1"/>
          </p:cNvCxnSpPr>
          <p:nvPr/>
        </p:nvCxnSpPr>
        <p:spPr>
          <a:xfrm flipV="1">
            <a:off x="10709426" y="1995943"/>
            <a:ext cx="291705" cy="37422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 de flecha"/>
          <p:cNvCxnSpPr>
            <a:stCxn id="17" idx="3"/>
            <a:endCxn id="20" idx="1"/>
          </p:cNvCxnSpPr>
          <p:nvPr/>
        </p:nvCxnSpPr>
        <p:spPr>
          <a:xfrm>
            <a:off x="10709426" y="2370168"/>
            <a:ext cx="291705" cy="395819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D:\Descargas\2022-11-05_06-18-05__-10.00_2.00s_00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6" y="4959153"/>
            <a:ext cx="23241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Descargas\2022-11-05_06-18-16__-9.49_2.00s_00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54" y="4959153"/>
            <a:ext cx="2218481" cy="16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:\Descargas\2022-11-05_06-18-20__-10.00_2.00s_000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535" y="5003683"/>
            <a:ext cx="2099733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RAZOR\HEVIA\TRABAJOS\ASTRONOMIA\DOCTORADO\RESUMEN_2023_2024\integr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5" y="-8048"/>
            <a:ext cx="7317790" cy="48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Descargas\2022-11-05_06-18-09__-10.00_2.00s_000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51" y="4959153"/>
            <a:ext cx="23241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Descargas\2022-11-05_06-18-13__-10.00_2.00s_000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4939539"/>
            <a:ext cx="23241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902</Words>
  <Application>Microsoft Office PowerPoint</Application>
  <PresentationFormat>Personalizado</PresentationFormat>
  <Paragraphs>222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 AUTOMATION OF DETECTION, LOCALIZATION AND CLASIFICATION OF ARTIFICIAL OBJECTS IN EARTH ORBIT USING SMALL TELESCOPES. </vt:lpstr>
      <vt:lpstr>ABSTRACT</vt:lpstr>
      <vt:lpstr>METHODOLOGY</vt:lpstr>
      <vt:lpstr>METHODOLOGY</vt:lpstr>
      <vt:lpstr>EQUIPMENT</vt:lpstr>
      <vt:lpstr>TRAILS DETECTION</vt:lpstr>
      <vt:lpstr>Presentación de PowerPoint</vt:lpstr>
      <vt:lpstr>METHODOLOGY</vt:lpstr>
      <vt:lpstr>Presentación de PowerPoint</vt:lpstr>
      <vt:lpstr>METHODOLOGY</vt:lpstr>
      <vt:lpstr>LIGHT CURVE</vt:lpstr>
      <vt:lpstr>METHODOLOGY</vt:lpstr>
      <vt:lpstr>METHODOLOGY</vt:lpstr>
      <vt:lpstr>TRAILS DETECTION</vt:lpstr>
      <vt:lpstr>Presentación de PowerPoint</vt:lpstr>
      <vt:lpstr>METHODOLOGY</vt:lpstr>
      <vt:lpstr>CUBESAT Tumbling (non-operational)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Exoplanetas y la búsqueda de futuros hábitats para la humanidad.  Preparando el camino desde Asturias</dc:title>
  <dc:creator>RAMON HEVIA DIAZ</dc:creator>
  <cp:lastModifiedBy>RAZOR</cp:lastModifiedBy>
  <cp:revision>132</cp:revision>
  <dcterms:created xsi:type="dcterms:W3CDTF">2019-01-15T15:36:35Z</dcterms:created>
  <dcterms:modified xsi:type="dcterms:W3CDTF">2026-06-01T08:59:01Z</dcterms:modified>
</cp:coreProperties>
</file>