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60" r:id="rId4"/>
    <p:sldId id="284" r:id="rId5"/>
    <p:sldId id="265" r:id="rId6"/>
    <p:sldId id="257" r:id="rId7"/>
    <p:sldId id="283" r:id="rId8"/>
    <p:sldId id="261" r:id="rId9"/>
    <p:sldId id="288" r:id="rId10"/>
    <p:sldId id="285" r:id="rId11"/>
    <p:sldId id="290" r:id="rId12"/>
    <p:sldId id="259" r:id="rId13"/>
    <p:sldId id="263" r:id="rId14"/>
    <p:sldId id="264" r:id="rId15"/>
    <p:sldId id="262" r:id="rId16"/>
    <p:sldId id="267" r:id="rId17"/>
    <p:sldId id="286" r:id="rId18"/>
    <p:sldId id="269" r:id="rId19"/>
    <p:sldId id="270" r:id="rId20"/>
    <p:sldId id="271" r:id="rId21"/>
    <p:sldId id="268" r:id="rId22"/>
    <p:sldId id="272" r:id="rId23"/>
    <p:sldId id="273" r:id="rId24"/>
    <p:sldId id="274" r:id="rId25"/>
    <p:sldId id="275" r:id="rId26"/>
    <p:sldId id="276" r:id="rId27"/>
    <p:sldId id="277" r:id="rId28"/>
    <p:sldId id="278" r:id="rId29"/>
    <p:sldId id="287" r:id="rId30"/>
    <p:sldId id="279" r:id="rId31"/>
    <p:sldId id="281" r:id="rId32"/>
    <p:sldId id="280" r:id="rId33"/>
    <p:sldId id="266" r:id="rId34"/>
    <p:sldId id="289" r:id="rId3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8" d="100"/>
          <a:sy n="88" d="100"/>
        </p:scale>
        <p:origin x="49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6BD1F6D8-0816-42C7-BB4C-D21258B7B5DE}" type="datetimeFigureOut">
              <a:rPr lang="es-ES" smtClean="0"/>
              <a:t>25/06/2026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381948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BD1F6D8-0816-42C7-BB4C-D21258B7B5DE}" type="datetimeFigureOut">
              <a:rPr lang="es-ES" smtClean="0"/>
              <a:t>25/06/2026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4077620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BD1F6D8-0816-42C7-BB4C-D21258B7B5DE}" type="datetimeFigureOut">
              <a:rPr lang="es-ES" smtClean="0"/>
              <a:t>25/06/2026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409347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6BD1F6D8-0816-42C7-BB4C-D21258B7B5DE}" type="datetimeFigureOut">
              <a:rPr lang="es-ES" smtClean="0"/>
              <a:t>25/06/2026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1418600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6BD1F6D8-0816-42C7-BB4C-D21258B7B5DE}" type="datetimeFigureOut">
              <a:rPr lang="es-ES" smtClean="0"/>
              <a:t>25/06/2026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2272338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6BD1F6D8-0816-42C7-BB4C-D21258B7B5DE}" type="datetimeFigureOut">
              <a:rPr lang="es-ES" smtClean="0"/>
              <a:t>25/06/2026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204265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6BD1F6D8-0816-42C7-BB4C-D21258B7B5DE}" type="datetimeFigureOut">
              <a:rPr lang="es-ES" smtClean="0"/>
              <a:t>25/06/2026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537906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6BD1F6D8-0816-42C7-BB4C-D21258B7B5DE}" type="datetimeFigureOut">
              <a:rPr lang="es-ES" smtClean="0"/>
              <a:t>25/06/2026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2406711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BD1F6D8-0816-42C7-BB4C-D21258B7B5DE}" type="datetimeFigureOut">
              <a:rPr lang="es-ES" smtClean="0"/>
              <a:t>25/06/2026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932181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BD1F6D8-0816-42C7-BB4C-D21258B7B5DE}" type="datetimeFigureOut">
              <a:rPr lang="es-ES" smtClean="0"/>
              <a:t>25/06/2026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1619303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6BD1F6D8-0816-42C7-BB4C-D21258B7B5DE}" type="datetimeFigureOut">
              <a:rPr lang="es-ES" smtClean="0"/>
              <a:t>25/06/2026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54C69E1-81C8-4132-B545-0B0551BEC0D8}" type="slidenum">
              <a:rPr lang="es-ES" smtClean="0"/>
              <a:t>‹Nº›</a:t>
            </a:fld>
            <a:endParaRPr lang="es-ES"/>
          </a:p>
        </p:txBody>
      </p:sp>
    </p:spTree>
    <p:extLst>
      <p:ext uri="{BB962C8B-B14F-4D97-AF65-F5344CB8AC3E}">
        <p14:creationId xmlns:p14="http://schemas.microsoft.com/office/powerpoint/2010/main" val="386879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D1F6D8-0816-42C7-BB4C-D21258B7B5DE}" type="datetimeFigureOut">
              <a:rPr lang="es-ES" smtClean="0"/>
              <a:t>25/06/2026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4C69E1-81C8-4132-B545-0B0551BEC0D8}" type="slidenum">
              <a:rPr lang="es-ES" smtClean="0"/>
              <a:t>‹Nº›</a:t>
            </a:fld>
            <a:endParaRPr lang="es-ES"/>
          </a:p>
        </p:txBody>
      </p:sp>
    </p:spTree>
    <p:extLst>
      <p:ext uri="{BB962C8B-B14F-4D97-AF65-F5344CB8AC3E}">
        <p14:creationId xmlns:p14="http://schemas.microsoft.com/office/powerpoint/2010/main" val="1086074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package" Target="../embeddings/Documento_de_Microsoft_Word1.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0.emf"/></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package" Target="../embeddings/Diapositiva_de_Microsoft_PowerPoint2.sld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9.emf"/></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01270" y="436563"/>
            <a:ext cx="9144000" cy="2387600"/>
          </a:xfrm>
        </p:spPr>
        <p:txBody>
          <a:bodyPr>
            <a:normAutofit fontScale="90000"/>
          </a:bodyPr>
          <a:lstStyle/>
          <a:p>
            <a:r>
              <a:rPr lang="es-ES" b="1" i="1" dirty="0">
                <a:solidFill>
                  <a:schemeClr val="bg1"/>
                </a:solidFill>
              </a:rPr>
              <a:t>La computación científica. Experiencias y perspectivas</a:t>
            </a:r>
            <a:r>
              <a:rPr lang="es-ES" dirty="0">
                <a:solidFill>
                  <a:schemeClr val="bg1"/>
                </a:solidFill>
              </a:rPr>
              <a:t>.</a:t>
            </a:r>
            <a:r>
              <a:rPr lang="es-ES" dirty="0"/>
              <a:t/>
            </a:r>
            <a:br>
              <a:rPr lang="es-ES" dirty="0"/>
            </a:br>
            <a:endParaRPr lang="es-ES" dirty="0"/>
          </a:p>
        </p:txBody>
      </p:sp>
      <p:sp>
        <p:nvSpPr>
          <p:cNvPr id="3" name="Subtítulo 2"/>
          <p:cNvSpPr>
            <a:spLocks noGrp="1"/>
          </p:cNvSpPr>
          <p:nvPr>
            <p:ph type="subTitle" idx="1"/>
          </p:nvPr>
        </p:nvSpPr>
        <p:spPr>
          <a:xfrm>
            <a:off x="524435" y="3602038"/>
            <a:ext cx="10865223" cy="1655762"/>
          </a:xfrm>
        </p:spPr>
        <p:txBody>
          <a:bodyPr>
            <a:normAutofit/>
          </a:bodyPr>
          <a:lstStyle/>
          <a:p>
            <a:r>
              <a:rPr lang="es-ES" b="1" i="1" dirty="0">
                <a:solidFill>
                  <a:schemeClr val="bg1"/>
                </a:solidFill>
                <a:latin typeface="Arial" panose="020B0604020202020204" pitchFamily="34" charset="0"/>
                <a:cs typeface="Arial" panose="020B0604020202020204" pitchFamily="34" charset="0"/>
              </a:rPr>
              <a:t>Alfonso Muñoz</a:t>
            </a:r>
            <a:endParaRPr lang="es-ES" b="1" dirty="0">
              <a:solidFill>
                <a:schemeClr val="bg1"/>
              </a:solidFill>
              <a:latin typeface="Arial" panose="020B0604020202020204" pitchFamily="34" charset="0"/>
              <a:cs typeface="Arial" panose="020B0604020202020204" pitchFamily="34" charset="0"/>
            </a:endParaRPr>
          </a:p>
          <a:p>
            <a:r>
              <a:rPr lang="es-ES" dirty="0">
                <a:solidFill>
                  <a:schemeClr val="bg1"/>
                </a:solidFill>
              </a:rPr>
              <a:t>Profesor honorario del departamento de Física, Universidad de La Laguna.</a:t>
            </a:r>
          </a:p>
          <a:p>
            <a:r>
              <a:rPr lang="es-ES" dirty="0">
                <a:solidFill>
                  <a:schemeClr val="bg1"/>
                </a:solidFill>
              </a:rPr>
              <a:t>Presidente de la </a:t>
            </a:r>
            <a:r>
              <a:rPr lang="es-ES" dirty="0" smtClean="0">
                <a:solidFill>
                  <a:schemeClr val="bg1"/>
                </a:solidFill>
              </a:rPr>
              <a:t>Comisión </a:t>
            </a:r>
            <a:r>
              <a:rPr lang="es-ES" dirty="0">
                <a:solidFill>
                  <a:schemeClr val="bg1"/>
                </a:solidFill>
              </a:rPr>
              <a:t>de </a:t>
            </a:r>
            <a:r>
              <a:rPr lang="es-ES" i="1" dirty="0" err="1">
                <a:solidFill>
                  <a:schemeClr val="bg1"/>
                </a:solidFill>
              </a:rPr>
              <a:t>Computational</a:t>
            </a:r>
            <a:r>
              <a:rPr lang="es-ES" i="1" dirty="0">
                <a:solidFill>
                  <a:schemeClr val="bg1"/>
                </a:solidFill>
              </a:rPr>
              <a:t> </a:t>
            </a:r>
            <a:r>
              <a:rPr lang="es-ES" i="1" dirty="0" err="1">
                <a:solidFill>
                  <a:schemeClr val="bg1"/>
                </a:solidFill>
              </a:rPr>
              <a:t>Physics</a:t>
            </a:r>
            <a:r>
              <a:rPr lang="es-ES" dirty="0">
                <a:solidFill>
                  <a:schemeClr val="bg1"/>
                </a:solidFill>
              </a:rPr>
              <a:t>, C20, IUPAP</a:t>
            </a:r>
          </a:p>
          <a:p>
            <a:endParaRPr lang="es-ES" dirty="0"/>
          </a:p>
        </p:txBody>
      </p:sp>
    </p:spTree>
    <p:extLst>
      <p:ext uri="{BB962C8B-B14F-4D97-AF65-F5344CB8AC3E}">
        <p14:creationId xmlns:p14="http://schemas.microsoft.com/office/powerpoint/2010/main" val="25829369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936273" y="2201208"/>
            <a:ext cx="4232367" cy="923330"/>
          </a:xfrm>
          <a:prstGeom prst="rect">
            <a:avLst/>
          </a:prstGeom>
          <a:noFill/>
        </p:spPr>
        <p:txBody>
          <a:bodyPr wrap="square" rtlCol="0">
            <a:spAutoFit/>
          </a:bodyPr>
          <a:lstStyle/>
          <a:p>
            <a:pPr algn="ctr"/>
            <a:r>
              <a:rPr lang="es-ES" sz="5400" b="1" dirty="0" err="1" smtClean="0">
                <a:solidFill>
                  <a:schemeClr val="bg1"/>
                </a:solidFill>
              </a:rPr>
              <a:t>My</a:t>
            </a:r>
            <a:r>
              <a:rPr lang="es-ES" sz="5400" b="1" dirty="0" smtClean="0">
                <a:solidFill>
                  <a:schemeClr val="bg1"/>
                </a:solidFill>
              </a:rPr>
              <a:t> </a:t>
            </a:r>
            <a:r>
              <a:rPr lang="es-ES" sz="5400" b="1" dirty="0" err="1" smtClean="0">
                <a:solidFill>
                  <a:schemeClr val="bg1"/>
                </a:solidFill>
              </a:rPr>
              <a:t>Way</a:t>
            </a:r>
            <a:r>
              <a:rPr lang="es-ES" sz="5400" b="1" dirty="0" smtClean="0">
                <a:solidFill>
                  <a:schemeClr val="bg1"/>
                </a:solidFill>
              </a:rPr>
              <a:t>:</a:t>
            </a:r>
            <a:endParaRPr lang="es-ES" sz="5400" b="1" dirty="0">
              <a:solidFill>
                <a:schemeClr val="bg1"/>
              </a:solidFill>
            </a:endParaRPr>
          </a:p>
        </p:txBody>
      </p:sp>
      <p:sp>
        <p:nvSpPr>
          <p:cNvPr id="3" name="CuadroTexto 2"/>
          <p:cNvSpPr txBox="1"/>
          <p:nvPr/>
        </p:nvSpPr>
        <p:spPr>
          <a:xfrm>
            <a:off x="3064451" y="372376"/>
            <a:ext cx="5516545" cy="523220"/>
          </a:xfrm>
          <a:prstGeom prst="rect">
            <a:avLst/>
          </a:prstGeom>
          <a:noFill/>
        </p:spPr>
        <p:txBody>
          <a:bodyPr wrap="square" rtlCol="0">
            <a:spAutoFit/>
          </a:bodyPr>
          <a:lstStyle/>
          <a:p>
            <a:r>
              <a:rPr lang="es-ES" sz="2800" b="1" dirty="0" smtClean="0">
                <a:solidFill>
                  <a:schemeClr val="bg1"/>
                </a:solidFill>
              </a:rPr>
              <a:t>And </a:t>
            </a:r>
            <a:r>
              <a:rPr lang="es-ES" sz="2800" b="1" dirty="0" err="1" smtClean="0">
                <a:solidFill>
                  <a:schemeClr val="bg1"/>
                </a:solidFill>
              </a:rPr>
              <a:t>now</a:t>
            </a:r>
            <a:r>
              <a:rPr lang="es-ES" sz="2800" b="1" dirty="0" smtClean="0">
                <a:solidFill>
                  <a:schemeClr val="bg1"/>
                </a:solidFill>
              </a:rPr>
              <a:t>, </a:t>
            </a:r>
            <a:r>
              <a:rPr lang="es-ES" sz="2800" b="1" dirty="0" err="1" smtClean="0">
                <a:solidFill>
                  <a:schemeClr val="bg1"/>
                </a:solidFill>
              </a:rPr>
              <a:t>the</a:t>
            </a:r>
            <a:r>
              <a:rPr lang="es-ES" sz="2800" b="1" dirty="0" smtClean="0">
                <a:solidFill>
                  <a:schemeClr val="bg1"/>
                </a:solidFill>
              </a:rPr>
              <a:t> </a:t>
            </a:r>
            <a:r>
              <a:rPr lang="es-ES" sz="2800" b="1" dirty="0" err="1" smtClean="0">
                <a:solidFill>
                  <a:schemeClr val="bg1"/>
                </a:solidFill>
              </a:rPr>
              <a:t>end</a:t>
            </a:r>
            <a:r>
              <a:rPr lang="es-ES" sz="2800" b="1" dirty="0" smtClean="0">
                <a:solidFill>
                  <a:schemeClr val="bg1"/>
                </a:solidFill>
              </a:rPr>
              <a:t> </a:t>
            </a:r>
            <a:r>
              <a:rPr lang="es-ES" sz="2800" b="1" dirty="0" err="1" smtClean="0">
                <a:solidFill>
                  <a:schemeClr val="bg1"/>
                </a:solidFill>
              </a:rPr>
              <a:t>is</a:t>
            </a:r>
            <a:r>
              <a:rPr lang="es-ES" sz="2800" b="1" dirty="0" smtClean="0">
                <a:solidFill>
                  <a:schemeClr val="bg1"/>
                </a:solidFill>
              </a:rPr>
              <a:t> …</a:t>
            </a:r>
            <a:endParaRPr lang="es-ES" sz="2800" b="1" dirty="0">
              <a:solidFill>
                <a:schemeClr val="bg1"/>
              </a:solidFill>
            </a:endParaRPr>
          </a:p>
        </p:txBody>
      </p:sp>
      <p:sp>
        <p:nvSpPr>
          <p:cNvPr id="4" name="CuadroTexto 3"/>
          <p:cNvSpPr txBox="1"/>
          <p:nvPr/>
        </p:nvSpPr>
        <p:spPr>
          <a:xfrm>
            <a:off x="1056124" y="5201173"/>
            <a:ext cx="9766997" cy="1077218"/>
          </a:xfrm>
          <a:prstGeom prst="rect">
            <a:avLst/>
          </a:prstGeom>
          <a:noFill/>
        </p:spPr>
        <p:txBody>
          <a:bodyPr wrap="square" rtlCol="0">
            <a:spAutoFit/>
          </a:bodyPr>
          <a:lstStyle/>
          <a:p>
            <a:pPr algn="ctr"/>
            <a:r>
              <a:rPr lang="es-ES" sz="3200" b="1" dirty="0" smtClean="0">
                <a:solidFill>
                  <a:schemeClr val="bg1"/>
                </a:solidFill>
              </a:rPr>
              <a:t>La tercera vía: </a:t>
            </a:r>
          </a:p>
          <a:p>
            <a:pPr algn="ctr"/>
            <a:r>
              <a:rPr lang="es-ES" sz="3200" b="1" dirty="0" smtClean="0">
                <a:solidFill>
                  <a:schemeClr val="bg1"/>
                </a:solidFill>
              </a:rPr>
              <a:t>Experimentos computacionales.</a:t>
            </a:r>
            <a:endParaRPr lang="es-ES" sz="3200" b="1" dirty="0">
              <a:solidFill>
                <a:schemeClr val="bg1"/>
              </a:solidFill>
            </a:endParaRPr>
          </a:p>
        </p:txBody>
      </p:sp>
      <p:pic>
        <p:nvPicPr>
          <p:cNvPr id="5" name="Imagen 4"/>
          <p:cNvPicPr>
            <a:picLocks noChangeAspect="1"/>
          </p:cNvPicPr>
          <p:nvPr/>
        </p:nvPicPr>
        <p:blipFill>
          <a:blip r:embed="rId2"/>
          <a:stretch>
            <a:fillRect/>
          </a:stretch>
        </p:blipFill>
        <p:spPr>
          <a:xfrm>
            <a:off x="104774" y="1333838"/>
            <a:ext cx="4333875" cy="2889250"/>
          </a:xfrm>
          <a:prstGeom prst="rect">
            <a:avLst/>
          </a:prstGeom>
        </p:spPr>
      </p:pic>
      <p:pic>
        <p:nvPicPr>
          <p:cNvPr id="6" name="Imagen 5"/>
          <p:cNvPicPr>
            <a:picLocks noChangeAspect="1"/>
          </p:cNvPicPr>
          <p:nvPr/>
        </p:nvPicPr>
        <p:blipFill>
          <a:blip r:embed="rId3"/>
          <a:stretch>
            <a:fillRect/>
          </a:stretch>
        </p:blipFill>
        <p:spPr>
          <a:xfrm>
            <a:off x="9076296" y="3287304"/>
            <a:ext cx="2242125" cy="2242125"/>
          </a:xfrm>
          <a:prstGeom prst="rect">
            <a:avLst/>
          </a:prstGeom>
        </p:spPr>
      </p:pic>
      <p:pic>
        <p:nvPicPr>
          <p:cNvPr id="7" name="Imagen 6"/>
          <p:cNvPicPr>
            <a:picLocks noChangeAspect="1"/>
          </p:cNvPicPr>
          <p:nvPr/>
        </p:nvPicPr>
        <p:blipFill>
          <a:blip r:embed="rId4"/>
          <a:stretch>
            <a:fillRect/>
          </a:stretch>
        </p:blipFill>
        <p:spPr>
          <a:xfrm>
            <a:off x="7858125" y="986828"/>
            <a:ext cx="3871125" cy="2171607"/>
          </a:xfrm>
          <a:prstGeom prst="rect">
            <a:avLst/>
          </a:prstGeom>
        </p:spPr>
      </p:pic>
      <p:sp>
        <p:nvSpPr>
          <p:cNvPr id="8" name="CuadroTexto 7"/>
          <p:cNvSpPr txBox="1"/>
          <p:nvPr/>
        </p:nvSpPr>
        <p:spPr>
          <a:xfrm>
            <a:off x="4399521" y="4464047"/>
            <a:ext cx="4181475" cy="523220"/>
          </a:xfrm>
          <a:prstGeom prst="rect">
            <a:avLst/>
          </a:prstGeom>
          <a:noFill/>
        </p:spPr>
        <p:txBody>
          <a:bodyPr wrap="square" rtlCol="0">
            <a:spAutoFit/>
          </a:bodyPr>
          <a:lstStyle/>
          <a:p>
            <a:r>
              <a:rPr lang="es-ES" sz="2800" b="1" dirty="0" smtClean="0">
                <a:solidFill>
                  <a:schemeClr val="bg1"/>
                </a:solidFill>
              </a:rPr>
              <a:t>¿Teórico o experimental?</a:t>
            </a:r>
            <a:endParaRPr lang="es-ES" sz="2800" b="1" dirty="0">
              <a:solidFill>
                <a:schemeClr val="bg1"/>
              </a:solidFill>
            </a:endParaRPr>
          </a:p>
        </p:txBody>
      </p:sp>
    </p:spTree>
    <p:extLst>
      <p:ext uri="{BB962C8B-B14F-4D97-AF65-F5344CB8AC3E}">
        <p14:creationId xmlns:p14="http://schemas.microsoft.com/office/powerpoint/2010/main" val="99769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heel(1)">
                                      <p:cBhvr>
                                        <p:cTn id="14" dur="20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heel(1)">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heel(1)">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anim calcmode="lin" valueType="num">
                                      <p:cBhvr>
                                        <p:cTn id="40" dur="1000" fill="hold"/>
                                        <p:tgtEl>
                                          <p:spTgt spid="4"/>
                                        </p:tgtEl>
                                        <p:attrNameLst>
                                          <p:attrName>ppt_x</p:attrName>
                                        </p:attrNameLst>
                                      </p:cBhvr>
                                      <p:tavLst>
                                        <p:tav tm="0">
                                          <p:val>
                                            <p:strVal val="#ppt_x"/>
                                          </p:val>
                                        </p:tav>
                                        <p:tav tm="100000">
                                          <p:val>
                                            <p:strVal val="#ppt_x"/>
                                          </p:val>
                                        </p:tav>
                                      </p:tavLst>
                                    </p:anim>
                                    <p:anim calcmode="lin" valueType="num">
                                      <p:cBhvr>
                                        <p:cTn id="4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396722" y="180870"/>
            <a:ext cx="9133951" cy="646331"/>
          </a:xfrm>
          <a:prstGeom prst="rect">
            <a:avLst/>
          </a:prstGeom>
          <a:noFill/>
        </p:spPr>
        <p:txBody>
          <a:bodyPr wrap="square" rtlCol="0">
            <a:spAutoFit/>
          </a:bodyPr>
          <a:lstStyle/>
          <a:p>
            <a:pPr algn="ctr"/>
            <a:r>
              <a:rPr lang="es-ES" sz="3600" b="1" dirty="0" smtClean="0">
                <a:solidFill>
                  <a:schemeClr val="bg1"/>
                </a:solidFill>
              </a:rPr>
              <a:t>Una sutil diferencia.</a:t>
            </a:r>
            <a:endParaRPr lang="es-ES" sz="3600" b="1" dirty="0">
              <a:solidFill>
                <a:schemeClr val="bg1"/>
              </a:solidFill>
            </a:endParaRPr>
          </a:p>
        </p:txBody>
      </p:sp>
      <p:sp>
        <p:nvSpPr>
          <p:cNvPr id="3" name="CuadroTexto 2"/>
          <p:cNvSpPr txBox="1"/>
          <p:nvPr/>
        </p:nvSpPr>
        <p:spPr>
          <a:xfrm>
            <a:off x="401934" y="1105318"/>
            <a:ext cx="11535507" cy="1938992"/>
          </a:xfrm>
          <a:prstGeom prst="rect">
            <a:avLst/>
          </a:prstGeom>
          <a:noFill/>
        </p:spPr>
        <p:txBody>
          <a:bodyPr wrap="square" rtlCol="0">
            <a:spAutoFit/>
          </a:bodyPr>
          <a:lstStyle/>
          <a:p>
            <a:pPr algn="just"/>
            <a:r>
              <a:rPr lang="es-ES" sz="3600" b="1" dirty="0" smtClean="0">
                <a:solidFill>
                  <a:schemeClr val="bg1"/>
                </a:solidFill>
              </a:rPr>
              <a:t>Cuando un experimental presenta sus resultados todo el mundo se lo cree, excepto él.</a:t>
            </a:r>
          </a:p>
          <a:p>
            <a:pPr algn="just"/>
            <a:r>
              <a:rPr lang="es-ES" sz="2400" b="1" dirty="0" smtClean="0">
                <a:solidFill>
                  <a:schemeClr val="bg1"/>
                </a:solidFill>
              </a:rPr>
              <a:t>(</a:t>
            </a:r>
            <a:r>
              <a:rPr lang="es-ES" sz="2400" b="1" dirty="0">
                <a:solidFill>
                  <a:schemeClr val="bg1"/>
                </a:solidFill>
              </a:rPr>
              <a:t>C</a:t>
            </a:r>
            <a:r>
              <a:rPr lang="es-ES" sz="2400" b="1" dirty="0" smtClean="0">
                <a:solidFill>
                  <a:schemeClr val="bg1"/>
                </a:solidFill>
              </a:rPr>
              <a:t>onoce todo las suposiciones que ha tenido que usar para interpretar, las limitaciones de la técnica, los picos que ha tenido que eliminar, etc…)</a:t>
            </a:r>
            <a:endParaRPr lang="es-ES" sz="2400" b="1" dirty="0">
              <a:solidFill>
                <a:schemeClr val="bg1"/>
              </a:solidFill>
            </a:endParaRPr>
          </a:p>
        </p:txBody>
      </p:sp>
      <p:sp>
        <p:nvSpPr>
          <p:cNvPr id="4" name="CuadroTexto 3"/>
          <p:cNvSpPr txBox="1"/>
          <p:nvPr/>
        </p:nvSpPr>
        <p:spPr>
          <a:xfrm>
            <a:off x="238650" y="3322427"/>
            <a:ext cx="11570676" cy="1569660"/>
          </a:xfrm>
          <a:prstGeom prst="rect">
            <a:avLst/>
          </a:prstGeom>
          <a:noFill/>
        </p:spPr>
        <p:txBody>
          <a:bodyPr wrap="square" rtlCol="0">
            <a:spAutoFit/>
          </a:bodyPr>
          <a:lstStyle/>
          <a:p>
            <a:pPr algn="just"/>
            <a:r>
              <a:rPr lang="es-ES" sz="3600" b="1" dirty="0" smtClean="0">
                <a:solidFill>
                  <a:schemeClr val="bg1"/>
                </a:solidFill>
              </a:rPr>
              <a:t>Cuando alguien presenta resultados de un “experimento computacional” nadie se lo cree, excepto él.</a:t>
            </a:r>
          </a:p>
          <a:p>
            <a:pPr algn="just"/>
            <a:r>
              <a:rPr lang="es-ES" sz="2400" b="1" dirty="0" smtClean="0">
                <a:solidFill>
                  <a:schemeClr val="bg1"/>
                </a:solidFill>
              </a:rPr>
              <a:t>(Cree tener controladas todas las aproximaciones y test que ha realizado)</a:t>
            </a:r>
            <a:endParaRPr lang="es-ES" sz="2400" b="1" dirty="0">
              <a:solidFill>
                <a:schemeClr val="bg1"/>
              </a:solidFill>
            </a:endParaRPr>
          </a:p>
        </p:txBody>
      </p:sp>
      <p:sp>
        <p:nvSpPr>
          <p:cNvPr id="5" name="CuadroTexto 4"/>
          <p:cNvSpPr txBox="1"/>
          <p:nvPr/>
        </p:nvSpPr>
        <p:spPr>
          <a:xfrm>
            <a:off x="118068" y="5269630"/>
            <a:ext cx="12000244" cy="1569660"/>
          </a:xfrm>
          <a:prstGeom prst="rect">
            <a:avLst/>
          </a:prstGeom>
          <a:noFill/>
        </p:spPr>
        <p:txBody>
          <a:bodyPr wrap="square" rtlCol="0">
            <a:spAutoFit/>
          </a:bodyPr>
          <a:lstStyle/>
          <a:p>
            <a:pPr algn="just"/>
            <a:r>
              <a:rPr lang="es-ES" sz="3200" b="1" dirty="0" smtClean="0">
                <a:solidFill>
                  <a:schemeClr val="bg1"/>
                </a:solidFill>
              </a:rPr>
              <a:t>Realmente son técnicas complementarias y combinadas con la teoría han demostrado que </a:t>
            </a:r>
            <a:r>
              <a:rPr lang="es-ES" sz="3200" b="1" dirty="0" smtClean="0">
                <a:solidFill>
                  <a:schemeClr val="bg1"/>
                </a:solidFill>
              </a:rPr>
              <a:t>se complementa y</a:t>
            </a:r>
            <a:r>
              <a:rPr lang="es-ES" sz="3200" b="1" dirty="0" smtClean="0">
                <a:solidFill>
                  <a:schemeClr val="bg1"/>
                </a:solidFill>
              </a:rPr>
              <a:t> </a:t>
            </a:r>
            <a:r>
              <a:rPr lang="es-ES" sz="3200" b="1" dirty="0" smtClean="0">
                <a:solidFill>
                  <a:schemeClr val="bg1"/>
                </a:solidFill>
              </a:rPr>
              <a:t>nos </a:t>
            </a:r>
            <a:r>
              <a:rPr lang="es-ES" sz="3200" b="1" dirty="0" smtClean="0">
                <a:solidFill>
                  <a:schemeClr val="bg1"/>
                </a:solidFill>
              </a:rPr>
              <a:t>permiten </a:t>
            </a:r>
            <a:r>
              <a:rPr lang="es-ES" sz="3200" b="1" dirty="0" smtClean="0">
                <a:solidFill>
                  <a:schemeClr val="bg1"/>
                </a:solidFill>
              </a:rPr>
              <a:t>profundizar más en el conocimiento de muchos campos de la ciencia.</a:t>
            </a:r>
            <a:endParaRPr lang="es-ES" sz="3200" b="1" dirty="0">
              <a:solidFill>
                <a:schemeClr val="bg1"/>
              </a:solidFill>
            </a:endParaRPr>
          </a:p>
        </p:txBody>
      </p:sp>
    </p:spTree>
    <p:extLst>
      <p:ext uri="{BB962C8B-B14F-4D97-AF65-F5344CB8AC3E}">
        <p14:creationId xmlns:p14="http://schemas.microsoft.com/office/powerpoint/2010/main" val="393428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4611" y="3551037"/>
            <a:ext cx="4678909" cy="2030729"/>
          </a:xfrm>
          <a:prstGeom prst="rect">
            <a:avLst/>
          </a:prstGeom>
        </p:spPr>
      </p:pic>
      <p:pic>
        <p:nvPicPr>
          <p:cNvPr id="3" name="Imagen 2"/>
          <p:cNvPicPr>
            <a:picLocks noChangeAspect="1"/>
          </p:cNvPicPr>
          <p:nvPr/>
        </p:nvPicPr>
        <p:blipFill>
          <a:blip r:embed="rId3"/>
          <a:stretch>
            <a:fillRect/>
          </a:stretch>
        </p:blipFill>
        <p:spPr>
          <a:xfrm>
            <a:off x="7913329" y="2963952"/>
            <a:ext cx="4148683" cy="2760760"/>
          </a:xfrm>
          <a:prstGeom prst="rect">
            <a:avLst/>
          </a:prstGeom>
        </p:spPr>
      </p:pic>
      <p:sp>
        <p:nvSpPr>
          <p:cNvPr id="4" name="Flecha derecha 3"/>
          <p:cNvSpPr/>
          <p:nvPr/>
        </p:nvSpPr>
        <p:spPr>
          <a:xfrm>
            <a:off x="4992304" y="4344332"/>
            <a:ext cx="2682240" cy="4441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2635624" y="944137"/>
            <a:ext cx="6158753" cy="523220"/>
          </a:xfrm>
          <a:prstGeom prst="rect">
            <a:avLst/>
          </a:prstGeom>
          <a:noFill/>
        </p:spPr>
        <p:txBody>
          <a:bodyPr wrap="square" rtlCol="0">
            <a:spAutoFit/>
          </a:bodyPr>
          <a:lstStyle/>
          <a:p>
            <a:pPr algn="ctr"/>
            <a:r>
              <a:rPr lang="es-ES" sz="2800" b="1" i="1" dirty="0" smtClean="0">
                <a:solidFill>
                  <a:schemeClr val="bg1"/>
                </a:solidFill>
              </a:rPr>
              <a:t>Back to </a:t>
            </a:r>
            <a:r>
              <a:rPr lang="es-ES" sz="2800" b="1" i="1" dirty="0" err="1" smtClean="0">
                <a:solidFill>
                  <a:schemeClr val="bg1"/>
                </a:solidFill>
              </a:rPr>
              <a:t>the</a:t>
            </a:r>
            <a:r>
              <a:rPr lang="es-ES" sz="2800" b="1" i="1" dirty="0" smtClean="0">
                <a:solidFill>
                  <a:schemeClr val="bg1"/>
                </a:solidFill>
              </a:rPr>
              <a:t> </a:t>
            </a:r>
            <a:r>
              <a:rPr lang="es-ES" sz="2800" b="1" i="1" dirty="0" err="1" smtClean="0">
                <a:solidFill>
                  <a:schemeClr val="bg1"/>
                </a:solidFill>
              </a:rPr>
              <a:t>Past</a:t>
            </a:r>
            <a:r>
              <a:rPr lang="es-ES" sz="2800" b="1" i="1" dirty="0">
                <a:solidFill>
                  <a:schemeClr val="bg1"/>
                </a:solidFill>
              </a:rPr>
              <a:t> </a:t>
            </a:r>
            <a:r>
              <a:rPr lang="es-ES" sz="2800" b="1" i="1" dirty="0" smtClean="0">
                <a:solidFill>
                  <a:schemeClr val="bg1"/>
                </a:solidFill>
              </a:rPr>
              <a:t>/ Back to </a:t>
            </a:r>
            <a:r>
              <a:rPr lang="es-ES" sz="2800" b="1" i="1" dirty="0" err="1" smtClean="0">
                <a:solidFill>
                  <a:schemeClr val="bg1"/>
                </a:solidFill>
              </a:rPr>
              <a:t>the</a:t>
            </a:r>
            <a:r>
              <a:rPr lang="es-ES" sz="2800" b="1" i="1" dirty="0" smtClean="0">
                <a:solidFill>
                  <a:schemeClr val="bg1"/>
                </a:solidFill>
              </a:rPr>
              <a:t> </a:t>
            </a:r>
            <a:r>
              <a:rPr lang="es-ES" sz="2800" b="1" i="1" dirty="0" err="1" smtClean="0">
                <a:solidFill>
                  <a:schemeClr val="bg1"/>
                </a:solidFill>
              </a:rPr>
              <a:t>Future</a:t>
            </a:r>
            <a:endParaRPr lang="es-ES" sz="2800" b="1" i="1" dirty="0">
              <a:solidFill>
                <a:schemeClr val="bg1"/>
              </a:solidFill>
            </a:endParaRPr>
          </a:p>
        </p:txBody>
      </p:sp>
      <p:pic>
        <p:nvPicPr>
          <p:cNvPr id="6" name="Imagen 5"/>
          <p:cNvPicPr>
            <a:picLocks noChangeAspect="1"/>
          </p:cNvPicPr>
          <p:nvPr/>
        </p:nvPicPr>
        <p:blipFill>
          <a:blip r:embed="rId4"/>
          <a:stretch>
            <a:fillRect/>
          </a:stretch>
        </p:blipFill>
        <p:spPr>
          <a:xfrm>
            <a:off x="9386047" y="0"/>
            <a:ext cx="1963271" cy="2741999"/>
          </a:xfrm>
          <a:prstGeom prst="rect">
            <a:avLst/>
          </a:prstGeom>
        </p:spPr>
      </p:pic>
      <p:pic>
        <p:nvPicPr>
          <p:cNvPr id="7" name="Imagen 6"/>
          <p:cNvPicPr>
            <a:picLocks noChangeAspect="1"/>
          </p:cNvPicPr>
          <p:nvPr/>
        </p:nvPicPr>
        <p:blipFill>
          <a:blip r:embed="rId5"/>
          <a:stretch>
            <a:fillRect/>
          </a:stretch>
        </p:blipFill>
        <p:spPr>
          <a:xfrm>
            <a:off x="249920" y="0"/>
            <a:ext cx="2022634" cy="2877327"/>
          </a:xfrm>
          <a:prstGeom prst="rect">
            <a:avLst/>
          </a:prstGeom>
        </p:spPr>
      </p:pic>
      <p:sp>
        <p:nvSpPr>
          <p:cNvPr id="8" name="CuadroTexto 7"/>
          <p:cNvSpPr txBox="1"/>
          <p:nvPr/>
        </p:nvSpPr>
        <p:spPr>
          <a:xfrm>
            <a:off x="5848351" y="6211669"/>
            <a:ext cx="6423212" cy="646331"/>
          </a:xfrm>
          <a:prstGeom prst="rect">
            <a:avLst/>
          </a:prstGeom>
          <a:noFill/>
        </p:spPr>
        <p:txBody>
          <a:bodyPr wrap="square" rtlCol="0">
            <a:spAutoFit/>
          </a:bodyPr>
          <a:lstStyle/>
          <a:p>
            <a:r>
              <a:rPr lang="es-ES" dirty="0">
                <a:solidFill>
                  <a:schemeClr val="bg1"/>
                </a:solidFill>
              </a:rPr>
              <a:t>https://news.microsoft.com/source/emea/2026/06/microsoft-presenta-majorana-2/?</a:t>
            </a:r>
            <a:r>
              <a:rPr lang="es-ES" dirty="0" smtClean="0">
                <a:solidFill>
                  <a:schemeClr val="bg1"/>
                </a:solidFill>
              </a:rPr>
              <a:t>lang=es </a:t>
            </a:r>
            <a:endParaRPr lang="es-ES" dirty="0">
              <a:solidFill>
                <a:schemeClr val="bg1"/>
              </a:solidFill>
            </a:endParaRPr>
          </a:p>
        </p:txBody>
      </p:sp>
      <p:sp>
        <p:nvSpPr>
          <p:cNvPr id="9" name="CuadroTexto 8"/>
          <p:cNvSpPr txBox="1"/>
          <p:nvPr/>
        </p:nvSpPr>
        <p:spPr>
          <a:xfrm>
            <a:off x="7889697" y="5883055"/>
            <a:ext cx="4172315" cy="369332"/>
          </a:xfrm>
          <a:prstGeom prst="rect">
            <a:avLst/>
          </a:prstGeom>
          <a:noFill/>
        </p:spPr>
        <p:txBody>
          <a:bodyPr wrap="square" rtlCol="0">
            <a:spAutoFit/>
          </a:bodyPr>
          <a:lstStyle/>
          <a:p>
            <a:r>
              <a:rPr lang="es-ES" b="1" dirty="0" err="1">
                <a:solidFill>
                  <a:schemeClr val="bg1"/>
                </a:solidFill>
              </a:rPr>
              <a:t>cúbits</a:t>
            </a:r>
            <a:r>
              <a:rPr lang="es-ES" b="1" dirty="0">
                <a:solidFill>
                  <a:schemeClr val="bg1"/>
                </a:solidFill>
              </a:rPr>
              <a:t> </a:t>
            </a:r>
            <a:r>
              <a:rPr lang="es-ES" b="1" dirty="0" smtClean="0">
                <a:solidFill>
                  <a:schemeClr val="bg1"/>
                </a:solidFill>
              </a:rPr>
              <a:t>topológicos Fermiones </a:t>
            </a:r>
            <a:r>
              <a:rPr lang="es-ES" b="1" dirty="0" err="1" smtClean="0">
                <a:solidFill>
                  <a:schemeClr val="bg1"/>
                </a:solidFill>
              </a:rPr>
              <a:t>Majorana</a:t>
            </a:r>
            <a:endParaRPr lang="es-ES" dirty="0">
              <a:solidFill>
                <a:schemeClr val="bg1"/>
              </a:solidFill>
            </a:endParaRPr>
          </a:p>
        </p:txBody>
      </p:sp>
    </p:spTree>
    <p:extLst>
      <p:ext uri="{BB962C8B-B14F-4D97-AF65-F5344CB8AC3E}">
        <p14:creationId xmlns:p14="http://schemas.microsoft.com/office/powerpoint/2010/main" val="276553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heel(1)">
                                      <p:cBhvr>
                                        <p:cTn id="29" dur="20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heel(1)">
                                      <p:cBhvr>
                                        <p:cTn id="3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301169" y="1497916"/>
            <a:ext cx="8429978" cy="3570464"/>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dirty="0" smtClean="0">
                <a:solidFill>
                  <a:schemeClr val="bg1"/>
                </a:solidFill>
              </a:rPr>
              <a:t>“La Física es un edificio inmenso, que sobrepasa las fuerzas de un solo hombre: algunos ponen una sola piedra mientras que otros construyen un ala entera, pero todos deben trabajar sobre los fundamentos sólidos que hemos dado a este edificio en el último siglo por medio de la Geometría y las observaciones; hay otros que levantan el plano del edificio, yo pertenezco a este grupo”</a:t>
            </a:r>
          </a:p>
          <a:p>
            <a:pPr marL="0" indent="0" algn="just">
              <a:buFont typeface="Arial" panose="020B0604020202020204" pitchFamily="34" charset="0"/>
              <a:buNone/>
            </a:pPr>
            <a:r>
              <a:rPr lang="es-ES" dirty="0" smtClean="0">
                <a:solidFill>
                  <a:schemeClr val="bg1"/>
                </a:solidFill>
              </a:rPr>
              <a:t>Gabrielle </a:t>
            </a:r>
            <a:r>
              <a:rPr lang="es-ES" dirty="0" err="1" smtClean="0">
                <a:solidFill>
                  <a:schemeClr val="bg1"/>
                </a:solidFill>
              </a:rPr>
              <a:t>Émilie</a:t>
            </a:r>
            <a:r>
              <a:rPr lang="es-ES" dirty="0" smtClean="0">
                <a:solidFill>
                  <a:schemeClr val="bg1"/>
                </a:solidFill>
              </a:rPr>
              <a:t> de </a:t>
            </a:r>
            <a:r>
              <a:rPr lang="es-ES" dirty="0" err="1" smtClean="0">
                <a:solidFill>
                  <a:schemeClr val="bg1"/>
                </a:solidFill>
              </a:rPr>
              <a:t>Breteuil</a:t>
            </a:r>
            <a:endParaRPr lang="es-ES" dirty="0" smtClean="0">
              <a:solidFill>
                <a:schemeClr val="bg1"/>
              </a:solidFill>
            </a:endParaRPr>
          </a:p>
          <a:p>
            <a:pPr marL="0" indent="0" algn="just">
              <a:buFont typeface="Arial" panose="020B0604020202020204" pitchFamily="34" charset="0"/>
              <a:buNone/>
            </a:pPr>
            <a:r>
              <a:rPr lang="es-ES" b="1" dirty="0" smtClean="0">
                <a:solidFill>
                  <a:schemeClr val="bg1"/>
                </a:solidFill>
              </a:rPr>
              <a:t>Madame de </a:t>
            </a:r>
            <a:r>
              <a:rPr lang="es-ES" b="1" dirty="0" err="1" smtClean="0">
                <a:solidFill>
                  <a:schemeClr val="bg1"/>
                </a:solidFill>
              </a:rPr>
              <a:t>Châtelet</a:t>
            </a:r>
            <a:r>
              <a:rPr lang="es-ES" b="1" dirty="0" smtClean="0">
                <a:solidFill>
                  <a:schemeClr val="bg1"/>
                </a:solidFill>
              </a:rPr>
              <a:t> (1706-1749)</a:t>
            </a:r>
          </a:p>
          <a:p>
            <a:pPr marL="0" indent="0" algn="just">
              <a:buFont typeface="Arial" panose="020B0604020202020204" pitchFamily="34" charset="0"/>
              <a:buNone/>
            </a:pPr>
            <a:endParaRPr lang="es-ES" dirty="0" smtClean="0"/>
          </a:p>
          <a:p>
            <a:pPr algn="just"/>
            <a:endParaRPr lang="es-ES" dirty="0"/>
          </a:p>
        </p:txBody>
      </p:sp>
      <p:pic>
        <p:nvPicPr>
          <p:cNvPr id="3" name="Picture 3"/>
          <p:cNvPicPr>
            <a:picLocks noChangeAspect="1"/>
          </p:cNvPicPr>
          <p:nvPr/>
        </p:nvPicPr>
        <p:blipFill>
          <a:blip r:embed="rId2"/>
          <a:stretch>
            <a:fillRect/>
          </a:stretch>
        </p:blipFill>
        <p:spPr>
          <a:xfrm>
            <a:off x="205648" y="322511"/>
            <a:ext cx="2413098" cy="2848505"/>
          </a:xfrm>
          <a:prstGeom prst="rect">
            <a:avLst/>
          </a:prstGeom>
        </p:spPr>
      </p:pic>
    </p:spTree>
    <p:extLst>
      <p:ext uri="{BB962C8B-B14F-4D97-AF65-F5344CB8AC3E}">
        <p14:creationId xmlns:p14="http://schemas.microsoft.com/office/powerpoint/2010/main" val="326851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heel(1)">
                                      <p:cBhvr>
                                        <p:cTn id="12"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o 7"/>
          <p:cNvGraphicFramePr>
            <a:graphicFrameLocks noChangeAspect="1"/>
          </p:cNvGraphicFramePr>
          <p:nvPr>
            <p:extLst>
              <p:ext uri="{D42A27DB-BD31-4B8C-83A1-F6EECF244321}">
                <p14:modId xmlns:p14="http://schemas.microsoft.com/office/powerpoint/2010/main" val="2031832768"/>
              </p:ext>
            </p:extLst>
          </p:nvPr>
        </p:nvGraphicFramePr>
        <p:xfrm>
          <a:off x="135591" y="153816"/>
          <a:ext cx="11806518" cy="6615122"/>
        </p:xfrm>
        <a:graphic>
          <a:graphicData uri="http://schemas.openxmlformats.org/presentationml/2006/ole">
            <mc:AlternateContent xmlns:mc="http://schemas.openxmlformats.org/markup-compatibility/2006">
              <mc:Choice xmlns:v="urn:schemas-microsoft-com:vml" Requires="v">
                <p:oleObj spid="_x0000_s1065" name="Documento" r:id="rId3" imgW="5397137" imgH="3024829" progId="Word.Document.12">
                  <p:embed/>
                </p:oleObj>
              </mc:Choice>
              <mc:Fallback>
                <p:oleObj name="Documento" r:id="rId3" imgW="5397137" imgH="3024829" progId="Word.Document.12">
                  <p:embed/>
                  <p:pic>
                    <p:nvPicPr>
                      <p:cNvPr id="0" name=""/>
                      <p:cNvPicPr/>
                      <p:nvPr/>
                    </p:nvPicPr>
                    <p:blipFill>
                      <a:blip r:embed="rId4"/>
                      <a:stretch>
                        <a:fillRect/>
                      </a:stretch>
                    </p:blipFill>
                    <p:spPr>
                      <a:xfrm>
                        <a:off x="135591" y="153816"/>
                        <a:ext cx="11806518" cy="6615122"/>
                      </a:xfrm>
                      <a:prstGeom prst="rect">
                        <a:avLst/>
                      </a:prstGeom>
                    </p:spPr>
                  </p:pic>
                </p:oleObj>
              </mc:Fallback>
            </mc:AlternateContent>
          </a:graphicData>
        </a:graphic>
      </p:graphicFrame>
    </p:spTree>
    <p:extLst>
      <p:ext uri="{BB962C8B-B14F-4D97-AF65-F5344CB8AC3E}">
        <p14:creationId xmlns:p14="http://schemas.microsoft.com/office/powerpoint/2010/main" val="27460314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1365" y="201706"/>
            <a:ext cx="11833411" cy="1569660"/>
          </a:xfrm>
          <a:prstGeom prst="rect">
            <a:avLst/>
          </a:prstGeom>
          <a:noFill/>
        </p:spPr>
        <p:txBody>
          <a:bodyPr wrap="square" rtlCol="0">
            <a:spAutoFit/>
          </a:bodyPr>
          <a:lstStyle/>
          <a:p>
            <a:pPr algn="just"/>
            <a:r>
              <a:rPr lang="es-ES" sz="2400" b="1" i="1" dirty="0" smtClean="0">
                <a:solidFill>
                  <a:schemeClr val="bg1"/>
                </a:solidFill>
              </a:rPr>
              <a:t>Lo </a:t>
            </a:r>
            <a:r>
              <a:rPr lang="es-ES" sz="2400" b="1" i="1" dirty="0">
                <a:solidFill>
                  <a:schemeClr val="bg1"/>
                </a:solidFill>
              </a:rPr>
              <a:t>fascinante de estar hoy en este Clúster es que somos la generación que está viviendo el </a:t>
            </a:r>
            <a:r>
              <a:rPr lang="es-ES" sz="2400" b="1" i="1" dirty="0" smtClean="0">
                <a:solidFill>
                  <a:schemeClr val="bg1"/>
                </a:solidFill>
              </a:rPr>
              <a:t>puente entre la computación clásica y la computación cuántica. </a:t>
            </a:r>
            <a:r>
              <a:rPr lang="es-ES" sz="2400" b="1" i="1" dirty="0">
                <a:solidFill>
                  <a:schemeClr val="bg1"/>
                </a:solidFill>
              </a:rPr>
              <a:t>Operamos las máquinas más potentes de la historia de la física clásica (</a:t>
            </a:r>
            <a:r>
              <a:rPr lang="es-ES" sz="2400" b="1" i="1" dirty="0" smtClean="0">
                <a:solidFill>
                  <a:schemeClr val="bg1"/>
                </a:solidFill>
              </a:rPr>
              <a:t>Etapa </a:t>
            </a:r>
            <a:r>
              <a:rPr lang="es-ES" sz="2400" b="1" i="1" dirty="0">
                <a:solidFill>
                  <a:schemeClr val="bg1"/>
                </a:solidFill>
              </a:rPr>
              <a:t>5), mientras ayudamos a diseñar y programar los algoritmos que correrán en los procesadores cuánticos del </a:t>
            </a:r>
            <a:r>
              <a:rPr lang="es-ES" sz="2400" b="1" i="1" dirty="0" smtClean="0">
                <a:solidFill>
                  <a:schemeClr val="bg1"/>
                </a:solidFill>
              </a:rPr>
              <a:t>mañana.</a:t>
            </a:r>
            <a:endParaRPr lang="es-ES" sz="2400" b="1" dirty="0">
              <a:solidFill>
                <a:schemeClr val="bg1"/>
              </a:solidFill>
            </a:endParaRPr>
          </a:p>
        </p:txBody>
      </p:sp>
      <p:pic>
        <p:nvPicPr>
          <p:cNvPr id="3" name="Imagen 2"/>
          <p:cNvPicPr>
            <a:picLocks noChangeAspect="1"/>
          </p:cNvPicPr>
          <p:nvPr/>
        </p:nvPicPr>
        <p:blipFill>
          <a:blip r:embed="rId2"/>
          <a:stretch>
            <a:fillRect/>
          </a:stretch>
        </p:blipFill>
        <p:spPr>
          <a:xfrm>
            <a:off x="4021791" y="1884081"/>
            <a:ext cx="3737162" cy="4982883"/>
          </a:xfrm>
          <a:prstGeom prst="rect">
            <a:avLst/>
          </a:prstGeom>
        </p:spPr>
      </p:pic>
    </p:spTree>
    <p:extLst>
      <p:ext uri="{BB962C8B-B14F-4D97-AF65-F5344CB8AC3E}">
        <p14:creationId xmlns:p14="http://schemas.microsoft.com/office/powerpoint/2010/main" val="44373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32113" y="0"/>
            <a:ext cx="9614263" cy="1107996"/>
          </a:xfrm>
          <a:prstGeom prst="rect">
            <a:avLst/>
          </a:prstGeom>
          <a:noFill/>
        </p:spPr>
        <p:txBody>
          <a:bodyPr wrap="square" rtlCol="0">
            <a:spAutoFit/>
          </a:bodyPr>
          <a:lstStyle/>
          <a:p>
            <a:pPr algn="ctr"/>
            <a:r>
              <a:rPr lang="es-ES" sz="2400" b="1" dirty="0"/>
              <a:t>El Iceberg de la Computación </a:t>
            </a:r>
            <a:r>
              <a:rPr lang="es-ES" sz="2400" b="1" dirty="0" smtClean="0"/>
              <a:t>Científica.</a:t>
            </a:r>
          </a:p>
          <a:p>
            <a:pPr algn="ctr"/>
            <a:r>
              <a:rPr lang="es-ES" sz="2400" b="1" dirty="0" smtClean="0"/>
              <a:t>Una revolución.</a:t>
            </a:r>
            <a:endParaRPr lang="es-ES" sz="2400" b="1" dirty="0"/>
          </a:p>
          <a:p>
            <a:endParaRPr lang="es-ES" dirty="0"/>
          </a:p>
        </p:txBody>
      </p:sp>
      <p:sp>
        <p:nvSpPr>
          <p:cNvPr id="3" name="CuadroTexto 2"/>
          <p:cNvSpPr txBox="1"/>
          <p:nvPr/>
        </p:nvSpPr>
        <p:spPr>
          <a:xfrm>
            <a:off x="243840" y="838031"/>
            <a:ext cx="11556274" cy="4524315"/>
          </a:xfrm>
          <a:prstGeom prst="rect">
            <a:avLst/>
          </a:prstGeom>
          <a:noFill/>
        </p:spPr>
        <p:txBody>
          <a:bodyPr wrap="square" rtlCol="0">
            <a:spAutoFit/>
          </a:bodyPr>
          <a:lstStyle/>
          <a:p>
            <a:r>
              <a:rPr lang="es-ES" b="1" dirty="0">
                <a:solidFill>
                  <a:schemeClr val="bg1"/>
                </a:solidFill>
              </a:rPr>
              <a:t>1. El Motor de la Medicina y la Biología Moderna</a:t>
            </a:r>
            <a:endParaRPr lang="es-ES" dirty="0">
              <a:solidFill>
                <a:schemeClr val="bg1"/>
              </a:solidFill>
            </a:endParaRPr>
          </a:p>
          <a:p>
            <a:pPr lvl="0" algn="just"/>
            <a:r>
              <a:rPr lang="es-ES" b="1" dirty="0">
                <a:solidFill>
                  <a:schemeClr val="bg1"/>
                </a:solidFill>
              </a:rPr>
              <a:t>Diseño de fármacos:</a:t>
            </a:r>
            <a:r>
              <a:rPr lang="es-ES" dirty="0">
                <a:solidFill>
                  <a:schemeClr val="bg1"/>
                </a:solidFill>
              </a:rPr>
              <a:t> La computación científica permite simular interacciones moleculares complejas en días en lugar de años. Un ejemplo histórico reciente es cómo aceleró drásticamente el desarrollo de las vacunas de </a:t>
            </a:r>
            <a:r>
              <a:rPr lang="es-ES" dirty="0" err="1">
                <a:solidFill>
                  <a:schemeClr val="bg1"/>
                </a:solidFill>
              </a:rPr>
              <a:t>ARNm</a:t>
            </a:r>
            <a:r>
              <a:rPr lang="es-ES" dirty="0">
                <a:solidFill>
                  <a:schemeClr val="bg1"/>
                </a:solidFill>
              </a:rPr>
              <a:t>.</a:t>
            </a:r>
          </a:p>
          <a:p>
            <a:pPr lvl="0" algn="just"/>
            <a:r>
              <a:rPr lang="es-ES" b="1" dirty="0">
                <a:solidFill>
                  <a:schemeClr val="bg1"/>
                </a:solidFill>
              </a:rPr>
              <a:t>Genómica y Medicina Personalizada:</a:t>
            </a:r>
            <a:r>
              <a:rPr lang="es-ES" dirty="0">
                <a:solidFill>
                  <a:schemeClr val="bg1"/>
                </a:solidFill>
              </a:rPr>
              <a:t> El análisis de secuencias completas de ADN para detectar predisposiciones a enfermedades y diseñar tratamientos a medida sería humanamente imposible sin el poder del procesamiento masivo de datos</a:t>
            </a:r>
            <a:r>
              <a:rPr lang="es-ES" dirty="0" smtClean="0">
                <a:solidFill>
                  <a:schemeClr val="bg1"/>
                </a:solidFill>
              </a:rPr>
              <a:t>.</a:t>
            </a:r>
          </a:p>
          <a:p>
            <a:pPr lvl="0" algn="just"/>
            <a:r>
              <a:rPr lang="es-ES" i="1" dirty="0" err="1" smtClean="0">
                <a:solidFill>
                  <a:schemeClr val="bg1"/>
                </a:solidFill>
              </a:rPr>
              <a:t>Estan</a:t>
            </a:r>
            <a:r>
              <a:rPr lang="es-ES" i="1" dirty="0" smtClean="0">
                <a:solidFill>
                  <a:schemeClr val="bg1"/>
                </a:solidFill>
              </a:rPr>
              <a:t> </a:t>
            </a:r>
            <a:r>
              <a:rPr lang="es-ES" i="1" dirty="0">
                <a:solidFill>
                  <a:schemeClr val="bg1"/>
                </a:solidFill>
              </a:rPr>
              <a:t>acelerando la cura contra el cáncer </a:t>
            </a:r>
            <a:r>
              <a:rPr lang="es-ES" i="1" dirty="0" smtClean="0">
                <a:solidFill>
                  <a:schemeClr val="bg1"/>
                </a:solidFill>
              </a:rPr>
              <a:t>al </a:t>
            </a:r>
            <a:r>
              <a:rPr lang="es-ES" i="1" dirty="0">
                <a:solidFill>
                  <a:schemeClr val="bg1"/>
                </a:solidFill>
              </a:rPr>
              <a:t>realizar cribados virtuales de millones de compuestos moleculares usando dinámica molecular acelerada por </a:t>
            </a:r>
            <a:r>
              <a:rPr lang="es-ES" i="1" dirty="0" smtClean="0">
                <a:solidFill>
                  <a:schemeClr val="bg1"/>
                </a:solidFill>
              </a:rPr>
              <a:t>GPU.</a:t>
            </a:r>
            <a:endParaRPr lang="es-ES" dirty="0">
              <a:solidFill>
                <a:schemeClr val="bg1"/>
              </a:solidFill>
            </a:endParaRPr>
          </a:p>
          <a:p>
            <a:endParaRPr lang="es-ES" dirty="0" smtClean="0">
              <a:solidFill>
                <a:schemeClr val="bg1"/>
              </a:solidFill>
            </a:endParaRPr>
          </a:p>
          <a:p>
            <a:pPr algn="just"/>
            <a:r>
              <a:rPr lang="es-ES" dirty="0">
                <a:solidFill>
                  <a:schemeClr val="bg1"/>
                </a:solidFill>
              </a:rPr>
              <a:t>Durante los últimos 50 años, la biología se enfrentó a un muro de tiempo. Para entender cómo funciona una enfermedad —ya sea el Alzheimer, un tipo de cáncer o un nuevo virus— necesitamos conocer la forma exacta de sus proteínas. Hasta hace muy poco, descubrir la estructura 3D de una sola proteína obligaba a un equipo de científicos a encerrarse en un laboratorio durante meses, a veces años, usando cristalografía de rayos X. Costaba cientos de miles </a:t>
            </a:r>
            <a:r>
              <a:rPr lang="es-ES" dirty="0" smtClean="0">
                <a:solidFill>
                  <a:schemeClr val="bg1"/>
                </a:solidFill>
              </a:rPr>
              <a:t> o millones de </a:t>
            </a:r>
            <a:r>
              <a:rPr lang="es-ES" dirty="0">
                <a:solidFill>
                  <a:schemeClr val="bg1"/>
                </a:solidFill>
              </a:rPr>
              <a:t>euros por cada intento. Era un proceso de ensayo y error frustrante y, sobre todo, </a:t>
            </a:r>
            <a:r>
              <a:rPr lang="es-ES" dirty="0" smtClean="0">
                <a:solidFill>
                  <a:schemeClr val="bg1"/>
                </a:solidFill>
              </a:rPr>
              <a:t>lentísimo</a:t>
            </a:r>
          </a:p>
          <a:p>
            <a:endParaRPr lang="es-ES" dirty="0" smtClean="0"/>
          </a:p>
          <a:p>
            <a:endParaRPr lang="es-ES" dirty="0" smtClean="0"/>
          </a:p>
        </p:txBody>
      </p:sp>
      <p:pic>
        <p:nvPicPr>
          <p:cNvPr id="4" name="Imagen 3"/>
          <p:cNvPicPr>
            <a:picLocks noChangeAspect="1"/>
          </p:cNvPicPr>
          <p:nvPr/>
        </p:nvPicPr>
        <p:blipFill>
          <a:blip r:embed="rId2"/>
          <a:stretch>
            <a:fillRect/>
          </a:stretch>
        </p:blipFill>
        <p:spPr>
          <a:xfrm>
            <a:off x="8260237" y="4652387"/>
            <a:ext cx="3330871" cy="2112075"/>
          </a:xfrm>
          <a:prstGeom prst="rect">
            <a:avLst/>
          </a:prstGeom>
        </p:spPr>
      </p:pic>
      <p:sp>
        <p:nvSpPr>
          <p:cNvPr id="5" name="CuadroTexto 4"/>
          <p:cNvSpPr txBox="1"/>
          <p:nvPr/>
        </p:nvSpPr>
        <p:spPr>
          <a:xfrm>
            <a:off x="374469" y="5042263"/>
            <a:ext cx="6897188" cy="1477328"/>
          </a:xfrm>
          <a:prstGeom prst="rect">
            <a:avLst/>
          </a:prstGeom>
          <a:noFill/>
        </p:spPr>
        <p:txBody>
          <a:bodyPr wrap="square" rtlCol="0">
            <a:spAutoFit/>
          </a:bodyPr>
          <a:lstStyle/>
          <a:p>
            <a:pPr algn="just"/>
            <a:r>
              <a:rPr lang="es-ES" b="1" dirty="0" smtClean="0">
                <a:solidFill>
                  <a:schemeClr val="bg1"/>
                </a:solidFill>
              </a:rPr>
              <a:t>ANTON</a:t>
            </a:r>
            <a:r>
              <a:rPr lang="es-ES" dirty="0" smtClean="0">
                <a:solidFill>
                  <a:schemeClr val="bg1"/>
                </a:solidFill>
              </a:rPr>
              <a:t> es </a:t>
            </a:r>
            <a:r>
              <a:rPr lang="es-ES" dirty="0">
                <a:solidFill>
                  <a:schemeClr val="bg1"/>
                </a:solidFill>
              </a:rPr>
              <a:t>el resultado de llevar </a:t>
            </a:r>
            <a:r>
              <a:rPr lang="es-ES" dirty="0" smtClean="0">
                <a:solidFill>
                  <a:schemeClr val="bg1"/>
                </a:solidFill>
              </a:rPr>
              <a:t>las CPU y GPU </a:t>
            </a:r>
            <a:r>
              <a:rPr lang="es-ES" dirty="0">
                <a:solidFill>
                  <a:schemeClr val="bg1"/>
                </a:solidFill>
              </a:rPr>
              <a:t>al límite, de entrenar redes neuronales masivas y de dominar el procesamiento en paralelo y la memoria distribuida. Ese éxito histórico lleva su firma, la del </a:t>
            </a:r>
            <a:r>
              <a:rPr lang="es-ES" i="1" dirty="0">
                <a:solidFill>
                  <a:schemeClr val="bg1"/>
                </a:solidFill>
              </a:rPr>
              <a:t>High Performance Computing</a:t>
            </a:r>
            <a:r>
              <a:rPr lang="es-ES" dirty="0">
                <a:solidFill>
                  <a:schemeClr val="bg1"/>
                </a:solidFill>
              </a:rPr>
              <a:t>.</a:t>
            </a:r>
          </a:p>
          <a:p>
            <a:pPr algn="just"/>
            <a:endParaRPr lang="es-ES" dirty="0">
              <a:solidFill>
                <a:schemeClr val="bg1"/>
              </a:solidFill>
            </a:endParaRPr>
          </a:p>
        </p:txBody>
      </p:sp>
    </p:spTree>
    <p:extLst>
      <p:ext uri="{BB962C8B-B14F-4D97-AF65-F5344CB8AC3E}">
        <p14:creationId xmlns:p14="http://schemas.microsoft.com/office/powerpoint/2010/main" val="267635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28503" y="104504"/>
            <a:ext cx="9300754" cy="461665"/>
          </a:xfrm>
          <a:prstGeom prst="rect">
            <a:avLst/>
          </a:prstGeom>
          <a:noFill/>
        </p:spPr>
        <p:txBody>
          <a:bodyPr wrap="square" rtlCol="0">
            <a:spAutoFit/>
          </a:bodyPr>
          <a:lstStyle/>
          <a:p>
            <a:pPr algn="ctr"/>
            <a:r>
              <a:rPr lang="es-ES" sz="2400" b="1" dirty="0" smtClean="0">
                <a:solidFill>
                  <a:schemeClr val="bg1"/>
                </a:solidFill>
              </a:rPr>
              <a:t>Supervivencia de la especie. De varios años a 12 meses. Vacuna COVID</a:t>
            </a:r>
            <a:endParaRPr lang="es-ES" sz="2400" b="1" dirty="0">
              <a:solidFill>
                <a:schemeClr val="bg1"/>
              </a:solidFill>
            </a:endParaRPr>
          </a:p>
        </p:txBody>
      </p:sp>
      <p:sp>
        <p:nvSpPr>
          <p:cNvPr id="3" name="CuadroTexto 2"/>
          <p:cNvSpPr txBox="1"/>
          <p:nvPr/>
        </p:nvSpPr>
        <p:spPr>
          <a:xfrm>
            <a:off x="87087" y="836023"/>
            <a:ext cx="12017828" cy="6832640"/>
          </a:xfrm>
          <a:prstGeom prst="rect">
            <a:avLst/>
          </a:prstGeom>
          <a:noFill/>
        </p:spPr>
        <p:txBody>
          <a:bodyPr wrap="square" rtlCol="0">
            <a:spAutoFit/>
          </a:bodyPr>
          <a:lstStyle/>
          <a:p>
            <a:pPr algn="just"/>
            <a:r>
              <a:rPr lang="es-ES" b="1" dirty="0">
                <a:solidFill>
                  <a:schemeClr val="bg1"/>
                </a:solidFill>
              </a:rPr>
              <a:t>El genoma digital (Bioinformática</a:t>
            </a:r>
            <a:r>
              <a:rPr lang="es-ES" b="1" dirty="0" smtClean="0">
                <a:solidFill>
                  <a:schemeClr val="bg1"/>
                </a:solidFill>
              </a:rPr>
              <a:t>). </a:t>
            </a:r>
            <a:r>
              <a:rPr lang="es-ES" dirty="0">
                <a:solidFill>
                  <a:schemeClr val="bg1"/>
                </a:solidFill>
              </a:rPr>
              <a:t>E</a:t>
            </a:r>
            <a:r>
              <a:rPr lang="es-ES" dirty="0" smtClean="0">
                <a:solidFill>
                  <a:schemeClr val="bg1"/>
                </a:solidFill>
              </a:rPr>
              <a:t>nero </a:t>
            </a:r>
            <a:r>
              <a:rPr lang="es-ES" dirty="0">
                <a:solidFill>
                  <a:schemeClr val="bg1"/>
                </a:solidFill>
              </a:rPr>
              <a:t>de 2020, científicos en China secuenciaron el ARN del </a:t>
            </a:r>
            <a:r>
              <a:rPr lang="es-ES" dirty="0" smtClean="0">
                <a:solidFill>
                  <a:schemeClr val="bg1"/>
                </a:solidFill>
              </a:rPr>
              <a:t>SARS-CoV-2. </a:t>
            </a:r>
            <a:r>
              <a:rPr lang="es-ES" dirty="0">
                <a:solidFill>
                  <a:schemeClr val="bg1"/>
                </a:solidFill>
              </a:rPr>
              <a:t>Moderna o </a:t>
            </a:r>
            <a:r>
              <a:rPr lang="es-ES" dirty="0" err="1">
                <a:solidFill>
                  <a:schemeClr val="bg1"/>
                </a:solidFill>
              </a:rPr>
              <a:t>BioNTech</a:t>
            </a:r>
            <a:r>
              <a:rPr lang="es-ES" dirty="0">
                <a:solidFill>
                  <a:schemeClr val="bg1"/>
                </a:solidFill>
              </a:rPr>
              <a:t> </a:t>
            </a:r>
            <a:r>
              <a:rPr lang="es-ES" b="1" dirty="0">
                <a:solidFill>
                  <a:schemeClr val="bg1"/>
                </a:solidFill>
              </a:rPr>
              <a:t>descargaron el código genético en un archivo </a:t>
            </a:r>
            <a:r>
              <a:rPr lang="es-ES" dirty="0" smtClean="0">
                <a:solidFill>
                  <a:schemeClr val="bg1"/>
                </a:solidFill>
              </a:rPr>
              <a:t> </a:t>
            </a:r>
            <a:r>
              <a:rPr lang="es-ES" dirty="0">
                <a:solidFill>
                  <a:schemeClr val="bg1"/>
                </a:solidFill>
              </a:rPr>
              <a:t>y empezaron a diseñar la vacuna </a:t>
            </a:r>
            <a:r>
              <a:rPr lang="es-ES" dirty="0" smtClean="0">
                <a:solidFill>
                  <a:schemeClr val="bg1"/>
                </a:solidFill>
              </a:rPr>
              <a:t>en </a:t>
            </a:r>
            <a:r>
              <a:rPr lang="es-ES" dirty="0">
                <a:solidFill>
                  <a:schemeClr val="bg1"/>
                </a:solidFill>
              </a:rPr>
              <a:t>sus </a:t>
            </a:r>
            <a:r>
              <a:rPr lang="es-ES" dirty="0" smtClean="0">
                <a:solidFill>
                  <a:schemeClr val="bg1"/>
                </a:solidFill>
              </a:rPr>
              <a:t>supercomputadoras.</a:t>
            </a:r>
          </a:p>
          <a:p>
            <a:pPr algn="just"/>
            <a:endParaRPr lang="es-ES" dirty="0" smtClean="0">
              <a:solidFill>
                <a:schemeClr val="bg1"/>
              </a:solidFill>
            </a:endParaRPr>
          </a:p>
          <a:p>
            <a:pPr algn="just"/>
            <a:r>
              <a:rPr lang="es-ES" b="1" dirty="0">
                <a:solidFill>
                  <a:schemeClr val="bg1"/>
                </a:solidFill>
              </a:rPr>
              <a:t>Modelado de la Proteína "</a:t>
            </a:r>
            <a:r>
              <a:rPr lang="es-ES" b="1" dirty="0" err="1">
                <a:solidFill>
                  <a:schemeClr val="bg1"/>
                </a:solidFill>
              </a:rPr>
              <a:t>Spike</a:t>
            </a:r>
            <a:r>
              <a:rPr lang="es-ES" b="1" dirty="0">
                <a:solidFill>
                  <a:schemeClr val="bg1"/>
                </a:solidFill>
              </a:rPr>
              <a:t>" (Dinámica Molecular</a:t>
            </a:r>
            <a:r>
              <a:rPr lang="es-ES" b="1" dirty="0" smtClean="0">
                <a:solidFill>
                  <a:schemeClr val="bg1"/>
                </a:solidFill>
              </a:rPr>
              <a:t>). </a:t>
            </a:r>
            <a:r>
              <a:rPr lang="es-ES" dirty="0">
                <a:solidFill>
                  <a:schemeClr val="bg1"/>
                </a:solidFill>
              </a:rPr>
              <a:t>E</a:t>
            </a:r>
            <a:r>
              <a:rPr lang="es-ES" dirty="0" smtClean="0">
                <a:solidFill>
                  <a:schemeClr val="bg1"/>
                </a:solidFill>
              </a:rPr>
              <a:t>l </a:t>
            </a:r>
            <a:r>
              <a:rPr lang="es-ES" dirty="0">
                <a:solidFill>
                  <a:schemeClr val="bg1"/>
                </a:solidFill>
              </a:rPr>
              <a:t>enemigo es la </a:t>
            </a:r>
            <a:r>
              <a:rPr lang="es-ES" b="1" dirty="0">
                <a:solidFill>
                  <a:schemeClr val="bg1"/>
                </a:solidFill>
              </a:rPr>
              <a:t>proteína </a:t>
            </a:r>
            <a:r>
              <a:rPr lang="es-ES" b="1" dirty="0" err="1">
                <a:solidFill>
                  <a:schemeClr val="bg1"/>
                </a:solidFill>
              </a:rPr>
              <a:t>Spike</a:t>
            </a:r>
            <a:r>
              <a:rPr lang="es-ES" b="1" dirty="0">
                <a:solidFill>
                  <a:schemeClr val="bg1"/>
                </a:solidFill>
              </a:rPr>
              <a:t> (S)</a:t>
            </a:r>
            <a:r>
              <a:rPr lang="es-ES" dirty="0">
                <a:solidFill>
                  <a:schemeClr val="bg1"/>
                </a:solidFill>
              </a:rPr>
              <a:t>, la "llave" que </a:t>
            </a:r>
            <a:r>
              <a:rPr lang="es-ES" dirty="0" smtClean="0">
                <a:solidFill>
                  <a:schemeClr val="bg1"/>
                </a:solidFill>
              </a:rPr>
              <a:t>usaba </a:t>
            </a:r>
            <a:r>
              <a:rPr lang="es-ES" dirty="0">
                <a:solidFill>
                  <a:schemeClr val="bg1"/>
                </a:solidFill>
              </a:rPr>
              <a:t>para invadir nuestras células. El problema es que esta proteína es altamente inestable y cambia de forma constantemente</a:t>
            </a:r>
            <a:r>
              <a:rPr lang="es-ES" dirty="0" smtClean="0">
                <a:solidFill>
                  <a:schemeClr val="bg1"/>
                </a:solidFill>
              </a:rPr>
              <a:t>. Se </a:t>
            </a:r>
            <a:r>
              <a:rPr lang="es-ES" dirty="0">
                <a:solidFill>
                  <a:schemeClr val="bg1"/>
                </a:solidFill>
              </a:rPr>
              <a:t>simularon los movimientos atómicos de la proteína a una escala de </a:t>
            </a:r>
            <a:r>
              <a:rPr lang="es-ES" dirty="0" smtClean="0">
                <a:solidFill>
                  <a:schemeClr val="bg1"/>
                </a:solidFill>
              </a:rPr>
              <a:t>microsegundos. </a:t>
            </a:r>
            <a:r>
              <a:rPr lang="es-ES" dirty="0">
                <a:solidFill>
                  <a:schemeClr val="bg1"/>
                </a:solidFill>
              </a:rPr>
              <a:t>Gracias a estos modelos computacionales, se descubrió que cambiando solo dos aminoácidos específicos por </a:t>
            </a:r>
            <a:r>
              <a:rPr lang="es-ES" b="1" dirty="0">
                <a:solidFill>
                  <a:schemeClr val="bg1"/>
                </a:solidFill>
              </a:rPr>
              <a:t>prolina</a:t>
            </a:r>
            <a:r>
              <a:rPr lang="es-ES" dirty="0">
                <a:solidFill>
                  <a:schemeClr val="bg1"/>
                </a:solidFill>
              </a:rPr>
              <a:t> (un aminoácido más rígido), la proteína </a:t>
            </a:r>
            <a:r>
              <a:rPr lang="es-ES" dirty="0" err="1">
                <a:solidFill>
                  <a:schemeClr val="bg1"/>
                </a:solidFill>
              </a:rPr>
              <a:t>Spike</a:t>
            </a:r>
            <a:r>
              <a:rPr lang="es-ES" dirty="0">
                <a:solidFill>
                  <a:schemeClr val="bg1"/>
                </a:solidFill>
              </a:rPr>
              <a:t> se quedaba "congelada" </a:t>
            </a:r>
            <a:r>
              <a:rPr lang="es-ES" dirty="0" smtClean="0">
                <a:solidFill>
                  <a:schemeClr val="bg1"/>
                </a:solidFill>
              </a:rPr>
              <a:t>. Permito enseñar al cuerpo a combatirla con vacunas de </a:t>
            </a:r>
            <a:r>
              <a:rPr lang="es-ES" dirty="0" err="1">
                <a:solidFill>
                  <a:schemeClr val="bg1"/>
                </a:solidFill>
              </a:rPr>
              <a:t>ARNm</a:t>
            </a:r>
            <a:r>
              <a:rPr lang="es-ES" dirty="0">
                <a:solidFill>
                  <a:schemeClr val="bg1"/>
                </a:solidFill>
              </a:rPr>
              <a:t> para que el sistema inmune </a:t>
            </a:r>
            <a:r>
              <a:rPr lang="es-ES" dirty="0" smtClean="0">
                <a:solidFill>
                  <a:schemeClr val="bg1"/>
                </a:solidFill>
              </a:rPr>
              <a:t>aprendiera.</a:t>
            </a:r>
          </a:p>
          <a:p>
            <a:pPr algn="just"/>
            <a:endParaRPr lang="es-ES" dirty="0">
              <a:solidFill>
                <a:schemeClr val="bg1"/>
              </a:solidFill>
            </a:endParaRPr>
          </a:p>
          <a:p>
            <a:r>
              <a:rPr lang="es-ES" b="1" dirty="0">
                <a:solidFill>
                  <a:schemeClr val="bg1"/>
                </a:solidFill>
              </a:rPr>
              <a:t>Algoritmos de optimización de </a:t>
            </a:r>
            <a:r>
              <a:rPr lang="es-ES" b="1" dirty="0" err="1" smtClean="0">
                <a:solidFill>
                  <a:schemeClr val="bg1"/>
                </a:solidFill>
              </a:rPr>
              <a:t>ARNm</a:t>
            </a:r>
            <a:r>
              <a:rPr lang="es-ES" b="1" dirty="0" smtClean="0">
                <a:solidFill>
                  <a:schemeClr val="bg1"/>
                </a:solidFill>
              </a:rPr>
              <a:t>. </a:t>
            </a:r>
            <a:r>
              <a:rPr lang="es-ES" dirty="0">
                <a:solidFill>
                  <a:schemeClr val="bg1"/>
                </a:solidFill>
              </a:rPr>
              <a:t>Cambiaron ciertas letras genéticas (como sustituir la </a:t>
            </a:r>
            <a:r>
              <a:rPr lang="es-ES" dirty="0" err="1">
                <a:solidFill>
                  <a:schemeClr val="bg1"/>
                </a:solidFill>
              </a:rPr>
              <a:t>uridina</a:t>
            </a:r>
            <a:r>
              <a:rPr lang="es-ES" dirty="0">
                <a:solidFill>
                  <a:schemeClr val="bg1"/>
                </a:solidFill>
              </a:rPr>
              <a:t> por </a:t>
            </a:r>
            <a:r>
              <a:rPr lang="es-ES" dirty="0" err="1">
                <a:solidFill>
                  <a:schemeClr val="bg1"/>
                </a:solidFill>
              </a:rPr>
              <a:t>pseudouridina</a:t>
            </a:r>
            <a:r>
              <a:rPr lang="es-ES" dirty="0">
                <a:solidFill>
                  <a:schemeClr val="bg1"/>
                </a:solidFill>
              </a:rPr>
              <a:t>) para que la molécula fuera invisible al sistema de alarma </a:t>
            </a:r>
            <a:r>
              <a:rPr lang="es-ES" dirty="0" smtClean="0">
                <a:solidFill>
                  <a:schemeClr val="bg1"/>
                </a:solidFill>
              </a:rPr>
              <a:t>celular, permitiendo que </a:t>
            </a:r>
            <a:r>
              <a:rPr lang="es-ES" dirty="0">
                <a:solidFill>
                  <a:schemeClr val="bg1"/>
                </a:solidFill>
              </a:rPr>
              <a:t>el </a:t>
            </a:r>
            <a:r>
              <a:rPr lang="es-ES" dirty="0" err="1">
                <a:solidFill>
                  <a:schemeClr val="bg1"/>
                </a:solidFill>
              </a:rPr>
              <a:t>ARNm</a:t>
            </a:r>
            <a:r>
              <a:rPr lang="es-ES" dirty="0">
                <a:solidFill>
                  <a:schemeClr val="bg1"/>
                </a:solidFill>
              </a:rPr>
              <a:t> sobreviviera el tiempo suficiente para que las células </a:t>
            </a:r>
            <a:r>
              <a:rPr lang="es-ES" dirty="0" smtClean="0">
                <a:solidFill>
                  <a:schemeClr val="bg1"/>
                </a:solidFill>
              </a:rPr>
              <a:t>humanas </a:t>
            </a:r>
            <a:r>
              <a:rPr lang="es-ES" dirty="0">
                <a:solidFill>
                  <a:schemeClr val="bg1"/>
                </a:solidFill>
              </a:rPr>
              <a:t>generaran </a:t>
            </a:r>
            <a:r>
              <a:rPr lang="es-ES" dirty="0" smtClean="0">
                <a:solidFill>
                  <a:schemeClr val="bg1"/>
                </a:solidFill>
              </a:rPr>
              <a:t>anticuerpos.</a:t>
            </a:r>
          </a:p>
          <a:p>
            <a:endParaRPr lang="es-ES" dirty="0" smtClean="0"/>
          </a:p>
          <a:p>
            <a:r>
              <a:rPr lang="es-ES" b="1" dirty="0">
                <a:solidFill>
                  <a:schemeClr val="bg1"/>
                </a:solidFill>
              </a:rPr>
              <a:t>Simulación de </a:t>
            </a:r>
            <a:r>
              <a:rPr lang="es-ES" b="1" dirty="0" err="1">
                <a:solidFill>
                  <a:schemeClr val="bg1"/>
                </a:solidFill>
              </a:rPr>
              <a:t>Nanopartículas</a:t>
            </a:r>
            <a:r>
              <a:rPr lang="es-ES" b="1" dirty="0">
                <a:solidFill>
                  <a:schemeClr val="bg1"/>
                </a:solidFill>
              </a:rPr>
              <a:t> de Lípido (LNP</a:t>
            </a:r>
            <a:r>
              <a:rPr lang="es-ES" b="1" dirty="0" smtClean="0">
                <a:solidFill>
                  <a:schemeClr val="bg1"/>
                </a:solidFill>
              </a:rPr>
              <a:t>). </a:t>
            </a:r>
            <a:r>
              <a:rPr lang="es-ES" dirty="0">
                <a:solidFill>
                  <a:schemeClr val="bg1"/>
                </a:solidFill>
              </a:rPr>
              <a:t>El </a:t>
            </a:r>
            <a:r>
              <a:rPr lang="es-ES" dirty="0" err="1">
                <a:solidFill>
                  <a:schemeClr val="bg1"/>
                </a:solidFill>
              </a:rPr>
              <a:t>ARNm</a:t>
            </a:r>
            <a:r>
              <a:rPr lang="es-ES" dirty="0">
                <a:solidFill>
                  <a:schemeClr val="bg1"/>
                </a:solidFill>
              </a:rPr>
              <a:t> necesita un vehículo para entrar a la célula: </a:t>
            </a:r>
            <a:r>
              <a:rPr lang="es-ES" dirty="0" smtClean="0">
                <a:solidFill>
                  <a:schemeClr val="bg1"/>
                </a:solidFill>
              </a:rPr>
              <a:t>la </a:t>
            </a:r>
            <a:r>
              <a:rPr lang="es-ES" dirty="0" err="1" smtClean="0">
                <a:solidFill>
                  <a:schemeClr val="bg1"/>
                </a:solidFill>
              </a:rPr>
              <a:t>nanopartícula</a:t>
            </a:r>
            <a:r>
              <a:rPr lang="es-ES" dirty="0" smtClean="0">
                <a:solidFill>
                  <a:schemeClr val="bg1"/>
                </a:solidFill>
              </a:rPr>
              <a:t> lipídica. </a:t>
            </a:r>
            <a:r>
              <a:rPr lang="es-ES" dirty="0">
                <a:solidFill>
                  <a:schemeClr val="bg1"/>
                </a:solidFill>
              </a:rPr>
              <a:t>Se </a:t>
            </a:r>
            <a:r>
              <a:rPr lang="es-ES" dirty="0" smtClean="0">
                <a:solidFill>
                  <a:schemeClr val="bg1"/>
                </a:solidFill>
              </a:rPr>
              <a:t>uso la </a:t>
            </a:r>
            <a:r>
              <a:rPr lang="es-ES" b="1" dirty="0" smtClean="0">
                <a:solidFill>
                  <a:schemeClr val="bg1"/>
                </a:solidFill>
              </a:rPr>
              <a:t>química </a:t>
            </a:r>
            <a:r>
              <a:rPr lang="es-ES" b="1" dirty="0">
                <a:solidFill>
                  <a:schemeClr val="bg1"/>
                </a:solidFill>
              </a:rPr>
              <a:t>computacional</a:t>
            </a:r>
            <a:r>
              <a:rPr lang="es-ES" dirty="0">
                <a:solidFill>
                  <a:schemeClr val="bg1"/>
                </a:solidFill>
              </a:rPr>
              <a:t> para simular miles de combinaciones de lípidos en </a:t>
            </a:r>
            <a:r>
              <a:rPr lang="es-ES" dirty="0" smtClean="0">
                <a:solidFill>
                  <a:schemeClr val="bg1"/>
                </a:solidFill>
              </a:rPr>
              <a:t>tempo record, </a:t>
            </a:r>
            <a:r>
              <a:rPr lang="es-ES" dirty="0">
                <a:solidFill>
                  <a:schemeClr val="bg1"/>
                </a:solidFill>
              </a:rPr>
              <a:t>prediciendo cuáles protegerían mejor el </a:t>
            </a:r>
            <a:r>
              <a:rPr lang="es-ES" dirty="0" err="1">
                <a:solidFill>
                  <a:schemeClr val="bg1"/>
                </a:solidFill>
              </a:rPr>
              <a:t>ARNm</a:t>
            </a:r>
            <a:r>
              <a:rPr lang="es-ES" dirty="0">
                <a:solidFill>
                  <a:schemeClr val="bg1"/>
                </a:solidFill>
              </a:rPr>
              <a:t> sin resultar tóxicas</a:t>
            </a:r>
            <a:r>
              <a:rPr lang="es-ES" dirty="0" smtClean="0">
                <a:solidFill>
                  <a:schemeClr val="bg1"/>
                </a:solidFill>
              </a:rPr>
              <a:t>.</a:t>
            </a:r>
          </a:p>
          <a:p>
            <a:endParaRPr lang="es-ES" dirty="0" smtClean="0">
              <a:solidFill>
                <a:schemeClr val="bg1"/>
              </a:solidFill>
            </a:endParaRPr>
          </a:p>
          <a:p>
            <a:r>
              <a:rPr lang="es-ES" b="1" dirty="0" smtClean="0">
                <a:solidFill>
                  <a:schemeClr val="bg1"/>
                </a:solidFill>
              </a:rPr>
              <a:t>Todo se hizo en tiempo record gracias a la computación científica</a:t>
            </a:r>
            <a:r>
              <a:rPr lang="es-ES" dirty="0" smtClean="0">
                <a:solidFill>
                  <a:schemeClr val="bg1"/>
                </a:solidFill>
              </a:rPr>
              <a:t>. </a:t>
            </a:r>
            <a:r>
              <a:rPr lang="es-ES" dirty="0">
                <a:solidFill>
                  <a:schemeClr val="bg1"/>
                </a:solidFill>
              </a:rPr>
              <a:t>El resto del </a:t>
            </a:r>
            <a:r>
              <a:rPr lang="es-ES" dirty="0" smtClean="0">
                <a:solidFill>
                  <a:schemeClr val="bg1"/>
                </a:solidFill>
              </a:rPr>
              <a:t>año no </a:t>
            </a:r>
            <a:r>
              <a:rPr lang="es-ES" dirty="0">
                <a:solidFill>
                  <a:schemeClr val="bg1"/>
                </a:solidFill>
              </a:rPr>
              <a:t>se </a:t>
            </a:r>
            <a:r>
              <a:rPr lang="es-ES" dirty="0" smtClean="0">
                <a:solidFill>
                  <a:schemeClr val="bg1"/>
                </a:solidFill>
              </a:rPr>
              <a:t>usó </a:t>
            </a:r>
            <a:r>
              <a:rPr lang="es-ES" dirty="0">
                <a:solidFill>
                  <a:schemeClr val="bg1"/>
                </a:solidFill>
              </a:rPr>
              <a:t>en inventar la vacuna, sino en </a:t>
            </a:r>
            <a:r>
              <a:rPr lang="es-ES" dirty="0" smtClean="0">
                <a:solidFill>
                  <a:schemeClr val="bg1"/>
                </a:solidFill>
              </a:rPr>
              <a:t>realizar </a:t>
            </a:r>
            <a:r>
              <a:rPr lang="es-ES" dirty="0">
                <a:solidFill>
                  <a:schemeClr val="bg1"/>
                </a:solidFill>
              </a:rPr>
              <a:t>rigurosos ensayos clínicos y escalar </a:t>
            </a:r>
            <a:r>
              <a:rPr lang="es-ES" dirty="0" smtClean="0">
                <a:solidFill>
                  <a:schemeClr val="bg1"/>
                </a:solidFill>
              </a:rPr>
              <a:t>a </a:t>
            </a:r>
            <a:r>
              <a:rPr lang="es-ES" dirty="0">
                <a:solidFill>
                  <a:schemeClr val="bg1"/>
                </a:solidFill>
              </a:rPr>
              <a:t>producción industrial</a:t>
            </a:r>
            <a:r>
              <a:rPr lang="es-ES" dirty="0" smtClean="0">
                <a:solidFill>
                  <a:schemeClr val="bg1"/>
                </a:solidFill>
              </a:rPr>
              <a:t>.</a:t>
            </a:r>
          </a:p>
          <a:p>
            <a:endParaRPr lang="es-ES" dirty="0"/>
          </a:p>
          <a:p>
            <a:pPr algn="ctr"/>
            <a:r>
              <a:rPr lang="es-ES" sz="2400" b="1" dirty="0" smtClean="0">
                <a:solidFill>
                  <a:schemeClr val="bg1"/>
                </a:solidFill>
              </a:rPr>
              <a:t>¡La humanidad supero en tiempo record una de las mayores pandemias!</a:t>
            </a:r>
            <a:endParaRPr lang="es-ES" sz="2400" b="1" dirty="0">
              <a:solidFill>
                <a:schemeClr val="bg1"/>
              </a:solidFill>
            </a:endParaRPr>
          </a:p>
          <a:p>
            <a:endParaRPr lang="es-ES" dirty="0"/>
          </a:p>
          <a:p>
            <a:endParaRPr lang="es-ES" dirty="0"/>
          </a:p>
          <a:p>
            <a:endParaRPr lang="es-ES" dirty="0"/>
          </a:p>
        </p:txBody>
      </p:sp>
    </p:spTree>
    <p:extLst>
      <p:ext uri="{BB962C8B-B14F-4D97-AF65-F5344CB8AC3E}">
        <p14:creationId xmlns:p14="http://schemas.microsoft.com/office/powerpoint/2010/main" val="38797334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357051"/>
            <a:ext cx="11573691" cy="4801314"/>
          </a:xfrm>
          <a:prstGeom prst="rect">
            <a:avLst/>
          </a:prstGeom>
          <a:noFill/>
        </p:spPr>
        <p:txBody>
          <a:bodyPr wrap="square" rtlCol="0">
            <a:spAutoFit/>
          </a:bodyPr>
          <a:lstStyle/>
          <a:p>
            <a:pPr algn="just"/>
            <a:r>
              <a:rPr lang="es-ES" b="1" dirty="0">
                <a:solidFill>
                  <a:schemeClr val="bg1"/>
                </a:solidFill>
              </a:rPr>
              <a:t>2. La Guardiana de nuestro Planeta</a:t>
            </a:r>
            <a:endParaRPr lang="es-ES" dirty="0">
              <a:solidFill>
                <a:schemeClr val="bg1"/>
              </a:solidFill>
            </a:endParaRPr>
          </a:p>
          <a:p>
            <a:pPr lvl="0" algn="just"/>
            <a:r>
              <a:rPr lang="es-ES" b="1" dirty="0">
                <a:solidFill>
                  <a:schemeClr val="bg1"/>
                </a:solidFill>
              </a:rPr>
              <a:t>Modelado del cambio climático:</a:t>
            </a:r>
            <a:r>
              <a:rPr lang="es-ES" dirty="0">
                <a:solidFill>
                  <a:schemeClr val="bg1"/>
                </a:solidFill>
              </a:rPr>
              <a:t> Las supercomputadoras procesan décadas de datos históricos y variables atmosféricas para crear modelos precisos sobre el futuro de la Tierra, lo cual es vital para las políticas ambientales.</a:t>
            </a:r>
          </a:p>
          <a:p>
            <a:pPr lvl="0" algn="just"/>
            <a:r>
              <a:rPr lang="es-ES" b="1" dirty="0">
                <a:solidFill>
                  <a:schemeClr val="bg1"/>
                </a:solidFill>
              </a:rPr>
              <a:t>Prevención de desastres naturales:</a:t>
            </a:r>
            <a:r>
              <a:rPr lang="es-ES" dirty="0">
                <a:solidFill>
                  <a:schemeClr val="bg1"/>
                </a:solidFill>
              </a:rPr>
              <a:t> Los algoritmos actuales pueden predecir la trayectoria de huracanes, el comportamiento de incendios forestales y la propagación de tsunamis con una precisión </a:t>
            </a:r>
            <a:r>
              <a:rPr lang="es-ES" dirty="0" err="1" smtClean="0">
                <a:solidFill>
                  <a:schemeClr val="bg1"/>
                </a:solidFill>
              </a:rPr>
              <a:t>increible</a:t>
            </a:r>
            <a:r>
              <a:rPr lang="es-ES" dirty="0" smtClean="0">
                <a:solidFill>
                  <a:schemeClr val="bg1"/>
                </a:solidFill>
              </a:rPr>
              <a:t>, </a:t>
            </a:r>
            <a:r>
              <a:rPr lang="es-ES" dirty="0">
                <a:solidFill>
                  <a:schemeClr val="bg1"/>
                </a:solidFill>
              </a:rPr>
              <a:t>salvando miles de vidas.</a:t>
            </a:r>
          </a:p>
          <a:p>
            <a:pPr lvl="0" algn="just"/>
            <a:r>
              <a:rPr lang="es-ES" i="1" dirty="0">
                <a:solidFill>
                  <a:schemeClr val="bg1"/>
                </a:solidFill>
              </a:rPr>
              <a:t>Predecimos cómo afectará la contaminación a nuestra ciudad el próximo mes resolviendo millones de ecuaciones de </a:t>
            </a:r>
            <a:r>
              <a:rPr lang="es-ES" i="1" dirty="0" err="1">
                <a:solidFill>
                  <a:schemeClr val="bg1"/>
                </a:solidFill>
              </a:rPr>
              <a:t>Navier</a:t>
            </a:r>
            <a:r>
              <a:rPr lang="es-ES" i="1" dirty="0">
                <a:solidFill>
                  <a:schemeClr val="bg1"/>
                </a:solidFill>
              </a:rPr>
              <a:t>-Stokes en mallas de alta resolución espacial </a:t>
            </a:r>
            <a:endParaRPr lang="es-ES" i="1" dirty="0" smtClean="0">
              <a:solidFill>
                <a:schemeClr val="bg1"/>
              </a:solidFill>
            </a:endParaRPr>
          </a:p>
          <a:p>
            <a:pPr lvl="0" algn="just"/>
            <a:endParaRPr lang="es-ES" i="1" dirty="0">
              <a:solidFill>
                <a:schemeClr val="bg1"/>
              </a:solidFill>
            </a:endParaRPr>
          </a:p>
          <a:p>
            <a:pPr lvl="0" algn="just"/>
            <a:r>
              <a:rPr lang="es-ES" dirty="0" smtClean="0">
                <a:solidFill>
                  <a:schemeClr val="bg1"/>
                </a:solidFill>
              </a:rPr>
              <a:t>Científicos </a:t>
            </a:r>
            <a:r>
              <a:rPr lang="es-ES" dirty="0">
                <a:solidFill>
                  <a:schemeClr val="bg1"/>
                </a:solidFill>
              </a:rPr>
              <a:t>en </a:t>
            </a:r>
            <a:r>
              <a:rPr lang="es-ES" b="1" dirty="0">
                <a:solidFill>
                  <a:schemeClr val="bg1"/>
                </a:solidFill>
              </a:rPr>
              <a:t>Japón</a:t>
            </a:r>
            <a:r>
              <a:rPr lang="es-ES" dirty="0">
                <a:solidFill>
                  <a:schemeClr val="bg1"/>
                </a:solidFill>
              </a:rPr>
              <a:t> lograron diseñar un sistema capaz de predecir la inundación detallada de zonas costeras urbanas </a:t>
            </a:r>
            <a:r>
              <a:rPr lang="es-ES" b="1" dirty="0">
                <a:solidFill>
                  <a:schemeClr val="bg1"/>
                </a:solidFill>
              </a:rPr>
              <a:t>en cuestión de segundos</a:t>
            </a:r>
            <a:r>
              <a:rPr lang="es-ES" dirty="0">
                <a:solidFill>
                  <a:schemeClr val="bg1"/>
                </a:solidFill>
              </a:rPr>
              <a:t> tras registrarse un terremoto, dando a la población el tiempo necesario para evacuar hacia zonas </a:t>
            </a:r>
            <a:r>
              <a:rPr lang="es-ES" dirty="0" smtClean="0">
                <a:solidFill>
                  <a:schemeClr val="bg1"/>
                </a:solidFill>
              </a:rPr>
              <a:t>altas. Salva </a:t>
            </a:r>
            <a:r>
              <a:rPr lang="es-ES" dirty="0">
                <a:solidFill>
                  <a:schemeClr val="bg1"/>
                </a:solidFill>
              </a:rPr>
              <a:t>miles de vidas al transformar la incertidumbre general </a:t>
            </a:r>
            <a:r>
              <a:rPr lang="es-ES" dirty="0" smtClean="0">
                <a:solidFill>
                  <a:schemeClr val="bg1"/>
                </a:solidFill>
              </a:rPr>
              <a:t> </a:t>
            </a:r>
            <a:r>
              <a:rPr lang="es-ES" dirty="0">
                <a:solidFill>
                  <a:schemeClr val="bg1"/>
                </a:solidFill>
              </a:rPr>
              <a:t>en alertas </a:t>
            </a:r>
            <a:r>
              <a:rPr lang="es-ES" dirty="0" err="1" smtClean="0">
                <a:solidFill>
                  <a:schemeClr val="bg1"/>
                </a:solidFill>
              </a:rPr>
              <a:t>hiperlocales</a:t>
            </a:r>
            <a:r>
              <a:rPr lang="es-ES" dirty="0" smtClean="0">
                <a:solidFill>
                  <a:schemeClr val="bg1"/>
                </a:solidFill>
              </a:rPr>
              <a:t>.</a:t>
            </a:r>
          </a:p>
          <a:p>
            <a:pPr lvl="0" algn="just"/>
            <a:r>
              <a:rPr lang="es-ES" dirty="0">
                <a:solidFill>
                  <a:schemeClr val="bg1"/>
                </a:solidFill>
              </a:rPr>
              <a:t>Para lograr esa velocidad en una emergencia, no se puede correr la simulación desde cero. Científicos de la Universidad de </a:t>
            </a:r>
            <a:r>
              <a:rPr lang="es-ES" dirty="0" err="1">
                <a:solidFill>
                  <a:schemeClr val="bg1"/>
                </a:solidFill>
              </a:rPr>
              <a:t>Tohoku</a:t>
            </a:r>
            <a:r>
              <a:rPr lang="es-ES" dirty="0">
                <a:solidFill>
                  <a:schemeClr val="bg1"/>
                </a:solidFill>
              </a:rPr>
              <a:t> y Fujitsu utilizaron el superordenador </a:t>
            </a:r>
            <a:r>
              <a:rPr lang="es-ES" b="1" dirty="0" err="1">
                <a:solidFill>
                  <a:schemeClr val="bg1"/>
                </a:solidFill>
              </a:rPr>
              <a:t>Fugaku</a:t>
            </a:r>
            <a:r>
              <a:rPr lang="es-ES" dirty="0">
                <a:solidFill>
                  <a:schemeClr val="bg1"/>
                </a:solidFill>
              </a:rPr>
              <a:t> para pre-calcular más de </a:t>
            </a:r>
            <a:r>
              <a:rPr lang="es-ES" b="1" dirty="0">
                <a:solidFill>
                  <a:schemeClr val="bg1"/>
                </a:solidFill>
              </a:rPr>
              <a:t>20,000 escenarios posibles</a:t>
            </a:r>
            <a:r>
              <a:rPr lang="es-ES" dirty="0">
                <a:solidFill>
                  <a:schemeClr val="bg1"/>
                </a:solidFill>
              </a:rPr>
              <a:t> de tsunamis a escala </a:t>
            </a:r>
            <a:r>
              <a:rPr lang="es-ES" dirty="0" err="1">
                <a:solidFill>
                  <a:schemeClr val="bg1"/>
                </a:solidFill>
              </a:rPr>
              <a:t>exascala</a:t>
            </a:r>
            <a:r>
              <a:rPr lang="es-ES" dirty="0">
                <a:solidFill>
                  <a:schemeClr val="bg1"/>
                </a:solidFill>
              </a:rPr>
              <a:t>. Con esa gigantesca base de datos, entrenaron un modelo de Inteligencia Artificial. Durante el terremoto real, la IA deduce la inundación en segundos usando datos de ondas en alta mar, corriendo incluso en un ordenador convencional de protección civil.</a:t>
            </a:r>
          </a:p>
          <a:p>
            <a:pPr algn="just"/>
            <a:endParaRPr lang="es-ES" dirty="0"/>
          </a:p>
        </p:txBody>
      </p:sp>
      <p:pic>
        <p:nvPicPr>
          <p:cNvPr id="3" name="Imagen 2"/>
          <p:cNvPicPr>
            <a:picLocks noChangeAspect="1"/>
          </p:cNvPicPr>
          <p:nvPr/>
        </p:nvPicPr>
        <p:blipFill>
          <a:blip r:embed="rId2"/>
          <a:stretch>
            <a:fillRect/>
          </a:stretch>
        </p:blipFill>
        <p:spPr>
          <a:xfrm>
            <a:off x="6793774" y="4859383"/>
            <a:ext cx="3026859" cy="1998617"/>
          </a:xfrm>
          <a:prstGeom prst="rect">
            <a:avLst/>
          </a:prstGeom>
        </p:spPr>
      </p:pic>
      <p:pic>
        <p:nvPicPr>
          <p:cNvPr id="4" name="Imagen 3"/>
          <p:cNvPicPr>
            <a:picLocks noChangeAspect="1"/>
          </p:cNvPicPr>
          <p:nvPr/>
        </p:nvPicPr>
        <p:blipFill>
          <a:blip r:embed="rId3"/>
          <a:stretch>
            <a:fillRect/>
          </a:stretch>
        </p:blipFill>
        <p:spPr>
          <a:xfrm>
            <a:off x="3382464" y="4859383"/>
            <a:ext cx="2225856" cy="2225856"/>
          </a:xfrm>
          <a:prstGeom prst="rect">
            <a:avLst/>
          </a:prstGeom>
        </p:spPr>
      </p:pic>
    </p:spTree>
    <p:extLst>
      <p:ext uri="{BB962C8B-B14F-4D97-AF65-F5344CB8AC3E}">
        <p14:creationId xmlns:p14="http://schemas.microsoft.com/office/powerpoint/2010/main" val="25691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2549" y="261257"/>
            <a:ext cx="11791405" cy="4247317"/>
          </a:xfrm>
          <a:prstGeom prst="rect">
            <a:avLst/>
          </a:prstGeom>
          <a:noFill/>
        </p:spPr>
        <p:txBody>
          <a:bodyPr wrap="square" rtlCol="0">
            <a:spAutoFit/>
          </a:bodyPr>
          <a:lstStyle/>
          <a:p>
            <a:pPr algn="just"/>
            <a:r>
              <a:rPr lang="es-ES" dirty="0">
                <a:solidFill>
                  <a:schemeClr val="bg1"/>
                </a:solidFill>
              </a:rPr>
              <a:t>El sistema </a:t>
            </a:r>
            <a:r>
              <a:rPr lang="es-ES" b="1" dirty="0">
                <a:solidFill>
                  <a:schemeClr val="bg1"/>
                </a:solidFill>
              </a:rPr>
              <a:t>WIFIRE</a:t>
            </a:r>
            <a:r>
              <a:rPr lang="es-ES" dirty="0">
                <a:solidFill>
                  <a:schemeClr val="bg1"/>
                </a:solidFill>
              </a:rPr>
              <a:t> (desarrollado por la Universidad de California en San Diego) genera mapas predictivos del avance del fuego </a:t>
            </a:r>
            <a:r>
              <a:rPr lang="es-ES" b="1" dirty="0">
                <a:solidFill>
                  <a:schemeClr val="bg1"/>
                </a:solidFill>
              </a:rPr>
              <a:t>más rápido de lo que las llamas se propagan en la realidad</a:t>
            </a:r>
            <a:r>
              <a:rPr lang="es-ES" dirty="0">
                <a:solidFill>
                  <a:schemeClr val="bg1"/>
                </a:solidFill>
              </a:rPr>
              <a:t>. Los bomberos reciben en sus </a:t>
            </a:r>
            <a:r>
              <a:rPr lang="es-ES" dirty="0" err="1">
                <a:solidFill>
                  <a:schemeClr val="bg1"/>
                </a:solidFill>
              </a:rPr>
              <a:t>tablets</a:t>
            </a:r>
            <a:r>
              <a:rPr lang="es-ES" dirty="0">
                <a:solidFill>
                  <a:schemeClr val="bg1"/>
                </a:solidFill>
              </a:rPr>
              <a:t> la trayectoria exacta del incendio minutos después de detectarse el humo. </a:t>
            </a:r>
            <a:endParaRPr lang="es-ES" dirty="0" smtClean="0">
              <a:solidFill>
                <a:schemeClr val="bg1"/>
              </a:solidFill>
            </a:endParaRPr>
          </a:p>
          <a:p>
            <a:pPr algn="just"/>
            <a:endParaRPr lang="es-ES" dirty="0" smtClean="0">
              <a:solidFill>
                <a:schemeClr val="bg1"/>
              </a:solidFill>
            </a:endParaRPr>
          </a:p>
          <a:p>
            <a:pPr algn="just"/>
            <a:r>
              <a:rPr lang="es-ES" dirty="0">
                <a:solidFill>
                  <a:schemeClr val="bg1"/>
                </a:solidFill>
              </a:rPr>
              <a:t>Ha cambiado por completo la respuesta ante mega-incendios (como los destructivos incendios de Los Ángeles). Permite a los equipos de emergencia enviar recursos justo a los puntos críticos antes de que el fuego llegue y coordinar evacuaciones seguras sin atrapar a los ciudadanos en las carreteras</a:t>
            </a:r>
            <a:r>
              <a:rPr lang="es-ES" dirty="0" smtClean="0">
                <a:solidFill>
                  <a:schemeClr val="bg1"/>
                </a:solidFill>
              </a:rPr>
              <a:t>.</a:t>
            </a:r>
          </a:p>
          <a:p>
            <a:pPr algn="just"/>
            <a:endParaRPr lang="es-ES" dirty="0">
              <a:solidFill>
                <a:schemeClr val="bg1"/>
              </a:solidFill>
            </a:endParaRPr>
          </a:p>
          <a:p>
            <a:pPr algn="just"/>
            <a:r>
              <a:rPr lang="es-ES" dirty="0">
                <a:solidFill>
                  <a:schemeClr val="bg1"/>
                </a:solidFill>
              </a:rPr>
              <a:t>El corazón de WIFIRE es un sistema masivo de </a:t>
            </a:r>
            <a:r>
              <a:rPr lang="es-ES" b="1" dirty="0">
                <a:solidFill>
                  <a:schemeClr val="bg1"/>
                </a:solidFill>
              </a:rPr>
              <a:t>asimilación de datos en tiempo real</a:t>
            </a:r>
            <a:r>
              <a:rPr lang="es-ES" dirty="0">
                <a:solidFill>
                  <a:schemeClr val="bg1"/>
                </a:solidFill>
              </a:rPr>
              <a:t>. El clúster de supercomputación (que utiliza cientos de </a:t>
            </a:r>
            <a:r>
              <a:rPr lang="es-ES" dirty="0" err="1">
                <a:solidFill>
                  <a:schemeClr val="bg1"/>
                </a:solidFill>
              </a:rPr>
              <a:t>GPUs</a:t>
            </a:r>
            <a:r>
              <a:rPr lang="es-ES" dirty="0">
                <a:solidFill>
                  <a:schemeClr val="bg1"/>
                </a:solidFill>
              </a:rPr>
              <a:t> en paralelo) </a:t>
            </a:r>
            <a:r>
              <a:rPr lang="es-ES" dirty="0" smtClean="0">
                <a:solidFill>
                  <a:schemeClr val="bg1"/>
                </a:solidFill>
              </a:rPr>
              <a:t>recibe </a:t>
            </a:r>
            <a:r>
              <a:rPr lang="es-ES" dirty="0">
                <a:solidFill>
                  <a:schemeClr val="bg1"/>
                </a:solidFill>
              </a:rPr>
              <a:t>constantemente datos caóticos y heterogéneos: imágenes térmicas de aviones en tiempo real que ven a través del humo, topografía 3D del terreno, modelos meteorológicos locales que cambian cada 15 minutos y sensores de humedad de la vegetación. El clúster unifica todo esto para resolver los modelos físicos de propagación de fuego sobre la marcha. </a:t>
            </a:r>
          </a:p>
          <a:p>
            <a:pPr algn="just"/>
            <a:endParaRPr lang="es-ES" dirty="0"/>
          </a:p>
          <a:p>
            <a:pPr algn="just"/>
            <a:endParaRPr lang="es-ES" dirty="0"/>
          </a:p>
        </p:txBody>
      </p:sp>
      <p:pic>
        <p:nvPicPr>
          <p:cNvPr id="3" name="Imagen 2"/>
          <p:cNvPicPr>
            <a:picLocks noChangeAspect="1"/>
          </p:cNvPicPr>
          <p:nvPr/>
        </p:nvPicPr>
        <p:blipFill>
          <a:blip r:embed="rId2"/>
          <a:stretch>
            <a:fillRect/>
          </a:stretch>
        </p:blipFill>
        <p:spPr>
          <a:xfrm>
            <a:off x="7095309" y="4065742"/>
            <a:ext cx="4365171" cy="2284439"/>
          </a:xfrm>
          <a:prstGeom prst="rect">
            <a:avLst/>
          </a:prstGeom>
        </p:spPr>
      </p:pic>
      <p:pic>
        <p:nvPicPr>
          <p:cNvPr id="4" name="Imagen 3"/>
          <p:cNvPicPr>
            <a:picLocks noChangeAspect="1"/>
          </p:cNvPicPr>
          <p:nvPr/>
        </p:nvPicPr>
        <p:blipFill>
          <a:blip r:embed="rId3"/>
          <a:stretch>
            <a:fillRect/>
          </a:stretch>
        </p:blipFill>
        <p:spPr>
          <a:xfrm>
            <a:off x="1738312" y="4065742"/>
            <a:ext cx="3573917" cy="2378279"/>
          </a:xfrm>
          <a:prstGeom prst="rect">
            <a:avLst/>
          </a:prstGeom>
        </p:spPr>
      </p:pic>
    </p:spTree>
    <p:extLst>
      <p:ext uri="{BB962C8B-B14F-4D97-AF65-F5344CB8AC3E}">
        <p14:creationId xmlns:p14="http://schemas.microsoft.com/office/powerpoint/2010/main" val="22727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870857"/>
            <a:ext cx="12087497" cy="1938992"/>
          </a:xfrm>
          <a:prstGeom prst="rect">
            <a:avLst/>
          </a:prstGeom>
          <a:noFill/>
        </p:spPr>
        <p:txBody>
          <a:bodyPr wrap="square" rtlCol="0">
            <a:spAutoFit/>
          </a:bodyPr>
          <a:lstStyle/>
          <a:p>
            <a:pPr algn="just"/>
            <a:r>
              <a:rPr lang="es-ES" sz="4000" b="1" dirty="0">
                <a:solidFill>
                  <a:schemeClr val="bg1"/>
                </a:solidFill>
                <a:latin typeface="Constantia" pitchFamily="18" charset="0"/>
              </a:rPr>
              <a:t>“</a:t>
            </a:r>
            <a:r>
              <a:rPr lang="es-ES" sz="4000" b="1" dirty="0" err="1">
                <a:solidFill>
                  <a:schemeClr val="bg1"/>
                </a:solidFill>
                <a:latin typeface="Constantia" pitchFamily="18" charset="0"/>
              </a:rPr>
              <a:t>An</a:t>
            </a:r>
            <a:r>
              <a:rPr lang="es-ES" sz="4000" b="1" dirty="0">
                <a:solidFill>
                  <a:schemeClr val="bg1"/>
                </a:solidFill>
                <a:latin typeface="Constantia" pitchFamily="18" charset="0"/>
              </a:rPr>
              <a:t> </a:t>
            </a:r>
            <a:r>
              <a:rPr lang="es-ES" sz="4000" b="1" dirty="0" err="1">
                <a:solidFill>
                  <a:schemeClr val="bg1"/>
                </a:solidFill>
                <a:latin typeface="Constantia" pitchFamily="18" charset="0"/>
              </a:rPr>
              <a:t>expert</a:t>
            </a:r>
            <a:r>
              <a:rPr lang="es-ES" sz="4000" b="1" dirty="0">
                <a:solidFill>
                  <a:schemeClr val="bg1"/>
                </a:solidFill>
                <a:latin typeface="Constantia" pitchFamily="18" charset="0"/>
              </a:rPr>
              <a:t> </a:t>
            </a:r>
            <a:r>
              <a:rPr lang="es-ES" sz="4000" b="1" dirty="0" err="1">
                <a:solidFill>
                  <a:schemeClr val="bg1"/>
                </a:solidFill>
                <a:latin typeface="Constantia" pitchFamily="18" charset="0"/>
              </a:rPr>
              <a:t>is</a:t>
            </a:r>
            <a:r>
              <a:rPr lang="es-ES" sz="4000" b="1" dirty="0">
                <a:solidFill>
                  <a:schemeClr val="bg1"/>
                </a:solidFill>
                <a:latin typeface="Constantia" pitchFamily="18" charset="0"/>
              </a:rPr>
              <a:t> a </a:t>
            </a:r>
            <a:r>
              <a:rPr lang="es-ES" sz="4000" b="1" dirty="0" err="1">
                <a:solidFill>
                  <a:schemeClr val="bg1"/>
                </a:solidFill>
                <a:latin typeface="Constantia" pitchFamily="18" charset="0"/>
              </a:rPr>
              <a:t>person</a:t>
            </a:r>
            <a:r>
              <a:rPr lang="es-ES" sz="4000" b="1" dirty="0">
                <a:solidFill>
                  <a:schemeClr val="bg1"/>
                </a:solidFill>
                <a:latin typeface="Constantia" pitchFamily="18" charset="0"/>
              </a:rPr>
              <a:t> </a:t>
            </a:r>
            <a:r>
              <a:rPr lang="es-ES" sz="4000" b="1" dirty="0" err="1">
                <a:solidFill>
                  <a:schemeClr val="bg1"/>
                </a:solidFill>
                <a:latin typeface="Constantia" pitchFamily="18" charset="0"/>
              </a:rPr>
              <a:t>who</a:t>
            </a:r>
            <a:r>
              <a:rPr lang="es-ES" sz="4000" b="1" dirty="0">
                <a:solidFill>
                  <a:schemeClr val="bg1"/>
                </a:solidFill>
                <a:latin typeface="Constantia" pitchFamily="18" charset="0"/>
              </a:rPr>
              <a:t> has </a:t>
            </a:r>
            <a:r>
              <a:rPr lang="es-ES" sz="4000" b="1" dirty="0" err="1">
                <a:solidFill>
                  <a:schemeClr val="bg1"/>
                </a:solidFill>
                <a:latin typeface="Constantia" pitchFamily="18" charset="0"/>
              </a:rPr>
              <a:t>made</a:t>
            </a:r>
            <a:r>
              <a:rPr lang="es-ES" sz="4000" b="1" dirty="0">
                <a:solidFill>
                  <a:schemeClr val="bg1"/>
                </a:solidFill>
                <a:latin typeface="Constantia" pitchFamily="18" charset="0"/>
              </a:rPr>
              <a:t> </a:t>
            </a:r>
            <a:r>
              <a:rPr lang="es-ES" sz="4000" b="1" dirty="0" err="1">
                <a:solidFill>
                  <a:schemeClr val="bg1"/>
                </a:solidFill>
                <a:latin typeface="Constantia" pitchFamily="18" charset="0"/>
              </a:rPr>
              <a:t>all</a:t>
            </a:r>
            <a:r>
              <a:rPr lang="es-ES" sz="4000" b="1" dirty="0">
                <a:solidFill>
                  <a:schemeClr val="bg1"/>
                </a:solidFill>
                <a:latin typeface="Constantia" pitchFamily="18" charset="0"/>
              </a:rPr>
              <a:t> </a:t>
            </a:r>
            <a:r>
              <a:rPr lang="es-ES" sz="4000" b="1" dirty="0" err="1">
                <a:solidFill>
                  <a:schemeClr val="bg1"/>
                </a:solidFill>
                <a:latin typeface="Constantia" pitchFamily="18" charset="0"/>
              </a:rPr>
              <a:t>the</a:t>
            </a:r>
            <a:r>
              <a:rPr lang="es-ES" sz="4000" b="1" dirty="0">
                <a:solidFill>
                  <a:schemeClr val="bg1"/>
                </a:solidFill>
                <a:latin typeface="Constantia" pitchFamily="18" charset="0"/>
              </a:rPr>
              <a:t> </a:t>
            </a:r>
            <a:r>
              <a:rPr lang="es-ES" sz="4000" b="1" dirty="0" err="1">
                <a:solidFill>
                  <a:schemeClr val="bg1"/>
                </a:solidFill>
                <a:latin typeface="Constantia" pitchFamily="18" charset="0"/>
              </a:rPr>
              <a:t>mistakes</a:t>
            </a:r>
            <a:r>
              <a:rPr lang="es-ES" sz="4000" b="1" dirty="0">
                <a:solidFill>
                  <a:schemeClr val="bg1"/>
                </a:solidFill>
                <a:latin typeface="Constantia" pitchFamily="18" charset="0"/>
              </a:rPr>
              <a:t> </a:t>
            </a:r>
            <a:r>
              <a:rPr lang="es-ES" sz="4000" b="1" dirty="0" err="1">
                <a:solidFill>
                  <a:schemeClr val="bg1"/>
                </a:solidFill>
                <a:latin typeface="Constantia" pitchFamily="18" charset="0"/>
              </a:rPr>
              <a:t>that</a:t>
            </a:r>
            <a:r>
              <a:rPr lang="es-ES" sz="4000" b="1" dirty="0">
                <a:solidFill>
                  <a:schemeClr val="bg1"/>
                </a:solidFill>
                <a:latin typeface="Constantia" pitchFamily="18" charset="0"/>
              </a:rPr>
              <a:t> can be </a:t>
            </a:r>
            <a:r>
              <a:rPr lang="es-ES" sz="4000" b="1" dirty="0" err="1">
                <a:solidFill>
                  <a:schemeClr val="bg1"/>
                </a:solidFill>
                <a:latin typeface="Constantia" pitchFamily="18" charset="0"/>
              </a:rPr>
              <a:t>made</a:t>
            </a:r>
            <a:r>
              <a:rPr lang="es-ES" sz="4000" b="1" dirty="0">
                <a:solidFill>
                  <a:schemeClr val="bg1"/>
                </a:solidFill>
                <a:latin typeface="Constantia" pitchFamily="18" charset="0"/>
              </a:rPr>
              <a:t> in a </a:t>
            </a:r>
            <a:r>
              <a:rPr lang="es-ES" sz="4000" b="1" dirty="0" err="1">
                <a:solidFill>
                  <a:schemeClr val="bg1"/>
                </a:solidFill>
                <a:latin typeface="Constantia" pitchFamily="18" charset="0"/>
              </a:rPr>
              <a:t>very</a:t>
            </a:r>
            <a:r>
              <a:rPr lang="es-ES" sz="4000" b="1" dirty="0">
                <a:solidFill>
                  <a:schemeClr val="bg1"/>
                </a:solidFill>
                <a:latin typeface="Constantia" pitchFamily="18" charset="0"/>
              </a:rPr>
              <a:t> </a:t>
            </a:r>
            <a:r>
              <a:rPr lang="es-ES" sz="4000" b="1" dirty="0" err="1">
                <a:solidFill>
                  <a:schemeClr val="bg1"/>
                </a:solidFill>
                <a:latin typeface="Constantia" pitchFamily="18" charset="0"/>
              </a:rPr>
              <a:t>narrow</a:t>
            </a:r>
            <a:r>
              <a:rPr lang="es-ES" sz="4000" b="1" dirty="0">
                <a:solidFill>
                  <a:schemeClr val="bg1"/>
                </a:solidFill>
                <a:latin typeface="Constantia" pitchFamily="18" charset="0"/>
              </a:rPr>
              <a:t> </a:t>
            </a:r>
            <a:r>
              <a:rPr lang="es-ES" sz="4000" b="1" dirty="0" err="1">
                <a:solidFill>
                  <a:schemeClr val="bg1"/>
                </a:solidFill>
                <a:latin typeface="Constantia" pitchFamily="18" charset="0"/>
              </a:rPr>
              <a:t>field</a:t>
            </a:r>
            <a:r>
              <a:rPr lang="es-ES" sz="4000" b="1" dirty="0">
                <a:solidFill>
                  <a:schemeClr val="bg1"/>
                </a:solidFill>
                <a:latin typeface="Constantia" pitchFamily="18" charset="0"/>
              </a:rPr>
              <a:t>”. </a:t>
            </a:r>
          </a:p>
          <a:p>
            <a:pPr algn="just"/>
            <a:endParaRPr lang="es-ES" sz="4000" dirty="0"/>
          </a:p>
        </p:txBody>
      </p:sp>
      <p:pic>
        <p:nvPicPr>
          <p:cNvPr id="3" name="Picture 6" descr="bohr-lg"/>
          <p:cNvPicPr>
            <a:picLocks noChangeAspect="1" noChangeArrowheads="1"/>
          </p:cNvPicPr>
          <p:nvPr/>
        </p:nvPicPr>
        <p:blipFill>
          <a:blip r:embed="rId2" cstate="print"/>
          <a:srcRect/>
          <a:stretch>
            <a:fillRect/>
          </a:stretch>
        </p:blipFill>
        <p:spPr bwMode="auto">
          <a:xfrm>
            <a:off x="6939194" y="2916255"/>
            <a:ext cx="1944688" cy="2592388"/>
          </a:xfrm>
          <a:prstGeom prst="rect">
            <a:avLst/>
          </a:prstGeom>
          <a:noFill/>
          <a:ln w="9525">
            <a:noFill/>
            <a:miter lim="800000"/>
            <a:headEnd/>
            <a:tailEnd/>
          </a:ln>
        </p:spPr>
      </p:pic>
      <p:sp>
        <p:nvSpPr>
          <p:cNvPr id="4" name="Rectángulo 3"/>
          <p:cNvSpPr/>
          <p:nvPr/>
        </p:nvSpPr>
        <p:spPr>
          <a:xfrm>
            <a:off x="6813032" y="5762575"/>
            <a:ext cx="2197012" cy="369332"/>
          </a:xfrm>
          <a:prstGeom prst="rect">
            <a:avLst/>
          </a:prstGeom>
        </p:spPr>
        <p:txBody>
          <a:bodyPr wrap="none">
            <a:spAutoFit/>
          </a:bodyPr>
          <a:lstStyle/>
          <a:p>
            <a:pPr algn="just" defTabSz="966788">
              <a:spcBef>
                <a:spcPct val="50000"/>
              </a:spcBef>
            </a:pPr>
            <a:r>
              <a:rPr lang="es-ES" b="1" dirty="0">
                <a:solidFill>
                  <a:srgbClr val="0033CC"/>
                </a:solidFill>
                <a:latin typeface="Constantia" pitchFamily="18" charset="0"/>
              </a:rPr>
              <a:t>Niels Bohr (</a:t>
            </a:r>
            <a:r>
              <a:rPr lang="es-ES" sz="1200" b="1" dirty="0">
                <a:solidFill>
                  <a:srgbClr val="FF3300"/>
                </a:solidFill>
                <a:latin typeface="Constantia" pitchFamily="18" charset="0"/>
              </a:rPr>
              <a:t>1885-1962</a:t>
            </a:r>
            <a:r>
              <a:rPr lang="es-ES" b="1" dirty="0">
                <a:solidFill>
                  <a:srgbClr val="0033CC"/>
                </a:solidFill>
                <a:latin typeface="Constantia" pitchFamily="18" charset="0"/>
              </a:rPr>
              <a:t>)</a:t>
            </a:r>
          </a:p>
        </p:txBody>
      </p:sp>
    </p:spTree>
    <p:extLst>
      <p:ext uri="{BB962C8B-B14F-4D97-AF65-F5344CB8AC3E}">
        <p14:creationId xmlns:p14="http://schemas.microsoft.com/office/powerpoint/2010/main" val="18216193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0960" y="400594"/>
            <a:ext cx="12131039" cy="1477328"/>
          </a:xfrm>
          <a:prstGeom prst="rect">
            <a:avLst/>
          </a:prstGeom>
          <a:noFill/>
        </p:spPr>
        <p:txBody>
          <a:bodyPr wrap="square" rtlCol="0">
            <a:spAutoFit/>
          </a:bodyPr>
          <a:lstStyle/>
          <a:p>
            <a:pPr algn="just"/>
            <a:r>
              <a:rPr lang="es-ES" b="1" dirty="0">
                <a:solidFill>
                  <a:schemeClr val="bg1"/>
                </a:solidFill>
              </a:rPr>
              <a:t>3. Innovación en Ingeniería y "Gemelos Digitales"</a:t>
            </a:r>
            <a:endParaRPr lang="es-ES" dirty="0">
              <a:solidFill>
                <a:schemeClr val="bg1"/>
              </a:solidFill>
            </a:endParaRPr>
          </a:p>
          <a:p>
            <a:pPr lvl="0" algn="just"/>
            <a:r>
              <a:rPr lang="es-ES" b="1" dirty="0" smtClean="0">
                <a:solidFill>
                  <a:schemeClr val="bg1"/>
                </a:solidFill>
              </a:rPr>
              <a:t>Prototipos Virtuales:</a:t>
            </a:r>
            <a:r>
              <a:rPr lang="es-ES" dirty="0" smtClean="0">
                <a:solidFill>
                  <a:schemeClr val="bg1"/>
                </a:solidFill>
              </a:rPr>
              <a:t> </a:t>
            </a:r>
            <a:r>
              <a:rPr lang="es-ES" dirty="0">
                <a:solidFill>
                  <a:schemeClr val="bg1"/>
                </a:solidFill>
              </a:rPr>
              <a:t>Hoy en día no se diseña un avión, un automóvil de Fórmula 1 o un rascacielos sin antes someter un "gemelo digital" (Digital Twin) a pruebas extremas en simuladores. Esto reduce costes de fabricación, optimiza la aerodinámica y garantiza la seguridad antes de construir una sola pieza física.</a:t>
            </a:r>
          </a:p>
          <a:p>
            <a:pPr algn="just"/>
            <a:endParaRPr lang="es-ES" dirty="0"/>
          </a:p>
        </p:txBody>
      </p:sp>
      <p:pic>
        <p:nvPicPr>
          <p:cNvPr id="3" name="Imagen 2"/>
          <p:cNvPicPr>
            <a:picLocks noChangeAspect="1"/>
          </p:cNvPicPr>
          <p:nvPr/>
        </p:nvPicPr>
        <p:blipFill>
          <a:blip r:embed="rId2"/>
          <a:stretch>
            <a:fillRect/>
          </a:stretch>
        </p:blipFill>
        <p:spPr>
          <a:xfrm>
            <a:off x="5233852" y="2368731"/>
            <a:ext cx="6819916" cy="4149226"/>
          </a:xfrm>
          <a:prstGeom prst="rect">
            <a:avLst/>
          </a:prstGeom>
        </p:spPr>
      </p:pic>
      <p:pic>
        <p:nvPicPr>
          <p:cNvPr id="4" name="Imagen 3"/>
          <p:cNvPicPr>
            <a:picLocks noChangeAspect="1"/>
          </p:cNvPicPr>
          <p:nvPr/>
        </p:nvPicPr>
        <p:blipFill>
          <a:blip r:embed="rId3"/>
          <a:stretch>
            <a:fillRect/>
          </a:stretch>
        </p:blipFill>
        <p:spPr>
          <a:xfrm>
            <a:off x="187983" y="2795451"/>
            <a:ext cx="4790897" cy="3261359"/>
          </a:xfrm>
          <a:prstGeom prst="rect">
            <a:avLst/>
          </a:prstGeom>
        </p:spPr>
      </p:pic>
    </p:spTree>
    <p:extLst>
      <p:ext uri="{BB962C8B-B14F-4D97-AF65-F5344CB8AC3E}">
        <p14:creationId xmlns:p14="http://schemas.microsoft.com/office/powerpoint/2010/main" val="118795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26423" y="322217"/>
            <a:ext cx="11443063" cy="1754326"/>
          </a:xfrm>
          <a:prstGeom prst="rect">
            <a:avLst/>
          </a:prstGeom>
          <a:noFill/>
        </p:spPr>
        <p:txBody>
          <a:bodyPr wrap="square" rtlCol="0">
            <a:spAutoFit/>
          </a:bodyPr>
          <a:lstStyle/>
          <a:p>
            <a:r>
              <a:rPr lang="es-ES" b="1" dirty="0">
                <a:solidFill>
                  <a:schemeClr val="bg1"/>
                </a:solidFill>
              </a:rPr>
              <a:t>4. La Columna Vertebral de la Inteligencia Artificial</a:t>
            </a:r>
            <a:endParaRPr lang="es-ES" dirty="0">
              <a:solidFill>
                <a:schemeClr val="bg1"/>
              </a:solidFill>
            </a:endParaRPr>
          </a:p>
          <a:p>
            <a:pPr lvl="0" algn="just"/>
            <a:r>
              <a:rPr lang="es-ES" b="1" dirty="0">
                <a:solidFill>
                  <a:schemeClr val="bg1"/>
                </a:solidFill>
              </a:rPr>
              <a:t>Convergencia IA-HPC:</a:t>
            </a:r>
            <a:r>
              <a:rPr lang="es-ES" dirty="0">
                <a:solidFill>
                  <a:schemeClr val="bg1"/>
                </a:solidFill>
              </a:rPr>
              <a:t> El auge actual del Machine </a:t>
            </a:r>
            <a:r>
              <a:rPr lang="es-ES" dirty="0" err="1">
                <a:solidFill>
                  <a:schemeClr val="bg1"/>
                </a:solidFill>
              </a:rPr>
              <a:t>Learning</a:t>
            </a:r>
            <a:r>
              <a:rPr lang="es-ES" dirty="0">
                <a:solidFill>
                  <a:schemeClr val="bg1"/>
                </a:solidFill>
              </a:rPr>
              <a:t> y la Inteligencia Artificial no ocurrió por arte de magia; se apoya directamente en la infraestructura de la Computación de Alto Rendimiento (HPC). Entrenar grandes modelos de lenguaje o sistemas de visión artificial requiere el mismo hardware (</a:t>
            </a:r>
            <a:r>
              <a:rPr lang="es-ES" dirty="0" err="1">
                <a:solidFill>
                  <a:schemeClr val="bg1"/>
                </a:solidFill>
              </a:rPr>
              <a:t>clusters</a:t>
            </a:r>
            <a:r>
              <a:rPr lang="es-ES" dirty="0">
                <a:solidFill>
                  <a:schemeClr val="bg1"/>
                </a:solidFill>
              </a:rPr>
              <a:t> masivos </a:t>
            </a:r>
            <a:r>
              <a:rPr lang="es-ES" dirty="0" smtClean="0">
                <a:solidFill>
                  <a:schemeClr val="bg1"/>
                </a:solidFill>
              </a:rPr>
              <a:t>de </a:t>
            </a:r>
            <a:r>
              <a:rPr lang="es-ES" dirty="0" err="1" smtClean="0">
                <a:solidFill>
                  <a:schemeClr val="bg1"/>
                </a:solidFill>
              </a:rPr>
              <a:t>CPUs</a:t>
            </a:r>
            <a:r>
              <a:rPr lang="es-ES" dirty="0" smtClean="0">
                <a:solidFill>
                  <a:schemeClr val="bg1"/>
                </a:solidFill>
              </a:rPr>
              <a:t> y  </a:t>
            </a:r>
            <a:r>
              <a:rPr lang="es-ES" dirty="0" err="1">
                <a:solidFill>
                  <a:schemeClr val="bg1"/>
                </a:solidFill>
              </a:rPr>
              <a:t>GPUs</a:t>
            </a:r>
            <a:r>
              <a:rPr lang="es-ES" dirty="0">
                <a:solidFill>
                  <a:schemeClr val="bg1"/>
                </a:solidFill>
              </a:rPr>
              <a:t>) que nació para la ciencia computacional.</a:t>
            </a:r>
          </a:p>
          <a:p>
            <a:endParaRPr lang="es-ES" dirty="0"/>
          </a:p>
        </p:txBody>
      </p:sp>
      <p:graphicFrame>
        <p:nvGraphicFramePr>
          <p:cNvPr id="3" name="Objeto 2"/>
          <p:cNvGraphicFramePr>
            <a:graphicFrameLocks noChangeAspect="1"/>
          </p:cNvGraphicFramePr>
          <p:nvPr>
            <p:extLst>
              <p:ext uri="{D42A27DB-BD31-4B8C-83A1-F6EECF244321}">
                <p14:modId xmlns:p14="http://schemas.microsoft.com/office/powerpoint/2010/main" val="2715298759"/>
              </p:ext>
            </p:extLst>
          </p:nvPr>
        </p:nvGraphicFramePr>
        <p:xfrm>
          <a:off x="2335485" y="1780452"/>
          <a:ext cx="7675196" cy="4315548"/>
        </p:xfrm>
        <a:graphic>
          <a:graphicData uri="http://schemas.openxmlformats.org/presentationml/2006/ole">
            <mc:AlternateContent xmlns:mc="http://schemas.openxmlformats.org/markup-compatibility/2006">
              <mc:Choice xmlns:v="urn:schemas-microsoft-com:vml" Requires="v">
                <p:oleObj spid="_x0000_s3109" name="Diapositiva" r:id="rId3" imgW="6093008" imgH="3425883" progId="PowerPoint.Slide.12">
                  <p:embed/>
                </p:oleObj>
              </mc:Choice>
              <mc:Fallback>
                <p:oleObj name="Diapositiva" r:id="rId3" imgW="6093008" imgH="3425883" progId="PowerPoint.Slide.12">
                  <p:embed/>
                  <p:pic>
                    <p:nvPicPr>
                      <p:cNvPr id="0" name=""/>
                      <p:cNvPicPr/>
                      <p:nvPr/>
                    </p:nvPicPr>
                    <p:blipFill>
                      <a:blip r:embed="rId4"/>
                      <a:stretch>
                        <a:fillRect/>
                      </a:stretch>
                    </p:blipFill>
                    <p:spPr>
                      <a:xfrm>
                        <a:off x="2335485" y="1780452"/>
                        <a:ext cx="7675196" cy="4315548"/>
                      </a:xfrm>
                      <a:prstGeom prst="rect">
                        <a:avLst/>
                      </a:prstGeom>
                    </p:spPr>
                  </p:pic>
                </p:oleObj>
              </mc:Fallback>
            </mc:AlternateContent>
          </a:graphicData>
        </a:graphic>
      </p:graphicFrame>
      <p:sp>
        <p:nvSpPr>
          <p:cNvPr id="4" name="CuadroTexto 3"/>
          <p:cNvSpPr txBox="1"/>
          <p:nvPr/>
        </p:nvSpPr>
        <p:spPr>
          <a:xfrm>
            <a:off x="1306286" y="6165669"/>
            <a:ext cx="9579428" cy="523220"/>
          </a:xfrm>
          <a:prstGeom prst="rect">
            <a:avLst/>
          </a:prstGeom>
          <a:noFill/>
        </p:spPr>
        <p:txBody>
          <a:bodyPr wrap="square" rtlCol="0">
            <a:spAutoFit/>
          </a:bodyPr>
          <a:lstStyle/>
          <a:p>
            <a:pPr algn="ctr"/>
            <a:r>
              <a:rPr lang="es-ES" sz="2800" b="1" dirty="0" smtClean="0">
                <a:solidFill>
                  <a:schemeClr val="bg1"/>
                </a:solidFill>
              </a:rPr>
              <a:t>Se necesitan muchas y muy buenas </a:t>
            </a:r>
            <a:r>
              <a:rPr lang="es-ES" sz="2800" b="1" dirty="0" err="1" smtClean="0">
                <a:solidFill>
                  <a:schemeClr val="bg1"/>
                </a:solidFill>
              </a:rPr>
              <a:t>HPUs</a:t>
            </a:r>
            <a:endParaRPr lang="es-ES" sz="2800" b="1" dirty="0">
              <a:solidFill>
                <a:schemeClr val="bg1"/>
              </a:solidFill>
            </a:endParaRPr>
          </a:p>
        </p:txBody>
      </p:sp>
    </p:spTree>
    <p:extLst>
      <p:ext uri="{BB962C8B-B14F-4D97-AF65-F5344CB8AC3E}">
        <p14:creationId xmlns:p14="http://schemas.microsoft.com/office/powerpoint/2010/main" val="261510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30629" y="217714"/>
            <a:ext cx="11834948" cy="1754326"/>
          </a:xfrm>
          <a:prstGeom prst="rect">
            <a:avLst/>
          </a:prstGeom>
          <a:noFill/>
        </p:spPr>
        <p:txBody>
          <a:bodyPr wrap="square" rtlCol="0">
            <a:spAutoFit/>
          </a:bodyPr>
          <a:lstStyle/>
          <a:p>
            <a:r>
              <a:rPr lang="es-ES" b="1" dirty="0">
                <a:solidFill>
                  <a:schemeClr val="bg1"/>
                </a:solidFill>
              </a:rPr>
              <a:t>5. Exploración de lo Invisible y lo </a:t>
            </a:r>
            <a:r>
              <a:rPr lang="es-ES" b="1" dirty="0" smtClean="0">
                <a:solidFill>
                  <a:schemeClr val="bg1"/>
                </a:solidFill>
              </a:rPr>
              <a:t>Infinito</a:t>
            </a:r>
          </a:p>
          <a:p>
            <a:pPr algn="just"/>
            <a:endParaRPr lang="es-ES" dirty="0">
              <a:solidFill>
                <a:schemeClr val="bg1"/>
              </a:solidFill>
            </a:endParaRPr>
          </a:p>
          <a:p>
            <a:pPr lvl="0" algn="just"/>
            <a:r>
              <a:rPr lang="es-ES" b="1" dirty="0">
                <a:solidFill>
                  <a:schemeClr val="bg1"/>
                </a:solidFill>
              </a:rPr>
              <a:t>Física Fundamental y Astrofísica:</a:t>
            </a:r>
            <a:r>
              <a:rPr lang="es-ES" dirty="0">
                <a:solidFill>
                  <a:schemeClr val="bg1"/>
                </a:solidFill>
              </a:rPr>
              <a:t> Desde procesar las montañas de datos que nos envía el Telescopio Espacial James </a:t>
            </a:r>
            <a:r>
              <a:rPr lang="es-ES" dirty="0" err="1">
                <a:solidFill>
                  <a:schemeClr val="bg1"/>
                </a:solidFill>
              </a:rPr>
              <a:t>Webb</a:t>
            </a:r>
            <a:r>
              <a:rPr lang="es-ES" dirty="0">
                <a:solidFill>
                  <a:schemeClr val="bg1"/>
                </a:solidFill>
              </a:rPr>
              <a:t> hasta analizar las colisiones de partículas subatómicas en el CERN. La computación nos permite entender desde el origen del universo hasta la composición de la materia oscura.</a:t>
            </a:r>
          </a:p>
          <a:p>
            <a:endParaRPr lang="es-ES" dirty="0"/>
          </a:p>
        </p:txBody>
      </p:sp>
      <p:pic>
        <p:nvPicPr>
          <p:cNvPr id="3" name="Imagen 2"/>
          <p:cNvPicPr>
            <a:picLocks noChangeAspect="1"/>
          </p:cNvPicPr>
          <p:nvPr/>
        </p:nvPicPr>
        <p:blipFill>
          <a:blip r:embed="rId2"/>
          <a:stretch>
            <a:fillRect/>
          </a:stretch>
        </p:blipFill>
        <p:spPr>
          <a:xfrm>
            <a:off x="271056" y="2290353"/>
            <a:ext cx="5695560" cy="3229383"/>
          </a:xfrm>
          <a:prstGeom prst="rect">
            <a:avLst/>
          </a:prstGeom>
        </p:spPr>
      </p:pic>
      <p:pic>
        <p:nvPicPr>
          <p:cNvPr id="4" name="Imagen 3"/>
          <p:cNvPicPr>
            <a:picLocks noChangeAspect="1"/>
          </p:cNvPicPr>
          <p:nvPr/>
        </p:nvPicPr>
        <p:blipFill>
          <a:blip r:embed="rId3"/>
          <a:stretch>
            <a:fillRect/>
          </a:stretch>
        </p:blipFill>
        <p:spPr>
          <a:xfrm>
            <a:off x="6246877" y="2302967"/>
            <a:ext cx="5718700" cy="3216769"/>
          </a:xfrm>
          <a:prstGeom prst="rect">
            <a:avLst/>
          </a:prstGeom>
        </p:spPr>
      </p:pic>
    </p:spTree>
    <p:extLst>
      <p:ext uri="{BB962C8B-B14F-4D97-AF65-F5344CB8AC3E}">
        <p14:creationId xmlns:p14="http://schemas.microsoft.com/office/powerpoint/2010/main" val="247702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heel(1)">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43840" y="313509"/>
            <a:ext cx="11747863" cy="6186309"/>
          </a:xfrm>
          <a:prstGeom prst="rect">
            <a:avLst/>
          </a:prstGeom>
          <a:noFill/>
        </p:spPr>
        <p:txBody>
          <a:bodyPr wrap="square" rtlCol="0">
            <a:spAutoFit/>
          </a:bodyPr>
          <a:lstStyle/>
          <a:p>
            <a:r>
              <a:rPr lang="es-ES" b="1" dirty="0">
                <a:solidFill>
                  <a:schemeClr val="bg1"/>
                </a:solidFill>
              </a:rPr>
              <a:t>5. </a:t>
            </a:r>
            <a:r>
              <a:rPr lang="es-ES" b="1" dirty="0" smtClean="0">
                <a:solidFill>
                  <a:schemeClr val="bg1"/>
                </a:solidFill>
              </a:rPr>
              <a:t>Física y Química de nuevos materiales.  El futuro de la supervivencia humana.</a:t>
            </a:r>
          </a:p>
          <a:p>
            <a:endParaRPr lang="es-ES" b="1" dirty="0" smtClean="0">
              <a:solidFill>
                <a:schemeClr val="bg1"/>
              </a:solidFill>
            </a:endParaRPr>
          </a:p>
          <a:p>
            <a:pPr algn="just"/>
            <a:r>
              <a:rPr lang="es-ES" dirty="0">
                <a:solidFill>
                  <a:schemeClr val="bg1"/>
                </a:solidFill>
              </a:rPr>
              <a:t>Gracias a la física computacional, hoy podemos diseñar materiales </a:t>
            </a:r>
            <a:r>
              <a:rPr lang="es-ES" i="1" dirty="0">
                <a:solidFill>
                  <a:schemeClr val="bg1"/>
                </a:solidFill>
              </a:rPr>
              <a:t>ab </a:t>
            </a:r>
            <a:r>
              <a:rPr lang="es-ES" i="1" dirty="0" smtClean="0">
                <a:solidFill>
                  <a:schemeClr val="bg1"/>
                </a:solidFill>
              </a:rPr>
              <a:t>initio</a:t>
            </a:r>
            <a:r>
              <a:rPr lang="es-ES" dirty="0" smtClean="0">
                <a:solidFill>
                  <a:schemeClr val="bg1"/>
                </a:solidFill>
              </a:rPr>
              <a:t>, </a:t>
            </a:r>
            <a:r>
              <a:rPr lang="es-ES" dirty="0">
                <a:solidFill>
                  <a:schemeClr val="bg1"/>
                </a:solidFill>
              </a:rPr>
              <a:t>es decir, sin necesidad de replicar algo que ya existe en la naturaleza.</a:t>
            </a:r>
          </a:p>
          <a:p>
            <a:pPr algn="just"/>
            <a:r>
              <a:rPr lang="es-ES" dirty="0">
                <a:solidFill>
                  <a:schemeClr val="bg1"/>
                </a:solidFill>
              </a:rPr>
              <a:t>Utilizando la </a:t>
            </a:r>
            <a:r>
              <a:rPr lang="es-ES" b="1" dirty="0">
                <a:solidFill>
                  <a:schemeClr val="bg1"/>
                </a:solidFill>
              </a:rPr>
              <a:t>Teoría del Funcional de la Densidad (DFT)</a:t>
            </a:r>
            <a:r>
              <a:rPr lang="es-ES" dirty="0">
                <a:solidFill>
                  <a:schemeClr val="bg1"/>
                </a:solidFill>
              </a:rPr>
              <a:t>, los científicos </a:t>
            </a:r>
            <a:r>
              <a:rPr lang="es-ES" dirty="0" smtClean="0">
                <a:solidFill>
                  <a:schemeClr val="bg1"/>
                </a:solidFill>
              </a:rPr>
              <a:t>podemos </a:t>
            </a:r>
            <a:r>
              <a:rPr lang="es-ES" dirty="0">
                <a:solidFill>
                  <a:schemeClr val="bg1"/>
                </a:solidFill>
              </a:rPr>
              <a:t>resolver ecuaciones cuánticas complejas para predecir cómo se comportarán los electrones en un material que aún no ha sido fabricado. Esto permite saber de antemano si un material será un buen aislante, un </a:t>
            </a:r>
            <a:r>
              <a:rPr lang="es-ES" dirty="0" smtClean="0">
                <a:solidFill>
                  <a:schemeClr val="bg1"/>
                </a:solidFill>
              </a:rPr>
              <a:t>superconductor </a:t>
            </a:r>
            <a:r>
              <a:rPr lang="es-ES" dirty="0">
                <a:solidFill>
                  <a:schemeClr val="bg1"/>
                </a:solidFill>
              </a:rPr>
              <a:t>de electricidad o si resistirá altas </a:t>
            </a:r>
            <a:r>
              <a:rPr lang="es-ES" dirty="0" smtClean="0">
                <a:solidFill>
                  <a:schemeClr val="bg1"/>
                </a:solidFill>
              </a:rPr>
              <a:t>temperaturas o altas presiones.</a:t>
            </a:r>
            <a:endParaRPr lang="es-ES" dirty="0">
              <a:solidFill>
                <a:schemeClr val="bg1"/>
              </a:solidFill>
            </a:endParaRPr>
          </a:p>
          <a:p>
            <a:r>
              <a:rPr lang="es-ES" dirty="0">
                <a:solidFill>
                  <a:schemeClr val="bg1"/>
                </a:solidFill>
              </a:rPr>
              <a:t>La combinación de la computación científica tradicional con el Aprendizaje Automático (Machine </a:t>
            </a:r>
            <a:r>
              <a:rPr lang="es-ES" dirty="0" err="1">
                <a:solidFill>
                  <a:schemeClr val="bg1"/>
                </a:solidFill>
              </a:rPr>
              <a:t>Learning</a:t>
            </a:r>
            <a:r>
              <a:rPr lang="es-ES" dirty="0">
                <a:solidFill>
                  <a:schemeClr val="bg1"/>
                </a:solidFill>
              </a:rPr>
              <a:t>) ha creado una sinergia </a:t>
            </a:r>
            <a:r>
              <a:rPr lang="es-ES" dirty="0" err="1">
                <a:solidFill>
                  <a:schemeClr val="bg1"/>
                </a:solidFill>
              </a:rPr>
              <a:t>ultrapotente</a:t>
            </a:r>
            <a:r>
              <a:rPr lang="es-ES" dirty="0">
                <a:solidFill>
                  <a:schemeClr val="bg1"/>
                </a:solidFill>
              </a:rPr>
              <a:t>.</a:t>
            </a:r>
          </a:p>
          <a:p>
            <a:r>
              <a:rPr lang="es-ES" b="1" dirty="0">
                <a:solidFill>
                  <a:schemeClr val="bg1"/>
                </a:solidFill>
              </a:rPr>
              <a:t>Bases de datos de materiales:</a:t>
            </a:r>
            <a:r>
              <a:rPr lang="es-ES" dirty="0">
                <a:solidFill>
                  <a:schemeClr val="bg1"/>
                </a:solidFill>
              </a:rPr>
              <a:t> Proyectos globales han catalogado las propiedades de cientos de miles de compuestos gracias a cálculos computacionales.</a:t>
            </a:r>
          </a:p>
          <a:p>
            <a:r>
              <a:rPr lang="es-ES" b="1" dirty="0">
                <a:solidFill>
                  <a:schemeClr val="bg1"/>
                </a:solidFill>
              </a:rPr>
              <a:t>Predicción molecular:</a:t>
            </a:r>
            <a:r>
              <a:rPr lang="es-ES" dirty="0">
                <a:solidFill>
                  <a:schemeClr val="bg1"/>
                </a:solidFill>
              </a:rPr>
              <a:t> Las IA pueden analizar estos datos y "sugerir" estructuras químicas completamente nuevas con las propiedades exactas que los humanos necesitamos, actuando como un arquitecto molecular </a:t>
            </a:r>
            <a:r>
              <a:rPr lang="es-ES" dirty="0" err="1">
                <a:solidFill>
                  <a:schemeClr val="bg1"/>
                </a:solidFill>
              </a:rPr>
              <a:t>molecular</a:t>
            </a:r>
            <a:r>
              <a:rPr lang="es-ES" dirty="0">
                <a:solidFill>
                  <a:schemeClr val="bg1"/>
                </a:solidFill>
              </a:rPr>
              <a:t> automatizado.</a:t>
            </a:r>
          </a:p>
          <a:p>
            <a:r>
              <a:rPr lang="es-ES" dirty="0">
                <a:solidFill>
                  <a:schemeClr val="bg1"/>
                </a:solidFill>
              </a:rPr>
              <a:t>El material </a:t>
            </a:r>
            <a:r>
              <a:rPr lang="es-ES" dirty="0" err="1">
                <a:solidFill>
                  <a:schemeClr val="bg1"/>
                </a:solidFill>
              </a:rPr>
              <a:t>superduro</a:t>
            </a:r>
            <a:r>
              <a:rPr lang="es-ES" dirty="0">
                <a:solidFill>
                  <a:schemeClr val="bg1"/>
                </a:solidFill>
              </a:rPr>
              <a:t> que compite con el diamante (Nitruros de Carbono)</a:t>
            </a:r>
            <a:endParaRPr lang="es-ES" b="1" dirty="0">
              <a:solidFill>
                <a:schemeClr val="bg1"/>
              </a:solidFill>
            </a:endParaRPr>
          </a:p>
          <a:p>
            <a:endParaRPr lang="es-ES" dirty="0" smtClean="0">
              <a:solidFill>
                <a:schemeClr val="bg1"/>
              </a:solidFill>
            </a:endParaRPr>
          </a:p>
          <a:p>
            <a:r>
              <a:rPr lang="es-ES" dirty="0">
                <a:solidFill>
                  <a:schemeClr val="bg1"/>
                </a:solidFill>
              </a:rPr>
              <a:t>El material </a:t>
            </a:r>
            <a:r>
              <a:rPr lang="es-ES" dirty="0" err="1">
                <a:solidFill>
                  <a:schemeClr val="bg1"/>
                </a:solidFill>
              </a:rPr>
              <a:t>superduro</a:t>
            </a:r>
            <a:r>
              <a:rPr lang="es-ES" dirty="0">
                <a:solidFill>
                  <a:schemeClr val="bg1"/>
                </a:solidFill>
              </a:rPr>
              <a:t> que compite con el diamante (Nitruros de Carbono). Siguiendo las instrucciones de la simulación, los físicos lograron sintetizar el material en el laboratorio. El resultado fue un nitruro de carbono que no solo es increíblemente duro (capaz de competir con el diamante), sino que tiene una propiedad extra: es </a:t>
            </a:r>
            <a:r>
              <a:rPr lang="es-ES" b="1" dirty="0">
                <a:solidFill>
                  <a:schemeClr val="bg1"/>
                </a:solidFill>
              </a:rPr>
              <a:t>altamente elástico, brilla intensamente bajo la luz y almacena una enorme cantidad de energía</a:t>
            </a:r>
            <a:r>
              <a:rPr lang="es-ES" dirty="0">
                <a:solidFill>
                  <a:schemeClr val="bg1"/>
                </a:solidFill>
              </a:rPr>
              <a:t> en sus enlaces químicos</a:t>
            </a:r>
            <a:r>
              <a:rPr lang="es-ES" dirty="0" smtClean="0">
                <a:solidFill>
                  <a:schemeClr val="bg1"/>
                </a:solidFill>
              </a:rPr>
              <a:t>. </a:t>
            </a:r>
          </a:p>
          <a:p>
            <a:r>
              <a:rPr lang="es-ES" b="1" dirty="0">
                <a:solidFill>
                  <a:schemeClr val="bg1"/>
                </a:solidFill>
              </a:rPr>
              <a:t>Impacto futuro:</a:t>
            </a:r>
            <a:r>
              <a:rPr lang="es-ES" dirty="0">
                <a:solidFill>
                  <a:schemeClr val="bg1"/>
                </a:solidFill>
              </a:rPr>
              <a:t> Revestimientos protectores para naves espaciales, herramientas de corte industrial ultra duraderas y nuevos tipos de explosivos o combustibles limpios de alta densidad.</a:t>
            </a:r>
          </a:p>
        </p:txBody>
      </p:sp>
    </p:spTree>
    <p:extLst>
      <p:ext uri="{BB962C8B-B14F-4D97-AF65-F5344CB8AC3E}">
        <p14:creationId xmlns:p14="http://schemas.microsoft.com/office/powerpoint/2010/main" val="1505367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26423" y="296091"/>
            <a:ext cx="11721737" cy="4801314"/>
          </a:xfrm>
          <a:prstGeom prst="rect">
            <a:avLst/>
          </a:prstGeom>
          <a:noFill/>
        </p:spPr>
        <p:txBody>
          <a:bodyPr wrap="square" rtlCol="0">
            <a:spAutoFit/>
          </a:bodyPr>
          <a:lstStyle/>
          <a:p>
            <a:r>
              <a:rPr lang="es-ES" b="1" dirty="0">
                <a:solidFill>
                  <a:schemeClr val="bg1"/>
                </a:solidFill>
              </a:rPr>
              <a:t>6</a:t>
            </a:r>
            <a:r>
              <a:rPr lang="es-ES" b="1" dirty="0" smtClean="0">
                <a:solidFill>
                  <a:schemeClr val="bg1"/>
                </a:solidFill>
              </a:rPr>
              <a:t>. </a:t>
            </a:r>
            <a:r>
              <a:rPr lang="es-ES" b="1" dirty="0" err="1">
                <a:solidFill>
                  <a:schemeClr val="bg1"/>
                </a:solidFill>
              </a:rPr>
              <a:t>GNoME</a:t>
            </a:r>
            <a:r>
              <a:rPr lang="es-ES" b="1" dirty="0">
                <a:solidFill>
                  <a:schemeClr val="bg1"/>
                </a:solidFill>
              </a:rPr>
              <a:t>: El "Big </a:t>
            </a:r>
            <a:r>
              <a:rPr lang="es-ES" b="1" dirty="0" err="1">
                <a:solidFill>
                  <a:schemeClr val="bg1"/>
                </a:solidFill>
              </a:rPr>
              <a:t>Bang</a:t>
            </a:r>
            <a:r>
              <a:rPr lang="es-ES" b="1" dirty="0">
                <a:solidFill>
                  <a:schemeClr val="bg1"/>
                </a:solidFill>
              </a:rPr>
              <a:t>" de los nuevos materiales </a:t>
            </a:r>
            <a:r>
              <a:rPr lang="es-ES" b="1" dirty="0" smtClean="0">
                <a:solidFill>
                  <a:schemeClr val="bg1"/>
                </a:solidFill>
              </a:rPr>
              <a:t>estables</a:t>
            </a:r>
          </a:p>
          <a:p>
            <a:pPr algn="just"/>
            <a:endParaRPr lang="es-ES" b="1" dirty="0">
              <a:solidFill>
                <a:schemeClr val="bg1"/>
              </a:solidFill>
            </a:endParaRPr>
          </a:p>
          <a:p>
            <a:pPr algn="just"/>
            <a:r>
              <a:rPr lang="es-ES" dirty="0">
                <a:solidFill>
                  <a:schemeClr val="bg1"/>
                </a:solidFill>
              </a:rPr>
              <a:t>A finales de 2023, la división de IA de Google (</a:t>
            </a:r>
            <a:r>
              <a:rPr lang="es-ES" dirty="0" err="1">
                <a:solidFill>
                  <a:schemeClr val="bg1"/>
                </a:solidFill>
              </a:rPr>
              <a:t>DeepMind</a:t>
            </a:r>
            <a:r>
              <a:rPr lang="es-ES" dirty="0">
                <a:solidFill>
                  <a:schemeClr val="bg1"/>
                </a:solidFill>
              </a:rPr>
              <a:t>) presentó una herramienta llamada </a:t>
            </a:r>
            <a:r>
              <a:rPr lang="es-ES" b="1" dirty="0" err="1">
                <a:solidFill>
                  <a:schemeClr val="bg1"/>
                </a:solidFill>
              </a:rPr>
              <a:t>GNoME</a:t>
            </a:r>
            <a:r>
              <a:rPr lang="es-ES" dirty="0">
                <a:solidFill>
                  <a:schemeClr val="bg1"/>
                </a:solidFill>
              </a:rPr>
              <a:t> (</a:t>
            </a:r>
            <a:r>
              <a:rPr lang="es-ES" dirty="0" err="1">
                <a:solidFill>
                  <a:schemeClr val="bg1"/>
                </a:solidFill>
              </a:rPr>
              <a:t>Graph</a:t>
            </a:r>
            <a:r>
              <a:rPr lang="es-ES" dirty="0">
                <a:solidFill>
                  <a:schemeClr val="bg1"/>
                </a:solidFill>
              </a:rPr>
              <a:t> Networks </a:t>
            </a:r>
            <a:r>
              <a:rPr lang="es-ES" dirty="0" err="1">
                <a:solidFill>
                  <a:schemeClr val="bg1"/>
                </a:solidFill>
              </a:rPr>
              <a:t>for</a:t>
            </a:r>
            <a:r>
              <a:rPr lang="es-ES" dirty="0">
                <a:solidFill>
                  <a:schemeClr val="bg1"/>
                </a:solidFill>
              </a:rPr>
              <a:t> </a:t>
            </a:r>
            <a:r>
              <a:rPr lang="es-ES" dirty="0" err="1">
                <a:solidFill>
                  <a:schemeClr val="bg1"/>
                </a:solidFill>
              </a:rPr>
              <a:t>Materials</a:t>
            </a:r>
            <a:r>
              <a:rPr lang="es-ES" dirty="0">
                <a:solidFill>
                  <a:schemeClr val="bg1"/>
                </a:solidFill>
              </a:rPr>
              <a:t> </a:t>
            </a:r>
            <a:r>
              <a:rPr lang="es-ES" dirty="0" err="1">
                <a:solidFill>
                  <a:schemeClr val="bg1"/>
                </a:solidFill>
              </a:rPr>
              <a:t>Exploration</a:t>
            </a:r>
            <a:r>
              <a:rPr lang="es-ES" dirty="0">
                <a:solidFill>
                  <a:schemeClr val="bg1"/>
                </a:solidFill>
              </a:rPr>
              <a:t>). En lugar de diseñar un solo material, utilizaron el aprendizaje profundo para predecir la estabilidad de millones de estructuras cristalinas a la vez</a:t>
            </a:r>
            <a:r>
              <a:rPr lang="es-ES" dirty="0" smtClean="0">
                <a:solidFill>
                  <a:schemeClr val="bg1"/>
                </a:solidFill>
              </a:rPr>
              <a:t>.</a:t>
            </a:r>
          </a:p>
          <a:p>
            <a:pPr algn="just"/>
            <a:endParaRPr lang="es-ES" dirty="0">
              <a:solidFill>
                <a:schemeClr val="bg1"/>
              </a:solidFill>
            </a:endParaRPr>
          </a:p>
          <a:p>
            <a:pPr algn="just"/>
            <a:r>
              <a:rPr lang="es-ES" b="1" dirty="0">
                <a:solidFill>
                  <a:schemeClr val="bg1"/>
                </a:solidFill>
              </a:rPr>
              <a:t>El logro computacional:</a:t>
            </a:r>
            <a:r>
              <a:rPr lang="es-ES" dirty="0">
                <a:solidFill>
                  <a:schemeClr val="bg1"/>
                </a:solidFill>
              </a:rPr>
              <a:t> </a:t>
            </a:r>
            <a:r>
              <a:rPr lang="es-ES" dirty="0" err="1">
                <a:solidFill>
                  <a:schemeClr val="bg1"/>
                </a:solidFill>
              </a:rPr>
              <a:t>GNoME</a:t>
            </a:r>
            <a:r>
              <a:rPr lang="es-ES" dirty="0">
                <a:solidFill>
                  <a:schemeClr val="bg1"/>
                </a:solidFill>
              </a:rPr>
              <a:t> multiplicó de la noche a la mañana el número de materiales conocidos por la humanidad. Descubrió </a:t>
            </a:r>
            <a:r>
              <a:rPr lang="es-ES" b="1" dirty="0">
                <a:solidFill>
                  <a:schemeClr val="bg1"/>
                </a:solidFill>
              </a:rPr>
              <a:t>2.2 millones de nuevos cristales estables</a:t>
            </a:r>
            <a:r>
              <a:rPr lang="es-ES" dirty="0">
                <a:solidFill>
                  <a:schemeClr val="bg1"/>
                </a:solidFill>
              </a:rPr>
              <a:t>. Para ponerlo en perspectiva, esto equivale a </a:t>
            </a:r>
            <a:r>
              <a:rPr lang="es-ES" i="1" dirty="0">
                <a:solidFill>
                  <a:schemeClr val="bg1"/>
                </a:solidFill>
              </a:rPr>
              <a:t>800 años</a:t>
            </a:r>
            <a:r>
              <a:rPr lang="es-ES" dirty="0">
                <a:solidFill>
                  <a:schemeClr val="bg1"/>
                </a:solidFill>
              </a:rPr>
              <a:t> de descubrimientos experimentales acumulados en laboratorios humanos</a:t>
            </a:r>
            <a:r>
              <a:rPr lang="es-ES" dirty="0" smtClean="0">
                <a:solidFill>
                  <a:schemeClr val="bg1"/>
                </a:solidFill>
              </a:rPr>
              <a:t>.</a:t>
            </a:r>
          </a:p>
          <a:p>
            <a:pPr algn="just"/>
            <a:endParaRPr lang="es-ES" dirty="0">
              <a:solidFill>
                <a:schemeClr val="bg1"/>
              </a:solidFill>
            </a:endParaRPr>
          </a:p>
          <a:p>
            <a:pPr algn="just"/>
            <a:r>
              <a:rPr lang="es-ES" b="1" dirty="0">
                <a:solidFill>
                  <a:schemeClr val="bg1"/>
                </a:solidFill>
              </a:rPr>
              <a:t>El resultado real:</a:t>
            </a:r>
            <a:r>
              <a:rPr lang="es-ES" dirty="0">
                <a:solidFill>
                  <a:schemeClr val="bg1"/>
                </a:solidFill>
              </a:rPr>
              <a:t> De esos millones de diseños digitales, el sistema filtró los </a:t>
            </a:r>
            <a:r>
              <a:rPr lang="es-ES" b="1" dirty="0">
                <a:solidFill>
                  <a:schemeClr val="bg1"/>
                </a:solidFill>
              </a:rPr>
              <a:t>381,000 más prometedores</a:t>
            </a:r>
            <a:r>
              <a:rPr lang="es-ES" dirty="0">
                <a:solidFill>
                  <a:schemeClr val="bg1"/>
                </a:solidFill>
              </a:rPr>
              <a:t>. Científicos de todo el mundo ya están utilizando robots de síntesis automatizada para fabricar físicamente estos materiales en laboratorios</a:t>
            </a:r>
            <a:r>
              <a:rPr lang="es-ES" dirty="0" smtClean="0">
                <a:solidFill>
                  <a:schemeClr val="bg1"/>
                </a:solidFill>
              </a:rPr>
              <a:t>.</a:t>
            </a:r>
          </a:p>
          <a:p>
            <a:pPr algn="just"/>
            <a:endParaRPr lang="es-ES" dirty="0">
              <a:solidFill>
                <a:schemeClr val="bg1"/>
              </a:solidFill>
            </a:endParaRPr>
          </a:p>
          <a:p>
            <a:pPr algn="just"/>
            <a:r>
              <a:rPr lang="es-ES" b="1" dirty="0">
                <a:solidFill>
                  <a:schemeClr val="bg1"/>
                </a:solidFill>
              </a:rPr>
              <a:t>Impacto futuro:</a:t>
            </a:r>
            <a:r>
              <a:rPr lang="es-ES" dirty="0">
                <a:solidFill>
                  <a:schemeClr val="bg1"/>
                </a:solidFill>
              </a:rPr>
              <a:t> Entre los materiales descubiertos por esta IA se encuentran </a:t>
            </a:r>
            <a:r>
              <a:rPr lang="es-ES" b="1" dirty="0">
                <a:solidFill>
                  <a:schemeClr val="bg1"/>
                </a:solidFill>
              </a:rPr>
              <a:t>52,000</a:t>
            </a:r>
            <a:r>
              <a:rPr lang="es-ES" dirty="0">
                <a:solidFill>
                  <a:schemeClr val="bg1"/>
                </a:solidFill>
              </a:rPr>
              <a:t> nuevos compuestos similares al </a:t>
            </a:r>
            <a:r>
              <a:rPr lang="es-ES" dirty="0" err="1">
                <a:solidFill>
                  <a:schemeClr val="bg1"/>
                </a:solidFill>
              </a:rPr>
              <a:t>grafeno</a:t>
            </a:r>
            <a:r>
              <a:rPr lang="es-ES" dirty="0">
                <a:solidFill>
                  <a:schemeClr val="bg1"/>
                </a:solidFill>
              </a:rPr>
              <a:t> y </a:t>
            </a:r>
            <a:r>
              <a:rPr lang="es-ES" b="1" dirty="0">
                <a:solidFill>
                  <a:schemeClr val="bg1"/>
                </a:solidFill>
              </a:rPr>
              <a:t>528</a:t>
            </a:r>
            <a:r>
              <a:rPr lang="es-ES" dirty="0">
                <a:solidFill>
                  <a:schemeClr val="bg1"/>
                </a:solidFill>
              </a:rPr>
              <a:t> potenciales </a:t>
            </a:r>
            <a:r>
              <a:rPr lang="es-ES" b="1" dirty="0">
                <a:solidFill>
                  <a:schemeClr val="bg1"/>
                </a:solidFill>
              </a:rPr>
              <a:t>conductores de alta eficiencia para baterías de litio</a:t>
            </a:r>
            <a:r>
              <a:rPr lang="es-ES" dirty="0">
                <a:solidFill>
                  <a:schemeClr val="bg1"/>
                </a:solidFill>
              </a:rPr>
              <a:t>. Esto abre la puerta a una generación completamente nueva de superconductores y tecnologías de energía limpia que ni siquiera sabíamos que eran posibles.</a:t>
            </a:r>
          </a:p>
          <a:p>
            <a:endParaRPr lang="es-ES" dirty="0">
              <a:solidFill>
                <a:schemeClr val="bg1"/>
              </a:solidFill>
            </a:endParaRPr>
          </a:p>
        </p:txBody>
      </p:sp>
      <p:pic>
        <p:nvPicPr>
          <p:cNvPr id="3" name="Imagen 2"/>
          <p:cNvPicPr>
            <a:picLocks noChangeAspect="1"/>
          </p:cNvPicPr>
          <p:nvPr/>
        </p:nvPicPr>
        <p:blipFill>
          <a:blip r:embed="rId2"/>
          <a:stretch>
            <a:fillRect/>
          </a:stretch>
        </p:blipFill>
        <p:spPr>
          <a:xfrm>
            <a:off x="3405051" y="4800600"/>
            <a:ext cx="3657600" cy="2057400"/>
          </a:xfrm>
          <a:prstGeom prst="rect">
            <a:avLst/>
          </a:prstGeom>
        </p:spPr>
      </p:pic>
      <p:sp>
        <p:nvSpPr>
          <p:cNvPr id="4" name="CuadroTexto 3"/>
          <p:cNvSpPr txBox="1"/>
          <p:nvPr/>
        </p:nvSpPr>
        <p:spPr>
          <a:xfrm>
            <a:off x="7591425" y="5181600"/>
            <a:ext cx="4010025" cy="1200329"/>
          </a:xfrm>
          <a:prstGeom prst="rect">
            <a:avLst/>
          </a:prstGeom>
          <a:noFill/>
        </p:spPr>
        <p:txBody>
          <a:bodyPr wrap="square" rtlCol="0">
            <a:spAutoFit/>
          </a:bodyPr>
          <a:lstStyle/>
          <a:p>
            <a:pPr algn="just"/>
            <a:r>
              <a:rPr lang="es-ES" sz="2400" b="1" dirty="0" smtClean="0">
                <a:solidFill>
                  <a:schemeClr val="bg1"/>
                </a:solidFill>
              </a:rPr>
              <a:t>Cuidado, la HPU ha detectado fallos, errores básicos etc…</a:t>
            </a:r>
          </a:p>
          <a:p>
            <a:pPr algn="just"/>
            <a:r>
              <a:rPr lang="es-ES" sz="2400" b="1" dirty="0" smtClean="0">
                <a:solidFill>
                  <a:schemeClr val="bg1"/>
                </a:solidFill>
              </a:rPr>
              <a:t>Supervisión.</a:t>
            </a:r>
            <a:endParaRPr lang="es-ES" sz="2400" b="1" dirty="0">
              <a:solidFill>
                <a:schemeClr val="bg1"/>
              </a:solidFill>
            </a:endParaRPr>
          </a:p>
        </p:txBody>
      </p:sp>
    </p:spTree>
    <p:extLst>
      <p:ext uri="{BB962C8B-B14F-4D97-AF65-F5344CB8AC3E}">
        <p14:creationId xmlns:p14="http://schemas.microsoft.com/office/powerpoint/2010/main" val="19621484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cortetierra"/>
          <p:cNvPicPr>
            <a:picLocks noChangeAspect="1" noChangeArrowheads="1"/>
          </p:cNvPicPr>
          <p:nvPr/>
        </p:nvPicPr>
        <p:blipFill>
          <a:blip r:embed="rId2" cstate="print"/>
          <a:srcRect l="-3984" t="-4150" b="-3758"/>
          <a:stretch>
            <a:fillRect/>
          </a:stretch>
        </p:blipFill>
        <p:spPr bwMode="auto">
          <a:xfrm>
            <a:off x="3261632" y="723401"/>
            <a:ext cx="4593499" cy="4572176"/>
          </a:xfrm>
          <a:prstGeom prst="rect">
            <a:avLst/>
          </a:prstGeom>
          <a:noFill/>
          <a:ln w="9525">
            <a:noFill/>
            <a:miter lim="800000"/>
            <a:headEnd/>
            <a:tailEnd/>
          </a:ln>
        </p:spPr>
      </p:pic>
      <p:sp>
        <p:nvSpPr>
          <p:cNvPr id="3" name="2 CuadroTexto"/>
          <p:cNvSpPr txBox="1">
            <a:spLocks noChangeArrowheads="1"/>
          </p:cNvSpPr>
          <p:nvPr/>
        </p:nvSpPr>
        <p:spPr bwMode="auto">
          <a:xfrm>
            <a:off x="2685370" y="147138"/>
            <a:ext cx="7632700" cy="585788"/>
          </a:xfrm>
          <a:prstGeom prst="rect">
            <a:avLst/>
          </a:prstGeom>
          <a:noFill/>
          <a:ln w="9525">
            <a:noFill/>
            <a:miter lim="800000"/>
            <a:headEnd/>
            <a:tailEnd/>
          </a:ln>
        </p:spPr>
        <p:txBody>
          <a:bodyPr>
            <a:spAutoFit/>
          </a:bodyPr>
          <a:lstStyle/>
          <a:p>
            <a:r>
              <a:rPr lang="es-ES" sz="3200" b="1" dirty="0">
                <a:solidFill>
                  <a:schemeClr val="bg1"/>
                </a:solidFill>
              </a:rPr>
              <a:t>#1  </a:t>
            </a:r>
            <a:r>
              <a:rPr lang="es-ES" sz="3200" b="1" dirty="0" err="1">
                <a:solidFill>
                  <a:schemeClr val="bg1"/>
                </a:solidFill>
              </a:rPr>
              <a:t>Physics</a:t>
            </a:r>
            <a:r>
              <a:rPr lang="es-ES" sz="3200" b="1" dirty="0">
                <a:solidFill>
                  <a:schemeClr val="bg1"/>
                </a:solidFill>
              </a:rPr>
              <a:t> and </a:t>
            </a:r>
            <a:r>
              <a:rPr lang="es-ES" sz="3200" b="1" dirty="0" err="1">
                <a:solidFill>
                  <a:schemeClr val="bg1"/>
                </a:solidFill>
              </a:rPr>
              <a:t>chemistry</a:t>
            </a:r>
            <a:r>
              <a:rPr lang="es-ES" sz="3200" b="1" dirty="0">
                <a:solidFill>
                  <a:schemeClr val="bg1"/>
                </a:solidFill>
              </a:rPr>
              <a:t> </a:t>
            </a:r>
            <a:r>
              <a:rPr lang="es-ES" sz="3200" b="1" dirty="0" err="1">
                <a:solidFill>
                  <a:schemeClr val="bg1"/>
                </a:solidFill>
              </a:rPr>
              <a:t>laboratory</a:t>
            </a:r>
            <a:endParaRPr lang="es-ES" sz="3200" b="1" dirty="0">
              <a:solidFill>
                <a:schemeClr val="bg1"/>
              </a:solidFill>
            </a:endParaRPr>
          </a:p>
        </p:txBody>
      </p:sp>
      <p:sp>
        <p:nvSpPr>
          <p:cNvPr id="4" name="3 CuadroTexto"/>
          <p:cNvSpPr txBox="1">
            <a:spLocks noChangeArrowheads="1"/>
          </p:cNvSpPr>
          <p:nvPr/>
        </p:nvSpPr>
        <p:spPr bwMode="auto">
          <a:xfrm>
            <a:off x="1785257" y="5379457"/>
            <a:ext cx="8893175" cy="461665"/>
          </a:xfrm>
          <a:prstGeom prst="rect">
            <a:avLst/>
          </a:prstGeom>
          <a:noFill/>
          <a:ln w="9525">
            <a:noFill/>
            <a:miter lim="800000"/>
            <a:headEnd/>
            <a:tailEnd/>
          </a:ln>
        </p:spPr>
        <p:txBody>
          <a:bodyPr wrap="square">
            <a:spAutoFit/>
          </a:bodyPr>
          <a:lstStyle/>
          <a:p>
            <a:r>
              <a:rPr lang="es-ES" sz="2400" b="1" dirty="0" err="1">
                <a:solidFill>
                  <a:schemeClr val="bg1"/>
                </a:solidFill>
              </a:rPr>
              <a:t>High</a:t>
            </a:r>
            <a:r>
              <a:rPr lang="es-ES" sz="2400" b="1" dirty="0">
                <a:solidFill>
                  <a:schemeClr val="bg1"/>
                </a:solidFill>
              </a:rPr>
              <a:t> </a:t>
            </a:r>
            <a:r>
              <a:rPr lang="es-ES" sz="2400" b="1" dirty="0" err="1">
                <a:solidFill>
                  <a:schemeClr val="bg1"/>
                </a:solidFill>
              </a:rPr>
              <a:t>Pressure</a:t>
            </a:r>
            <a:r>
              <a:rPr lang="es-ES" sz="2400" b="1" dirty="0">
                <a:solidFill>
                  <a:schemeClr val="bg1"/>
                </a:solidFill>
              </a:rPr>
              <a:t> and </a:t>
            </a:r>
            <a:r>
              <a:rPr lang="es-ES" sz="2400" b="1" dirty="0" err="1">
                <a:solidFill>
                  <a:schemeClr val="bg1"/>
                </a:solidFill>
              </a:rPr>
              <a:t>High</a:t>
            </a:r>
            <a:r>
              <a:rPr lang="es-ES" sz="2400" b="1" dirty="0">
                <a:solidFill>
                  <a:schemeClr val="bg1"/>
                </a:solidFill>
              </a:rPr>
              <a:t> </a:t>
            </a:r>
            <a:r>
              <a:rPr lang="es-ES" sz="2400" b="1" dirty="0" err="1">
                <a:solidFill>
                  <a:schemeClr val="bg1"/>
                </a:solidFill>
              </a:rPr>
              <a:t>Temperature</a:t>
            </a:r>
            <a:r>
              <a:rPr lang="es-ES" sz="2400" b="1" dirty="0">
                <a:solidFill>
                  <a:schemeClr val="bg1"/>
                </a:solidFill>
              </a:rPr>
              <a:t> are </a:t>
            </a:r>
            <a:r>
              <a:rPr lang="es-ES" sz="2400" b="1" dirty="0" err="1">
                <a:solidFill>
                  <a:schemeClr val="bg1"/>
                </a:solidFill>
              </a:rPr>
              <a:t>the</a:t>
            </a:r>
            <a:r>
              <a:rPr lang="es-ES" sz="2400" b="1" dirty="0">
                <a:solidFill>
                  <a:schemeClr val="bg1"/>
                </a:solidFill>
              </a:rPr>
              <a:t> NORMAL CONDITIONS!</a:t>
            </a:r>
          </a:p>
        </p:txBody>
      </p:sp>
      <p:sp>
        <p:nvSpPr>
          <p:cNvPr id="6" name="CuadroTexto 5"/>
          <p:cNvSpPr txBox="1"/>
          <p:nvPr/>
        </p:nvSpPr>
        <p:spPr>
          <a:xfrm>
            <a:off x="1724297" y="6174377"/>
            <a:ext cx="8954135" cy="461665"/>
          </a:xfrm>
          <a:prstGeom prst="rect">
            <a:avLst/>
          </a:prstGeom>
          <a:noFill/>
        </p:spPr>
        <p:txBody>
          <a:bodyPr wrap="square" rtlCol="0">
            <a:spAutoFit/>
          </a:bodyPr>
          <a:lstStyle/>
          <a:p>
            <a:pPr algn="ctr"/>
            <a:r>
              <a:rPr lang="es-ES" sz="2400" b="1" dirty="0" smtClean="0">
                <a:solidFill>
                  <a:schemeClr val="bg1"/>
                </a:solidFill>
              </a:rPr>
              <a:t>La naturaleza egocéntrica del ser humano.</a:t>
            </a:r>
            <a:endParaRPr lang="es-ES" sz="2400" b="1" dirty="0">
              <a:solidFill>
                <a:schemeClr val="bg1"/>
              </a:solidFill>
            </a:endParaRPr>
          </a:p>
        </p:txBody>
      </p:sp>
    </p:spTree>
    <p:extLst>
      <p:ext uri="{BB962C8B-B14F-4D97-AF65-F5344CB8AC3E}">
        <p14:creationId xmlns:p14="http://schemas.microsoft.com/office/powerpoint/2010/main" val="234193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1750423" y="0"/>
            <a:ext cx="9144000" cy="1398191"/>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3442103" y="1426803"/>
            <a:ext cx="5400599" cy="5431197"/>
          </a:xfrm>
          <a:prstGeom prst="rect">
            <a:avLst/>
          </a:prstGeom>
          <a:noFill/>
          <a:ln w="9525">
            <a:noFill/>
            <a:miter lim="800000"/>
            <a:headEnd/>
            <a:tailEnd/>
          </a:ln>
        </p:spPr>
      </p:pic>
    </p:spTree>
    <p:extLst>
      <p:ext uri="{BB962C8B-B14F-4D97-AF65-F5344CB8AC3E}">
        <p14:creationId xmlns:p14="http://schemas.microsoft.com/office/powerpoint/2010/main" val="192344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574765" y="9028"/>
            <a:ext cx="9141187" cy="548680"/>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698" tIns="48349" rIns="96698" bIns="48349" anchor="ct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endParaRPr lang="es-ES" altLang="es-ES"/>
          </a:p>
        </p:txBody>
      </p:sp>
      <p:pic>
        <p:nvPicPr>
          <p:cNvPr id="3" name="Picture 5" descr="shuker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7419" y="4394200"/>
            <a:ext cx="1722438"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flat_rom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382" y="1173350"/>
            <a:ext cx="2330012" cy="225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a:spLocks noChangeArrowheads="1"/>
          </p:cNvSpPr>
          <p:nvPr/>
        </p:nvSpPr>
        <p:spPr bwMode="auto">
          <a:xfrm>
            <a:off x="-42068" y="-139123"/>
            <a:ext cx="9301730" cy="687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98" tIns="48349" rIns="96698" bIns="48349" anchor="ct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algn="ctr" eaLnBrk="1" hangingPunct="1"/>
            <a:r>
              <a:rPr lang="fr-FR" altLang="es-ES" sz="3000" dirty="0">
                <a:solidFill>
                  <a:schemeClr val="bg1"/>
                </a:solidFill>
              </a:rPr>
              <a:t>High Pressure </a:t>
            </a:r>
            <a:r>
              <a:rPr lang="fr-FR" altLang="es-ES" sz="3000" dirty="0" err="1">
                <a:solidFill>
                  <a:schemeClr val="bg1"/>
                </a:solidFill>
              </a:rPr>
              <a:t>Experiments</a:t>
            </a:r>
            <a:r>
              <a:rPr lang="fr-FR" altLang="es-ES" sz="3000" dirty="0">
                <a:solidFill>
                  <a:schemeClr val="bg1"/>
                </a:solidFill>
              </a:rPr>
              <a:t>: </a:t>
            </a:r>
            <a:r>
              <a:rPr lang="fr-FR" altLang="es-ES" sz="3000" dirty="0" err="1">
                <a:solidFill>
                  <a:schemeClr val="bg1"/>
                </a:solidFill>
              </a:rPr>
              <a:t>Diamond</a:t>
            </a:r>
            <a:r>
              <a:rPr lang="fr-FR" altLang="es-ES" sz="3000" dirty="0">
                <a:solidFill>
                  <a:schemeClr val="bg1"/>
                </a:solidFill>
              </a:rPr>
              <a:t> </a:t>
            </a:r>
            <a:r>
              <a:rPr lang="fr-FR" altLang="es-ES" sz="3000" dirty="0" err="1">
                <a:solidFill>
                  <a:schemeClr val="bg1"/>
                </a:solidFill>
              </a:rPr>
              <a:t>Anvil</a:t>
            </a:r>
            <a:r>
              <a:rPr lang="fr-FR" altLang="es-ES" sz="3000" dirty="0">
                <a:solidFill>
                  <a:schemeClr val="bg1"/>
                </a:solidFill>
              </a:rPr>
              <a:t> </a:t>
            </a:r>
            <a:r>
              <a:rPr lang="fr-FR" altLang="es-ES" sz="3000" dirty="0" err="1">
                <a:solidFill>
                  <a:schemeClr val="bg1"/>
                </a:solidFill>
              </a:rPr>
              <a:t>Cell</a:t>
            </a:r>
            <a:endParaRPr lang="fr-FR" altLang="es-ES" sz="3000" dirty="0">
              <a:solidFill>
                <a:schemeClr val="bg1"/>
              </a:solidFill>
            </a:endParaRPr>
          </a:p>
        </p:txBody>
      </p:sp>
      <p:sp>
        <p:nvSpPr>
          <p:cNvPr id="6" name="Text Box 8"/>
          <p:cNvSpPr txBox="1">
            <a:spLocks noChangeArrowheads="1"/>
          </p:cNvSpPr>
          <p:nvPr/>
        </p:nvSpPr>
        <p:spPr bwMode="auto">
          <a:xfrm>
            <a:off x="7054210" y="1115417"/>
            <a:ext cx="1130300" cy="48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algn="ctr" eaLnBrk="1" hangingPunct="1"/>
            <a:r>
              <a:rPr lang="fr-FR" altLang="es-ES" sz="2500" b="1" dirty="0">
                <a:solidFill>
                  <a:schemeClr val="bg1"/>
                </a:solidFill>
              </a:rPr>
              <a:t>DAC</a:t>
            </a:r>
          </a:p>
        </p:txBody>
      </p:sp>
      <p:sp>
        <p:nvSpPr>
          <p:cNvPr id="7" name="Text Box 9"/>
          <p:cNvSpPr txBox="1">
            <a:spLocks noChangeArrowheads="1"/>
          </p:cNvSpPr>
          <p:nvPr/>
        </p:nvSpPr>
        <p:spPr bwMode="auto">
          <a:xfrm>
            <a:off x="7024687" y="2186407"/>
            <a:ext cx="2167941" cy="39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r>
              <a:rPr lang="fr-FR" altLang="es-ES" dirty="0">
                <a:solidFill>
                  <a:schemeClr val="bg1"/>
                </a:solidFill>
              </a:rPr>
              <a:t>Vol.  &lt; 0.002 mm</a:t>
            </a:r>
            <a:r>
              <a:rPr lang="fr-FR" altLang="es-ES" baseline="30000" dirty="0">
                <a:solidFill>
                  <a:schemeClr val="bg1"/>
                </a:solidFill>
              </a:rPr>
              <a:t>3 </a:t>
            </a:r>
            <a:endParaRPr lang="fr-FR" altLang="es-ES" dirty="0">
              <a:solidFill>
                <a:schemeClr val="bg1"/>
              </a:solidFill>
            </a:endParaRPr>
          </a:p>
        </p:txBody>
      </p:sp>
      <p:sp>
        <p:nvSpPr>
          <p:cNvPr id="8" name="AutoShape 10"/>
          <p:cNvSpPr>
            <a:spLocks noChangeArrowheads="1"/>
          </p:cNvSpPr>
          <p:nvPr/>
        </p:nvSpPr>
        <p:spPr bwMode="auto">
          <a:xfrm>
            <a:off x="7835107" y="5870575"/>
            <a:ext cx="544512" cy="293688"/>
          </a:xfrm>
          <a:prstGeom prst="upArrow">
            <a:avLst>
              <a:gd name="adj1" fmla="val 50000"/>
              <a:gd name="adj2" fmla="val 25000"/>
            </a:avLst>
          </a:prstGeom>
          <a:solidFill>
            <a:srgbClr val="33CCCC"/>
          </a:solidFill>
          <a:ln w="9525">
            <a:solidFill>
              <a:srgbClr val="33CCCC"/>
            </a:solidFill>
            <a:miter lim="800000"/>
            <a:headEnd/>
            <a:tailEnd/>
          </a:ln>
        </p:spPr>
        <p:txBody>
          <a:bodyPr wrap="none" lIns="96698" tIns="48349" rIns="96698" bIns="48349" anchor="ct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endParaRPr lang="es-ES" altLang="es-ES"/>
          </a:p>
        </p:txBody>
      </p:sp>
      <p:sp>
        <p:nvSpPr>
          <p:cNvPr id="9" name="AutoShape 11"/>
          <p:cNvSpPr>
            <a:spLocks noChangeArrowheads="1"/>
          </p:cNvSpPr>
          <p:nvPr/>
        </p:nvSpPr>
        <p:spPr bwMode="auto">
          <a:xfrm rot="10800000">
            <a:off x="7835107" y="4027488"/>
            <a:ext cx="544512" cy="368300"/>
          </a:xfrm>
          <a:prstGeom prst="upArrow">
            <a:avLst>
              <a:gd name="adj1" fmla="val 50000"/>
              <a:gd name="adj2" fmla="val 25000"/>
            </a:avLst>
          </a:prstGeom>
          <a:solidFill>
            <a:srgbClr val="33CCCC"/>
          </a:solidFill>
          <a:ln w="9525">
            <a:solidFill>
              <a:srgbClr val="33CCCC"/>
            </a:solidFill>
            <a:miter lim="800000"/>
            <a:headEnd/>
            <a:tailEnd/>
          </a:ln>
        </p:spPr>
        <p:txBody>
          <a:bodyPr rot="10800000" wrap="none" lIns="96698" tIns="48349" rIns="96698" bIns="48349" anchor="ct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endParaRPr lang="es-ES" altLang="es-ES"/>
          </a:p>
        </p:txBody>
      </p:sp>
      <p:grpSp>
        <p:nvGrpSpPr>
          <p:cNvPr id="10" name="Group 45"/>
          <p:cNvGrpSpPr>
            <a:grpSpLocks/>
          </p:cNvGrpSpPr>
          <p:nvPr/>
        </p:nvGrpSpPr>
        <p:grpSpPr bwMode="auto">
          <a:xfrm>
            <a:off x="6742907" y="3511550"/>
            <a:ext cx="1811337" cy="1400175"/>
            <a:chOff x="1962" y="2296"/>
            <a:chExt cx="1054" cy="862"/>
          </a:xfrm>
        </p:grpSpPr>
        <p:sp>
          <p:nvSpPr>
            <p:cNvPr id="11" name="Line 46"/>
            <p:cNvSpPr>
              <a:spLocks noChangeShapeType="1"/>
            </p:cNvSpPr>
            <p:nvPr/>
          </p:nvSpPr>
          <p:spPr bwMode="auto">
            <a:xfrm>
              <a:off x="2472" y="2523"/>
              <a:ext cx="272" cy="634"/>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2" name="Text Box 47"/>
            <p:cNvSpPr txBox="1">
              <a:spLocks noChangeArrowheads="1"/>
            </p:cNvSpPr>
            <p:nvPr/>
          </p:nvSpPr>
          <p:spPr bwMode="auto">
            <a:xfrm>
              <a:off x="1962" y="2296"/>
              <a:ext cx="632"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r>
                <a:rPr lang="fr-FR" altLang="es-ES" sz="2100" dirty="0">
                  <a:solidFill>
                    <a:schemeClr val="bg1"/>
                  </a:solidFill>
                </a:rPr>
                <a:t>Raman</a:t>
              </a:r>
            </a:p>
          </p:txBody>
        </p:sp>
        <p:sp>
          <p:nvSpPr>
            <p:cNvPr id="13" name="Line 48"/>
            <p:cNvSpPr>
              <a:spLocks noChangeShapeType="1"/>
            </p:cNvSpPr>
            <p:nvPr/>
          </p:nvSpPr>
          <p:spPr bwMode="auto">
            <a:xfrm flipV="1">
              <a:off x="2789" y="2432"/>
              <a:ext cx="227" cy="726"/>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grpSp>
        <p:nvGrpSpPr>
          <p:cNvPr id="14" name="Group 49"/>
          <p:cNvGrpSpPr>
            <a:grpSpLocks/>
          </p:cNvGrpSpPr>
          <p:nvPr/>
        </p:nvGrpSpPr>
        <p:grpSpPr bwMode="auto">
          <a:xfrm>
            <a:off x="8265317" y="3464441"/>
            <a:ext cx="1001225" cy="2699822"/>
            <a:chOff x="2793" y="2267"/>
            <a:chExt cx="582" cy="1662"/>
          </a:xfrm>
        </p:grpSpPr>
        <p:sp>
          <p:nvSpPr>
            <p:cNvPr id="15" name="Line 50"/>
            <p:cNvSpPr>
              <a:spLocks noChangeShapeType="1"/>
            </p:cNvSpPr>
            <p:nvPr/>
          </p:nvSpPr>
          <p:spPr bwMode="auto">
            <a:xfrm flipH="1">
              <a:off x="2793" y="2523"/>
              <a:ext cx="318" cy="589"/>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6" name="Text Box 51"/>
            <p:cNvSpPr txBox="1">
              <a:spLocks noChangeArrowheads="1"/>
            </p:cNvSpPr>
            <p:nvPr/>
          </p:nvSpPr>
          <p:spPr bwMode="auto">
            <a:xfrm>
              <a:off x="2932" y="2267"/>
              <a:ext cx="443"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r>
                <a:rPr lang="fr-FR" altLang="es-ES" sz="2100" dirty="0">
                  <a:solidFill>
                    <a:schemeClr val="bg1"/>
                  </a:solidFill>
                </a:rPr>
                <a:t>DRX</a:t>
              </a:r>
            </a:p>
          </p:txBody>
        </p:sp>
        <p:sp>
          <p:nvSpPr>
            <p:cNvPr id="17" name="Line 52"/>
            <p:cNvSpPr>
              <a:spLocks noChangeShapeType="1"/>
            </p:cNvSpPr>
            <p:nvPr/>
          </p:nvSpPr>
          <p:spPr bwMode="auto">
            <a:xfrm>
              <a:off x="2835" y="3385"/>
              <a:ext cx="317" cy="544"/>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pic>
        <p:nvPicPr>
          <p:cNvPr id="18" name="Picture 54" descr="Presse P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9969" y="3511550"/>
            <a:ext cx="2347913"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55"/>
          <p:cNvGrpSpPr>
            <a:grpSpLocks/>
          </p:cNvGrpSpPr>
          <p:nvPr/>
        </p:nvGrpSpPr>
        <p:grpSpPr bwMode="auto">
          <a:xfrm>
            <a:off x="472088" y="4910099"/>
            <a:ext cx="5373881" cy="658155"/>
            <a:chOff x="1024" y="3022"/>
            <a:chExt cx="3126" cy="405"/>
          </a:xfrm>
        </p:grpSpPr>
        <p:sp>
          <p:nvSpPr>
            <p:cNvPr id="20" name="Line 56"/>
            <p:cNvSpPr>
              <a:spLocks noChangeShapeType="1"/>
            </p:cNvSpPr>
            <p:nvPr/>
          </p:nvSpPr>
          <p:spPr bwMode="auto">
            <a:xfrm>
              <a:off x="1610" y="3022"/>
              <a:ext cx="1089" cy="0"/>
            </a:xfrm>
            <a:prstGeom prst="line">
              <a:avLst/>
            </a:prstGeom>
            <a:noFill/>
            <a:ln w="571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1" name="Text Box 57"/>
            <p:cNvSpPr txBox="1">
              <a:spLocks noChangeArrowheads="1"/>
            </p:cNvSpPr>
            <p:nvPr/>
          </p:nvSpPr>
          <p:spPr bwMode="auto">
            <a:xfrm>
              <a:off x="1024" y="3130"/>
              <a:ext cx="870"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r>
                <a:rPr lang="fr-FR" altLang="es-ES" sz="2500" dirty="0">
                  <a:solidFill>
                    <a:schemeClr val="bg1"/>
                  </a:solidFill>
                </a:rPr>
                <a:t>Neutrons</a:t>
              </a:r>
            </a:p>
          </p:txBody>
        </p:sp>
        <p:sp>
          <p:nvSpPr>
            <p:cNvPr id="22" name="Line 58"/>
            <p:cNvSpPr>
              <a:spLocks noChangeShapeType="1"/>
            </p:cNvSpPr>
            <p:nvPr/>
          </p:nvSpPr>
          <p:spPr bwMode="auto">
            <a:xfrm>
              <a:off x="3061" y="3022"/>
              <a:ext cx="1089" cy="0"/>
            </a:xfrm>
            <a:prstGeom prst="line">
              <a:avLst/>
            </a:prstGeom>
            <a:noFill/>
            <a:ln w="571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sp>
        <p:nvSpPr>
          <p:cNvPr id="23" name="Text Box 64"/>
          <p:cNvSpPr txBox="1">
            <a:spLocks noChangeArrowheads="1"/>
          </p:cNvSpPr>
          <p:nvPr/>
        </p:nvSpPr>
        <p:spPr bwMode="auto">
          <a:xfrm>
            <a:off x="172244" y="4302125"/>
            <a:ext cx="1906843" cy="39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r>
              <a:rPr lang="fr-FR" altLang="es-ES" b="1" dirty="0">
                <a:solidFill>
                  <a:schemeClr val="bg1"/>
                </a:solidFill>
              </a:rPr>
              <a:t>Vol.30-60 mm</a:t>
            </a:r>
            <a:r>
              <a:rPr lang="fr-FR" altLang="es-ES" b="1" baseline="30000" dirty="0">
                <a:solidFill>
                  <a:schemeClr val="bg1"/>
                </a:solidFill>
              </a:rPr>
              <a:t>3</a:t>
            </a:r>
            <a:r>
              <a:rPr lang="fr-FR" altLang="es-ES" b="1" dirty="0">
                <a:solidFill>
                  <a:schemeClr val="bg1"/>
                </a:solidFill>
              </a:rPr>
              <a:t> </a:t>
            </a:r>
          </a:p>
        </p:txBody>
      </p:sp>
      <p:sp>
        <p:nvSpPr>
          <p:cNvPr id="24" name="Rectangle 65"/>
          <p:cNvSpPr>
            <a:spLocks noChangeArrowheads="1"/>
          </p:cNvSpPr>
          <p:nvPr/>
        </p:nvSpPr>
        <p:spPr bwMode="auto">
          <a:xfrm>
            <a:off x="115094" y="6238875"/>
            <a:ext cx="3430588" cy="48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r>
              <a:rPr lang="fr-FR" altLang="es-ES" sz="2500" b="1" dirty="0">
                <a:solidFill>
                  <a:schemeClr val="bg1"/>
                </a:solidFill>
              </a:rPr>
              <a:t>P</a:t>
            </a:r>
            <a:r>
              <a:rPr lang="fr-FR" altLang="es-ES" sz="2500" dirty="0">
                <a:solidFill>
                  <a:schemeClr val="bg1"/>
                </a:solidFill>
              </a:rPr>
              <a:t>aris-</a:t>
            </a:r>
            <a:r>
              <a:rPr lang="fr-FR" altLang="es-ES" sz="2500" b="1" dirty="0" err="1">
                <a:solidFill>
                  <a:schemeClr val="bg1"/>
                </a:solidFill>
              </a:rPr>
              <a:t>E</a:t>
            </a:r>
            <a:r>
              <a:rPr lang="fr-FR" altLang="es-ES" sz="2500" dirty="0" err="1">
                <a:solidFill>
                  <a:schemeClr val="bg1"/>
                </a:solidFill>
              </a:rPr>
              <a:t>dimburg</a:t>
            </a:r>
            <a:r>
              <a:rPr lang="fr-FR" altLang="es-ES" sz="2500" dirty="0">
                <a:solidFill>
                  <a:schemeClr val="bg1"/>
                </a:solidFill>
              </a:rPr>
              <a:t> (PE)</a:t>
            </a:r>
            <a:endParaRPr lang="es-ES" altLang="es-ES" sz="2500" dirty="0">
              <a:solidFill>
                <a:schemeClr val="bg1"/>
              </a:solidFill>
            </a:endParaRPr>
          </a:p>
        </p:txBody>
      </p:sp>
      <p:pic>
        <p:nvPicPr>
          <p:cNvPr id="25" name="Picture 7" descr="dac_xra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53253" y="686440"/>
            <a:ext cx="2405062"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25 CuadroTexto"/>
          <p:cNvSpPr txBox="1">
            <a:spLocks noChangeArrowheads="1"/>
          </p:cNvSpPr>
          <p:nvPr/>
        </p:nvSpPr>
        <p:spPr bwMode="auto">
          <a:xfrm>
            <a:off x="4871244" y="6459538"/>
            <a:ext cx="1949450" cy="42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r>
              <a:rPr lang="es-ES" altLang="es-ES" sz="2100" dirty="0">
                <a:solidFill>
                  <a:schemeClr val="bg1"/>
                </a:solidFill>
              </a:rPr>
              <a:t>Laser </a:t>
            </a:r>
            <a:r>
              <a:rPr lang="es-ES" altLang="es-ES" sz="2100" dirty="0" err="1">
                <a:solidFill>
                  <a:schemeClr val="bg1"/>
                </a:solidFill>
              </a:rPr>
              <a:t>heating</a:t>
            </a:r>
            <a:endParaRPr lang="es-ES" altLang="es-ES" sz="2100" dirty="0">
              <a:solidFill>
                <a:schemeClr val="bg1"/>
              </a:solidFill>
            </a:endParaRPr>
          </a:p>
        </p:txBody>
      </p:sp>
      <p:cxnSp>
        <p:nvCxnSpPr>
          <p:cNvPr id="27" name="26 Conector recto de flecha"/>
          <p:cNvCxnSpPr/>
          <p:nvPr/>
        </p:nvCxnSpPr>
        <p:spPr>
          <a:xfrm flipV="1">
            <a:off x="5482432" y="5013325"/>
            <a:ext cx="1871662" cy="1295400"/>
          </a:xfrm>
          <a:prstGeom prst="straightConnector1">
            <a:avLst/>
          </a:prstGeom>
          <a:ln>
            <a:solidFill>
              <a:srgbClr val="FF0000"/>
            </a:solidFill>
            <a:headEnd type="none" w="med" len="med"/>
            <a:tailEnd type="triangle" w="med" len="med"/>
          </a:ln>
          <a:effectLst>
            <a:outerShdw blurRad="40000" dist="23000" dir="5400000" rotWithShape="0">
              <a:srgbClr val="000000">
                <a:alpha val="35000"/>
              </a:srgbClr>
            </a:outerShdw>
          </a:effectLst>
        </p:spPr>
        <p:style>
          <a:lnRef idx="3">
            <a:schemeClr val="dk1"/>
          </a:lnRef>
          <a:fillRef idx="0">
            <a:schemeClr val="dk1"/>
          </a:fillRef>
          <a:effectRef idx="2">
            <a:schemeClr val="dk1"/>
          </a:effectRef>
          <a:fontRef idx="minor">
            <a:schemeClr val="tx1"/>
          </a:fontRef>
        </p:style>
      </p:cxnSp>
      <p:cxnSp>
        <p:nvCxnSpPr>
          <p:cNvPr id="28" name="27 Conector recto de flecha"/>
          <p:cNvCxnSpPr/>
          <p:nvPr/>
        </p:nvCxnSpPr>
        <p:spPr>
          <a:xfrm flipH="1" flipV="1">
            <a:off x="3463925" y="4911725"/>
            <a:ext cx="1839120" cy="1397001"/>
          </a:xfrm>
          <a:prstGeom prst="straightConnector1">
            <a:avLst/>
          </a:prstGeom>
          <a:ln>
            <a:solidFill>
              <a:srgbClr val="FF0000"/>
            </a:solidFill>
            <a:headEnd type="none" w="med" len="med"/>
            <a:tailEnd type="triangle" w="med" len="med"/>
          </a:ln>
          <a:effectLst>
            <a:outerShdw blurRad="40000" dist="23000" dir="5400000" rotWithShape="0">
              <a:srgbClr val="000000">
                <a:alpha val="35000"/>
              </a:srgbClr>
            </a:outerShdw>
          </a:effectLst>
        </p:spPr>
        <p:style>
          <a:lnRef idx="3">
            <a:schemeClr val="accent4"/>
          </a:lnRef>
          <a:fillRef idx="0">
            <a:schemeClr val="accent4"/>
          </a:fillRef>
          <a:effectRef idx="2">
            <a:schemeClr val="accent4"/>
          </a:effectRef>
          <a:fontRef idx="minor">
            <a:schemeClr val="tx1"/>
          </a:fontRef>
        </p:style>
      </p:cxnSp>
      <p:sp>
        <p:nvSpPr>
          <p:cNvPr id="29" name="Text Box 31"/>
          <p:cNvSpPr txBox="1">
            <a:spLocks noChangeArrowheads="1"/>
          </p:cNvSpPr>
          <p:nvPr/>
        </p:nvSpPr>
        <p:spPr bwMode="auto">
          <a:xfrm>
            <a:off x="7338743" y="6264523"/>
            <a:ext cx="2112963" cy="39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6698" tIns="48349" rIns="96698" bIns="48349">
            <a:spAutoFit/>
          </a:bodyPr>
          <a:lstStyle>
            <a:lvl1pPr defTabSz="966788" eaLnBrk="0" hangingPunct="0">
              <a:defRPr sz="1900">
                <a:solidFill>
                  <a:schemeClr val="tx1"/>
                </a:solidFill>
                <a:latin typeface="Arial" pitchFamily="34" charset="0"/>
                <a:cs typeface="Arial" pitchFamily="34" charset="0"/>
              </a:defRPr>
            </a:lvl1pPr>
            <a:lvl2pPr marL="742950" indent="-285750" defTabSz="966788" eaLnBrk="0" hangingPunct="0">
              <a:defRPr sz="1900">
                <a:solidFill>
                  <a:schemeClr val="tx1"/>
                </a:solidFill>
                <a:latin typeface="Arial" pitchFamily="34" charset="0"/>
                <a:cs typeface="Arial" pitchFamily="34" charset="0"/>
              </a:defRPr>
            </a:lvl2pPr>
            <a:lvl3pPr marL="1143000" indent="-228600" defTabSz="966788" eaLnBrk="0" hangingPunct="0">
              <a:defRPr sz="1900">
                <a:solidFill>
                  <a:schemeClr val="tx1"/>
                </a:solidFill>
                <a:latin typeface="Arial" pitchFamily="34" charset="0"/>
                <a:cs typeface="Arial" pitchFamily="34" charset="0"/>
              </a:defRPr>
            </a:lvl3pPr>
            <a:lvl4pPr marL="1600200" indent="-228600" defTabSz="966788" eaLnBrk="0" hangingPunct="0">
              <a:defRPr sz="1900">
                <a:solidFill>
                  <a:schemeClr val="tx1"/>
                </a:solidFill>
                <a:latin typeface="Arial" pitchFamily="34" charset="0"/>
                <a:cs typeface="Arial" pitchFamily="34" charset="0"/>
              </a:defRPr>
            </a:lvl4pPr>
            <a:lvl5pPr marL="2057400" indent="-228600" defTabSz="966788" eaLnBrk="0" hangingPunct="0">
              <a:defRPr sz="1900">
                <a:solidFill>
                  <a:schemeClr val="tx1"/>
                </a:solidFill>
                <a:latin typeface="Arial" pitchFamily="34" charset="0"/>
                <a:cs typeface="Arial" pitchFamily="34" charset="0"/>
              </a:defRPr>
            </a:lvl5pPr>
            <a:lvl6pPr marL="2514600" indent="-228600" defTabSz="966788" eaLnBrk="0" fontAlgn="base" hangingPunct="0">
              <a:spcBef>
                <a:spcPct val="0"/>
              </a:spcBef>
              <a:spcAft>
                <a:spcPct val="0"/>
              </a:spcAft>
              <a:defRPr sz="1900">
                <a:solidFill>
                  <a:schemeClr val="tx1"/>
                </a:solidFill>
                <a:latin typeface="Arial" pitchFamily="34" charset="0"/>
                <a:cs typeface="Arial" pitchFamily="34" charset="0"/>
              </a:defRPr>
            </a:lvl6pPr>
            <a:lvl7pPr marL="2971800" indent="-228600" defTabSz="966788" eaLnBrk="0" fontAlgn="base" hangingPunct="0">
              <a:spcBef>
                <a:spcPct val="0"/>
              </a:spcBef>
              <a:spcAft>
                <a:spcPct val="0"/>
              </a:spcAft>
              <a:defRPr sz="1900">
                <a:solidFill>
                  <a:schemeClr val="tx1"/>
                </a:solidFill>
                <a:latin typeface="Arial" pitchFamily="34" charset="0"/>
                <a:cs typeface="Arial" pitchFamily="34" charset="0"/>
              </a:defRPr>
            </a:lvl7pPr>
            <a:lvl8pPr marL="3429000" indent="-228600" defTabSz="966788" eaLnBrk="0" fontAlgn="base" hangingPunct="0">
              <a:spcBef>
                <a:spcPct val="0"/>
              </a:spcBef>
              <a:spcAft>
                <a:spcPct val="0"/>
              </a:spcAft>
              <a:defRPr sz="1900">
                <a:solidFill>
                  <a:schemeClr val="tx1"/>
                </a:solidFill>
                <a:latin typeface="Arial" pitchFamily="34" charset="0"/>
                <a:cs typeface="Arial" pitchFamily="34" charset="0"/>
              </a:defRPr>
            </a:lvl8pPr>
            <a:lvl9pPr marL="3886200" indent="-228600" defTabSz="966788" eaLnBrk="0" fontAlgn="base" hangingPunct="0">
              <a:spcBef>
                <a:spcPct val="0"/>
              </a:spcBef>
              <a:spcAft>
                <a:spcPct val="0"/>
              </a:spcAft>
              <a:defRPr sz="1900">
                <a:solidFill>
                  <a:schemeClr val="tx1"/>
                </a:solidFill>
                <a:latin typeface="Arial" pitchFamily="34" charset="0"/>
                <a:cs typeface="Arial" pitchFamily="34" charset="0"/>
              </a:defRPr>
            </a:lvl9pPr>
          </a:lstStyle>
          <a:p>
            <a:pPr eaLnBrk="1" hangingPunct="1">
              <a:spcBef>
                <a:spcPct val="50000"/>
              </a:spcBef>
            </a:pPr>
            <a:r>
              <a:rPr lang="es-ES" altLang="es-ES" dirty="0">
                <a:solidFill>
                  <a:schemeClr val="bg1"/>
                </a:solidFill>
              </a:rPr>
              <a:t>EXAF, INS etc…</a:t>
            </a:r>
          </a:p>
        </p:txBody>
      </p:sp>
      <p:sp>
        <p:nvSpPr>
          <p:cNvPr id="30" name="29 CuadroTexto"/>
          <p:cNvSpPr txBox="1"/>
          <p:nvPr/>
        </p:nvSpPr>
        <p:spPr>
          <a:xfrm>
            <a:off x="665382" y="671276"/>
            <a:ext cx="2330012" cy="461665"/>
          </a:xfrm>
          <a:prstGeom prst="rect">
            <a:avLst/>
          </a:prstGeom>
          <a:noFill/>
        </p:spPr>
        <p:txBody>
          <a:bodyPr wrap="square" rtlCol="0">
            <a:spAutoFit/>
          </a:bodyPr>
          <a:lstStyle/>
          <a:p>
            <a:r>
              <a:rPr lang="es-ES" sz="2400" b="1" dirty="0" smtClean="0">
                <a:solidFill>
                  <a:schemeClr val="bg1"/>
                </a:solidFill>
                <a:latin typeface="Arial" panose="020B0604020202020204" pitchFamily="34" charset="0"/>
                <a:cs typeface="Arial" panose="020B0604020202020204" pitchFamily="34" charset="0"/>
              </a:rPr>
              <a:t>Shock </a:t>
            </a:r>
            <a:r>
              <a:rPr lang="es-ES" sz="2400" b="1" dirty="0" err="1">
                <a:solidFill>
                  <a:schemeClr val="bg1"/>
                </a:solidFill>
                <a:latin typeface="Arial" panose="020B0604020202020204" pitchFamily="34" charset="0"/>
                <a:cs typeface="Arial" panose="020B0604020202020204" pitchFamily="34" charset="0"/>
              </a:rPr>
              <a:t>W</a:t>
            </a:r>
            <a:r>
              <a:rPr lang="es-ES" sz="2400" b="1" dirty="0" err="1" smtClean="0">
                <a:solidFill>
                  <a:schemeClr val="bg1"/>
                </a:solidFill>
                <a:latin typeface="Arial" panose="020B0604020202020204" pitchFamily="34" charset="0"/>
                <a:cs typeface="Arial" panose="020B0604020202020204" pitchFamily="34" charset="0"/>
              </a:rPr>
              <a:t>aves</a:t>
            </a:r>
            <a:endParaRPr lang="es-E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08020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0594" y="382628"/>
            <a:ext cx="11120846" cy="5724644"/>
          </a:xfrm>
          <a:prstGeom prst="rect">
            <a:avLst/>
          </a:prstGeom>
        </p:spPr>
        <p:txBody>
          <a:bodyPr wrap="square">
            <a:spAutoFit/>
          </a:bodyPr>
          <a:lstStyle/>
          <a:p>
            <a:pPr algn="ctr"/>
            <a:r>
              <a:rPr lang="es-ES" altLang="es-ES" sz="2400" b="1" i="1" dirty="0">
                <a:solidFill>
                  <a:schemeClr val="bg1"/>
                </a:solidFill>
                <a:latin typeface="Constantia" pitchFamily="18" charset="0"/>
              </a:rPr>
              <a:t>Ab </a:t>
            </a:r>
            <a:r>
              <a:rPr lang="es-ES" altLang="es-ES" sz="2400" b="1" i="1" dirty="0" smtClean="0">
                <a:solidFill>
                  <a:schemeClr val="bg1"/>
                </a:solidFill>
                <a:latin typeface="Constantia" pitchFamily="18" charset="0"/>
              </a:rPr>
              <a:t>initio </a:t>
            </a:r>
            <a:r>
              <a:rPr lang="es-ES" altLang="es-ES" sz="2400" b="1" dirty="0" err="1" smtClean="0">
                <a:solidFill>
                  <a:schemeClr val="bg1"/>
                </a:solidFill>
                <a:latin typeface="Constantia" pitchFamily="18" charset="0"/>
              </a:rPr>
              <a:t>Simulations</a:t>
            </a:r>
            <a:endParaRPr lang="es-ES" altLang="es-ES" sz="2400" b="1" dirty="0">
              <a:solidFill>
                <a:schemeClr val="bg1"/>
              </a:solidFill>
              <a:latin typeface="Constantia" pitchFamily="18" charset="0"/>
            </a:endParaRPr>
          </a:p>
          <a:p>
            <a:endParaRPr lang="es-ES" altLang="es-ES" b="1" dirty="0">
              <a:solidFill>
                <a:schemeClr val="bg1"/>
              </a:solidFill>
              <a:latin typeface="Constantia" pitchFamily="18" charset="0"/>
            </a:endParaRPr>
          </a:p>
          <a:p>
            <a:endParaRPr lang="es-ES" altLang="es-ES" b="1" dirty="0">
              <a:solidFill>
                <a:schemeClr val="bg1"/>
              </a:solidFill>
              <a:latin typeface="Constantia" pitchFamily="18" charset="0"/>
            </a:endParaRPr>
          </a:p>
          <a:p>
            <a:pPr algn="just">
              <a:buClr>
                <a:srgbClr val="FF0000"/>
              </a:buClr>
              <a:buFont typeface="Wingdings" pitchFamily="2" charset="2"/>
              <a:buChar char="Ø"/>
            </a:pPr>
            <a:r>
              <a:rPr lang="es-ES" altLang="es-ES" b="1" dirty="0" err="1">
                <a:solidFill>
                  <a:schemeClr val="bg1"/>
                </a:solidFill>
                <a:latin typeface="Constantia" pitchFamily="18" charset="0"/>
              </a:rPr>
              <a:t>State</a:t>
            </a:r>
            <a:r>
              <a:rPr lang="es-ES" altLang="es-ES" b="1" dirty="0">
                <a:solidFill>
                  <a:schemeClr val="bg1"/>
                </a:solidFill>
                <a:latin typeface="Constantia" pitchFamily="18" charset="0"/>
              </a:rPr>
              <a:t> of </a:t>
            </a:r>
            <a:r>
              <a:rPr lang="es-ES" altLang="es-ES" b="1" dirty="0" err="1">
                <a:solidFill>
                  <a:schemeClr val="bg1"/>
                </a:solidFill>
                <a:latin typeface="Constantia" pitchFamily="18" charset="0"/>
              </a:rPr>
              <a:t>the</a:t>
            </a:r>
            <a:r>
              <a:rPr lang="es-ES" altLang="es-ES" b="1" dirty="0">
                <a:solidFill>
                  <a:schemeClr val="bg1"/>
                </a:solidFill>
                <a:latin typeface="Constantia" pitchFamily="18" charset="0"/>
              </a:rPr>
              <a:t> art </a:t>
            </a:r>
            <a:r>
              <a:rPr lang="es-ES" altLang="es-ES" b="1" i="1" dirty="0">
                <a:solidFill>
                  <a:schemeClr val="bg1"/>
                </a:solidFill>
                <a:latin typeface="Constantia" pitchFamily="18" charset="0"/>
              </a:rPr>
              <a:t>Ab Initio </a:t>
            </a:r>
            <a:r>
              <a:rPr lang="es-ES" altLang="es-ES" b="1" dirty="0">
                <a:solidFill>
                  <a:schemeClr val="bg1"/>
                </a:solidFill>
                <a:latin typeface="Constantia" pitchFamily="18" charset="0"/>
              </a:rPr>
              <a:t>Total </a:t>
            </a:r>
            <a:r>
              <a:rPr lang="es-ES" altLang="es-ES" b="1" dirty="0" err="1">
                <a:solidFill>
                  <a:schemeClr val="bg1"/>
                </a:solidFill>
                <a:latin typeface="Constantia" pitchFamily="18" charset="0"/>
              </a:rPr>
              <a:t>Energy</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Pseudopotential</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calculations</a:t>
            </a:r>
            <a:r>
              <a:rPr lang="es-ES" altLang="es-ES" b="1" dirty="0">
                <a:solidFill>
                  <a:schemeClr val="bg1"/>
                </a:solidFill>
                <a:latin typeface="Constantia" pitchFamily="18" charset="0"/>
              </a:rPr>
              <a:t> are </a:t>
            </a:r>
            <a:r>
              <a:rPr lang="es-ES" altLang="es-ES" b="1" dirty="0" err="1">
                <a:solidFill>
                  <a:schemeClr val="bg1"/>
                </a:solidFill>
                <a:latin typeface="Constantia" pitchFamily="18" charset="0"/>
              </a:rPr>
              <a:t>useful</a:t>
            </a:r>
            <a:r>
              <a:rPr lang="es-ES" altLang="es-ES" b="1" dirty="0">
                <a:solidFill>
                  <a:schemeClr val="bg1"/>
                </a:solidFill>
                <a:latin typeface="Constantia" pitchFamily="18" charset="0"/>
              </a:rPr>
              <a:t> to </a:t>
            </a:r>
            <a:r>
              <a:rPr lang="es-ES" altLang="es-ES" b="1" dirty="0" err="1">
                <a:solidFill>
                  <a:schemeClr val="bg1"/>
                </a:solidFill>
                <a:latin typeface="Constantia" pitchFamily="18" charset="0"/>
              </a:rPr>
              <a:t>study</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many</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properties</a:t>
            </a:r>
            <a:r>
              <a:rPr lang="es-ES" altLang="es-ES" b="1" dirty="0">
                <a:solidFill>
                  <a:schemeClr val="bg1"/>
                </a:solidFill>
                <a:latin typeface="Constantia" pitchFamily="18" charset="0"/>
              </a:rPr>
              <a:t> of </a:t>
            </a:r>
            <a:r>
              <a:rPr lang="es-ES" altLang="es-ES" b="1" dirty="0" err="1">
                <a:solidFill>
                  <a:schemeClr val="bg1"/>
                </a:solidFill>
                <a:latin typeface="Constantia" pitchFamily="18" charset="0"/>
              </a:rPr>
              <a:t>materials</a:t>
            </a:r>
            <a:r>
              <a:rPr lang="es-ES" altLang="es-ES" b="1" dirty="0">
                <a:solidFill>
                  <a:schemeClr val="bg1"/>
                </a:solidFill>
                <a:latin typeface="Constantia" pitchFamily="18" charset="0"/>
              </a:rPr>
              <a:t>.</a:t>
            </a:r>
          </a:p>
          <a:p>
            <a:pPr algn="just">
              <a:buClr>
                <a:srgbClr val="FF0000"/>
              </a:buClr>
            </a:pPr>
            <a:endParaRPr lang="es-ES" altLang="es-ES" b="1" dirty="0">
              <a:solidFill>
                <a:schemeClr val="bg1"/>
              </a:solidFill>
              <a:latin typeface="Constantia" pitchFamily="18" charset="0"/>
            </a:endParaRPr>
          </a:p>
          <a:p>
            <a:pPr algn="just">
              <a:buClr>
                <a:srgbClr val="FF0000"/>
              </a:buClr>
              <a:buFont typeface="Wingdings" pitchFamily="2" charset="2"/>
              <a:buChar char="Ø"/>
            </a:pPr>
            <a:r>
              <a:rPr lang="es-ES" altLang="es-ES" b="1" dirty="0">
                <a:solidFill>
                  <a:schemeClr val="bg1"/>
                </a:solidFill>
                <a:latin typeface="Constantia" pitchFamily="18" charset="0"/>
              </a:rPr>
              <a:t>No experimental input </a:t>
            </a:r>
            <a:r>
              <a:rPr lang="es-ES" altLang="es-ES" b="1" dirty="0" err="1">
                <a:solidFill>
                  <a:schemeClr val="bg1"/>
                </a:solidFill>
                <a:latin typeface="Constantia" pitchFamily="18" charset="0"/>
              </a:rPr>
              <a:t>required</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even</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the</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structure</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Only</a:t>
            </a:r>
            <a:r>
              <a:rPr lang="es-ES" altLang="es-ES" b="1" dirty="0">
                <a:solidFill>
                  <a:schemeClr val="bg1"/>
                </a:solidFill>
                <a:latin typeface="Constantia" pitchFamily="18" charset="0"/>
              </a:rPr>
              <a:t> Z </a:t>
            </a:r>
            <a:r>
              <a:rPr lang="es-ES" altLang="es-ES" b="1" dirty="0" err="1">
                <a:solidFill>
                  <a:schemeClr val="bg1"/>
                </a:solidFill>
                <a:latin typeface="Constantia" pitchFamily="18" charset="0"/>
              </a:rPr>
              <a:t>is</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required</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They</a:t>
            </a:r>
            <a:r>
              <a:rPr lang="es-ES" altLang="es-ES" b="1" dirty="0">
                <a:solidFill>
                  <a:schemeClr val="bg1"/>
                </a:solidFill>
                <a:latin typeface="Constantia" pitchFamily="18" charset="0"/>
              </a:rPr>
              <a:t> can </a:t>
            </a:r>
            <a:r>
              <a:rPr lang="es-ES" altLang="es-ES" b="1" dirty="0" err="1">
                <a:solidFill>
                  <a:schemeClr val="bg1"/>
                </a:solidFill>
                <a:latin typeface="Constantia" pitchFamily="18" charset="0"/>
              </a:rPr>
              <a:t>provide</a:t>
            </a:r>
            <a:r>
              <a:rPr lang="es-ES" altLang="es-ES" b="1" dirty="0">
                <a:solidFill>
                  <a:schemeClr val="bg1"/>
                </a:solidFill>
                <a:latin typeface="Constantia" pitchFamily="18" charset="0"/>
              </a:rPr>
              <a:t> and “</a:t>
            </a:r>
            <a:r>
              <a:rPr lang="es-ES" altLang="es-ES" b="1" dirty="0" err="1">
                <a:solidFill>
                  <a:schemeClr val="bg1"/>
                </a:solidFill>
                <a:latin typeface="Constantia" pitchFamily="18" charset="0"/>
              </a:rPr>
              <a:t>predict</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many</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properties</a:t>
            </a:r>
            <a:r>
              <a:rPr lang="es-ES" altLang="es-ES" b="1" dirty="0">
                <a:solidFill>
                  <a:schemeClr val="bg1"/>
                </a:solidFill>
                <a:latin typeface="Constantia" pitchFamily="18" charset="0"/>
              </a:rPr>
              <a:t> of </a:t>
            </a:r>
            <a:r>
              <a:rPr lang="es-ES" altLang="es-ES" b="1" dirty="0" err="1">
                <a:solidFill>
                  <a:schemeClr val="bg1"/>
                </a:solidFill>
                <a:latin typeface="Constantia" pitchFamily="18" charset="0"/>
              </a:rPr>
              <a:t>the</a:t>
            </a:r>
            <a:r>
              <a:rPr lang="es-ES" altLang="es-ES" b="1" dirty="0">
                <a:solidFill>
                  <a:schemeClr val="bg1"/>
                </a:solidFill>
                <a:latin typeface="Constantia" pitchFamily="18" charset="0"/>
              </a:rPr>
              <a:t> material </a:t>
            </a:r>
            <a:r>
              <a:rPr lang="es-ES" altLang="es-ES" b="1" dirty="0" err="1">
                <a:solidFill>
                  <a:schemeClr val="bg1"/>
                </a:solidFill>
                <a:latin typeface="Constantia" pitchFamily="18" charset="0"/>
              </a:rPr>
              <a:t>if</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the</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approximations</a:t>
            </a:r>
            <a:r>
              <a:rPr lang="es-ES" altLang="es-ES" b="1" dirty="0">
                <a:solidFill>
                  <a:schemeClr val="bg1"/>
                </a:solidFill>
                <a:latin typeface="Constantia" pitchFamily="18" charset="0"/>
              </a:rPr>
              <a:t>  are </a:t>
            </a:r>
            <a:r>
              <a:rPr lang="es-ES" altLang="es-ES" b="1" dirty="0" err="1">
                <a:solidFill>
                  <a:schemeClr val="bg1"/>
                </a:solidFill>
                <a:latin typeface="Constantia" pitchFamily="18" charset="0"/>
              </a:rPr>
              <a:t>correct</a:t>
            </a:r>
            <a:r>
              <a:rPr lang="es-ES" altLang="es-ES" b="1" dirty="0">
                <a:solidFill>
                  <a:schemeClr val="bg1"/>
                </a:solidFill>
                <a:latin typeface="Constantia" pitchFamily="18" charset="0"/>
              </a:rPr>
              <a:t>!</a:t>
            </a:r>
          </a:p>
          <a:p>
            <a:pPr algn="just">
              <a:buClr>
                <a:srgbClr val="FF0000"/>
              </a:buClr>
              <a:buFont typeface="Wingdings" pitchFamily="2" charset="2"/>
              <a:buChar char="Ø"/>
            </a:pPr>
            <a:endParaRPr lang="es-ES" altLang="es-ES" b="1" dirty="0">
              <a:solidFill>
                <a:schemeClr val="bg1"/>
              </a:solidFill>
              <a:latin typeface="Constantia" pitchFamily="18" charset="0"/>
            </a:endParaRPr>
          </a:p>
          <a:p>
            <a:pPr algn="just">
              <a:buClr>
                <a:srgbClr val="FF0000"/>
              </a:buClr>
              <a:buFont typeface="Wingdings" pitchFamily="2" charset="2"/>
              <a:buChar char="Ø"/>
            </a:pPr>
            <a:r>
              <a:rPr lang="es-ES" altLang="es-ES" b="1" dirty="0">
                <a:solidFill>
                  <a:schemeClr val="bg1"/>
                </a:solidFill>
                <a:latin typeface="Constantia" pitchFamily="18" charset="0"/>
              </a:rPr>
              <a:t>DFT </a:t>
            </a:r>
            <a:r>
              <a:rPr lang="es-ES" altLang="es-ES" b="1" dirty="0" err="1">
                <a:solidFill>
                  <a:schemeClr val="bg1"/>
                </a:solidFill>
                <a:latin typeface="Constantia" pitchFamily="18" charset="0"/>
              </a:rPr>
              <a:t>is</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the</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standar</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theory</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applied</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it</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is</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exact</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but</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one</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need</a:t>
            </a:r>
            <a:r>
              <a:rPr lang="es-ES" altLang="es-ES" b="1" dirty="0">
                <a:solidFill>
                  <a:schemeClr val="bg1"/>
                </a:solidFill>
                <a:latin typeface="Constantia" pitchFamily="18" charset="0"/>
              </a:rPr>
              <a:t> to use </a:t>
            </a:r>
            <a:r>
              <a:rPr lang="es-ES" altLang="es-ES" b="1" dirty="0" err="1">
                <a:solidFill>
                  <a:schemeClr val="bg1"/>
                </a:solidFill>
                <a:latin typeface="Constantia" pitchFamily="18" charset="0"/>
              </a:rPr>
              <a:t>approximations</a:t>
            </a:r>
            <a:r>
              <a:rPr lang="es-ES" altLang="es-ES" b="1" dirty="0">
                <a:solidFill>
                  <a:schemeClr val="bg1"/>
                </a:solidFill>
                <a:latin typeface="Constantia" pitchFamily="18" charset="0"/>
              </a:rPr>
              <a:t>, XC </a:t>
            </a:r>
            <a:r>
              <a:rPr lang="es-ES" altLang="es-ES" b="1" dirty="0" err="1">
                <a:solidFill>
                  <a:schemeClr val="bg1"/>
                </a:solidFill>
                <a:latin typeface="Constantia" pitchFamily="18" charset="0"/>
              </a:rPr>
              <a:t>functional</a:t>
            </a:r>
            <a:r>
              <a:rPr lang="es-ES" altLang="es-ES" b="1" dirty="0">
                <a:solidFill>
                  <a:schemeClr val="bg1"/>
                </a:solidFill>
                <a:latin typeface="Constantia" pitchFamily="18" charset="0"/>
              </a:rPr>
              <a:t> (LDA, GGA etc…), BZ </a:t>
            </a:r>
            <a:r>
              <a:rPr lang="es-ES" altLang="es-ES" b="1" dirty="0" err="1">
                <a:solidFill>
                  <a:schemeClr val="bg1"/>
                </a:solidFill>
                <a:latin typeface="Constantia" pitchFamily="18" charset="0"/>
              </a:rPr>
              <a:t>integration</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with</a:t>
            </a:r>
            <a:r>
              <a:rPr lang="es-ES" altLang="es-ES" b="1" dirty="0">
                <a:solidFill>
                  <a:schemeClr val="bg1"/>
                </a:solidFill>
                <a:latin typeface="Constantia" pitchFamily="18" charset="0"/>
              </a:rPr>
              <a:t> k-</a:t>
            </a:r>
            <a:r>
              <a:rPr lang="es-ES" altLang="es-ES" b="1" dirty="0" err="1">
                <a:solidFill>
                  <a:schemeClr val="bg1"/>
                </a:solidFill>
                <a:latin typeface="Constantia" pitchFamily="18" charset="0"/>
              </a:rPr>
              <a:t>special</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points</a:t>
            </a:r>
            <a:r>
              <a:rPr lang="es-ES" altLang="es-ES" b="1" dirty="0">
                <a:solidFill>
                  <a:schemeClr val="bg1"/>
                </a:solidFill>
                <a:latin typeface="Constantia" pitchFamily="18" charset="0"/>
              </a:rPr>
              <a:t>, etc. (</a:t>
            </a:r>
            <a:r>
              <a:rPr lang="es-ES" altLang="es-ES" b="1" dirty="0" err="1">
                <a:solidFill>
                  <a:schemeClr val="bg1"/>
                </a:solidFill>
                <a:latin typeface="Constantia" pitchFamily="18" charset="0"/>
              </a:rPr>
              <a:t>some</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problems</a:t>
            </a:r>
            <a:r>
              <a:rPr lang="es-ES" altLang="es-ES" b="1" dirty="0">
                <a:solidFill>
                  <a:schemeClr val="bg1"/>
                </a:solidFill>
                <a:latin typeface="Constantia" pitchFamily="18" charset="0"/>
              </a:rPr>
              <a:t> in </a:t>
            </a:r>
            <a:r>
              <a:rPr lang="es-ES" altLang="es-ES" b="1" dirty="0" err="1">
                <a:solidFill>
                  <a:schemeClr val="bg1"/>
                </a:solidFill>
                <a:latin typeface="Constantia" pitchFamily="18" charset="0"/>
              </a:rPr>
              <a:t>high</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correlated</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systems</a:t>
            </a:r>
            <a:r>
              <a:rPr lang="es-ES" altLang="es-ES" b="1" dirty="0">
                <a:solidFill>
                  <a:schemeClr val="bg1"/>
                </a:solidFill>
                <a:latin typeface="Constantia" pitchFamily="18" charset="0"/>
              </a:rPr>
              <a:t>, f-</a:t>
            </a:r>
            <a:r>
              <a:rPr lang="es-ES" altLang="es-ES" b="1" dirty="0" err="1">
                <a:solidFill>
                  <a:schemeClr val="bg1"/>
                </a:solidFill>
                <a:latin typeface="Constantia" pitchFamily="18" charset="0"/>
              </a:rPr>
              <a:t>electrons</a:t>
            </a:r>
            <a:r>
              <a:rPr lang="es-ES" altLang="es-ES" b="1" dirty="0">
                <a:solidFill>
                  <a:schemeClr val="bg1"/>
                </a:solidFill>
                <a:latin typeface="Constantia" pitchFamily="18" charset="0"/>
              </a:rPr>
              <a:t> etc..). </a:t>
            </a:r>
            <a:r>
              <a:rPr lang="es-ES" altLang="es-ES" b="1" dirty="0">
                <a:solidFill>
                  <a:schemeClr val="bg1"/>
                </a:solidFill>
                <a:latin typeface="Constantia" pitchFamily="18" charset="0"/>
                <a:cs typeface="Times New Roman" pitchFamily="18" charset="0"/>
              </a:rPr>
              <a:t>DFPT </a:t>
            </a:r>
            <a:r>
              <a:rPr lang="es-ES" altLang="es-ES" b="1" dirty="0" err="1">
                <a:solidFill>
                  <a:schemeClr val="bg1"/>
                </a:solidFill>
                <a:latin typeface="Constantia" pitchFamily="18" charset="0"/>
                <a:cs typeface="Times New Roman" pitchFamily="18" charset="0"/>
              </a:rPr>
              <a:t>also</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available</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allows</a:t>
            </a:r>
            <a:r>
              <a:rPr lang="es-ES" altLang="es-ES" b="1" dirty="0">
                <a:solidFill>
                  <a:schemeClr val="bg1"/>
                </a:solidFill>
                <a:latin typeface="Constantia" pitchFamily="18" charset="0"/>
                <a:cs typeface="Times New Roman" pitchFamily="18" charset="0"/>
              </a:rPr>
              <a:t> to </a:t>
            </a:r>
            <a:r>
              <a:rPr lang="es-ES" altLang="es-ES" b="1" dirty="0" err="1">
                <a:solidFill>
                  <a:schemeClr val="bg1"/>
                </a:solidFill>
                <a:latin typeface="Constantia" pitchFamily="18" charset="0"/>
                <a:cs typeface="Times New Roman" pitchFamily="18" charset="0"/>
              </a:rPr>
              <a:t>study</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phonons</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elastic</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constants</a:t>
            </a:r>
            <a:r>
              <a:rPr lang="es-ES" altLang="es-ES" b="1" dirty="0">
                <a:solidFill>
                  <a:schemeClr val="bg1"/>
                </a:solidFill>
                <a:latin typeface="Constantia" pitchFamily="18" charset="0"/>
                <a:cs typeface="Times New Roman" pitchFamily="18" charset="0"/>
              </a:rPr>
              <a:t> etc…</a:t>
            </a:r>
          </a:p>
          <a:p>
            <a:pPr algn="just">
              <a:buClr>
                <a:srgbClr val="FF0000"/>
              </a:buClr>
            </a:pPr>
            <a:endParaRPr lang="es-ES" altLang="es-ES" b="1" dirty="0">
              <a:solidFill>
                <a:schemeClr val="bg1"/>
              </a:solidFill>
              <a:latin typeface="Constantia" pitchFamily="18" charset="0"/>
              <a:cs typeface="Times New Roman" pitchFamily="18" charset="0"/>
            </a:endParaRPr>
          </a:p>
          <a:p>
            <a:pPr algn="just">
              <a:buClr>
                <a:srgbClr val="FF0000"/>
              </a:buClr>
              <a:buFont typeface="Wingdings" pitchFamily="2" charset="2"/>
              <a:buChar char="Ø"/>
            </a:pPr>
            <a:r>
              <a:rPr lang="es-ES" altLang="es-ES" b="1" dirty="0">
                <a:solidFill>
                  <a:schemeClr val="bg1"/>
                </a:solidFill>
                <a:latin typeface="Constantia" pitchFamily="18" charset="0"/>
                <a:cs typeface="Times New Roman" pitchFamily="18" charset="0"/>
              </a:rPr>
              <a:t> More </a:t>
            </a:r>
            <a:r>
              <a:rPr lang="es-ES" altLang="es-ES" b="1" dirty="0" err="1">
                <a:solidFill>
                  <a:schemeClr val="bg1"/>
                </a:solidFill>
                <a:latin typeface="Constantia" pitchFamily="18" charset="0"/>
                <a:cs typeface="Times New Roman" pitchFamily="18" charset="0"/>
              </a:rPr>
              <a:t>elaborated</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approximations</a:t>
            </a:r>
            <a:r>
              <a:rPr lang="es-ES" altLang="es-ES" b="1" dirty="0">
                <a:solidFill>
                  <a:schemeClr val="bg1"/>
                </a:solidFill>
                <a:latin typeface="Constantia" pitchFamily="18" charset="0"/>
                <a:cs typeface="Times New Roman" pitchFamily="18" charset="0"/>
              </a:rPr>
              <a:t> are </a:t>
            </a:r>
            <a:r>
              <a:rPr lang="es-ES" altLang="es-ES" b="1" dirty="0" err="1">
                <a:solidFill>
                  <a:schemeClr val="bg1"/>
                </a:solidFill>
                <a:latin typeface="Constantia" pitchFamily="18" charset="0"/>
                <a:cs typeface="Times New Roman" pitchFamily="18" charset="0"/>
              </a:rPr>
              <a:t>also</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available</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like</a:t>
            </a:r>
            <a:r>
              <a:rPr lang="es-ES" altLang="es-ES" b="1" dirty="0">
                <a:solidFill>
                  <a:schemeClr val="bg1"/>
                </a:solidFill>
                <a:latin typeface="Constantia" pitchFamily="18" charset="0"/>
                <a:cs typeface="Times New Roman" pitchFamily="18" charset="0"/>
              </a:rPr>
              <a:t> LDA + U, MD, etc..</a:t>
            </a:r>
          </a:p>
          <a:p>
            <a:pPr algn="just">
              <a:buClr>
                <a:srgbClr val="FF0000"/>
              </a:buClr>
            </a:pPr>
            <a:endParaRPr lang="es-ES" altLang="es-ES" b="1" dirty="0">
              <a:solidFill>
                <a:schemeClr val="bg1"/>
              </a:solidFill>
              <a:latin typeface="Constantia" pitchFamily="18" charset="0"/>
              <a:cs typeface="Times New Roman" pitchFamily="18" charset="0"/>
            </a:endParaRPr>
          </a:p>
          <a:p>
            <a:pPr algn="just">
              <a:buClr>
                <a:srgbClr val="FF0000"/>
              </a:buClr>
              <a:buFont typeface="Wingdings" pitchFamily="2" charset="2"/>
              <a:buChar char="Ø"/>
            </a:pPr>
            <a:r>
              <a:rPr lang="es-ES" altLang="es-ES" b="1" dirty="0" err="1">
                <a:solidFill>
                  <a:schemeClr val="bg1"/>
                </a:solidFill>
                <a:latin typeface="Constantia" pitchFamily="18" charset="0"/>
                <a:cs typeface="Times New Roman" pitchFamily="18" charset="0"/>
              </a:rPr>
              <a:t>Many</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computer</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programs</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available</a:t>
            </a:r>
            <a:r>
              <a:rPr lang="es-ES" altLang="es-ES" b="1" dirty="0">
                <a:solidFill>
                  <a:schemeClr val="bg1"/>
                </a:solidFill>
                <a:latin typeface="Constantia" pitchFamily="18" charset="0"/>
                <a:cs typeface="Times New Roman" pitchFamily="18" charset="0"/>
              </a:rPr>
              <a:t>, </a:t>
            </a:r>
            <a:r>
              <a:rPr lang="es-ES" altLang="es-ES" b="1" dirty="0" err="1">
                <a:solidFill>
                  <a:schemeClr val="bg1"/>
                </a:solidFill>
                <a:latin typeface="Constantia" pitchFamily="18" charset="0"/>
                <a:cs typeface="Times New Roman" pitchFamily="18" charset="0"/>
              </a:rPr>
              <a:t>some</a:t>
            </a:r>
            <a:r>
              <a:rPr lang="es-ES" altLang="es-ES" b="1" dirty="0">
                <a:solidFill>
                  <a:schemeClr val="bg1"/>
                </a:solidFill>
                <a:latin typeface="Constantia" pitchFamily="18" charset="0"/>
                <a:cs typeface="Times New Roman" pitchFamily="18" charset="0"/>
              </a:rPr>
              <a:t> times free (</a:t>
            </a:r>
            <a:r>
              <a:rPr lang="es-ES" altLang="es-ES" b="1" dirty="0" err="1">
                <a:solidFill>
                  <a:schemeClr val="bg1"/>
                </a:solidFill>
                <a:latin typeface="Constantia" pitchFamily="18" charset="0"/>
                <a:cs typeface="Times New Roman" pitchFamily="18" charset="0"/>
              </a:rPr>
              <a:t>Abinit</a:t>
            </a:r>
            <a:r>
              <a:rPr lang="es-ES" altLang="es-ES" b="1" dirty="0">
                <a:solidFill>
                  <a:schemeClr val="bg1"/>
                </a:solidFill>
                <a:latin typeface="Constantia" pitchFamily="18" charset="0"/>
                <a:cs typeface="Times New Roman" pitchFamily="18" charset="0"/>
              </a:rPr>
              <a:t>, quantum </a:t>
            </a:r>
            <a:r>
              <a:rPr lang="es-ES" altLang="es-ES" b="1" dirty="0" err="1">
                <a:solidFill>
                  <a:schemeClr val="bg1"/>
                </a:solidFill>
                <a:latin typeface="Constantia" pitchFamily="18" charset="0"/>
                <a:cs typeface="Times New Roman" pitchFamily="18" charset="0"/>
              </a:rPr>
              <a:t>espresso</a:t>
            </a:r>
            <a:r>
              <a:rPr lang="es-ES" altLang="es-ES" b="1" dirty="0">
                <a:solidFill>
                  <a:schemeClr val="bg1"/>
                </a:solidFill>
                <a:latin typeface="Constantia" pitchFamily="18" charset="0"/>
                <a:cs typeface="Times New Roman" pitchFamily="18" charset="0"/>
              </a:rPr>
              <a:t>, VASP, CASTEP, etc…)</a:t>
            </a:r>
          </a:p>
          <a:p>
            <a:pPr algn="just">
              <a:buClr>
                <a:srgbClr val="FF0000"/>
              </a:buClr>
            </a:pPr>
            <a:endParaRPr lang="es-ES" altLang="es-ES" b="1" dirty="0">
              <a:solidFill>
                <a:schemeClr val="bg1"/>
              </a:solidFill>
              <a:latin typeface="Constantia" pitchFamily="18" charset="0"/>
              <a:cs typeface="Times New Roman" pitchFamily="18" charset="0"/>
            </a:endParaRPr>
          </a:p>
          <a:p>
            <a:pPr algn="just">
              <a:buClr>
                <a:srgbClr val="FF0000"/>
              </a:buClr>
              <a:buFont typeface="Wingdings" pitchFamily="2" charset="2"/>
              <a:buChar char="Ø"/>
            </a:pPr>
            <a:r>
              <a:rPr lang="es-ES" altLang="es-ES" b="1" dirty="0">
                <a:solidFill>
                  <a:schemeClr val="bg1"/>
                </a:solidFill>
                <a:latin typeface="Constantia" pitchFamily="18" charset="0"/>
              </a:rPr>
              <a:t>Ab initio </a:t>
            </a:r>
            <a:r>
              <a:rPr lang="es-ES" altLang="es-ES" b="1" dirty="0" err="1">
                <a:solidFill>
                  <a:schemeClr val="bg1"/>
                </a:solidFill>
                <a:latin typeface="Constantia" pitchFamily="18" charset="0"/>
              </a:rPr>
              <a:t>methods</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provide</a:t>
            </a:r>
            <a:r>
              <a:rPr lang="es-ES" altLang="es-ES" b="1" dirty="0">
                <a:solidFill>
                  <a:schemeClr val="bg1"/>
                </a:solidFill>
                <a:latin typeface="Constantia" pitchFamily="18" charset="0"/>
              </a:rPr>
              <a:t> and </a:t>
            </a:r>
            <a:r>
              <a:rPr lang="es-ES" altLang="es-ES" b="1" dirty="0" err="1">
                <a:solidFill>
                  <a:schemeClr val="bg1"/>
                </a:solidFill>
                <a:latin typeface="Constantia" pitchFamily="18" charset="0"/>
              </a:rPr>
              <a:t>alternative</a:t>
            </a:r>
            <a:r>
              <a:rPr lang="es-ES" altLang="es-ES" b="1" dirty="0">
                <a:solidFill>
                  <a:schemeClr val="bg1"/>
                </a:solidFill>
                <a:latin typeface="Constantia" pitchFamily="18" charset="0"/>
              </a:rPr>
              <a:t> and </a:t>
            </a:r>
            <a:r>
              <a:rPr lang="es-ES" altLang="es-ES" b="1" dirty="0" err="1">
                <a:solidFill>
                  <a:schemeClr val="bg1"/>
                </a:solidFill>
                <a:latin typeface="Constantia" pitchFamily="18" charset="0"/>
              </a:rPr>
              <a:t>complimentary</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technique</a:t>
            </a:r>
            <a:r>
              <a:rPr lang="es-ES" altLang="es-ES" b="1" dirty="0">
                <a:solidFill>
                  <a:schemeClr val="bg1"/>
                </a:solidFill>
                <a:latin typeface="Constantia" pitchFamily="18" charset="0"/>
              </a:rPr>
              <a:t> to </a:t>
            </a:r>
            <a:r>
              <a:rPr lang="es-ES" altLang="es-ES" b="1" dirty="0" err="1">
                <a:solidFill>
                  <a:schemeClr val="bg1"/>
                </a:solidFill>
                <a:latin typeface="Constantia" pitchFamily="18" charset="0"/>
              </a:rPr>
              <a:t>the</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experiments</a:t>
            </a:r>
            <a:r>
              <a:rPr lang="es-ES" altLang="es-ES" b="1" dirty="0">
                <a:solidFill>
                  <a:schemeClr val="bg1"/>
                </a:solidFill>
                <a:latin typeface="Constantia" pitchFamily="18" charset="0"/>
              </a:rPr>
              <a:t> </a:t>
            </a:r>
            <a:r>
              <a:rPr lang="es-ES" altLang="es-ES" b="1" dirty="0" err="1">
                <a:solidFill>
                  <a:schemeClr val="bg1"/>
                </a:solidFill>
                <a:latin typeface="Constantia" pitchFamily="18" charset="0"/>
              </a:rPr>
              <a:t>under</a:t>
            </a:r>
            <a:r>
              <a:rPr lang="es-ES" altLang="es-ES" b="1" dirty="0">
                <a:solidFill>
                  <a:schemeClr val="bg1"/>
                </a:solidFill>
                <a:latin typeface="Constantia" pitchFamily="18" charset="0"/>
              </a:rPr>
              <a:t> extreme </a:t>
            </a:r>
            <a:r>
              <a:rPr lang="es-ES" altLang="es-ES" b="1" dirty="0" err="1">
                <a:solidFill>
                  <a:schemeClr val="bg1"/>
                </a:solidFill>
                <a:latin typeface="Constantia" pitchFamily="18" charset="0"/>
              </a:rPr>
              <a:t>conditions</a:t>
            </a:r>
            <a:r>
              <a:rPr lang="es-ES" altLang="es-ES" b="1" dirty="0">
                <a:solidFill>
                  <a:schemeClr val="bg1"/>
                </a:solidFill>
                <a:latin typeface="Constantia" pitchFamily="18" charset="0"/>
              </a:rPr>
              <a:t>.</a:t>
            </a:r>
          </a:p>
          <a:p>
            <a:pPr algn="just">
              <a:buClr>
                <a:srgbClr val="FF0000"/>
              </a:buClr>
              <a:buFont typeface="Wingdings" pitchFamily="2" charset="2"/>
              <a:buChar char="Ø"/>
            </a:pPr>
            <a:endParaRPr lang="es-ES" altLang="es-ES" b="1" dirty="0">
              <a:solidFill>
                <a:srgbClr val="FFFF00"/>
              </a:solidFill>
              <a:latin typeface="Comic Sans MS" pitchFamily="66" charset="0"/>
            </a:endParaRPr>
          </a:p>
        </p:txBody>
      </p:sp>
    </p:spTree>
    <p:extLst>
      <p:ext uri="{BB962C8B-B14F-4D97-AF65-F5344CB8AC3E}">
        <p14:creationId xmlns:p14="http://schemas.microsoft.com/office/powerpoint/2010/main" val="3130907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80754" y="174172"/>
            <a:ext cx="9083040" cy="461665"/>
          </a:xfrm>
          <a:prstGeom prst="rect">
            <a:avLst/>
          </a:prstGeom>
          <a:noFill/>
        </p:spPr>
        <p:txBody>
          <a:bodyPr wrap="square" rtlCol="0">
            <a:spAutoFit/>
          </a:bodyPr>
          <a:lstStyle/>
          <a:p>
            <a:pPr algn="ctr"/>
            <a:r>
              <a:rPr lang="es-ES" sz="2400" b="1" dirty="0" smtClean="0">
                <a:solidFill>
                  <a:schemeClr val="bg1"/>
                </a:solidFill>
              </a:rPr>
              <a:t>Quantum </a:t>
            </a:r>
            <a:r>
              <a:rPr lang="es-ES" sz="2400" b="1" dirty="0" err="1" smtClean="0">
                <a:solidFill>
                  <a:schemeClr val="bg1"/>
                </a:solidFill>
              </a:rPr>
              <a:t>computing</a:t>
            </a:r>
            <a:r>
              <a:rPr lang="es-ES" sz="2400" b="1" dirty="0" smtClean="0">
                <a:solidFill>
                  <a:schemeClr val="bg1"/>
                </a:solidFill>
              </a:rPr>
              <a:t>. Un futuro prometedor.</a:t>
            </a:r>
            <a:endParaRPr lang="es-ES" sz="2400" b="1" dirty="0">
              <a:solidFill>
                <a:schemeClr val="bg1"/>
              </a:solidFill>
            </a:endParaRPr>
          </a:p>
        </p:txBody>
      </p:sp>
      <p:sp>
        <p:nvSpPr>
          <p:cNvPr id="3" name="CuadroTexto 2"/>
          <p:cNvSpPr txBox="1"/>
          <p:nvPr/>
        </p:nvSpPr>
        <p:spPr>
          <a:xfrm>
            <a:off x="95794" y="757646"/>
            <a:ext cx="12035245" cy="5355312"/>
          </a:xfrm>
          <a:prstGeom prst="rect">
            <a:avLst/>
          </a:prstGeom>
          <a:noFill/>
        </p:spPr>
        <p:txBody>
          <a:bodyPr wrap="square" rtlCol="0">
            <a:spAutoFit/>
          </a:bodyPr>
          <a:lstStyle/>
          <a:p>
            <a:pPr algn="just"/>
            <a:r>
              <a:rPr lang="es-ES" dirty="0">
                <a:solidFill>
                  <a:schemeClr val="bg1"/>
                </a:solidFill>
              </a:rPr>
              <a:t>Estamos en una etapa de transición crítica: ha dejado de ser un mero experimento de física teórica para convertirse en una tecnología incipiente con integración industrial, aunque todavía con importantes desafíos técnicos por superar</a:t>
            </a:r>
            <a:r>
              <a:rPr lang="es-ES" dirty="0" smtClean="0">
                <a:solidFill>
                  <a:schemeClr val="bg1"/>
                </a:solidFill>
              </a:rPr>
              <a:t>.</a:t>
            </a:r>
          </a:p>
          <a:p>
            <a:pPr algn="just"/>
            <a:endParaRPr lang="es-ES" dirty="0" smtClean="0">
              <a:solidFill>
                <a:schemeClr val="bg1"/>
              </a:solidFill>
            </a:endParaRPr>
          </a:p>
          <a:p>
            <a:pPr algn="just"/>
            <a:r>
              <a:rPr lang="es-ES" b="1" dirty="0">
                <a:solidFill>
                  <a:schemeClr val="bg1"/>
                </a:solidFill>
              </a:rPr>
              <a:t>La era de los "</a:t>
            </a:r>
            <a:r>
              <a:rPr lang="es-ES" b="1" dirty="0" err="1">
                <a:solidFill>
                  <a:schemeClr val="bg1"/>
                </a:solidFill>
              </a:rPr>
              <a:t>Cúbits</a:t>
            </a:r>
            <a:r>
              <a:rPr lang="es-ES" b="1" dirty="0">
                <a:solidFill>
                  <a:schemeClr val="bg1"/>
                </a:solidFill>
              </a:rPr>
              <a:t> Lógicos" y la corrección de </a:t>
            </a:r>
            <a:r>
              <a:rPr lang="es-ES" b="1" dirty="0" smtClean="0">
                <a:solidFill>
                  <a:schemeClr val="bg1"/>
                </a:solidFill>
              </a:rPr>
              <a:t>errores. </a:t>
            </a:r>
            <a:r>
              <a:rPr lang="es-ES" dirty="0" smtClean="0">
                <a:solidFill>
                  <a:schemeClr val="bg1"/>
                </a:solidFill>
              </a:rPr>
              <a:t>Hemos pasado de </a:t>
            </a:r>
            <a:r>
              <a:rPr lang="es-ES" dirty="0" err="1" smtClean="0">
                <a:solidFill>
                  <a:schemeClr val="bg1"/>
                </a:solidFill>
              </a:rPr>
              <a:t>quere</a:t>
            </a:r>
            <a:r>
              <a:rPr lang="es-ES" dirty="0" smtClean="0">
                <a:solidFill>
                  <a:schemeClr val="bg1"/>
                </a:solidFill>
              </a:rPr>
              <a:t> tener mas </a:t>
            </a:r>
            <a:r>
              <a:rPr lang="es-ES" dirty="0" err="1" smtClean="0">
                <a:solidFill>
                  <a:schemeClr val="bg1"/>
                </a:solidFill>
              </a:rPr>
              <a:t>cúbits</a:t>
            </a:r>
            <a:r>
              <a:rPr lang="es-ES" dirty="0" smtClean="0">
                <a:solidFill>
                  <a:schemeClr val="bg1"/>
                </a:solidFill>
              </a:rPr>
              <a:t> al  </a:t>
            </a:r>
            <a:r>
              <a:rPr lang="es-ES" dirty="0">
                <a:solidFill>
                  <a:schemeClr val="bg1"/>
                </a:solidFill>
              </a:rPr>
              <a:t>enfoque </a:t>
            </a:r>
            <a:r>
              <a:rPr lang="es-ES" dirty="0" smtClean="0">
                <a:solidFill>
                  <a:schemeClr val="bg1"/>
                </a:solidFill>
              </a:rPr>
              <a:t>actual de tratar la </a:t>
            </a:r>
            <a:r>
              <a:rPr lang="es-ES" b="1" dirty="0">
                <a:solidFill>
                  <a:schemeClr val="bg1"/>
                </a:solidFill>
              </a:rPr>
              <a:t>corrección de errores</a:t>
            </a:r>
            <a:r>
              <a:rPr lang="es-ES" dirty="0">
                <a:solidFill>
                  <a:schemeClr val="bg1"/>
                </a:solidFill>
              </a:rPr>
              <a:t>. Las empresas líderes están agrupando múltiples </a:t>
            </a:r>
            <a:r>
              <a:rPr lang="es-ES" dirty="0" err="1">
                <a:solidFill>
                  <a:schemeClr val="bg1"/>
                </a:solidFill>
              </a:rPr>
              <a:t>cúbits</a:t>
            </a:r>
            <a:r>
              <a:rPr lang="es-ES" dirty="0">
                <a:solidFill>
                  <a:schemeClr val="bg1"/>
                </a:solidFill>
              </a:rPr>
              <a:t> físicos inestables para crear un solo </a:t>
            </a:r>
            <a:r>
              <a:rPr lang="es-ES" b="1" dirty="0" err="1">
                <a:solidFill>
                  <a:schemeClr val="bg1"/>
                </a:solidFill>
              </a:rPr>
              <a:t>cúbit</a:t>
            </a:r>
            <a:r>
              <a:rPr lang="es-ES" b="1" dirty="0">
                <a:solidFill>
                  <a:schemeClr val="bg1"/>
                </a:solidFill>
              </a:rPr>
              <a:t> lógico</a:t>
            </a:r>
            <a:r>
              <a:rPr lang="es-ES" dirty="0">
                <a:solidFill>
                  <a:schemeClr val="bg1"/>
                </a:solidFill>
              </a:rPr>
              <a:t> estable y </a:t>
            </a:r>
            <a:r>
              <a:rPr lang="es-ES" dirty="0" smtClean="0">
                <a:solidFill>
                  <a:schemeClr val="bg1"/>
                </a:solidFill>
              </a:rPr>
              <a:t>confiable.</a:t>
            </a:r>
          </a:p>
          <a:p>
            <a:pPr algn="just"/>
            <a:endParaRPr lang="es-ES" dirty="0" smtClean="0">
              <a:solidFill>
                <a:schemeClr val="bg1"/>
              </a:solidFill>
            </a:endParaRPr>
          </a:p>
          <a:p>
            <a:pPr algn="just"/>
            <a:r>
              <a:rPr lang="es-ES" b="1" dirty="0">
                <a:solidFill>
                  <a:schemeClr val="bg1"/>
                </a:solidFill>
              </a:rPr>
              <a:t>El dominio de la computación </a:t>
            </a:r>
            <a:r>
              <a:rPr lang="es-ES" b="1" dirty="0" smtClean="0">
                <a:solidFill>
                  <a:schemeClr val="bg1"/>
                </a:solidFill>
              </a:rPr>
              <a:t>híbrida. </a:t>
            </a:r>
            <a:r>
              <a:rPr lang="es-ES" dirty="0">
                <a:solidFill>
                  <a:schemeClr val="bg1"/>
                </a:solidFill>
              </a:rPr>
              <a:t>arquitectura híbrida </a:t>
            </a:r>
            <a:r>
              <a:rPr lang="es-ES" dirty="0" smtClean="0">
                <a:solidFill>
                  <a:schemeClr val="bg1"/>
                </a:solidFill>
              </a:rPr>
              <a:t>cuántica-clásica, la supercomputadora clásica ejecuta gran </a:t>
            </a:r>
            <a:r>
              <a:rPr lang="es-ES" dirty="0" err="1" smtClean="0">
                <a:solidFill>
                  <a:schemeClr val="bg1"/>
                </a:solidFill>
              </a:rPr>
              <a:t>parted</a:t>
            </a:r>
            <a:r>
              <a:rPr lang="es-ES" dirty="0" smtClean="0">
                <a:solidFill>
                  <a:schemeClr val="bg1"/>
                </a:solidFill>
              </a:rPr>
              <a:t> el trabajo y recurre para ciertas cosas a la computadora cuántica.</a:t>
            </a:r>
          </a:p>
          <a:p>
            <a:pPr algn="just"/>
            <a:endParaRPr lang="es-ES" b="1" dirty="0">
              <a:solidFill>
                <a:schemeClr val="bg1"/>
              </a:solidFill>
            </a:endParaRPr>
          </a:p>
          <a:p>
            <a:pPr algn="just"/>
            <a:r>
              <a:rPr lang="es-ES" b="1" dirty="0">
                <a:solidFill>
                  <a:schemeClr val="bg1"/>
                </a:solidFill>
              </a:rPr>
              <a:t>Aplicaciones y simulaciones </a:t>
            </a:r>
            <a:r>
              <a:rPr lang="es-ES" b="1" dirty="0" smtClean="0">
                <a:solidFill>
                  <a:schemeClr val="bg1"/>
                </a:solidFill>
              </a:rPr>
              <a:t>reales prometedoras.  </a:t>
            </a:r>
            <a:r>
              <a:rPr lang="es-ES" dirty="0" smtClean="0">
                <a:solidFill>
                  <a:schemeClr val="bg1"/>
                </a:solidFill>
              </a:rPr>
              <a:t>Ya </a:t>
            </a:r>
            <a:r>
              <a:rPr lang="es-ES" dirty="0">
                <a:solidFill>
                  <a:schemeClr val="bg1"/>
                </a:solidFill>
              </a:rPr>
              <a:t>hay pruebas en Química y ciencia de materiales</a:t>
            </a:r>
            <a:r>
              <a:rPr lang="es-ES" b="1" dirty="0">
                <a:solidFill>
                  <a:schemeClr val="bg1"/>
                </a:solidFill>
              </a:rPr>
              <a:t>:</a:t>
            </a:r>
            <a:r>
              <a:rPr lang="es-ES" dirty="0">
                <a:solidFill>
                  <a:schemeClr val="bg1"/>
                </a:solidFill>
              </a:rPr>
              <a:t> Para simular interacciones </a:t>
            </a:r>
            <a:r>
              <a:rPr lang="es-ES" dirty="0" smtClean="0">
                <a:solidFill>
                  <a:schemeClr val="bg1"/>
                </a:solidFill>
              </a:rPr>
              <a:t>atómicas y en </a:t>
            </a:r>
            <a:r>
              <a:rPr lang="es-ES" dirty="0">
                <a:solidFill>
                  <a:schemeClr val="bg1"/>
                </a:solidFill>
              </a:rPr>
              <a:t>Logística y finanzas: En problemas complejos de </a:t>
            </a:r>
            <a:r>
              <a:rPr lang="es-ES" dirty="0" smtClean="0">
                <a:solidFill>
                  <a:schemeClr val="bg1"/>
                </a:solidFill>
              </a:rPr>
              <a:t>optimización.</a:t>
            </a:r>
          </a:p>
          <a:p>
            <a:pPr algn="just"/>
            <a:endParaRPr lang="es-ES" b="1" dirty="0">
              <a:solidFill>
                <a:schemeClr val="bg1"/>
              </a:solidFill>
            </a:endParaRPr>
          </a:p>
          <a:p>
            <a:pPr algn="just"/>
            <a:r>
              <a:rPr lang="es-ES" b="1" dirty="0">
                <a:solidFill>
                  <a:schemeClr val="bg1"/>
                </a:solidFill>
              </a:rPr>
              <a:t>La urgencia de la Criptografía </a:t>
            </a:r>
            <a:r>
              <a:rPr lang="es-ES" b="1" dirty="0" smtClean="0">
                <a:solidFill>
                  <a:schemeClr val="bg1"/>
                </a:solidFill>
              </a:rPr>
              <a:t>Post-Cuántica. </a:t>
            </a:r>
            <a:r>
              <a:rPr lang="es-ES" dirty="0">
                <a:solidFill>
                  <a:schemeClr val="bg1"/>
                </a:solidFill>
              </a:rPr>
              <a:t>Existe el riesgo del </a:t>
            </a:r>
            <a:r>
              <a:rPr lang="es-ES" i="1" dirty="0">
                <a:solidFill>
                  <a:schemeClr val="bg1"/>
                </a:solidFill>
              </a:rPr>
              <a:t>"</a:t>
            </a:r>
            <a:r>
              <a:rPr lang="es-ES" i="1" dirty="0" smtClean="0">
                <a:solidFill>
                  <a:schemeClr val="bg1"/>
                </a:solidFill>
              </a:rPr>
              <a:t>Q-Day“, </a:t>
            </a:r>
            <a:r>
              <a:rPr lang="es-ES" dirty="0" smtClean="0">
                <a:solidFill>
                  <a:schemeClr val="bg1"/>
                </a:solidFill>
              </a:rPr>
              <a:t>uno </a:t>
            </a:r>
            <a:r>
              <a:rPr lang="es-ES" dirty="0">
                <a:solidFill>
                  <a:schemeClr val="bg1"/>
                </a:solidFill>
              </a:rPr>
              <a:t>de los impactos más tangibles hoy es la preocupación por la seguridad </a:t>
            </a:r>
            <a:r>
              <a:rPr lang="es-ES" dirty="0" smtClean="0">
                <a:solidFill>
                  <a:schemeClr val="bg1"/>
                </a:solidFill>
              </a:rPr>
              <a:t>cibernética.</a:t>
            </a:r>
          </a:p>
          <a:p>
            <a:pPr algn="just"/>
            <a:endParaRPr lang="es-ES" dirty="0" smtClean="0">
              <a:solidFill>
                <a:schemeClr val="bg1"/>
              </a:solidFill>
            </a:endParaRPr>
          </a:p>
          <a:p>
            <a:pPr algn="just"/>
            <a:r>
              <a:rPr lang="es-ES" b="1" dirty="0" smtClean="0">
                <a:solidFill>
                  <a:schemeClr val="bg1"/>
                </a:solidFill>
              </a:rPr>
              <a:t>El futuro en desarrollo</a:t>
            </a:r>
            <a:r>
              <a:rPr lang="es-ES" dirty="0" smtClean="0">
                <a:solidFill>
                  <a:schemeClr val="bg1"/>
                </a:solidFill>
              </a:rPr>
              <a:t>: </a:t>
            </a:r>
            <a:r>
              <a:rPr lang="es-ES" dirty="0" err="1" smtClean="0">
                <a:solidFill>
                  <a:schemeClr val="bg1"/>
                </a:solidFill>
              </a:rPr>
              <a:t>Cúbits</a:t>
            </a:r>
            <a:r>
              <a:rPr lang="es-ES" dirty="0" smtClean="0">
                <a:solidFill>
                  <a:schemeClr val="bg1"/>
                </a:solidFill>
              </a:rPr>
              <a:t> </a:t>
            </a:r>
            <a:r>
              <a:rPr lang="es-ES" dirty="0">
                <a:solidFill>
                  <a:schemeClr val="bg1"/>
                </a:solidFill>
              </a:rPr>
              <a:t>Superconductores (El enfoque de </a:t>
            </a:r>
            <a:r>
              <a:rPr lang="es-ES" b="1" dirty="0" smtClean="0">
                <a:solidFill>
                  <a:schemeClr val="bg1"/>
                </a:solidFill>
              </a:rPr>
              <a:t>IBM , Google</a:t>
            </a:r>
            <a:r>
              <a:rPr lang="es-ES" dirty="0" smtClean="0">
                <a:solidFill>
                  <a:schemeClr val="bg1"/>
                </a:solidFill>
              </a:rPr>
              <a:t>). </a:t>
            </a:r>
            <a:r>
              <a:rPr lang="es-ES" dirty="0">
                <a:solidFill>
                  <a:schemeClr val="bg1"/>
                </a:solidFill>
              </a:rPr>
              <a:t>Iones Atrapados (Precisión </a:t>
            </a:r>
            <a:r>
              <a:rPr lang="es-ES" dirty="0" smtClean="0">
                <a:solidFill>
                  <a:schemeClr val="bg1"/>
                </a:solidFill>
              </a:rPr>
              <a:t>extrema, </a:t>
            </a:r>
            <a:r>
              <a:rPr lang="es-ES" b="1" dirty="0" err="1" smtClean="0">
                <a:solidFill>
                  <a:schemeClr val="bg1"/>
                </a:solidFill>
              </a:rPr>
              <a:t>Quantinuum</a:t>
            </a:r>
            <a:r>
              <a:rPr lang="es-ES" b="1" dirty="0">
                <a:solidFill>
                  <a:schemeClr val="bg1"/>
                </a:solidFill>
              </a:rPr>
              <a:t>, </a:t>
            </a:r>
            <a:r>
              <a:rPr lang="es-ES" b="1" dirty="0" err="1">
                <a:solidFill>
                  <a:schemeClr val="bg1"/>
                </a:solidFill>
              </a:rPr>
              <a:t>IonQ</a:t>
            </a:r>
            <a:r>
              <a:rPr lang="es-ES" b="1" dirty="0">
                <a:solidFill>
                  <a:schemeClr val="bg1"/>
                </a:solidFill>
              </a:rPr>
              <a:t> </a:t>
            </a:r>
            <a:r>
              <a:rPr lang="es-ES" dirty="0">
                <a:solidFill>
                  <a:schemeClr val="bg1"/>
                </a:solidFill>
              </a:rPr>
              <a:t>), Átomos Neutros (La tecnología emergente </a:t>
            </a:r>
            <a:r>
              <a:rPr lang="es-ES" b="1" dirty="0" err="1">
                <a:solidFill>
                  <a:schemeClr val="bg1"/>
                </a:solidFill>
              </a:rPr>
              <a:t>QuEra</a:t>
            </a:r>
            <a:r>
              <a:rPr lang="es-ES" b="1" dirty="0">
                <a:solidFill>
                  <a:schemeClr val="bg1"/>
                </a:solidFill>
              </a:rPr>
              <a:t> y </a:t>
            </a:r>
            <a:r>
              <a:rPr lang="es-ES" b="1" dirty="0" err="1">
                <a:solidFill>
                  <a:schemeClr val="bg1"/>
                </a:solidFill>
              </a:rPr>
              <a:t>Pasqal</a:t>
            </a:r>
            <a:r>
              <a:rPr lang="es-ES" dirty="0">
                <a:solidFill>
                  <a:schemeClr val="bg1"/>
                </a:solidFill>
              </a:rPr>
              <a:t>), </a:t>
            </a:r>
            <a:r>
              <a:rPr lang="es-ES" dirty="0" err="1">
                <a:solidFill>
                  <a:schemeClr val="bg1"/>
                </a:solidFill>
              </a:rPr>
              <a:t>Fotónicos</a:t>
            </a:r>
            <a:r>
              <a:rPr lang="es-ES" dirty="0">
                <a:solidFill>
                  <a:schemeClr val="bg1"/>
                </a:solidFill>
              </a:rPr>
              <a:t> y Topológicos (La apuesta a largo plazo: Computación </a:t>
            </a:r>
            <a:r>
              <a:rPr lang="es-ES" dirty="0" err="1">
                <a:solidFill>
                  <a:schemeClr val="bg1"/>
                </a:solidFill>
              </a:rPr>
              <a:t>Fotónica</a:t>
            </a:r>
            <a:r>
              <a:rPr lang="es-ES" dirty="0">
                <a:solidFill>
                  <a:schemeClr val="bg1"/>
                </a:solidFill>
              </a:rPr>
              <a:t> (</a:t>
            </a:r>
            <a:r>
              <a:rPr lang="es-ES" b="1" dirty="0" err="1">
                <a:solidFill>
                  <a:schemeClr val="bg1"/>
                </a:solidFill>
              </a:rPr>
              <a:t>PsiQuantum</a:t>
            </a:r>
            <a:r>
              <a:rPr lang="es-ES" b="1" dirty="0">
                <a:solidFill>
                  <a:schemeClr val="bg1"/>
                </a:solidFill>
              </a:rPr>
              <a:t>, </a:t>
            </a:r>
            <a:r>
              <a:rPr lang="es-ES" b="1" dirty="0" err="1">
                <a:solidFill>
                  <a:schemeClr val="bg1"/>
                </a:solidFill>
              </a:rPr>
              <a:t>Xanadu</a:t>
            </a:r>
            <a:r>
              <a:rPr lang="es-ES" dirty="0">
                <a:solidFill>
                  <a:schemeClr val="bg1"/>
                </a:solidFill>
              </a:rPr>
              <a:t>)), Computación Topológica (</a:t>
            </a:r>
            <a:r>
              <a:rPr lang="es-ES" b="1" dirty="0" smtClean="0">
                <a:solidFill>
                  <a:schemeClr val="bg1"/>
                </a:solidFill>
              </a:rPr>
              <a:t>Microsoft, </a:t>
            </a:r>
            <a:r>
              <a:rPr lang="es-ES" dirty="0" err="1">
                <a:solidFill>
                  <a:schemeClr val="bg1"/>
                </a:solidFill>
              </a:rPr>
              <a:t>M</a:t>
            </a:r>
            <a:r>
              <a:rPr lang="es-ES" dirty="0" err="1" smtClean="0">
                <a:solidFill>
                  <a:schemeClr val="bg1"/>
                </a:solidFill>
              </a:rPr>
              <a:t>ajorana</a:t>
            </a:r>
            <a:r>
              <a:rPr lang="es-ES" dirty="0" smtClean="0">
                <a:solidFill>
                  <a:schemeClr val="bg1"/>
                </a:solidFill>
              </a:rPr>
              <a:t> 2).</a:t>
            </a:r>
            <a:endParaRPr lang="es-ES" b="1" dirty="0">
              <a:solidFill>
                <a:schemeClr val="bg1"/>
              </a:solidFill>
            </a:endParaRPr>
          </a:p>
        </p:txBody>
      </p:sp>
    </p:spTree>
    <p:extLst>
      <p:ext uri="{BB962C8B-B14F-4D97-AF65-F5344CB8AC3E}">
        <p14:creationId xmlns:p14="http://schemas.microsoft.com/office/powerpoint/2010/main" val="3956242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605925" y="356507"/>
            <a:ext cx="2543175" cy="1790700"/>
          </a:xfrm>
          <a:prstGeom prst="rect">
            <a:avLst/>
          </a:prstGeom>
        </p:spPr>
      </p:pic>
      <p:sp>
        <p:nvSpPr>
          <p:cNvPr id="6" name="CuadroTexto 5"/>
          <p:cNvSpPr txBox="1"/>
          <p:nvPr/>
        </p:nvSpPr>
        <p:spPr>
          <a:xfrm>
            <a:off x="3466013" y="139337"/>
            <a:ext cx="8786948" cy="2585323"/>
          </a:xfrm>
          <a:prstGeom prst="rect">
            <a:avLst/>
          </a:prstGeom>
          <a:noFill/>
        </p:spPr>
        <p:txBody>
          <a:bodyPr wrap="square" rtlCol="0">
            <a:spAutoFit/>
          </a:bodyPr>
          <a:lstStyle/>
          <a:p>
            <a:r>
              <a:rPr lang="es-ES" b="1" dirty="0">
                <a:solidFill>
                  <a:schemeClr val="bg1"/>
                </a:solidFill>
              </a:rPr>
              <a:t>Un mundo roto y un puñado de valientes (1922</a:t>
            </a:r>
            <a:r>
              <a:rPr lang="es-ES" b="1" dirty="0" smtClean="0">
                <a:solidFill>
                  <a:schemeClr val="bg1"/>
                </a:solidFill>
              </a:rPr>
              <a:t>)</a:t>
            </a:r>
          </a:p>
          <a:p>
            <a:endParaRPr lang="es-ES" b="1" dirty="0">
              <a:solidFill>
                <a:schemeClr val="bg1"/>
              </a:solidFill>
            </a:endParaRPr>
          </a:p>
          <a:p>
            <a:r>
              <a:rPr lang="es-ES" dirty="0">
                <a:solidFill>
                  <a:schemeClr val="bg1"/>
                </a:solidFill>
              </a:rPr>
              <a:t>En 1922, el mundo salía de la devastación de la Primera Guerra Mundial. La ciencia estaba profundamente fracturada por los </a:t>
            </a:r>
            <a:r>
              <a:rPr lang="es-ES" dirty="0" smtClean="0">
                <a:solidFill>
                  <a:schemeClr val="bg1"/>
                </a:solidFill>
              </a:rPr>
              <a:t>nacionalismos.</a:t>
            </a:r>
          </a:p>
          <a:p>
            <a:r>
              <a:rPr lang="es-ES" b="1" dirty="0">
                <a:solidFill>
                  <a:schemeClr val="bg1"/>
                </a:solidFill>
              </a:rPr>
              <a:t>S</a:t>
            </a:r>
            <a:r>
              <a:rPr lang="es-ES" b="1" dirty="0" smtClean="0">
                <a:solidFill>
                  <a:schemeClr val="bg1"/>
                </a:solidFill>
              </a:rPr>
              <a:t>olo </a:t>
            </a:r>
            <a:r>
              <a:rPr lang="es-ES" b="1" dirty="0">
                <a:solidFill>
                  <a:schemeClr val="bg1"/>
                </a:solidFill>
              </a:rPr>
              <a:t>13 países</a:t>
            </a:r>
            <a:r>
              <a:rPr lang="es-ES" dirty="0">
                <a:solidFill>
                  <a:schemeClr val="bg1"/>
                </a:solidFill>
              </a:rPr>
              <a:t> decidieron dar un paso al frente en Bruselas para fundar la IUPAP, con el objetivo de rescatar la cooperación internacional. Y </a:t>
            </a:r>
            <a:r>
              <a:rPr lang="es-ES" b="1" dirty="0">
                <a:solidFill>
                  <a:schemeClr val="bg1"/>
                </a:solidFill>
              </a:rPr>
              <a:t>España fue uno de esos pocos países fundadores</a:t>
            </a:r>
            <a:r>
              <a:rPr lang="es-ES" dirty="0">
                <a:solidFill>
                  <a:schemeClr val="bg1"/>
                </a:solidFill>
              </a:rPr>
              <a:t>, representada de forma brillante por Blas Cabrera</a:t>
            </a:r>
            <a:r>
              <a:rPr lang="es-ES" dirty="0" smtClean="0">
                <a:solidFill>
                  <a:schemeClr val="bg1"/>
                </a:solidFill>
              </a:rPr>
              <a:t>. </a:t>
            </a:r>
            <a:r>
              <a:rPr lang="es-ES" i="1" dirty="0">
                <a:solidFill>
                  <a:schemeClr val="bg1"/>
                </a:solidFill>
              </a:rPr>
              <a:t>U</a:t>
            </a:r>
            <a:r>
              <a:rPr lang="es-ES" i="1" dirty="0" smtClean="0">
                <a:solidFill>
                  <a:schemeClr val="bg1"/>
                </a:solidFill>
              </a:rPr>
              <a:t>n </a:t>
            </a:r>
            <a:r>
              <a:rPr lang="es-ES" i="1" dirty="0">
                <a:solidFill>
                  <a:schemeClr val="bg1"/>
                </a:solidFill>
              </a:rPr>
              <a:t>titán de la física española a quien Einstein llamaba cariñosamente "el maestro del magnetismo"</a:t>
            </a:r>
            <a:endParaRPr lang="es-ES" dirty="0" smtClean="0">
              <a:solidFill>
                <a:schemeClr val="bg1"/>
              </a:solidFill>
            </a:endParaRPr>
          </a:p>
          <a:p>
            <a:endParaRPr lang="es-ES" dirty="0">
              <a:solidFill>
                <a:schemeClr val="bg1"/>
              </a:solidFill>
            </a:endParaRPr>
          </a:p>
        </p:txBody>
      </p:sp>
      <p:pic>
        <p:nvPicPr>
          <p:cNvPr id="7" name="Imagen 6"/>
          <p:cNvPicPr>
            <a:picLocks noChangeAspect="1"/>
          </p:cNvPicPr>
          <p:nvPr/>
        </p:nvPicPr>
        <p:blipFill>
          <a:blip r:embed="rId3"/>
          <a:stretch>
            <a:fillRect/>
          </a:stretch>
        </p:blipFill>
        <p:spPr>
          <a:xfrm>
            <a:off x="282075" y="3373891"/>
            <a:ext cx="2867025" cy="1590675"/>
          </a:xfrm>
          <a:prstGeom prst="rect">
            <a:avLst/>
          </a:prstGeom>
        </p:spPr>
      </p:pic>
      <p:sp>
        <p:nvSpPr>
          <p:cNvPr id="8" name="CuadroTexto 7"/>
          <p:cNvSpPr txBox="1"/>
          <p:nvPr/>
        </p:nvSpPr>
        <p:spPr>
          <a:xfrm>
            <a:off x="3309257" y="2724660"/>
            <a:ext cx="8438606" cy="3970318"/>
          </a:xfrm>
          <a:prstGeom prst="rect">
            <a:avLst/>
          </a:prstGeom>
          <a:noFill/>
        </p:spPr>
        <p:txBody>
          <a:bodyPr wrap="square" rtlCol="0">
            <a:spAutoFit/>
          </a:bodyPr>
          <a:lstStyle/>
          <a:p>
            <a:pPr marL="342900" indent="-342900">
              <a:buAutoNum type="arabicPeriod"/>
            </a:pPr>
            <a:r>
              <a:rPr lang="es-ES" b="1" dirty="0" smtClean="0">
                <a:solidFill>
                  <a:schemeClr val="bg1"/>
                </a:solidFill>
              </a:rPr>
              <a:t>El pasaporte de España a la élite científica. </a:t>
            </a:r>
            <a:r>
              <a:rPr lang="es-ES" dirty="0" smtClean="0">
                <a:solidFill>
                  <a:schemeClr val="bg1"/>
                </a:solidFill>
              </a:rPr>
              <a:t>España no adoptó las normas de la física internacional: </a:t>
            </a:r>
            <a:r>
              <a:rPr lang="es-ES" b="1" dirty="0" smtClean="0">
                <a:solidFill>
                  <a:schemeClr val="bg1"/>
                </a:solidFill>
              </a:rPr>
              <a:t>ayudó a escribirlas</a:t>
            </a:r>
            <a:r>
              <a:rPr lang="es-ES" dirty="0" smtClean="0">
                <a:solidFill>
                  <a:schemeClr val="bg1"/>
                </a:solidFill>
              </a:rPr>
              <a:t>.</a:t>
            </a:r>
          </a:p>
          <a:p>
            <a:pPr algn="just"/>
            <a:r>
              <a:rPr lang="es-ES" b="1" dirty="0" smtClean="0"/>
              <a:t>2. </a:t>
            </a:r>
            <a:r>
              <a:rPr lang="es-ES" b="1" dirty="0" smtClean="0">
                <a:solidFill>
                  <a:schemeClr val="bg1"/>
                </a:solidFill>
              </a:rPr>
              <a:t>Constructor de puentes en la Ejecutiva Mundial. </a:t>
            </a:r>
            <a:r>
              <a:rPr lang="es-ES" dirty="0" smtClean="0">
                <a:solidFill>
                  <a:schemeClr val="bg1"/>
                </a:solidFill>
              </a:rPr>
              <a:t>Cabrera en la siguiente gran asamblea de la IUPAP fue nombrado </a:t>
            </a:r>
            <a:r>
              <a:rPr lang="es-ES" b="1" dirty="0" smtClean="0">
                <a:solidFill>
                  <a:schemeClr val="bg1"/>
                </a:solidFill>
              </a:rPr>
              <a:t>Vicepresidente de la Unión</a:t>
            </a:r>
            <a:r>
              <a:rPr lang="es-ES" dirty="0" smtClean="0">
                <a:solidFill>
                  <a:schemeClr val="bg1"/>
                </a:solidFill>
              </a:rPr>
              <a:t>. Desde ese puesto directivo, Cabrera luchó incansablemente por despolitizar la ciencia.</a:t>
            </a:r>
          </a:p>
          <a:p>
            <a:r>
              <a:rPr lang="es-ES" b="1" dirty="0" smtClean="0">
                <a:solidFill>
                  <a:schemeClr val="bg1"/>
                </a:solidFill>
              </a:rPr>
              <a:t>3</a:t>
            </a:r>
            <a:r>
              <a:rPr lang="es-ES" b="1" dirty="0">
                <a:solidFill>
                  <a:schemeClr val="bg1"/>
                </a:solidFill>
              </a:rPr>
              <a:t>. El anfitrión del Comité de Pesos y </a:t>
            </a:r>
            <a:r>
              <a:rPr lang="es-ES" b="1" dirty="0" smtClean="0">
                <a:solidFill>
                  <a:schemeClr val="bg1"/>
                </a:solidFill>
              </a:rPr>
              <a:t>Medidas. </a:t>
            </a:r>
            <a:r>
              <a:rPr lang="es-ES" dirty="0">
                <a:solidFill>
                  <a:schemeClr val="bg1"/>
                </a:solidFill>
              </a:rPr>
              <a:t>Cabrera logró </a:t>
            </a:r>
            <a:r>
              <a:rPr lang="es-ES" dirty="0" smtClean="0">
                <a:solidFill>
                  <a:schemeClr val="bg1"/>
                </a:solidFill>
              </a:rPr>
              <a:t>ocupar </a:t>
            </a:r>
            <a:r>
              <a:rPr lang="es-ES" dirty="0">
                <a:solidFill>
                  <a:schemeClr val="bg1"/>
                </a:solidFill>
              </a:rPr>
              <a:t>la secretaría de la Oficina Internacional de Pesos y Medidas y, bajo el paraguas de las redes que consolidó en la IUPAP, trajo a Madrid </a:t>
            </a:r>
            <a:r>
              <a:rPr lang="es-ES" dirty="0" smtClean="0">
                <a:solidFill>
                  <a:schemeClr val="bg1"/>
                </a:solidFill>
              </a:rPr>
              <a:t>a </a:t>
            </a:r>
            <a:r>
              <a:rPr lang="es-ES" dirty="0">
                <a:solidFill>
                  <a:schemeClr val="bg1"/>
                </a:solidFill>
              </a:rPr>
              <a:t>los mejores </a:t>
            </a:r>
            <a:r>
              <a:rPr lang="es-ES" dirty="0" smtClean="0">
                <a:solidFill>
                  <a:schemeClr val="bg1"/>
                </a:solidFill>
              </a:rPr>
              <a:t>físicos y químicos </a:t>
            </a:r>
            <a:r>
              <a:rPr lang="es-ES" dirty="0">
                <a:solidFill>
                  <a:schemeClr val="bg1"/>
                </a:solidFill>
              </a:rPr>
              <a:t>del planeta</a:t>
            </a:r>
            <a:endParaRPr lang="es-ES" b="1" dirty="0">
              <a:solidFill>
                <a:schemeClr val="bg1"/>
              </a:solidFill>
            </a:endParaRPr>
          </a:p>
          <a:p>
            <a:endParaRPr lang="es-ES" b="1" dirty="0">
              <a:solidFill>
                <a:schemeClr val="bg1"/>
              </a:solidFill>
            </a:endParaRPr>
          </a:p>
          <a:p>
            <a:pPr algn="just"/>
            <a:r>
              <a:rPr lang="es-ES" dirty="0">
                <a:solidFill>
                  <a:schemeClr val="bg1"/>
                </a:solidFill>
              </a:rPr>
              <a:t>Cabrera no solo firmó el acta de nacimiento de la IUPAP; se convirtió en su vicepresidente. Mientras en los parlamentos del mundo se hablaba de guerra y divisiones, Cabrera usaba la IUPAP para hablar de átomos, de magnetismo y de cooperación. Einstein lo </a:t>
            </a:r>
            <a:r>
              <a:rPr lang="es-ES" dirty="0" smtClean="0">
                <a:solidFill>
                  <a:schemeClr val="bg1"/>
                </a:solidFill>
              </a:rPr>
              <a:t>apoyaba, </a:t>
            </a:r>
            <a:r>
              <a:rPr lang="es-ES" dirty="0">
                <a:solidFill>
                  <a:schemeClr val="bg1"/>
                </a:solidFill>
              </a:rPr>
              <a:t>Marie Curie debatía con él y las mentes más brillantes de la época respetaban </a:t>
            </a:r>
            <a:r>
              <a:rPr lang="es-ES" dirty="0" smtClean="0">
                <a:solidFill>
                  <a:schemeClr val="bg1"/>
                </a:solidFill>
              </a:rPr>
              <a:t>su ciencia.</a:t>
            </a:r>
            <a:endParaRPr lang="es-ES" b="1" dirty="0">
              <a:solidFill>
                <a:schemeClr val="bg1"/>
              </a:solidFill>
            </a:endParaRPr>
          </a:p>
        </p:txBody>
      </p:sp>
    </p:spTree>
    <p:extLst>
      <p:ext uri="{BB962C8B-B14F-4D97-AF65-F5344CB8AC3E}">
        <p14:creationId xmlns:p14="http://schemas.microsoft.com/office/powerpoint/2010/main" val="38246372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879566"/>
            <a:ext cx="11843657" cy="6401753"/>
          </a:xfrm>
          <a:prstGeom prst="rect">
            <a:avLst/>
          </a:prstGeom>
          <a:noFill/>
        </p:spPr>
        <p:txBody>
          <a:bodyPr wrap="square" rtlCol="0">
            <a:spAutoFit/>
          </a:bodyPr>
          <a:lstStyle/>
          <a:p>
            <a:pPr algn="ctr"/>
            <a:r>
              <a:rPr lang="es-ES" sz="2800" b="1" dirty="0">
                <a:solidFill>
                  <a:schemeClr val="bg1"/>
                </a:solidFill>
              </a:rPr>
              <a:t>El Factor Humano (El verdadero </a:t>
            </a:r>
            <a:r>
              <a:rPr lang="es-ES" sz="2800" b="1" dirty="0" smtClean="0">
                <a:solidFill>
                  <a:schemeClr val="bg1"/>
                </a:solidFill>
              </a:rPr>
              <a:t>motor invisible),  HPU</a:t>
            </a:r>
          </a:p>
          <a:p>
            <a:endParaRPr lang="es-ES" sz="2800" b="1" dirty="0" smtClean="0"/>
          </a:p>
          <a:p>
            <a:pPr algn="just"/>
            <a:r>
              <a:rPr lang="es-ES" sz="2800" dirty="0">
                <a:solidFill>
                  <a:schemeClr val="bg1"/>
                </a:solidFill>
              </a:rPr>
              <a:t>El verdadero valor de la computación científica está en las mentes que escriben el código</a:t>
            </a:r>
            <a:r>
              <a:rPr lang="es-ES" sz="2800" dirty="0" smtClean="0">
                <a:solidFill>
                  <a:schemeClr val="bg1"/>
                </a:solidFill>
              </a:rPr>
              <a:t>, interpretan y analizan los resultados, </a:t>
            </a:r>
            <a:r>
              <a:rPr lang="es-ES" sz="2800" dirty="0">
                <a:solidFill>
                  <a:schemeClr val="bg1"/>
                </a:solidFill>
              </a:rPr>
              <a:t>optimizan los algoritmos y mantienen los sistemas refrigerados y funcionando </a:t>
            </a:r>
            <a:r>
              <a:rPr lang="es-ES" sz="2800" dirty="0" smtClean="0">
                <a:solidFill>
                  <a:schemeClr val="bg1"/>
                </a:solidFill>
              </a:rPr>
              <a:t>24/7.</a:t>
            </a:r>
          </a:p>
          <a:p>
            <a:pPr algn="just"/>
            <a:endParaRPr lang="es-ES" sz="2800" dirty="0" smtClean="0">
              <a:solidFill>
                <a:schemeClr val="bg1"/>
              </a:solidFill>
            </a:endParaRPr>
          </a:p>
          <a:p>
            <a:pPr algn="just"/>
            <a:r>
              <a:rPr lang="es-ES" sz="2800" dirty="0">
                <a:solidFill>
                  <a:schemeClr val="bg1"/>
                </a:solidFill>
              </a:rPr>
              <a:t>L</a:t>
            </a:r>
            <a:r>
              <a:rPr lang="es-ES" sz="2800" dirty="0" smtClean="0">
                <a:solidFill>
                  <a:schemeClr val="bg1"/>
                </a:solidFill>
              </a:rPr>
              <a:t>a </a:t>
            </a:r>
            <a:r>
              <a:rPr lang="es-ES" sz="2800" dirty="0">
                <a:solidFill>
                  <a:schemeClr val="bg1"/>
                </a:solidFill>
              </a:rPr>
              <a:t>inversión en este tipo de infraestructuras es la única manera de garantizar que la sociedad esté preparada para los retos del mañana (nuevos virus</a:t>
            </a:r>
            <a:r>
              <a:rPr lang="es-ES" sz="2800" dirty="0" smtClean="0">
                <a:solidFill>
                  <a:schemeClr val="bg1"/>
                </a:solidFill>
              </a:rPr>
              <a:t>, nuevos materiales para un futuro sostenible, </a:t>
            </a:r>
            <a:r>
              <a:rPr lang="es-ES" sz="2800" dirty="0">
                <a:solidFill>
                  <a:schemeClr val="bg1"/>
                </a:solidFill>
              </a:rPr>
              <a:t>crisis energética, exploración </a:t>
            </a:r>
            <a:r>
              <a:rPr lang="es-ES" sz="2800" dirty="0" smtClean="0">
                <a:solidFill>
                  <a:schemeClr val="bg1"/>
                </a:solidFill>
              </a:rPr>
              <a:t>espacial, etc.)</a:t>
            </a:r>
          </a:p>
          <a:p>
            <a:pPr algn="just"/>
            <a:endParaRPr lang="es-ES" sz="2800" b="1" dirty="0">
              <a:solidFill>
                <a:schemeClr val="bg1"/>
              </a:solidFill>
            </a:endParaRPr>
          </a:p>
          <a:p>
            <a:pPr algn="just"/>
            <a:r>
              <a:rPr lang="es-ES" sz="2800" dirty="0" smtClean="0">
                <a:solidFill>
                  <a:schemeClr val="bg1"/>
                </a:solidFill>
              </a:rPr>
              <a:t>Todo lo que hemos comentado no se produce de forma espontanea, no es un milagro, es el resultado del </a:t>
            </a:r>
            <a:r>
              <a:rPr lang="es-ES" sz="2800" b="1" dirty="0" smtClean="0">
                <a:solidFill>
                  <a:schemeClr val="bg1"/>
                </a:solidFill>
              </a:rPr>
              <a:t>trabajo de muchas personas </a:t>
            </a:r>
            <a:r>
              <a:rPr lang="es-ES" sz="2800" dirty="0" smtClean="0">
                <a:solidFill>
                  <a:schemeClr val="bg1"/>
                </a:solidFill>
              </a:rPr>
              <a:t>que se implican en el estudio de distintos problemas mediante la computación científica.</a:t>
            </a:r>
          </a:p>
          <a:p>
            <a:pPr algn="just"/>
            <a:endParaRPr lang="es-ES" sz="2800" dirty="0"/>
          </a:p>
          <a:p>
            <a:endParaRPr lang="es-ES" dirty="0"/>
          </a:p>
        </p:txBody>
      </p:sp>
      <p:sp>
        <p:nvSpPr>
          <p:cNvPr id="3" name="CuadroTexto 2"/>
          <p:cNvSpPr txBox="1"/>
          <p:nvPr/>
        </p:nvSpPr>
        <p:spPr>
          <a:xfrm>
            <a:off x="1454331" y="156754"/>
            <a:ext cx="7811589" cy="584775"/>
          </a:xfrm>
          <a:prstGeom prst="rect">
            <a:avLst/>
          </a:prstGeom>
          <a:noFill/>
        </p:spPr>
        <p:txBody>
          <a:bodyPr wrap="square" rtlCol="0">
            <a:spAutoFit/>
          </a:bodyPr>
          <a:lstStyle/>
          <a:p>
            <a:pPr algn="ctr"/>
            <a:r>
              <a:rPr lang="es-ES" sz="3200" b="1" dirty="0" smtClean="0">
                <a:solidFill>
                  <a:schemeClr val="bg1"/>
                </a:solidFill>
              </a:rPr>
              <a:t>And </a:t>
            </a:r>
            <a:r>
              <a:rPr lang="es-ES" sz="3200" b="1" dirty="0" err="1" smtClean="0">
                <a:solidFill>
                  <a:schemeClr val="bg1"/>
                </a:solidFill>
              </a:rPr>
              <a:t>the</a:t>
            </a:r>
            <a:r>
              <a:rPr lang="es-ES" sz="3200" b="1" dirty="0" smtClean="0">
                <a:solidFill>
                  <a:schemeClr val="bg1"/>
                </a:solidFill>
              </a:rPr>
              <a:t> Oscar </a:t>
            </a:r>
            <a:r>
              <a:rPr lang="es-ES" sz="3200" b="1" dirty="0" err="1" smtClean="0">
                <a:solidFill>
                  <a:schemeClr val="bg1"/>
                </a:solidFill>
              </a:rPr>
              <a:t>is</a:t>
            </a:r>
            <a:r>
              <a:rPr lang="es-ES" sz="3200" b="1" dirty="0" smtClean="0">
                <a:solidFill>
                  <a:schemeClr val="bg1"/>
                </a:solidFill>
              </a:rPr>
              <a:t>  </a:t>
            </a:r>
            <a:r>
              <a:rPr lang="es-ES" sz="3200" b="1" dirty="0" err="1" smtClean="0">
                <a:solidFill>
                  <a:schemeClr val="bg1"/>
                </a:solidFill>
              </a:rPr>
              <a:t>for</a:t>
            </a:r>
            <a:r>
              <a:rPr lang="es-ES" sz="3200" b="1" dirty="0" smtClean="0">
                <a:solidFill>
                  <a:schemeClr val="bg1"/>
                </a:solidFill>
              </a:rPr>
              <a:t> ……….</a:t>
            </a:r>
            <a:endParaRPr lang="es-ES" sz="3200" b="1" dirty="0">
              <a:solidFill>
                <a:schemeClr val="bg1"/>
              </a:solidFill>
            </a:endParaRPr>
          </a:p>
        </p:txBody>
      </p:sp>
      <p:pic>
        <p:nvPicPr>
          <p:cNvPr id="4" name="Imagen 3"/>
          <p:cNvPicPr>
            <a:picLocks noChangeAspect="1"/>
          </p:cNvPicPr>
          <p:nvPr/>
        </p:nvPicPr>
        <p:blipFill>
          <a:blip r:embed="rId2"/>
          <a:stretch>
            <a:fillRect/>
          </a:stretch>
        </p:blipFill>
        <p:spPr>
          <a:xfrm>
            <a:off x="10339252" y="0"/>
            <a:ext cx="1328057" cy="1328057"/>
          </a:xfrm>
          <a:prstGeom prst="rect">
            <a:avLst/>
          </a:prstGeom>
        </p:spPr>
      </p:pic>
    </p:spTree>
    <p:extLst>
      <p:ext uri="{BB962C8B-B14F-4D97-AF65-F5344CB8AC3E}">
        <p14:creationId xmlns:p14="http://schemas.microsoft.com/office/powerpoint/2010/main" val="3634629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anim calcmode="lin" valueType="num">
                                      <p:cBhvr>
                                        <p:cTn id="17" dur="1000" fill="hold"/>
                                        <p:tgtEl>
                                          <p:spTgt spid="2"/>
                                        </p:tgtEl>
                                        <p:attrNameLst>
                                          <p:attrName>ppt_x</p:attrName>
                                        </p:attrNameLst>
                                      </p:cBhvr>
                                      <p:tavLst>
                                        <p:tav tm="0">
                                          <p:val>
                                            <p:strVal val="#ppt_x"/>
                                          </p:val>
                                        </p:tav>
                                        <p:tav tm="100000">
                                          <p:val>
                                            <p:strVal val="#ppt_x"/>
                                          </p:val>
                                        </p:tav>
                                      </p:tavLst>
                                    </p:anim>
                                    <p:anim calcmode="lin" valueType="num">
                                      <p:cBhvr>
                                        <p:cTn id="1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68483"/>
            <a:ext cx="11974286" cy="3785652"/>
          </a:xfrm>
          <a:prstGeom prst="rect">
            <a:avLst/>
          </a:prstGeom>
        </p:spPr>
        <p:txBody>
          <a:bodyPr wrap="square">
            <a:spAutoFit/>
          </a:bodyPr>
          <a:lstStyle/>
          <a:p>
            <a:pPr algn="just"/>
            <a:r>
              <a:rPr lang="es-ES" sz="2400" i="1" dirty="0">
                <a:solidFill>
                  <a:schemeClr val="bg1"/>
                </a:solidFill>
                <a:ea typeface="Times New Roman" panose="02020603050405020304" pitchFamily="18" charset="0"/>
              </a:rPr>
              <a:t>Ya hemos visto cómo la computación científica salva vidas con </a:t>
            </a:r>
            <a:r>
              <a:rPr lang="es-ES" sz="2400" i="1" dirty="0" smtClean="0">
                <a:solidFill>
                  <a:schemeClr val="bg1"/>
                </a:solidFill>
                <a:ea typeface="Times New Roman" panose="02020603050405020304" pitchFamily="18" charset="0"/>
              </a:rPr>
              <a:t>las vacunas y las </a:t>
            </a:r>
            <a:r>
              <a:rPr lang="es-ES" sz="2400" i="1" dirty="0">
                <a:solidFill>
                  <a:schemeClr val="bg1"/>
                </a:solidFill>
                <a:ea typeface="Times New Roman" panose="02020603050405020304" pitchFamily="18" charset="0"/>
              </a:rPr>
              <a:t>proteínas o nos protege de </a:t>
            </a:r>
            <a:r>
              <a:rPr lang="es-ES" sz="2400" i="1" dirty="0" smtClean="0">
                <a:solidFill>
                  <a:schemeClr val="bg1"/>
                </a:solidFill>
                <a:ea typeface="Times New Roman" panose="02020603050405020304" pitchFamily="18" charset="0"/>
              </a:rPr>
              <a:t>fenómenos climáticos </a:t>
            </a:r>
            <a:r>
              <a:rPr lang="es-ES" sz="2400" i="1" dirty="0">
                <a:solidFill>
                  <a:schemeClr val="bg1"/>
                </a:solidFill>
                <a:ea typeface="Times New Roman" panose="02020603050405020304" pitchFamily="18" charset="0"/>
              </a:rPr>
              <a:t>en el mundo. Pero no hace falta irse a Japón, a California o al MIT para ver esto en acción. Lo </a:t>
            </a:r>
            <a:r>
              <a:rPr lang="es-ES" sz="2400" i="1" dirty="0" smtClean="0">
                <a:solidFill>
                  <a:schemeClr val="bg1"/>
                </a:solidFill>
                <a:ea typeface="Times New Roman" panose="02020603050405020304" pitchFamily="18" charset="0"/>
              </a:rPr>
              <a:t>tiene </a:t>
            </a:r>
            <a:r>
              <a:rPr lang="es-ES" sz="2400" i="1" dirty="0">
                <a:solidFill>
                  <a:schemeClr val="bg1"/>
                </a:solidFill>
                <a:ea typeface="Times New Roman" panose="02020603050405020304" pitchFamily="18" charset="0"/>
              </a:rPr>
              <a:t>aquí mismo, en Asturias</a:t>
            </a:r>
            <a:r>
              <a:rPr lang="es-ES" sz="2400" i="1" dirty="0" smtClean="0">
                <a:solidFill>
                  <a:schemeClr val="bg1"/>
                </a:solidFill>
                <a:ea typeface="Times New Roman" panose="02020603050405020304" pitchFamily="18" charset="0"/>
              </a:rPr>
              <a:t>.</a:t>
            </a:r>
          </a:p>
          <a:p>
            <a:pPr algn="just"/>
            <a:endParaRPr lang="es-ES" sz="2400" dirty="0">
              <a:solidFill>
                <a:schemeClr val="bg1"/>
              </a:solidFill>
              <a:ea typeface="Times New Roman" panose="02020603050405020304" pitchFamily="18" charset="0"/>
            </a:endParaRPr>
          </a:p>
          <a:p>
            <a:pPr algn="just"/>
            <a:r>
              <a:rPr lang="es-ES" sz="2400" i="1" dirty="0">
                <a:solidFill>
                  <a:schemeClr val="bg1"/>
                </a:solidFill>
                <a:ea typeface="Calibri" panose="020F0502020204030204" pitchFamily="34" charset="0"/>
                <a:cs typeface="Times New Roman" panose="02020603050405020304" pitchFamily="18" charset="0"/>
              </a:rPr>
              <a:t>Cuando las luces del Clúster de la Universidad de Oviedo parpadean por la noche, no están ejecutando tareas sencillas. En ese mismo instante, sus procesadores pueden estar ayudando al CERN a descubrir de qué está hecho el universo, </a:t>
            </a:r>
            <a:r>
              <a:rPr lang="es-ES" sz="2400" i="1" dirty="0" smtClean="0">
                <a:solidFill>
                  <a:schemeClr val="bg1"/>
                </a:solidFill>
                <a:ea typeface="Calibri" panose="020F0502020204030204" pitchFamily="34" charset="0"/>
                <a:cs typeface="Times New Roman" panose="02020603050405020304" pitchFamily="18" charset="0"/>
              </a:rPr>
              <a:t>diseñando un nuevo material crucial para nuestra supervivencia, diseñando una terapia prometedora para </a:t>
            </a:r>
            <a:r>
              <a:rPr lang="es-ES" sz="2400" i="1" dirty="0">
                <a:solidFill>
                  <a:schemeClr val="bg1"/>
                </a:solidFill>
                <a:ea typeface="Calibri" panose="020F0502020204030204" pitchFamily="34" charset="0"/>
                <a:cs typeface="Times New Roman" panose="02020603050405020304" pitchFamily="18" charset="0"/>
              </a:rPr>
              <a:t>un paciente del HUCA para ganarle la batalla al cáncer, o simulando los materiales energéticos del futuro. Este clúster es </a:t>
            </a:r>
            <a:r>
              <a:rPr lang="es-ES" sz="2400" i="1" dirty="0" smtClean="0">
                <a:solidFill>
                  <a:schemeClr val="bg1"/>
                </a:solidFill>
                <a:ea typeface="Calibri" panose="020F0502020204030204" pitchFamily="34" charset="0"/>
                <a:cs typeface="Times New Roman" panose="02020603050405020304" pitchFamily="18" charset="0"/>
              </a:rPr>
              <a:t>para Asturias un </a:t>
            </a:r>
            <a:r>
              <a:rPr lang="es-ES" sz="2400" i="1" dirty="0">
                <a:solidFill>
                  <a:schemeClr val="bg1"/>
                </a:solidFill>
                <a:ea typeface="Calibri" panose="020F0502020204030204" pitchFamily="34" charset="0"/>
                <a:cs typeface="Times New Roman" panose="02020603050405020304" pitchFamily="18" charset="0"/>
              </a:rPr>
              <a:t>billete </a:t>
            </a:r>
            <a:r>
              <a:rPr lang="es-ES" sz="2400" i="1" dirty="0" smtClean="0">
                <a:solidFill>
                  <a:schemeClr val="bg1"/>
                </a:solidFill>
                <a:ea typeface="Calibri" panose="020F0502020204030204" pitchFamily="34" charset="0"/>
                <a:cs typeface="Times New Roman" panose="02020603050405020304" pitchFamily="18" charset="0"/>
              </a:rPr>
              <a:t>hacia </a:t>
            </a:r>
            <a:r>
              <a:rPr lang="es-ES" sz="2400" i="1" dirty="0">
                <a:solidFill>
                  <a:schemeClr val="bg1"/>
                </a:solidFill>
                <a:ea typeface="Calibri" panose="020F0502020204030204" pitchFamily="34" charset="0"/>
                <a:cs typeface="Times New Roman" panose="02020603050405020304" pitchFamily="18" charset="0"/>
              </a:rPr>
              <a:t>la economía del conocimiento global.</a:t>
            </a:r>
            <a:endParaRPr lang="es-ES" sz="2400" dirty="0">
              <a:solidFill>
                <a:schemeClr val="bg1"/>
              </a:solidFill>
            </a:endParaRPr>
          </a:p>
        </p:txBody>
      </p:sp>
      <p:pic>
        <p:nvPicPr>
          <p:cNvPr id="3" name="Imagen 2"/>
          <p:cNvPicPr>
            <a:picLocks noChangeAspect="1"/>
          </p:cNvPicPr>
          <p:nvPr/>
        </p:nvPicPr>
        <p:blipFill>
          <a:blip r:embed="rId2"/>
          <a:stretch>
            <a:fillRect/>
          </a:stretch>
        </p:blipFill>
        <p:spPr>
          <a:xfrm>
            <a:off x="6821260" y="3854135"/>
            <a:ext cx="4508330" cy="3003865"/>
          </a:xfrm>
          <a:prstGeom prst="rect">
            <a:avLst/>
          </a:prstGeom>
        </p:spPr>
      </p:pic>
      <p:pic>
        <p:nvPicPr>
          <p:cNvPr id="4" name="Imagen 3"/>
          <p:cNvPicPr>
            <a:picLocks noChangeAspect="1"/>
          </p:cNvPicPr>
          <p:nvPr/>
        </p:nvPicPr>
        <p:blipFill>
          <a:blip r:embed="rId3"/>
          <a:stretch>
            <a:fillRect/>
          </a:stretch>
        </p:blipFill>
        <p:spPr>
          <a:xfrm>
            <a:off x="2124891" y="4345577"/>
            <a:ext cx="3459354" cy="1945260"/>
          </a:xfrm>
          <a:prstGeom prst="rect">
            <a:avLst/>
          </a:prstGeom>
        </p:spPr>
      </p:pic>
    </p:spTree>
    <p:extLst>
      <p:ext uri="{BB962C8B-B14F-4D97-AF65-F5344CB8AC3E}">
        <p14:creationId xmlns:p14="http://schemas.microsoft.com/office/powerpoint/2010/main" val="252790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7085" y="0"/>
            <a:ext cx="12009119" cy="8402300"/>
          </a:xfrm>
          <a:prstGeom prst="rect">
            <a:avLst/>
          </a:prstGeom>
          <a:noFill/>
        </p:spPr>
        <p:txBody>
          <a:bodyPr wrap="square" rtlCol="0">
            <a:spAutoFit/>
          </a:bodyPr>
          <a:lstStyle/>
          <a:p>
            <a:r>
              <a:rPr lang="es-ES" b="1" dirty="0" smtClean="0">
                <a:solidFill>
                  <a:schemeClr val="bg1"/>
                </a:solidFill>
              </a:rPr>
              <a:t>Por ejemplo: El Clúster </a:t>
            </a:r>
            <a:r>
              <a:rPr lang="es-ES" b="1" dirty="0">
                <a:solidFill>
                  <a:schemeClr val="bg1"/>
                </a:solidFill>
              </a:rPr>
              <a:t>de Computación Científica de la Universidad de Oviedo</a:t>
            </a:r>
            <a:r>
              <a:rPr lang="es-ES" dirty="0">
                <a:solidFill>
                  <a:schemeClr val="bg1"/>
                </a:solidFill>
              </a:rPr>
              <a:t> (gestionado a través de sus Servicios Científico-Técnicos y en estrecha colaboración con institutos como el ICTEA o el </a:t>
            </a:r>
            <a:r>
              <a:rPr lang="es-ES" dirty="0" smtClean="0">
                <a:solidFill>
                  <a:schemeClr val="bg1"/>
                </a:solidFill>
              </a:rPr>
              <a:t>IUOPA.</a:t>
            </a:r>
          </a:p>
          <a:p>
            <a:endParaRPr lang="es-ES" dirty="0">
              <a:solidFill>
                <a:schemeClr val="bg1"/>
              </a:solidFill>
            </a:endParaRPr>
          </a:p>
          <a:p>
            <a:r>
              <a:rPr lang="es-ES" b="1" dirty="0" smtClean="0">
                <a:solidFill>
                  <a:schemeClr val="bg1"/>
                </a:solidFill>
              </a:rPr>
              <a:t>Ha logrado importantes hitos</a:t>
            </a:r>
            <a:r>
              <a:rPr lang="es-ES" dirty="0" smtClean="0">
                <a:solidFill>
                  <a:schemeClr val="bg1"/>
                </a:solidFill>
              </a:rPr>
              <a:t>:</a:t>
            </a:r>
          </a:p>
          <a:p>
            <a:r>
              <a:rPr lang="es-ES" b="1" dirty="0">
                <a:solidFill>
                  <a:schemeClr val="bg1"/>
                </a:solidFill>
              </a:rPr>
              <a:t>El "Filtro Asturiano" del CERN y la búsqueda de la Materia Oscura</a:t>
            </a:r>
          </a:p>
          <a:p>
            <a:r>
              <a:rPr lang="es-ES" dirty="0">
                <a:solidFill>
                  <a:schemeClr val="bg1"/>
                </a:solidFill>
              </a:rPr>
              <a:t>El Grupo de Física de Altas Energías de la Universidad de Oviedo es una referencia internacional en el experimento CMS del </a:t>
            </a:r>
            <a:r>
              <a:rPr lang="es-ES" b="1" dirty="0">
                <a:solidFill>
                  <a:schemeClr val="bg1"/>
                </a:solidFill>
              </a:rPr>
              <a:t>Gran </a:t>
            </a:r>
            <a:r>
              <a:rPr lang="es-ES" b="1" dirty="0" err="1">
                <a:solidFill>
                  <a:schemeClr val="bg1"/>
                </a:solidFill>
              </a:rPr>
              <a:t>Colisionador</a:t>
            </a:r>
            <a:r>
              <a:rPr lang="es-ES" b="1" dirty="0">
                <a:solidFill>
                  <a:schemeClr val="bg1"/>
                </a:solidFill>
              </a:rPr>
              <a:t> de Hadrones (LHC) en el CERN</a:t>
            </a:r>
            <a:r>
              <a:rPr lang="es-ES" dirty="0" smtClean="0">
                <a:solidFill>
                  <a:schemeClr val="bg1"/>
                </a:solidFill>
              </a:rPr>
              <a:t>.</a:t>
            </a:r>
          </a:p>
          <a:p>
            <a:pPr algn="just"/>
            <a:r>
              <a:rPr lang="es-ES" dirty="0">
                <a:solidFill>
                  <a:schemeClr val="bg1"/>
                </a:solidFill>
              </a:rPr>
              <a:t>El clúster de Oviedo funciona como un </a:t>
            </a:r>
            <a:r>
              <a:rPr lang="es-ES" dirty="0" smtClean="0">
                <a:solidFill>
                  <a:schemeClr val="bg1"/>
                </a:solidFill>
              </a:rPr>
              <a:t>nodo </a:t>
            </a:r>
            <a:r>
              <a:rPr lang="es-ES" dirty="0">
                <a:solidFill>
                  <a:schemeClr val="bg1"/>
                </a:solidFill>
              </a:rPr>
              <a:t>de la red mundial (</a:t>
            </a:r>
            <a:r>
              <a:rPr lang="es-ES" dirty="0" err="1">
                <a:solidFill>
                  <a:schemeClr val="bg1"/>
                </a:solidFill>
              </a:rPr>
              <a:t>Grid</a:t>
            </a:r>
            <a:r>
              <a:rPr lang="es-ES" dirty="0">
                <a:solidFill>
                  <a:schemeClr val="bg1"/>
                </a:solidFill>
              </a:rPr>
              <a:t>) para procesar y analizar estos datos, habiendo participado directamente en el análisis histórico que confirmó el </a:t>
            </a:r>
            <a:r>
              <a:rPr lang="es-ES" b="1" dirty="0">
                <a:solidFill>
                  <a:schemeClr val="bg1"/>
                </a:solidFill>
              </a:rPr>
              <a:t>Bosón de </a:t>
            </a:r>
            <a:r>
              <a:rPr lang="es-ES" b="1" dirty="0" err="1">
                <a:solidFill>
                  <a:schemeClr val="bg1"/>
                </a:solidFill>
              </a:rPr>
              <a:t>Higgs</a:t>
            </a:r>
            <a:r>
              <a:rPr lang="es-ES" dirty="0">
                <a:solidFill>
                  <a:schemeClr val="bg1"/>
                </a:solidFill>
              </a:rPr>
              <a:t> y, actualmente, en la búsqueda de la elusiva materia oscura.</a:t>
            </a:r>
          </a:p>
          <a:p>
            <a:endParaRPr lang="es-ES" dirty="0">
              <a:solidFill>
                <a:schemeClr val="bg1"/>
              </a:solidFill>
            </a:endParaRPr>
          </a:p>
          <a:p>
            <a:r>
              <a:rPr lang="es-ES" b="1" dirty="0">
                <a:solidFill>
                  <a:schemeClr val="bg1"/>
                </a:solidFill>
              </a:rPr>
              <a:t>Bioinformática contra el Cáncer y el </a:t>
            </a:r>
            <a:r>
              <a:rPr lang="es-ES" b="1" dirty="0" smtClean="0">
                <a:solidFill>
                  <a:schemeClr val="bg1"/>
                </a:solidFill>
              </a:rPr>
              <a:t>envejecimiento </a:t>
            </a:r>
            <a:r>
              <a:rPr lang="es-ES" b="1" dirty="0">
                <a:solidFill>
                  <a:schemeClr val="bg1"/>
                </a:solidFill>
              </a:rPr>
              <a:t>(IUOPA)</a:t>
            </a:r>
          </a:p>
          <a:p>
            <a:r>
              <a:rPr lang="es-ES" dirty="0">
                <a:solidFill>
                  <a:schemeClr val="bg1"/>
                </a:solidFill>
              </a:rPr>
              <a:t>El Instituto Universitario de Oncología del Principado de Asturias (IUOPA) ha liderado hitos mundiales en la secuenciación del genoma, incluyendo el mapa genético de la leucemia linfática crónica y el descubrimiento de nuevos genes del envejecimiento acelerado</a:t>
            </a:r>
            <a:r>
              <a:rPr lang="es-ES" dirty="0" smtClean="0">
                <a:solidFill>
                  <a:schemeClr val="bg1"/>
                </a:solidFill>
              </a:rPr>
              <a:t>.</a:t>
            </a:r>
          </a:p>
          <a:p>
            <a:r>
              <a:rPr lang="es-ES" dirty="0">
                <a:solidFill>
                  <a:schemeClr val="bg1"/>
                </a:solidFill>
              </a:rPr>
              <a:t>El clúster de computación científica de Oviedo ha sido la herramienta indispensable para realizar el </a:t>
            </a:r>
            <a:r>
              <a:rPr lang="es-ES" b="1" dirty="0">
                <a:solidFill>
                  <a:schemeClr val="bg1"/>
                </a:solidFill>
              </a:rPr>
              <a:t>ensamblaje </a:t>
            </a:r>
            <a:r>
              <a:rPr lang="es-ES" b="1" dirty="0" err="1">
                <a:solidFill>
                  <a:schemeClr val="bg1"/>
                </a:solidFill>
              </a:rPr>
              <a:t>bioinformático</a:t>
            </a:r>
            <a:r>
              <a:rPr lang="es-ES" dirty="0">
                <a:solidFill>
                  <a:schemeClr val="bg1"/>
                </a:solidFill>
              </a:rPr>
              <a:t> y buscar los errores genéticos que causan los tumores, permitiendo a los oncólogos asturianos diseñar terapias dirigidas mucho más eficaces para los pacientes de la región.</a:t>
            </a:r>
          </a:p>
          <a:p>
            <a:endParaRPr lang="es-ES" dirty="0">
              <a:solidFill>
                <a:schemeClr val="bg1"/>
              </a:solidFill>
            </a:endParaRPr>
          </a:p>
          <a:p>
            <a:r>
              <a:rPr lang="es-ES" b="1" dirty="0">
                <a:solidFill>
                  <a:schemeClr val="bg1"/>
                </a:solidFill>
              </a:rPr>
              <a:t>Simulación Atómica para la Transición Energética y el Hidrógeno Verde</a:t>
            </a:r>
          </a:p>
          <a:p>
            <a:r>
              <a:rPr lang="es-ES" dirty="0">
                <a:solidFill>
                  <a:schemeClr val="bg1"/>
                </a:solidFill>
              </a:rPr>
              <a:t>Varios grupos de investigación de la Universidad de Oviedo (en Química Física, Analítica y Física de la Materia Condensada) destacan en el modelado computacional de nuevos materiales</a:t>
            </a:r>
            <a:r>
              <a:rPr lang="es-ES" dirty="0" smtClean="0">
                <a:solidFill>
                  <a:schemeClr val="bg1"/>
                </a:solidFill>
              </a:rPr>
              <a:t>.</a:t>
            </a:r>
          </a:p>
          <a:p>
            <a:r>
              <a:rPr lang="es-ES" dirty="0">
                <a:solidFill>
                  <a:schemeClr val="bg1"/>
                </a:solidFill>
              </a:rPr>
              <a:t>, los investigadores asturianos utilizan el clúster para diseñar nuevos catalizadores a escala atómica. Esto está permitiendo crear materiales más baratos y eficientes para la producción de </a:t>
            </a:r>
            <a:r>
              <a:rPr lang="es-ES" b="1" dirty="0">
                <a:solidFill>
                  <a:schemeClr val="bg1"/>
                </a:solidFill>
              </a:rPr>
              <a:t>hidrógeno verde</a:t>
            </a:r>
            <a:r>
              <a:rPr lang="es-ES" dirty="0">
                <a:solidFill>
                  <a:schemeClr val="bg1"/>
                </a:solidFill>
              </a:rPr>
              <a:t> y el desarrollo de nuevas celdas solares, impulsando la transición ecológica desde las pantallas de Oviedo</a:t>
            </a:r>
            <a:r>
              <a:rPr lang="es-ES" dirty="0" smtClean="0">
                <a:solidFill>
                  <a:schemeClr val="bg1"/>
                </a:solidFill>
              </a:rPr>
              <a:t>. Desarrollo de nuevas herramientas, topología de la </a:t>
            </a:r>
            <a:r>
              <a:rPr lang="es-ES" dirty="0" err="1" smtClean="0">
                <a:solidFill>
                  <a:schemeClr val="bg1"/>
                </a:solidFill>
              </a:rPr>
              <a:t>cargra</a:t>
            </a:r>
            <a:r>
              <a:rPr lang="es-ES" dirty="0" smtClean="0">
                <a:solidFill>
                  <a:schemeClr val="bg1"/>
                </a:solidFill>
              </a:rPr>
              <a:t>. CRITIC etc.</a:t>
            </a:r>
            <a:r>
              <a:rPr lang="es-ES" dirty="0" smtClean="0"/>
              <a:t>.</a:t>
            </a:r>
            <a:endParaRPr lang="es-ES" dirty="0"/>
          </a:p>
          <a:p>
            <a:endParaRPr lang="es-ES" dirty="0"/>
          </a:p>
          <a:p>
            <a:pPr algn="just"/>
            <a:endParaRPr lang="es-ES" dirty="0"/>
          </a:p>
          <a:p>
            <a:endParaRPr lang="es-ES" dirty="0"/>
          </a:p>
          <a:p>
            <a:endParaRPr lang="es-ES" dirty="0"/>
          </a:p>
        </p:txBody>
      </p:sp>
    </p:spTree>
    <p:extLst>
      <p:ext uri="{BB962C8B-B14F-4D97-AF65-F5344CB8AC3E}">
        <p14:creationId xmlns:p14="http://schemas.microsoft.com/office/powerpoint/2010/main" val="22349634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726" y="742527"/>
            <a:ext cx="11868150" cy="1446550"/>
          </a:xfrm>
          <a:prstGeom prst="rect">
            <a:avLst/>
          </a:prstGeom>
        </p:spPr>
        <p:txBody>
          <a:bodyPr wrap="square">
            <a:spAutoFit/>
          </a:bodyPr>
          <a:lstStyle/>
          <a:p>
            <a:pPr algn="just" defTabSz="966788">
              <a:spcBef>
                <a:spcPct val="50000"/>
              </a:spcBef>
            </a:pPr>
            <a:r>
              <a:rPr lang="es-ES" sz="4400" b="1" dirty="0" smtClean="0">
                <a:solidFill>
                  <a:schemeClr val="bg1"/>
                </a:solidFill>
                <a:latin typeface="Constantia" pitchFamily="18" charset="0"/>
              </a:rPr>
              <a:t>“</a:t>
            </a:r>
            <a:r>
              <a:rPr lang="es-ES" sz="4400" b="1" dirty="0" err="1">
                <a:solidFill>
                  <a:schemeClr val="bg1"/>
                </a:solidFill>
                <a:latin typeface="Constantia" pitchFamily="18" charset="0"/>
              </a:rPr>
              <a:t>Prediction</a:t>
            </a:r>
            <a:r>
              <a:rPr lang="es-ES" sz="4400" b="1" dirty="0">
                <a:solidFill>
                  <a:schemeClr val="bg1"/>
                </a:solidFill>
                <a:latin typeface="Constantia" pitchFamily="18" charset="0"/>
              </a:rPr>
              <a:t> </a:t>
            </a:r>
            <a:r>
              <a:rPr lang="es-ES" sz="4400" b="1" dirty="0" err="1">
                <a:solidFill>
                  <a:schemeClr val="bg1"/>
                </a:solidFill>
                <a:latin typeface="Constantia" pitchFamily="18" charset="0"/>
              </a:rPr>
              <a:t>is</a:t>
            </a:r>
            <a:r>
              <a:rPr lang="es-ES" sz="4400" b="1" dirty="0">
                <a:solidFill>
                  <a:schemeClr val="bg1"/>
                </a:solidFill>
                <a:latin typeface="Constantia" pitchFamily="18" charset="0"/>
              </a:rPr>
              <a:t> </a:t>
            </a:r>
            <a:r>
              <a:rPr lang="es-ES" sz="4400" b="1" dirty="0" err="1">
                <a:solidFill>
                  <a:schemeClr val="bg1"/>
                </a:solidFill>
                <a:latin typeface="Constantia" pitchFamily="18" charset="0"/>
              </a:rPr>
              <a:t>very</a:t>
            </a:r>
            <a:r>
              <a:rPr lang="es-ES" sz="4400" b="1" dirty="0">
                <a:solidFill>
                  <a:schemeClr val="bg1"/>
                </a:solidFill>
                <a:latin typeface="Constantia" pitchFamily="18" charset="0"/>
              </a:rPr>
              <a:t> </a:t>
            </a:r>
            <a:r>
              <a:rPr lang="es-ES" sz="4400" b="1" dirty="0" err="1">
                <a:solidFill>
                  <a:schemeClr val="bg1"/>
                </a:solidFill>
                <a:latin typeface="Constantia" pitchFamily="18" charset="0"/>
              </a:rPr>
              <a:t>difficult</a:t>
            </a:r>
            <a:r>
              <a:rPr lang="es-ES" sz="4400" b="1" dirty="0">
                <a:solidFill>
                  <a:schemeClr val="bg1"/>
                </a:solidFill>
                <a:latin typeface="Constantia" pitchFamily="18" charset="0"/>
              </a:rPr>
              <a:t>, </a:t>
            </a:r>
            <a:r>
              <a:rPr lang="es-ES" sz="4400" b="1" dirty="0" err="1">
                <a:solidFill>
                  <a:schemeClr val="bg1"/>
                </a:solidFill>
                <a:latin typeface="Constantia" pitchFamily="18" charset="0"/>
              </a:rPr>
              <a:t>especially</a:t>
            </a:r>
            <a:r>
              <a:rPr lang="es-ES" sz="4400" b="1" dirty="0">
                <a:solidFill>
                  <a:schemeClr val="bg1"/>
                </a:solidFill>
                <a:latin typeface="Constantia" pitchFamily="18" charset="0"/>
              </a:rPr>
              <a:t> </a:t>
            </a:r>
            <a:r>
              <a:rPr lang="es-ES" sz="4400" b="1" dirty="0" err="1">
                <a:solidFill>
                  <a:schemeClr val="bg1"/>
                </a:solidFill>
                <a:latin typeface="Constantia" pitchFamily="18" charset="0"/>
              </a:rPr>
              <a:t>about</a:t>
            </a:r>
            <a:r>
              <a:rPr lang="es-ES" sz="4400" b="1" dirty="0">
                <a:solidFill>
                  <a:schemeClr val="bg1"/>
                </a:solidFill>
                <a:latin typeface="Constantia" pitchFamily="18" charset="0"/>
              </a:rPr>
              <a:t> </a:t>
            </a:r>
            <a:r>
              <a:rPr lang="es-ES" sz="4400" b="1" dirty="0" err="1">
                <a:solidFill>
                  <a:schemeClr val="bg1"/>
                </a:solidFill>
                <a:latin typeface="Constantia" pitchFamily="18" charset="0"/>
              </a:rPr>
              <a:t>the</a:t>
            </a:r>
            <a:r>
              <a:rPr lang="es-ES" sz="4400" b="1" dirty="0">
                <a:solidFill>
                  <a:schemeClr val="bg1"/>
                </a:solidFill>
                <a:latin typeface="Constantia" pitchFamily="18" charset="0"/>
              </a:rPr>
              <a:t> </a:t>
            </a:r>
            <a:r>
              <a:rPr lang="es-ES" sz="4400" b="1" dirty="0" err="1">
                <a:solidFill>
                  <a:schemeClr val="bg1"/>
                </a:solidFill>
                <a:latin typeface="Constantia" pitchFamily="18" charset="0"/>
              </a:rPr>
              <a:t>future</a:t>
            </a:r>
            <a:r>
              <a:rPr lang="es-ES" sz="4400" b="1" dirty="0">
                <a:solidFill>
                  <a:schemeClr val="bg1"/>
                </a:solidFill>
                <a:latin typeface="Constantia" pitchFamily="18" charset="0"/>
              </a:rPr>
              <a:t>”. </a:t>
            </a:r>
          </a:p>
        </p:txBody>
      </p:sp>
      <p:pic>
        <p:nvPicPr>
          <p:cNvPr id="3" name="Picture 6" descr="bohr-lg"/>
          <p:cNvPicPr>
            <a:picLocks noChangeAspect="1" noChangeArrowheads="1"/>
          </p:cNvPicPr>
          <p:nvPr/>
        </p:nvPicPr>
        <p:blipFill>
          <a:blip r:embed="rId2" cstate="print"/>
          <a:srcRect/>
          <a:stretch>
            <a:fillRect/>
          </a:stretch>
        </p:blipFill>
        <p:spPr bwMode="auto">
          <a:xfrm>
            <a:off x="6812808" y="3369101"/>
            <a:ext cx="1944688" cy="2592388"/>
          </a:xfrm>
          <a:prstGeom prst="rect">
            <a:avLst/>
          </a:prstGeom>
          <a:noFill/>
          <a:ln w="9525">
            <a:noFill/>
            <a:miter lim="800000"/>
            <a:headEnd/>
            <a:tailEnd/>
          </a:ln>
        </p:spPr>
      </p:pic>
      <p:sp>
        <p:nvSpPr>
          <p:cNvPr id="4" name="Rectángulo 3"/>
          <p:cNvSpPr/>
          <p:nvPr/>
        </p:nvSpPr>
        <p:spPr>
          <a:xfrm>
            <a:off x="3616161" y="4417883"/>
            <a:ext cx="2197012" cy="369332"/>
          </a:xfrm>
          <a:prstGeom prst="rect">
            <a:avLst/>
          </a:prstGeom>
        </p:spPr>
        <p:txBody>
          <a:bodyPr wrap="none">
            <a:spAutoFit/>
          </a:bodyPr>
          <a:lstStyle/>
          <a:p>
            <a:pPr algn="just" defTabSz="966788">
              <a:spcBef>
                <a:spcPct val="50000"/>
              </a:spcBef>
            </a:pPr>
            <a:r>
              <a:rPr lang="es-ES" b="1" dirty="0">
                <a:solidFill>
                  <a:schemeClr val="bg1"/>
                </a:solidFill>
                <a:latin typeface="Constantia" pitchFamily="18" charset="0"/>
              </a:rPr>
              <a:t>Niels Bohr (</a:t>
            </a:r>
            <a:r>
              <a:rPr lang="es-ES" sz="1200" b="1" dirty="0">
                <a:solidFill>
                  <a:schemeClr val="bg1"/>
                </a:solidFill>
                <a:latin typeface="Constantia" pitchFamily="18" charset="0"/>
              </a:rPr>
              <a:t>1885-1962</a:t>
            </a:r>
            <a:r>
              <a:rPr lang="es-ES" b="1" dirty="0">
                <a:solidFill>
                  <a:schemeClr val="bg1"/>
                </a:solidFill>
                <a:latin typeface="Constantia" pitchFamily="18" charset="0"/>
              </a:rPr>
              <a:t>)</a:t>
            </a:r>
          </a:p>
        </p:txBody>
      </p:sp>
    </p:spTree>
    <p:extLst>
      <p:ext uri="{BB962C8B-B14F-4D97-AF65-F5344CB8AC3E}">
        <p14:creationId xmlns:p14="http://schemas.microsoft.com/office/powerpoint/2010/main" val="391838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86658" y="400594"/>
            <a:ext cx="12378658" cy="5966837"/>
          </a:xfrm>
          <a:prstGeom prst="rect">
            <a:avLst/>
          </a:prstGeom>
        </p:spPr>
      </p:pic>
    </p:spTree>
    <p:extLst>
      <p:ext uri="{BB962C8B-B14F-4D97-AF65-F5344CB8AC3E}">
        <p14:creationId xmlns:p14="http://schemas.microsoft.com/office/powerpoint/2010/main" val="39782753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342014" y="0"/>
            <a:ext cx="4800499" cy="6863780"/>
          </a:xfrm>
          <a:prstGeom prst="rect">
            <a:avLst/>
          </a:prstGeom>
        </p:spPr>
      </p:pic>
    </p:spTree>
    <p:extLst>
      <p:ext uri="{BB962C8B-B14F-4D97-AF65-F5344CB8AC3E}">
        <p14:creationId xmlns:p14="http://schemas.microsoft.com/office/powerpoint/2010/main" val="1042126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1180260"/>
            <a:ext cx="7623677" cy="5228945"/>
          </a:xfrm>
          <a:prstGeom prst="rect">
            <a:avLst/>
          </a:prstGeom>
        </p:spPr>
      </p:pic>
      <p:pic>
        <p:nvPicPr>
          <p:cNvPr id="5" name="Imagen 4"/>
          <p:cNvPicPr>
            <a:picLocks noChangeAspect="1"/>
          </p:cNvPicPr>
          <p:nvPr/>
        </p:nvPicPr>
        <p:blipFill>
          <a:blip r:embed="rId3"/>
          <a:stretch>
            <a:fillRect/>
          </a:stretch>
        </p:blipFill>
        <p:spPr>
          <a:xfrm>
            <a:off x="7852935" y="1397700"/>
            <a:ext cx="3603812" cy="2027144"/>
          </a:xfrm>
          <a:prstGeom prst="rect">
            <a:avLst/>
          </a:prstGeom>
        </p:spPr>
      </p:pic>
      <p:sp>
        <p:nvSpPr>
          <p:cNvPr id="6" name="CuadroTexto 5"/>
          <p:cNvSpPr txBox="1"/>
          <p:nvPr/>
        </p:nvSpPr>
        <p:spPr>
          <a:xfrm>
            <a:off x="847165" y="255494"/>
            <a:ext cx="6064623" cy="461665"/>
          </a:xfrm>
          <a:prstGeom prst="rect">
            <a:avLst/>
          </a:prstGeom>
          <a:noFill/>
        </p:spPr>
        <p:txBody>
          <a:bodyPr wrap="square" rtlCol="0">
            <a:spAutoFit/>
          </a:bodyPr>
          <a:lstStyle/>
          <a:p>
            <a:pPr algn="ctr"/>
            <a:r>
              <a:rPr lang="es-ES" sz="2400" b="1" dirty="0" smtClean="0"/>
              <a:t>ABC 6 marzo 1923</a:t>
            </a:r>
            <a:endParaRPr lang="es-ES" sz="2400" b="1" dirty="0"/>
          </a:p>
        </p:txBody>
      </p:sp>
      <p:sp>
        <p:nvSpPr>
          <p:cNvPr id="2" name="CuadroTexto 1"/>
          <p:cNvSpPr txBox="1"/>
          <p:nvPr/>
        </p:nvSpPr>
        <p:spPr>
          <a:xfrm>
            <a:off x="8105775" y="4314825"/>
            <a:ext cx="3762375" cy="523220"/>
          </a:xfrm>
          <a:prstGeom prst="rect">
            <a:avLst/>
          </a:prstGeom>
          <a:noFill/>
        </p:spPr>
        <p:txBody>
          <a:bodyPr wrap="square" rtlCol="0">
            <a:spAutoFit/>
          </a:bodyPr>
          <a:lstStyle/>
          <a:p>
            <a:r>
              <a:rPr lang="es-ES" sz="2800" b="1" dirty="0" smtClean="0">
                <a:solidFill>
                  <a:schemeClr val="bg1"/>
                </a:solidFill>
              </a:rPr>
              <a:t>Abre tus ojos ……</a:t>
            </a:r>
            <a:endParaRPr lang="es-ES" sz="2800" b="1" dirty="0">
              <a:solidFill>
                <a:schemeClr val="bg1"/>
              </a:solidFill>
            </a:endParaRPr>
          </a:p>
        </p:txBody>
      </p:sp>
    </p:spTree>
    <p:extLst>
      <p:ext uri="{BB962C8B-B14F-4D97-AF65-F5344CB8AC3E}">
        <p14:creationId xmlns:p14="http://schemas.microsoft.com/office/powerpoint/2010/main" val="395599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23097" y="304364"/>
            <a:ext cx="11145805" cy="6249272"/>
          </a:xfrm>
          <a:prstGeom prst="rect">
            <a:avLst/>
          </a:prstGeom>
        </p:spPr>
      </p:pic>
    </p:spTree>
    <p:extLst>
      <p:ext uri="{BB962C8B-B14F-4D97-AF65-F5344CB8AC3E}">
        <p14:creationId xmlns:p14="http://schemas.microsoft.com/office/powerpoint/2010/main" val="2669504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6185" y="770006"/>
            <a:ext cx="6520966" cy="4759937"/>
          </a:xfrm>
          <a:prstGeom prst="rect">
            <a:avLst/>
          </a:prstGeom>
        </p:spPr>
      </p:pic>
      <p:pic>
        <p:nvPicPr>
          <p:cNvPr id="3" name="Imagen 2"/>
          <p:cNvPicPr>
            <a:picLocks noChangeAspect="1"/>
          </p:cNvPicPr>
          <p:nvPr/>
        </p:nvPicPr>
        <p:blipFill>
          <a:blip r:embed="rId3"/>
          <a:stretch>
            <a:fillRect/>
          </a:stretch>
        </p:blipFill>
        <p:spPr>
          <a:xfrm>
            <a:off x="6504781" y="770006"/>
            <a:ext cx="5687219" cy="4582164"/>
          </a:xfrm>
          <a:prstGeom prst="rect">
            <a:avLst/>
          </a:prstGeom>
        </p:spPr>
      </p:pic>
    </p:spTree>
    <p:extLst>
      <p:ext uri="{BB962C8B-B14F-4D97-AF65-F5344CB8AC3E}">
        <p14:creationId xmlns:p14="http://schemas.microsoft.com/office/powerpoint/2010/main" val="34564998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34471" y="255494"/>
            <a:ext cx="11843164" cy="5016758"/>
          </a:xfrm>
          <a:prstGeom prst="rect">
            <a:avLst/>
          </a:prstGeom>
          <a:noFill/>
        </p:spPr>
        <p:txBody>
          <a:bodyPr wrap="square" rtlCol="0">
            <a:spAutoFit/>
          </a:bodyPr>
          <a:lstStyle/>
          <a:p>
            <a:r>
              <a:rPr lang="es-ES" sz="2000" b="1" dirty="0">
                <a:solidFill>
                  <a:schemeClr val="bg1"/>
                </a:solidFill>
              </a:rPr>
              <a:t>Comisión C20 (Física Computacional) de la </a:t>
            </a:r>
            <a:r>
              <a:rPr lang="es-ES" sz="2000" b="1" dirty="0" smtClean="0">
                <a:solidFill>
                  <a:schemeClr val="bg1"/>
                </a:solidFill>
              </a:rPr>
              <a:t>IUPAP:</a:t>
            </a:r>
            <a:r>
              <a:rPr lang="es-ES" sz="2000" dirty="0" smtClean="0">
                <a:solidFill>
                  <a:schemeClr val="bg1"/>
                </a:solidFill>
              </a:rPr>
              <a:t> </a:t>
            </a:r>
            <a:r>
              <a:rPr lang="es-ES" sz="2000" b="1" dirty="0" smtClean="0">
                <a:solidFill>
                  <a:schemeClr val="bg1"/>
                </a:solidFill>
              </a:rPr>
              <a:t> cooperación </a:t>
            </a:r>
            <a:r>
              <a:rPr lang="es-ES" sz="2000" b="1" dirty="0">
                <a:solidFill>
                  <a:schemeClr val="bg1"/>
                </a:solidFill>
              </a:rPr>
              <a:t>internacional, geopolítica científica y el futuro del conocimiento </a:t>
            </a:r>
            <a:r>
              <a:rPr lang="es-ES" sz="2000" b="1" dirty="0" smtClean="0">
                <a:solidFill>
                  <a:schemeClr val="bg1"/>
                </a:solidFill>
              </a:rPr>
              <a:t>mundial. </a:t>
            </a:r>
          </a:p>
          <a:p>
            <a:r>
              <a:rPr lang="es-ES" sz="2000" b="1" dirty="0">
                <a:solidFill>
                  <a:schemeClr val="bg1"/>
                </a:solidFill>
              </a:rPr>
              <a:t>"La ONU de la Computación </a:t>
            </a:r>
            <a:r>
              <a:rPr lang="es-ES" sz="2000" b="1" dirty="0" smtClean="0">
                <a:solidFill>
                  <a:schemeClr val="bg1"/>
                </a:solidFill>
              </a:rPr>
              <a:t>Científica en Física"</a:t>
            </a:r>
            <a:r>
              <a:rPr lang="es-ES" sz="2000" dirty="0" smtClean="0">
                <a:solidFill>
                  <a:schemeClr val="bg1"/>
                </a:solidFill>
              </a:rPr>
              <a:t>.</a:t>
            </a:r>
          </a:p>
          <a:p>
            <a:endParaRPr lang="es-ES" sz="2000" dirty="0">
              <a:solidFill>
                <a:schemeClr val="bg1"/>
              </a:solidFill>
            </a:endParaRPr>
          </a:p>
          <a:p>
            <a:r>
              <a:rPr lang="es-ES" sz="2000" b="1" dirty="0">
                <a:solidFill>
                  <a:schemeClr val="bg1"/>
                </a:solidFill>
              </a:rPr>
              <a:t>1. El Puente contra la Brecha Digital (Impacto entre Países)</a:t>
            </a:r>
          </a:p>
          <a:p>
            <a:r>
              <a:rPr lang="es-ES" sz="2000" dirty="0">
                <a:solidFill>
                  <a:schemeClr val="bg1"/>
                </a:solidFill>
              </a:rPr>
              <a:t>C20 actúa para que la ciencia no se convierta en un privilegio de países ricos</a:t>
            </a:r>
            <a:r>
              <a:rPr lang="es-ES" sz="2000" dirty="0" smtClean="0">
                <a:solidFill>
                  <a:schemeClr val="bg1"/>
                </a:solidFill>
              </a:rPr>
              <a:t>. </a:t>
            </a:r>
          </a:p>
          <a:p>
            <a:r>
              <a:rPr lang="es-ES" sz="2000" dirty="0">
                <a:solidFill>
                  <a:schemeClr val="bg1"/>
                </a:solidFill>
              </a:rPr>
              <a:t>C20 organiza conferencias globales clave (como la </a:t>
            </a:r>
            <a:r>
              <a:rPr lang="es-ES" sz="2000" b="1" i="1" dirty="0" err="1">
                <a:solidFill>
                  <a:schemeClr val="bg1"/>
                </a:solidFill>
              </a:rPr>
              <a:t>Conference</a:t>
            </a:r>
            <a:r>
              <a:rPr lang="es-ES" sz="2000" b="1" i="1" dirty="0">
                <a:solidFill>
                  <a:schemeClr val="bg1"/>
                </a:solidFill>
              </a:rPr>
              <a:t> </a:t>
            </a:r>
            <a:r>
              <a:rPr lang="es-ES" sz="2000" b="1" i="1" dirty="0" err="1">
                <a:solidFill>
                  <a:schemeClr val="bg1"/>
                </a:solidFill>
              </a:rPr>
              <a:t>on</a:t>
            </a:r>
            <a:r>
              <a:rPr lang="es-ES" sz="2000" b="1" i="1" dirty="0">
                <a:solidFill>
                  <a:schemeClr val="bg1"/>
                </a:solidFill>
              </a:rPr>
              <a:t> </a:t>
            </a:r>
            <a:r>
              <a:rPr lang="es-ES" sz="2000" b="1" i="1" dirty="0" err="1">
                <a:solidFill>
                  <a:schemeClr val="bg1"/>
                </a:solidFill>
              </a:rPr>
              <a:t>Computational</a:t>
            </a:r>
            <a:r>
              <a:rPr lang="es-ES" sz="2000" b="1" i="1" dirty="0">
                <a:solidFill>
                  <a:schemeClr val="bg1"/>
                </a:solidFill>
              </a:rPr>
              <a:t> </a:t>
            </a:r>
            <a:r>
              <a:rPr lang="es-ES" sz="2000" b="1" i="1" dirty="0" err="1">
                <a:solidFill>
                  <a:schemeClr val="bg1"/>
                </a:solidFill>
              </a:rPr>
              <a:t>Physics</a:t>
            </a:r>
            <a:r>
              <a:rPr lang="es-ES" sz="2000" b="1" dirty="0">
                <a:solidFill>
                  <a:schemeClr val="bg1"/>
                </a:solidFill>
              </a:rPr>
              <a:t> o CCP</a:t>
            </a:r>
            <a:r>
              <a:rPr lang="es-ES" sz="2000" dirty="0">
                <a:solidFill>
                  <a:schemeClr val="bg1"/>
                </a:solidFill>
              </a:rPr>
              <a:t>) que rotan por diferentes continentes (Asia, África, América, Europa</a:t>
            </a:r>
            <a:r>
              <a:rPr lang="es-ES" sz="2000" dirty="0" smtClean="0">
                <a:solidFill>
                  <a:schemeClr val="bg1"/>
                </a:solidFill>
              </a:rPr>
              <a:t>)</a:t>
            </a:r>
          </a:p>
          <a:p>
            <a:endParaRPr lang="es-ES" sz="2000" dirty="0" smtClean="0">
              <a:solidFill>
                <a:schemeClr val="bg1"/>
              </a:solidFill>
            </a:endParaRPr>
          </a:p>
          <a:p>
            <a:r>
              <a:rPr lang="es-ES" sz="2000" b="1" dirty="0">
                <a:solidFill>
                  <a:schemeClr val="bg1"/>
                </a:solidFill>
              </a:rPr>
              <a:t>2. Estándares Globales para la Ciencia Confiable</a:t>
            </a:r>
          </a:p>
          <a:p>
            <a:r>
              <a:rPr lang="es-ES" sz="2000" dirty="0">
                <a:solidFill>
                  <a:schemeClr val="bg1"/>
                </a:solidFill>
              </a:rPr>
              <a:t>C20 valida los métodos y promueve las mejores prácticas en física computacional a nivel </a:t>
            </a:r>
            <a:r>
              <a:rPr lang="es-ES" sz="2000" dirty="0" smtClean="0">
                <a:solidFill>
                  <a:schemeClr val="bg1"/>
                </a:solidFill>
              </a:rPr>
              <a:t>mundial. </a:t>
            </a:r>
            <a:r>
              <a:rPr lang="es-ES" sz="2000" dirty="0">
                <a:solidFill>
                  <a:schemeClr val="bg1"/>
                </a:solidFill>
              </a:rPr>
              <a:t>S</a:t>
            </a:r>
            <a:r>
              <a:rPr lang="es-ES" sz="2000" dirty="0" smtClean="0">
                <a:solidFill>
                  <a:schemeClr val="bg1"/>
                </a:solidFill>
              </a:rPr>
              <a:t>e </a:t>
            </a:r>
            <a:r>
              <a:rPr lang="es-ES" sz="2000" dirty="0">
                <a:solidFill>
                  <a:schemeClr val="bg1"/>
                </a:solidFill>
              </a:rPr>
              <a:t>necesita un árbitro </a:t>
            </a:r>
            <a:r>
              <a:rPr lang="es-ES" sz="2000" dirty="0" smtClean="0">
                <a:solidFill>
                  <a:schemeClr val="bg1"/>
                </a:solidFill>
              </a:rPr>
              <a:t>internacional.</a:t>
            </a:r>
          </a:p>
          <a:p>
            <a:endParaRPr lang="es-ES" sz="2000" dirty="0" smtClean="0">
              <a:solidFill>
                <a:schemeClr val="bg1"/>
              </a:solidFill>
            </a:endParaRPr>
          </a:p>
          <a:p>
            <a:r>
              <a:rPr lang="es-ES" sz="2000" b="1" dirty="0">
                <a:solidFill>
                  <a:schemeClr val="bg1"/>
                </a:solidFill>
              </a:rPr>
              <a:t>3. El Semillero del Talento Joven</a:t>
            </a:r>
          </a:p>
          <a:p>
            <a:pPr algn="just"/>
            <a:r>
              <a:rPr lang="es-ES" sz="2000" dirty="0">
                <a:solidFill>
                  <a:schemeClr val="bg1"/>
                </a:solidFill>
              </a:rPr>
              <a:t>La comisión otorga anualmente el prestigioso </a:t>
            </a:r>
            <a:r>
              <a:rPr lang="es-ES" sz="2000" i="1" dirty="0">
                <a:solidFill>
                  <a:schemeClr val="bg1"/>
                </a:solidFill>
              </a:rPr>
              <a:t>IUPAP </a:t>
            </a:r>
            <a:r>
              <a:rPr lang="es-ES" sz="2000" i="1" dirty="0" err="1">
                <a:solidFill>
                  <a:schemeClr val="bg1"/>
                </a:solidFill>
              </a:rPr>
              <a:t>Early</a:t>
            </a:r>
            <a:r>
              <a:rPr lang="es-ES" sz="2000" i="1" dirty="0">
                <a:solidFill>
                  <a:schemeClr val="bg1"/>
                </a:solidFill>
              </a:rPr>
              <a:t> </a:t>
            </a:r>
            <a:r>
              <a:rPr lang="es-ES" sz="2000" i="1" dirty="0" err="1">
                <a:solidFill>
                  <a:schemeClr val="bg1"/>
                </a:solidFill>
              </a:rPr>
              <a:t>Career</a:t>
            </a:r>
            <a:r>
              <a:rPr lang="es-ES" sz="2000" i="1" dirty="0">
                <a:solidFill>
                  <a:schemeClr val="bg1"/>
                </a:solidFill>
              </a:rPr>
              <a:t> </a:t>
            </a:r>
            <a:r>
              <a:rPr lang="es-ES" sz="2000" i="1" dirty="0" err="1">
                <a:solidFill>
                  <a:schemeClr val="bg1"/>
                </a:solidFill>
              </a:rPr>
              <a:t>Scientist</a:t>
            </a:r>
            <a:r>
              <a:rPr lang="es-ES" sz="2000" i="1" dirty="0">
                <a:solidFill>
                  <a:schemeClr val="bg1"/>
                </a:solidFill>
              </a:rPr>
              <a:t> </a:t>
            </a:r>
            <a:r>
              <a:rPr lang="es-ES" sz="2000" i="1" dirty="0" err="1">
                <a:solidFill>
                  <a:schemeClr val="bg1"/>
                </a:solidFill>
              </a:rPr>
              <a:t>Prize</a:t>
            </a:r>
            <a:r>
              <a:rPr lang="es-ES" sz="2000" i="1" dirty="0">
                <a:solidFill>
                  <a:schemeClr val="bg1"/>
                </a:solidFill>
              </a:rPr>
              <a:t> in </a:t>
            </a:r>
            <a:r>
              <a:rPr lang="es-ES" sz="2000" i="1" dirty="0" err="1">
                <a:solidFill>
                  <a:schemeClr val="bg1"/>
                </a:solidFill>
              </a:rPr>
              <a:t>Computational</a:t>
            </a:r>
            <a:r>
              <a:rPr lang="es-ES" sz="2000" i="1" dirty="0">
                <a:solidFill>
                  <a:schemeClr val="bg1"/>
                </a:solidFill>
              </a:rPr>
              <a:t> </a:t>
            </a:r>
            <a:r>
              <a:rPr lang="es-ES" sz="2000" i="1" dirty="0" err="1" smtClean="0">
                <a:solidFill>
                  <a:schemeClr val="bg1"/>
                </a:solidFill>
              </a:rPr>
              <a:t>Physics</a:t>
            </a:r>
            <a:r>
              <a:rPr lang="es-ES" sz="2000" dirty="0" smtClean="0">
                <a:solidFill>
                  <a:schemeClr val="bg1"/>
                </a:solidFill>
              </a:rPr>
              <a:t> </a:t>
            </a:r>
            <a:r>
              <a:rPr lang="es-ES" sz="2000" dirty="0">
                <a:solidFill>
                  <a:schemeClr val="bg1"/>
                </a:solidFill>
              </a:rPr>
              <a:t>a</a:t>
            </a:r>
            <a:r>
              <a:rPr lang="es-ES" sz="2000" dirty="0" smtClean="0">
                <a:solidFill>
                  <a:schemeClr val="bg1"/>
                </a:solidFill>
              </a:rPr>
              <a:t>l </a:t>
            </a:r>
            <a:r>
              <a:rPr lang="es-ES" sz="2000" dirty="0">
                <a:solidFill>
                  <a:schemeClr val="bg1"/>
                </a:solidFill>
              </a:rPr>
              <a:t>visibilizar a los jóvenes científicos que desarrollan nuevos </a:t>
            </a:r>
            <a:r>
              <a:rPr lang="es-ES" sz="2000" dirty="0" smtClean="0">
                <a:solidFill>
                  <a:schemeClr val="bg1"/>
                </a:solidFill>
              </a:rPr>
              <a:t>algoritmos.</a:t>
            </a:r>
            <a:endParaRPr lang="es-ES" sz="2000" dirty="0">
              <a:solidFill>
                <a:schemeClr val="bg1"/>
              </a:solidFill>
            </a:endParaRPr>
          </a:p>
        </p:txBody>
      </p:sp>
      <p:sp>
        <p:nvSpPr>
          <p:cNvPr id="3" name="Rectángulo 2"/>
          <p:cNvSpPr/>
          <p:nvPr/>
        </p:nvSpPr>
        <p:spPr>
          <a:xfrm>
            <a:off x="4397186" y="5273257"/>
            <a:ext cx="7086601" cy="1200329"/>
          </a:xfrm>
          <a:prstGeom prst="rect">
            <a:avLst/>
          </a:prstGeom>
        </p:spPr>
        <p:txBody>
          <a:bodyPr wrap="square">
            <a:spAutoFit/>
          </a:bodyPr>
          <a:lstStyle/>
          <a:p>
            <a:pPr algn="just"/>
            <a:r>
              <a:rPr lang="en-US" i="1" dirty="0">
                <a:solidFill>
                  <a:schemeClr val="bg1"/>
                </a:solidFill>
              </a:rPr>
              <a:t>“For pioneering contributions to computational electronic structure theory through the development of accurate, scalable algorithms that bridge quantum chemistry</a:t>
            </a:r>
            <a:r>
              <a:rPr lang="en-US" i="1" dirty="0" smtClean="0">
                <a:solidFill>
                  <a:schemeClr val="bg1"/>
                </a:solidFill>
              </a:rPr>
              <a:t>, condensed </a:t>
            </a:r>
            <a:r>
              <a:rPr lang="en-US" i="1" dirty="0">
                <a:solidFill>
                  <a:schemeClr val="bg1"/>
                </a:solidFill>
              </a:rPr>
              <a:t>matter physics, and quantum information science and enable accurate simulations of complex correlated systems.”</a:t>
            </a:r>
            <a:endParaRPr lang="es-ES" dirty="0">
              <a:solidFill>
                <a:schemeClr val="bg1"/>
              </a:solidFill>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flipV="1">
            <a:off x="2399179" y="5474074"/>
            <a:ext cx="1660711" cy="1107141"/>
          </a:xfrm>
          <a:prstGeom prst="rect">
            <a:avLst/>
          </a:prstGeom>
        </p:spPr>
      </p:pic>
      <p:sp>
        <p:nvSpPr>
          <p:cNvPr id="5" name="CuadroTexto 4"/>
          <p:cNvSpPr txBox="1"/>
          <p:nvPr/>
        </p:nvSpPr>
        <p:spPr>
          <a:xfrm>
            <a:off x="484094" y="5486400"/>
            <a:ext cx="1788459" cy="923330"/>
          </a:xfrm>
          <a:prstGeom prst="rect">
            <a:avLst/>
          </a:prstGeom>
          <a:noFill/>
        </p:spPr>
        <p:txBody>
          <a:bodyPr wrap="square" rtlCol="0">
            <a:spAutoFit/>
          </a:bodyPr>
          <a:lstStyle/>
          <a:p>
            <a:r>
              <a:rPr lang="es-ES" b="1" dirty="0" smtClean="0">
                <a:solidFill>
                  <a:schemeClr val="bg1"/>
                </a:solidFill>
              </a:rPr>
              <a:t>ECSP 2026</a:t>
            </a:r>
          </a:p>
          <a:p>
            <a:r>
              <a:rPr lang="es-ES" b="1" dirty="0" smtClean="0">
                <a:solidFill>
                  <a:schemeClr val="bg1"/>
                </a:solidFill>
              </a:rPr>
              <a:t>Dr. </a:t>
            </a:r>
            <a:r>
              <a:rPr lang="es-ES" b="1" dirty="0" err="1" smtClean="0">
                <a:solidFill>
                  <a:schemeClr val="bg1"/>
                </a:solidFill>
              </a:rPr>
              <a:t>Joonho</a:t>
            </a:r>
            <a:r>
              <a:rPr lang="es-ES" b="1" dirty="0" smtClean="0">
                <a:solidFill>
                  <a:schemeClr val="bg1"/>
                </a:solidFill>
              </a:rPr>
              <a:t> Lee</a:t>
            </a:r>
          </a:p>
          <a:p>
            <a:r>
              <a:rPr lang="es-ES" b="1" dirty="0" smtClean="0">
                <a:solidFill>
                  <a:schemeClr val="bg1"/>
                </a:solidFill>
              </a:rPr>
              <a:t>Harvard Univ.</a:t>
            </a:r>
            <a:endParaRPr lang="es-ES" b="1" dirty="0">
              <a:solidFill>
                <a:schemeClr val="bg1"/>
              </a:solidFill>
            </a:endParaRPr>
          </a:p>
        </p:txBody>
      </p:sp>
    </p:spTree>
    <p:extLst>
      <p:ext uri="{BB962C8B-B14F-4D97-AF65-F5344CB8AC3E}">
        <p14:creationId xmlns:p14="http://schemas.microsoft.com/office/powerpoint/2010/main" val="3586263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71450" y="1123950"/>
            <a:ext cx="11764051" cy="5574901"/>
          </a:xfrm>
          <a:prstGeom prst="rect">
            <a:avLst/>
          </a:prstGeom>
        </p:spPr>
      </p:pic>
      <p:sp>
        <p:nvSpPr>
          <p:cNvPr id="3" name="CuadroTexto 2"/>
          <p:cNvSpPr txBox="1"/>
          <p:nvPr/>
        </p:nvSpPr>
        <p:spPr>
          <a:xfrm>
            <a:off x="4305300" y="304800"/>
            <a:ext cx="3743325" cy="523220"/>
          </a:xfrm>
          <a:prstGeom prst="rect">
            <a:avLst/>
          </a:prstGeom>
          <a:noFill/>
        </p:spPr>
        <p:txBody>
          <a:bodyPr wrap="square" rtlCol="0">
            <a:spAutoFit/>
          </a:bodyPr>
          <a:lstStyle/>
          <a:p>
            <a:pPr algn="ctr"/>
            <a:r>
              <a:rPr lang="es-ES" sz="2800" b="1" dirty="0">
                <a:solidFill>
                  <a:schemeClr val="bg1"/>
                </a:solidFill>
              </a:rPr>
              <a:t>https://ccp2026.kr/</a:t>
            </a:r>
          </a:p>
        </p:txBody>
      </p:sp>
    </p:spTree>
    <p:extLst>
      <p:ext uri="{BB962C8B-B14F-4D97-AF65-F5344CB8AC3E}">
        <p14:creationId xmlns:p14="http://schemas.microsoft.com/office/powerpoint/2010/main" val="117262767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1042</TotalTime>
  <Words>3644</Words>
  <Application>Microsoft Office PowerPoint</Application>
  <PresentationFormat>Panorámica</PresentationFormat>
  <Paragraphs>185</Paragraphs>
  <Slides>34</Slides>
  <Notes>0</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2</vt:i4>
      </vt:variant>
      <vt:variant>
        <vt:lpstr>Títulos de diapositiva</vt:lpstr>
      </vt:variant>
      <vt:variant>
        <vt:i4>34</vt:i4>
      </vt:variant>
    </vt:vector>
  </HeadingPairs>
  <TitlesOfParts>
    <vt:vector size="44" baseType="lpstr">
      <vt:lpstr>Arial</vt:lpstr>
      <vt:lpstr>Calibri</vt:lpstr>
      <vt:lpstr>Calibri Light</vt:lpstr>
      <vt:lpstr>Comic Sans MS</vt:lpstr>
      <vt:lpstr>Constantia</vt:lpstr>
      <vt:lpstr>Times New Roman</vt:lpstr>
      <vt:lpstr>Wingdings</vt:lpstr>
      <vt:lpstr>Tema de Office</vt:lpstr>
      <vt:lpstr>Documento</vt:lpstr>
      <vt:lpstr>Diapositiva</vt:lpstr>
      <vt:lpstr>La computación científica. Experiencias y perspectivas.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computación científica. Experiencias y perspectivas.</dc:title>
  <dc:creator>Usuario</dc:creator>
  <cp:lastModifiedBy>Cuenta Microsoft</cp:lastModifiedBy>
  <cp:revision>65</cp:revision>
  <dcterms:created xsi:type="dcterms:W3CDTF">2026-06-02T09:37:03Z</dcterms:created>
  <dcterms:modified xsi:type="dcterms:W3CDTF">2026-06-25T18:27:59Z</dcterms:modified>
</cp:coreProperties>
</file>